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p:scale>
          <a:sx n="66" d="100"/>
          <a:sy n="66" d="100"/>
        </p:scale>
        <p:origin x="312" y="3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04/11/2022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04/11/2022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0"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0"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0"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11/4/2022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0"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0"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drive.google.com/drive/folders/1ZDkASAZz88lhAWccRAe8CUeovXDzW7Nd?usp=sharing" TargetMode="External"/><Relationship Id="rId7" Type="http://schemas.openxmlformats.org/officeDocument/2006/relationships/hyperlink" Target="https://www.linkedin.com/in/dipon-biswas99/"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DiponBiswas/Hotel_Management_System.git" TargetMode="External"/><Relationship Id="rId5" Type="http://schemas.openxmlformats.org/officeDocument/2006/relationships/image" Target="../media/image14.png"/><Relationship Id="rId4" Type="http://schemas.openxmlformats.org/officeDocument/2006/relationships/hyperlink" Target="https://github.com/abhishek311017" TargetMode="External"/><Relationship Id="rId9"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967484372"/>
              </p:ext>
            </p:extLst>
          </p:nvPr>
        </p:nvGraphicFramePr>
        <p:xfrm>
          <a:off x="9296400" y="1184911"/>
          <a:ext cx="2895600" cy="4506347"/>
        </p:xfrm>
        <a:graphic>
          <a:graphicData uri="http://schemas.openxmlformats.org/drawingml/2006/table">
            <a:tbl>
              <a:tblPr firstRow="1" bandRow="1">
                <a:tableStyleId>{0E3FDE45-AF77-4B5C-9715-49D594BDF05E}</a:tableStyleId>
              </a:tblPr>
              <a:tblGrid>
                <a:gridCol w="1353832">
                  <a:extLst>
                    <a:ext uri="{9D8B030D-6E8A-4147-A177-3AD203B41FA5}">
                      <a16:colId xmlns:a16="http://schemas.microsoft.com/office/drawing/2014/main" val="20000"/>
                    </a:ext>
                  </a:extLst>
                </a:gridCol>
                <a:gridCol w="1541768">
                  <a:extLst>
                    <a:ext uri="{9D8B030D-6E8A-4147-A177-3AD203B41FA5}">
                      <a16:colId xmlns:a16="http://schemas.microsoft.com/office/drawing/2014/main" val="20001"/>
                    </a:ext>
                  </a:extLst>
                </a:gridCol>
              </a:tblGrid>
              <a:tr h="872489">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Generics and Loops</a:t>
                      </a:r>
                    </a:p>
                  </a:txBody>
                  <a:tcPr/>
                </a:tc>
                <a:extLst>
                  <a:ext uri="{0D108BD9-81ED-4DB2-BD59-A6C34878D82A}">
                    <a16:rowId xmlns:a16="http://schemas.microsoft.com/office/drawing/2014/main" val="10000"/>
                  </a:ext>
                </a:extLst>
              </a:tr>
              <a:tr h="167164">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pPr rtl="0"/>
                      <a:r>
                        <a:rPr lang="en-US" sz="1100" b="0" i="0" u="none" strike="noStrike" kern="1200" dirty="0">
                          <a:solidFill>
                            <a:schemeClr val="tx1"/>
                          </a:solidFill>
                          <a:effectLst/>
                          <a:latin typeface="+mn-lt"/>
                          <a:ea typeface="+mn-ea"/>
                          <a:cs typeface="+mn-cs"/>
                        </a:rPr>
                        <a:t>ADO.NET,ASP.NET with MVC and WEB API, Entity Framework</a:t>
                      </a:r>
                      <a:endParaRPr lang="en-US" sz="1100" b="0" dirty="0">
                        <a:effectLst/>
                      </a:endParaRPr>
                    </a:p>
                    <a:p>
                      <a:br>
                        <a:rPr lang="en-US" sz="1100" dirty="0"/>
                      </a:b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619847"/>
                  </a:ext>
                </a:extLst>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Microsoft SQL Server Management Studio</a:t>
                      </a:r>
                    </a:p>
                  </a:txBody>
                  <a:tcPr/>
                </a:tc>
                <a:extLst>
                  <a:ext uri="{0D108BD9-81ED-4DB2-BD59-A6C34878D82A}">
                    <a16:rowId xmlns:a16="http://schemas.microsoft.com/office/drawing/2014/main" val="10001"/>
                  </a:ext>
                </a:extLst>
              </a:tr>
              <a:tr h="35409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 Postman, Swagger</a:t>
                      </a:r>
                    </a:p>
                  </a:txBody>
                  <a:tcPr/>
                </a:tc>
                <a:extLst>
                  <a:ext uri="{0D108BD9-81ED-4DB2-BD59-A6C34878D82A}">
                    <a16:rowId xmlns:a16="http://schemas.microsoft.com/office/drawing/2014/main" val="10002"/>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p>
                  </a:txBody>
                  <a:tcPr/>
                </a:tc>
                <a:extLst>
                  <a:ext uri="{0D108BD9-81ED-4DB2-BD59-A6C34878D82A}">
                    <a16:rowId xmlns:a16="http://schemas.microsoft.com/office/drawing/2014/main" val="10003"/>
                  </a:ext>
                </a:extLst>
              </a:tr>
              <a:tr h="86398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 Microsoft Office</a:t>
                      </a: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792662" y="2895791"/>
            <a:ext cx="3978346" cy="3323996"/>
          </a:xfrm>
        </p:spPr>
        <p:txBody>
          <a:bodyPr vert="horz" lIns="0" tIns="0" rIns="0" bIns="0" rtlCol="0" anchor="t">
            <a:noAutofit/>
          </a:bodyPr>
          <a:lstStyle/>
          <a:p>
            <a:pPr indent="228600" algn="just">
              <a:lnSpc>
                <a:spcPct val="100000"/>
              </a:lnSpc>
            </a:pPr>
            <a:r>
              <a:rPr lang="en-US" altLang="nl-NL" sz="1200" dirty="0">
                <a:latin typeface="+mn-lt"/>
                <a:cs typeface="Arial" panose="020B0604020202020204" pitchFamily="34" charset="0"/>
              </a:rPr>
              <a:t>Completed case study on </a:t>
            </a:r>
            <a:r>
              <a:rPr lang="en-US" altLang="nl-NL" sz="1200" b="1" dirty="0">
                <a:latin typeface="+mn-lt"/>
                <a:cs typeface="Arial" panose="020B0604020202020204" pitchFamily="34" charset="0"/>
              </a:rPr>
              <a:t>Hotel Management System </a:t>
            </a:r>
            <a:r>
              <a:rPr lang="en-US" altLang="nl-NL" sz="1200" dirty="0">
                <a:latin typeface="+mn-lt"/>
                <a:cs typeface="Arial" panose="020B0604020202020204" pitchFamily="34" charset="0"/>
              </a:rPr>
              <a:t>which </a:t>
            </a:r>
            <a:r>
              <a:rPr lang="en-US" sz="1200" dirty="0">
                <a:solidFill>
                  <a:srgbClr val="242424"/>
                </a:solidFill>
                <a:effectLst/>
                <a:latin typeface="+mn-lt"/>
                <a:ea typeface="Times New Roman" panose="02020603050405020304" pitchFamily="18" charset="0"/>
                <a:cs typeface="Arial" panose="020B0604020202020204" pitchFamily="34" charset="0"/>
              </a:rPr>
              <a:t>is a Web based System which is to automate various hotel management operations such as room reservations, room assignments, guests check-ins, guest check-outs and other activities concerned with hospitality operations. An all-in-one hotel management system is designed to better the performance of any hotel business from managerial and operational standpoint.</a:t>
            </a:r>
          </a:p>
          <a:p>
            <a:pPr indent="228600" algn="just">
              <a:lnSpc>
                <a:spcPct val="100000"/>
              </a:lnSpc>
            </a:pPr>
            <a:r>
              <a:rPr lang="en-US" sz="1200" b="1" dirty="0">
                <a:solidFill>
                  <a:srgbClr val="242424"/>
                </a:solidFill>
                <a:latin typeface="+mn-lt"/>
                <a:ea typeface="Times New Roman" panose="02020603050405020304" pitchFamily="18" charset="0"/>
                <a:cs typeface="Arial" panose="020B0604020202020204" pitchFamily="34" charset="0"/>
              </a:rPr>
              <a:t>Technologies used:</a:t>
            </a:r>
            <a:endParaRPr lang="en-IN" sz="1200" b="1" dirty="0">
              <a:solidFill>
                <a:srgbClr val="000000"/>
              </a:solidFill>
              <a:latin typeface="+mn-lt"/>
              <a:ea typeface="Times New Roman" panose="02020603050405020304" pitchFamily="18" charset="0"/>
              <a:cs typeface="Arial" panose="020B0604020202020204" pitchFamily="34" charset="0"/>
            </a:endParaRPr>
          </a:p>
          <a:p>
            <a:pPr marL="171450" indent="-171450" algn="just">
              <a:lnSpc>
                <a:spcPct val="100000"/>
              </a:lnSpc>
              <a:buChar char="•"/>
            </a:pPr>
            <a:r>
              <a:rPr lang="en-US" sz="1200" dirty="0">
                <a:solidFill>
                  <a:srgbClr val="242424"/>
                </a:solidFill>
                <a:latin typeface="+mn-lt"/>
                <a:ea typeface="Times New Roman" panose="02020603050405020304" pitchFamily="18" charset="0"/>
                <a:cs typeface="Arial" panose="020B0604020202020204" pitchFamily="34" charset="0"/>
              </a:rPr>
              <a:t> </a:t>
            </a:r>
            <a:r>
              <a:rPr lang="en-US" sz="1200" b="1" dirty="0">
                <a:solidFill>
                  <a:srgbClr val="242424"/>
                </a:solidFill>
                <a:latin typeface="+mn-lt"/>
                <a:ea typeface="Times New Roman" panose="02020603050405020304" pitchFamily="18" charset="0"/>
                <a:cs typeface="Arial" panose="020B0604020202020204" pitchFamily="34" charset="0"/>
              </a:rPr>
              <a:t>Angular 10</a:t>
            </a:r>
          </a:p>
          <a:p>
            <a:pPr marL="171450" indent="-171450" algn="just">
              <a:lnSpc>
                <a:spcPct val="100000"/>
              </a:lnSpc>
              <a:buChar char="•"/>
            </a:pPr>
            <a:r>
              <a:rPr lang="en-US" sz="1200" b="1" dirty="0">
                <a:solidFill>
                  <a:srgbClr val="242424"/>
                </a:solidFill>
                <a:latin typeface="+mn-lt"/>
                <a:ea typeface="Times New Roman" panose="02020603050405020304" pitchFamily="18" charset="0"/>
                <a:cs typeface="Arial" panose="020B0604020202020204" pitchFamily="34" charset="0"/>
              </a:rPr>
              <a:t>ASP </a:t>
            </a:r>
            <a:r>
              <a:rPr lang="en-US" sz="1200" b="1" dirty="0" err="1">
                <a:solidFill>
                  <a:srgbClr val="242424"/>
                </a:solidFill>
                <a:latin typeface="+mn-lt"/>
                <a:ea typeface="Times New Roman" panose="02020603050405020304" pitchFamily="18" charset="0"/>
                <a:cs typeface="Arial" panose="020B0604020202020204" pitchFamily="34" charset="0"/>
              </a:rPr>
              <a:t>.Net</a:t>
            </a:r>
            <a:r>
              <a:rPr lang="en-US" sz="1200" b="1" dirty="0">
                <a:solidFill>
                  <a:srgbClr val="242424"/>
                </a:solidFill>
                <a:latin typeface="+mn-lt"/>
                <a:ea typeface="Times New Roman" panose="02020603050405020304" pitchFamily="18" charset="0"/>
                <a:cs typeface="Arial" panose="020B0604020202020204" pitchFamily="34" charset="0"/>
              </a:rPr>
              <a:t> Core Web API</a:t>
            </a:r>
          </a:p>
          <a:p>
            <a:pPr marL="171450" indent="-171450" algn="just">
              <a:lnSpc>
                <a:spcPct val="100000"/>
              </a:lnSpc>
              <a:buChar char="•"/>
            </a:pPr>
            <a:r>
              <a:rPr lang="en-US" sz="1200" b="1" dirty="0">
                <a:solidFill>
                  <a:srgbClr val="242424"/>
                </a:solidFill>
                <a:latin typeface="+mn-lt"/>
                <a:ea typeface="Times New Roman" panose="02020603050405020304" pitchFamily="18" charset="0"/>
                <a:cs typeface="Arial" panose="020B0604020202020204" pitchFamily="34" charset="0"/>
              </a:rPr>
              <a:t>Microsoft SQL Server</a:t>
            </a:r>
          </a:p>
          <a:p>
            <a:pPr indent="228600" algn="just">
              <a:lnSpc>
                <a:spcPct val="100000"/>
              </a:lnSpc>
            </a:pPr>
            <a:r>
              <a:rPr lang="en-US" sz="1200" b="1" dirty="0">
                <a:solidFill>
                  <a:srgbClr val="242424"/>
                </a:solidFill>
                <a:latin typeface="+mn-lt"/>
                <a:ea typeface="Times New Roman" panose="02020603050405020304" pitchFamily="18" charset="0"/>
                <a:cs typeface="Arial" panose="020B0604020202020204" pitchFamily="34" charset="0"/>
              </a:rPr>
              <a:t>Video Link : </a:t>
            </a:r>
            <a:r>
              <a:rPr lang="en-US" sz="1200" b="1" dirty="0">
                <a:solidFill>
                  <a:srgbClr val="242424"/>
                </a:solidFill>
                <a:latin typeface="+mn-lt"/>
                <a:ea typeface="Times New Roman" panose="02020603050405020304" pitchFamily="18" charset="0"/>
                <a:cs typeface="Times New Roman"/>
                <a:hlinkClick r:id="rId3"/>
              </a:rPr>
              <a:t>Click</a:t>
            </a:r>
            <a:endParaRPr lang="en-US" sz="1200" b="1" dirty="0">
              <a:solidFill>
                <a:srgbClr val="242424"/>
              </a:solidFill>
              <a:effectLst/>
              <a:latin typeface="+mn-lt"/>
              <a:ea typeface="Times New Roman" panose="02020603050405020304" pitchFamily="18" charset="0"/>
              <a:cs typeface="Times New Roman" panose="02020603050405020304" pitchFamily="18" charset="0"/>
            </a:endParaRPr>
          </a:p>
          <a:p>
            <a:pPr>
              <a:lnSpc>
                <a:spcPct val="114000"/>
              </a:lnSpc>
            </a:pPr>
            <a:endParaRPr lang="en-IN" altLang="nl-NL" b="1" dirty="0"/>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50969" y="695142"/>
            <a:ext cx="6073906" cy="539769"/>
          </a:xfrm>
        </p:spPr>
        <p:txBody>
          <a:bodyPr/>
          <a:lstStyle/>
          <a:p>
            <a:pPr fontAlgn="base">
              <a:spcBef>
                <a:spcPct val="0"/>
              </a:spcBef>
            </a:pPr>
            <a:r>
              <a:rPr lang="nl-NL" altLang="nl-NL" dirty="0"/>
              <a:t>Analyst</a:t>
            </a:r>
          </a:p>
          <a:p>
            <a:pPr fontAlgn="base">
              <a:spcBef>
                <a:spcPct val="0"/>
              </a:spcBef>
            </a:pPr>
            <a:r>
              <a:rPr lang="en-US" sz="1200" i="0" u="none" strike="noStrike" dirty="0" err="1">
                <a:solidFill>
                  <a:srgbClr val="FFFFFF"/>
                </a:solidFill>
                <a:effectLst/>
                <a:cs typeface="Arial" panose="020B0604020202020204" pitchFamily="34" charset="0"/>
              </a:rPr>
              <a:t>iTransform</a:t>
            </a:r>
            <a:r>
              <a:rPr lang="en-US" sz="1200" i="0" u="none" strike="noStrike" dirty="0">
                <a:solidFill>
                  <a:srgbClr val="FFFFFF"/>
                </a:solidFill>
                <a:effectLst/>
                <a:cs typeface="Arial" panose="020B0604020202020204" pitchFamily="34" charset="0"/>
              </a:rPr>
              <a:t> L&amp;D </a:t>
            </a:r>
            <a:r>
              <a:rPr lang="en-US" sz="1200" i="0" u="none" strike="noStrike" dirty="0" err="1">
                <a:solidFill>
                  <a:srgbClr val="FFFFFF"/>
                </a:solidFill>
                <a:effectLst/>
                <a:cs typeface="Arial" panose="020B0604020202020204" pitchFamily="34" charset="0"/>
              </a:rPr>
              <a:t>Leftshift</a:t>
            </a:r>
            <a:r>
              <a:rPr lang="en-US" sz="1200" i="0" u="none" strike="noStrike" dirty="0">
                <a:solidFill>
                  <a:srgbClr val="FFFFFF"/>
                </a:solidFill>
                <a:effectLst/>
                <a:cs typeface="Arial" panose="020B0604020202020204" pitchFamily="34" charset="0"/>
              </a:rPr>
              <a:t> Batch</a:t>
            </a:r>
            <a:endParaRPr lang="nl-NL" altLang="nl-NL" sz="1200" dirty="0">
              <a:cs typeface="Arial" panose="020B0604020202020204" pitchFamily="34" charset="0"/>
            </a:endParaRPr>
          </a:p>
        </p:txBody>
      </p:sp>
      <p:sp>
        <p:nvSpPr>
          <p:cNvPr id="7173" name="Text Placeholder 24"/>
          <p:cNvSpPr>
            <a:spLocks noGrp="1"/>
          </p:cNvSpPr>
          <p:nvPr>
            <p:ph type="body" sz="quarter" idx="47"/>
          </p:nvPr>
        </p:nvSpPr>
        <p:spPr>
          <a:xfrm>
            <a:off x="3276600" y="1585723"/>
            <a:ext cx="2667000" cy="203200"/>
          </a:xfrm>
        </p:spPr>
        <p:txBody>
          <a:bodyPr/>
          <a:lstStyle/>
          <a:p>
            <a:pPr eaLnBrk="1" hangingPunct="1"/>
            <a:r>
              <a:rPr lang="nl-NL" altLang="nl-NL"/>
              <a:t>dipon.biswas@capgemini.</a:t>
            </a:r>
            <a:r>
              <a:rPr lang="nl-NL" altLang="nl-NL" dirty="0"/>
              <a:t>com</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+91 8777871082</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p>
          <a:p>
            <a:pPr marL="171450" indent="-171450">
              <a:buFont typeface="Arial" panose="020B0604020202020204" pitchFamily="34" charset="0"/>
              <a:buChar char="•"/>
            </a:pPr>
            <a:r>
              <a:rPr lang="en-US" sz="1200" dirty="0">
                <a:latin typeface="+mn-lt"/>
                <a:cs typeface="Arial" panose="020B0604020202020204" pitchFamily="34" charset="0"/>
              </a:rPr>
              <a:t>Understanding of </a:t>
            </a:r>
            <a:r>
              <a:rPr lang="en-US" sz="1200" b="1" dirty="0">
                <a:latin typeface="+mn-lt"/>
                <a:cs typeface="Arial" panose="020B0604020202020204" pitchFamily="34" charset="0"/>
              </a:rPr>
              <a:t>RDMS</a:t>
            </a:r>
            <a:r>
              <a:rPr lang="en-US" sz="1200" dirty="0">
                <a:latin typeface="+mn-lt"/>
                <a:cs typeface="Arial" panose="020B0604020202020204" pitchFamily="34" charset="0"/>
              </a:rPr>
              <a:t> concepts using </a:t>
            </a:r>
            <a:r>
              <a:rPr lang="en-US" sz="1200" b="1" dirty="0">
                <a:latin typeface="+mn-lt"/>
                <a:cs typeface="Arial" panose="020B0604020202020204" pitchFamily="34" charset="0"/>
              </a:rPr>
              <a:t>SQL Server.</a:t>
            </a:r>
          </a:p>
          <a:p>
            <a:pPr marL="171450" indent="-171450">
              <a:buFont typeface="Arial" panose="020B0604020202020204" pitchFamily="34" charset="0"/>
              <a:buChar char="•"/>
            </a:pPr>
            <a:r>
              <a:rPr lang="en-US" sz="1200" dirty="0">
                <a:latin typeface="+mn-lt"/>
                <a:cs typeface="Arial" panose="020B0604020202020204" pitchFamily="34" charset="0"/>
              </a:rPr>
              <a:t>Practical understanding of </a:t>
            </a:r>
            <a:r>
              <a:rPr lang="en-US" sz="1200" b="1" dirty="0">
                <a:latin typeface="+mn-lt"/>
                <a:cs typeface="Arial" panose="020B0604020202020204" pitchFamily="34" charset="0"/>
              </a:rPr>
              <a:t>C# </a:t>
            </a:r>
            <a:r>
              <a:rPr lang="en-US" sz="1200" dirty="0">
                <a:latin typeface="+mn-lt"/>
                <a:cs typeface="Arial" panose="020B0604020202020204" pitchFamily="34" charset="0"/>
              </a:rPr>
              <a:t>and </a:t>
            </a:r>
            <a:r>
              <a:rPr lang="en-US" sz="1200" b="1" dirty="0">
                <a:latin typeface="+mn-lt"/>
                <a:cs typeface="Arial" panose="020B0604020202020204" pitchFamily="34" charset="0"/>
              </a:rPr>
              <a:t>SQL</a:t>
            </a:r>
            <a:r>
              <a:rPr lang="en-US" sz="1200" dirty="0">
                <a:latin typeface="+mn-lt"/>
                <a:cs typeface="Arial" panose="020B0604020202020204" pitchFamily="34" charset="0"/>
              </a:rPr>
              <a:t> concepts using </a:t>
            </a:r>
            <a:r>
              <a:rPr lang="en-US" sz="1200" b="1" dirty="0">
                <a:latin typeface="+mn-lt"/>
                <a:cs typeface="Arial" panose="020B0604020202020204" pitchFamily="34" charset="0"/>
              </a:rPr>
              <a:t>Visual Studio </a:t>
            </a:r>
            <a:r>
              <a:rPr lang="en-US" sz="1200" dirty="0">
                <a:latin typeface="+mn-lt"/>
                <a:cs typeface="Arial" panose="020B0604020202020204" pitchFamily="34" charset="0"/>
              </a:rPr>
              <a:t>and </a:t>
            </a:r>
            <a:r>
              <a:rPr lang="en-US" sz="1200" b="1" dirty="0">
                <a:latin typeface="+mn-lt"/>
                <a:cs typeface="Arial" panose="020B0604020202020204" pitchFamily="34" charset="0"/>
              </a:rPr>
              <a:t>SQL Server</a:t>
            </a:r>
          </a:p>
          <a:p>
            <a:pPr marL="171450" indent="-171450">
              <a:buFont typeface="Arial" panose="020B0604020202020204" pitchFamily="34" charset="0"/>
              <a:buChar char="•"/>
            </a:pPr>
            <a:r>
              <a:rPr lang="en-US" altLang="en-US" sz="1200" dirty="0">
                <a:latin typeface="+mn-lt"/>
                <a:cs typeface="Arial" panose="020B0604020202020204" pitchFamily="34" charset="0"/>
                <a:sym typeface="+mn-ea"/>
              </a:rPr>
              <a:t>Hands on experience in developing single page applications in </a:t>
            </a:r>
            <a:r>
              <a:rPr lang="en-US" altLang="en-US" sz="1200" b="1" dirty="0">
                <a:latin typeface="+mn-lt"/>
                <a:cs typeface="Arial" panose="020B0604020202020204" pitchFamily="34" charset="0"/>
                <a:sym typeface="+mn-ea"/>
              </a:rPr>
              <a:t>Angular</a:t>
            </a:r>
            <a:r>
              <a:rPr lang="en-US" altLang="en-US" sz="1200" dirty="0">
                <a:latin typeface="+mn-lt"/>
                <a:cs typeface="Arial" panose="020B0604020202020204" pitchFamily="34" charset="0"/>
                <a:sym typeface="+mn-ea"/>
              </a:rPr>
              <a:t> using </a:t>
            </a:r>
            <a:r>
              <a:rPr lang="en-US" sz="1200" b="0" i="0" u="none" strike="noStrike" dirty="0">
                <a:solidFill>
                  <a:srgbClr val="000000"/>
                </a:solidFill>
                <a:effectLst/>
                <a:latin typeface="+mn-lt"/>
                <a:cs typeface="Arial" panose="020B0604020202020204" pitchFamily="34" charset="0"/>
              </a:rPr>
              <a:t> </a:t>
            </a:r>
            <a:r>
              <a:rPr lang="en-US" sz="1200" b="1" i="0" u="none" strike="noStrike" dirty="0">
                <a:solidFill>
                  <a:srgbClr val="000000"/>
                </a:solidFill>
                <a:effectLst/>
                <a:latin typeface="+mn-lt"/>
                <a:cs typeface="Arial" panose="020B0604020202020204" pitchFamily="34" charset="0"/>
              </a:rPr>
              <a:t>HTML5, CSS3, TypeScript</a:t>
            </a:r>
            <a:endParaRPr lang="en-US" altLang="en-US" sz="1200" dirty="0">
              <a:latin typeface="+mn-lt"/>
              <a:cs typeface="Arial" panose="020B0604020202020204" pitchFamily="34" charset="0"/>
            </a:endParaRPr>
          </a:p>
          <a:p>
            <a:pPr marL="171450" indent="-171450">
              <a:buFont typeface="Arial" panose="020B0604020202020204" pitchFamily="34" charset="0"/>
              <a:buChar char="•"/>
            </a:pPr>
            <a:r>
              <a:rPr lang="en-US" sz="1200" dirty="0">
                <a:latin typeface="+mn-lt"/>
                <a:cs typeface="Arial" panose="020B0604020202020204" pitchFamily="34" charset="0"/>
                <a:sym typeface="+mn-ea"/>
              </a:rPr>
              <a:t>Understanding of </a:t>
            </a:r>
            <a:r>
              <a:rPr lang="en-US" sz="1200" b="1" dirty="0">
                <a:latin typeface="+mn-lt"/>
                <a:cs typeface="Arial" panose="020B0604020202020204" pitchFamily="34" charset="0"/>
                <a:sym typeface="+mn-ea"/>
              </a:rPr>
              <a:t>HTML5</a:t>
            </a:r>
            <a:r>
              <a:rPr lang="en-US" sz="1200" dirty="0">
                <a:latin typeface="+mn-lt"/>
                <a:cs typeface="Arial" panose="020B0604020202020204" pitchFamily="34" charset="0"/>
                <a:sym typeface="+mn-ea"/>
              </a:rPr>
              <a:t> , </a:t>
            </a:r>
            <a:r>
              <a:rPr lang="en-US" sz="1200" b="1" dirty="0">
                <a:latin typeface="+mn-lt"/>
                <a:cs typeface="Arial" panose="020B0604020202020204" pitchFamily="34" charset="0"/>
                <a:sym typeface="+mn-ea"/>
              </a:rPr>
              <a:t>CSS </a:t>
            </a:r>
            <a:r>
              <a:rPr lang="en-US" sz="1200" dirty="0">
                <a:latin typeface="+mn-lt"/>
                <a:cs typeface="Arial" panose="020B0604020202020204" pitchFamily="34" charset="0"/>
                <a:sym typeface="+mn-ea"/>
              </a:rPr>
              <a:t>and</a:t>
            </a:r>
            <a:r>
              <a:rPr lang="en-US" sz="1200" b="1" dirty="0">
                <a:latin typeface="+mn-lt"/>
                <a:cs typeface="Arial" panose="020B0604020202020204" pitchFamily="34" charset="0"/>
                <a:sym typeface="+mn-ea"/>
              </a:rPr>
              <a:t> Angular Cli</a:t>
            </a:r>
            <a:endParaRPr lang="en-US" sz="1200" dirty="0">
              <a:latin typeface="+mn-lt"/>
              <a:cs typeface="Arial" panose="020B0604020202020204" pitchFamily="34" charset="0"/>
            </a:endParaRPr>
          </a:p>
          <a:p>
            <a:pPr marL="171450" indent="-171450">
              <a:buFont typeface="Arial" panose="020B0604020202020204" pitchFamily="34" charset="0"/>
              <a:buChar char="•"/>
            </a:pPr>
            <a:r>
              <a:rPr lang="en-US" sz="1200" b="0" i="0" u="none" strike="noStrike" dirty="0">
                <a:solidFill>
                  <a:srgbClr val="000000"/>
                </a:solidFill>
                <a:effectLst/>
                <a:latin typeface="+mn-lt"/>
                <a:cs typeface="Arial" panose="020B0604020202020204" pitchFamily="34" charset="0"/>
              </a:rPr>
              <a:t>Experience in creating documentation with </a:t>
            </a:r>
            <a:r>
              <a:rPr lang="en-US" sz="1200" b="1" i="0" u="none" strike="noStrike" dirty="0">
                <a:solidFill>
                  <a:srgbClr val="000000"/>
                </a:solidFill>
                <a:effectLst/>
                <a:latin typeface="+mn-lt"/>
                <a:cs typeface="Arial" panose="020B0604020202020204" pitchFamily="34" charset="0"/>
              </a:rPr>
              <a:t>Swagger </a:t>
            </a:r>
            <a:r>
              <a:rPr lang="en-US" sz="1200" b="0" i="0" u="none" strike="noStrike" dirty="0">
                <a:solidFill>
                  <a:srgbClr val="000000"/>
                </a:solidFill>
                <a:effectLst/>
                <a:latin typeface="+mn-lt"/>
                <a:cs typeface="Arial" panose="020B0604020202020204" pitchFamily="34" charset="0"/>
              </a:rPr>
              <a:t>and </a:t>
            </a:r>
            <a:r>
              <a:rPr lang="en-US" sz="1200" b="1" i="0" u="none" strike="noStrike" dirty="0">
                <a:solidFill>
                  <a:srgbClr val="000000"/>
                </a:solidFill>
                <a:effectLst/>
                <a:latin typeface="+mn-lt"/>
                <a:cs typeface="Arial" panose="020B0604020202020204" pitchFamily="34" charset="0"/>
              </a:rPr>
              <a:t>Postman</a:t>
            </a:r>
            <a:endParaRPr lang="en-US" sz="1200" b="0" i="0" u="none" strike="noStrike" dirty="0">
              <a:solidFill>
                <a:srgbClr val="000000"/>
              </a:solidFill>
              <a:effectLst/>
              <a:latin typeface="+mn-lt"/>
              <a:cs typeface="Arial" panose="020B0604020202020204" pitchFamily="34" charset="0"/>
            </a:endParaRPr>
          </a:p>
          <a:p>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21125"/>
            <a:ext cx="6223000" cy="306387"/>
          </a:xfrm>
        </p:spPr>
        <p:txBody>
          <a:bodyPr/>
          <a:lstStyle/>
          <a:p>
            <a:r>
              <a:rPr lang="en-US" altLang="en-IN" dirty="0"/>
              <a:t>Dipon Biswas</a:t>
            </a:r>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4976883" y="6325347"/>
            <a:ext cx="3897760"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r>
              <a:rPr lang="en-IN" altLang="en-US" sz="1200" dirty="0">
                <a:ea typeface="Verdana"/>
                <a:hlinkClick r:id="rId6"/>
              </a:rPr>
              <a:t>GitHub</a:t>
            </a:r>
            <a:r>
              <a:rPr lang="en-IN" altLang="en-US" sz="1100" dirty="0">
                <a:ea typeface="Verdana"/>
              </a:rPr>
              <a:t>  </a:t>
            </a:r>
            <a:endParaRPr lang="en-IN" altLang="en-US" sz="1100" b="0" i="0" u="none" strike="noStrike" kern="1200" cap="none" spc="0" normalizeH="0" baseline="0" noProof="0" dirty="0">
              <a:ln>
                <a:noFill/>
              </a:ln>
              <a:effectLst/>
              <a:uLnTx/>
              <a:uFillTx/>
              <a:latin typeface="Verdana" panose="020B0604030504040204" pitchFamily="34" charset="0"/>
              <a:ea typeface="Verdan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pic>
        <p:nvPicPr>
          <p:cNvPr id="7182" name="Picture 4" descr="Free icon download | Linkedin">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24800" y="2087862"/>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4"/>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63112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Technlogy, Electrical Engineering : 2018-2022 </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8" name="Picture Placeholder 7">
            <a:extLst>
              <a:ext uri="{FF2B5EF4-FFF2-40B4-BE49-F238E27FC236}">
                <a16:creationId xmlns:a16="http://schemas.microsoft.com/office/drawing/2014/main" id="{4E9D47DA-6DF6-C264-1D7C-FD187ABCA506}"/>
              </a:ext>
            </a:extLst>
          </p:cNvPr>
          <p:cNvPicPr>
            <a:picLocks noGrp="1" noChangeAspect="1"/>
          </p:cNvPicPr>
          <p:nvPr>
            <p:ph type="pic" sz="quarter" idx="46"/>
          </p:nvPr>
        </p:nvPicPr>
        <p:blipFill>
          <a:blip r:embed="rId9" cstate="print">
            <a:extLst>
              <a:ext uri="{28A0092B-C50C-407E-A947-70E740481C1C}">
                <a14:useLocalDpi xmlns:a14="http://schemas.microsoft.com/office/drawing/2010/main" val="0"/>
              </a:ext>
            </a:extLst>
          </a:blip>
          <a:srcRect/>
          <a:stretch>
            <a:fillRect/>
          </a:stretch>
        </p:blipFill>
        <p:spPr/>
      </p:pic>
      <p:sp>
        <p:nvSpPr>
          <p:cNvPr id="3" name="TextBox 2">
            <a:extLst>
              <a:ext uri="{FF2B5EF4-FFF2-40B4-BE49-F238E27FC236}">
                <a16:creationId xmlns:a16="http://schemas.microsoft.com/office/drawing/2014/main" id="{DDC77B8A-DD0A-6B0C-228E-4BC4430AEDD2}"/>
              </a:ext>
            </a:extLst>
          </p:cNvPr>
          <p:cNvSpPr txBox="1"/>
          <p:nvPr/>
        </p:nvSpPr>
        <p:spPr>
          <a:xfrm>
            <a:off x="3611391" y="1284553"/>
            <a:ext cx="1198633" cy="261610"/>
          </a:xfrm>
          <a:prstGeom prst="rect">
            <a:avLst/>
          </a:prstGeom>
          <a:noFill/>
        </p:spPr>
        <p:txBody>
          <a:bodyPr wrap="square" rtlCol="0">
            <a:spAutoFit/>
          </a:bodyPr>
          <a:lstStyle/>
          <a:p>
            <a:r>
              <a:rPr lang="en-US" sz="1100" dirty="0">
                <a:solidFill>
                  <a:schemeClr val="bg2"/>
                </a:solidFill>
              </a:rPr>
              <a:t>Mumbai</a:t>
            </a:r>
            <a:endParaRPr lang="en-IN" sz="1100" dirty="0">
              <a:solidFill>
                <a:schemeClr val="bg2"/>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39E320-2B27-4C87-B95E-B21DA5F0B414}">
  <ds:schemaRefs>
    <ds:schemaRef ds:uri="http://schemas.microsoft.com/sharepoint/v3/contenttype/forms"/>
  </ds:schemaRefs>
</ds:datastoreItem>
</file>

<file path=customXml/itemProps2.xml><?xml version="1.0" encoding="utf-8"?>
<ds:datastoreItem xmlns:ds="http://schemas.openxmlformats.org/officeDocument/2006/customXml" ds:itemID="{E92BAF36-5C82-47B9-BB91-13727FEE98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F3EBC60-3B5B-4E9D-B167-8001ADDCD94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403</TotalTime>
  <Words>237</Words>
  <Application>Microsoft Office PowerPoint</Application>
  <PresentationFormat>Widescreen</PresentationFormat>
  <Paragraphs>51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Dipon Biswas</cp:lastModifiedBy>
  <cp:revision>173</cp:revision>
  <dcterms:created xsi:type="dcterms:W3CDTF">2020-09-22T06:24:00Z</dcterms:created>
  <dcterms:modified xsi:type="dcterms:W3CDTF">2022-11-04T10:14:50Z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