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62" r:id="rId3"/>
    <p:sldId id="263" r:id="rId4"/>
    <p:sldId id="278" r:id="rId5"/>
    <p:sldId id="264" r:id="rId6"/>
    <p:sldId id="265" r:id="rId7"/>
    <p:sldId id="266" r:id="rId8"/>
    <p:sldId id="267" r:id="rId9"/>
    <p:sldId id="268" r:id="rId10"/>
    <p:sldId id="273" r:id="rId11"/>
    <p:sldId id="274" r:id="rId12"/>
    <p:sldId id="27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90" d="100"/>
          <a:sy n="90" d="100"/>
        </p:scale>
        <p:origin x="-1234" y="-43"/>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1E31D-1BD7-4FCD-B115-235B54B5776C}" type="datetimeFigureOut">
              <a:rPr lang="en-US" smtClean="0"/>
              <a:pPr/>
              <a:t>9/21/2024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492C9-F47B-4177-96C7-FFD36CF8E6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8492C9-F47B-4177-96C7-FFD36CF8E6A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lstStyle/>
          <a:p>
            <a:endParaRPr lang="en-US" dirty="0" smtClean="0"/>
          </a:p>
          <a:p>
            <a:pPr algn="ctr">
              <a:buNone/>
            </a:pPr>
            <a:endParaRPr lang="en-IN" b="1" dirty="0" smtClean="0"/>
          </a:p>
          <a:p>
            <a:pPr algn="ctr">
              <a:buNone/>
            </a:pPr>
            <a:r>
              <a:rPr lang="en-US" sz="2400" b="1" dirty="0" smtClean="0">
                <a:latin typeface="Times New Roman" panose="02020603050405020304" pitchFamily="18" charset="0"/>
                <a:cs typeface="Times New Roman" panose="02020603050405020304" pitchFamily="18" charset="0"/>
              </a:rPr>
              <a:t>Department of Computer Science and Engineering</a:t>
            </a:r>
          </a:p>
          <a:p>
            <a:pPr algn="ctr">
              <a:buNone/>
            </a:pPr>
            <a:r>
              <a:rPr lang="en-US" sz="2000" dirty="0" smtClean="0">
                <a:latin typeface="Times New Roman" panose="02020603050405020304" pitchFamily="18" charset="0"/>
                <a:cs typeface="Times New Roman" panose="02020603050405020304" pitchFamily="18" charset="0"/>
              </a:rPr>
              <a:t>Mini Project Review</a:t>
            </a:r>
          </a:p>
          <a:p>
            <a:pPr algn="ctr">
              <a:buNone/>
            </a:pPr>
            <a:r>
              <a:rPr lang="en-US" sz="2000" dirty="0" smtClean="0">
                <a:latin typeface="Times New Roman" panose="02020603050405020304" pitchFamily="18" charset="0"/>
                <a:cs typeface="Times New Roman" panose="02020603050405020304" pitchFamily="18" charset="0"/>
              </a:rPr>
              <a:t>on</a:t>
            </a:r>
          </a:p>
          <a:p>
            <a:pPr algn="ctr">
              <a:buNone/>
            </a:pPr>
            <a:r>
              <a:rPr lang="en-US" altLang="en-IN" sz="2400" b="1" dirty="0" smtClean="0">
                <a:latin typeface="Times New Roman" panose="02020603050405020304" pitchFamily="18" charset="0"/>
                <a:cs typeface="Times New Roman" panose="02020603050405020304" pitchFamily="18" charset="0"/>
              </a:rPr>
              <a:t>ADVANCED BREAST CANCER DETECTION USING DEEP LEARNING</a:t>
            </a:r>
            <a:endParaRPr lang="en-US" altLang="en-IN" sz="2000" b="1" dirty="0" smtClean="0">
              <a:latin typeface="Times New Roman" panose="02020603050405020304" pitchFamily="18" charset="0"/>
              <a:cs typeface="Times New Roman" panose="02020603050405020304" pitchFamily="18" charset="0"/>
            </a:endParaRPr>
          </a:p>
          <a:p>
            <a:pPr algn="ctr">
              <a:buNone/>
            </a:pPr>
            <a:endParaRPr lang="en-US" sz="2400" b="1" dirty="0" smtClean="0">
              <a:latin typeface="Times New Roman" panose="02020603050405020304" pitchFamily="18" charset="0"/>
              <a:cs typeface="Times New Roman" panose="02020603050405020304" pitchFamily="18" charset="0"/>
            </a:endParaRPr>
          </a:p>
          <a:p>
            <a:pPr>
              <a:buNone/>
            </a:pPr>
            <a:endParaRPr lang="en-US" sz="2400" b="1"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Under the Guidance                                                Presented </a:t>
            </a:r>
          </a:p>
          <a:p>
            <a:pPr>
              <a:buNone/>
            </a:pP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of                                                                                 by</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Dr. N. </a:t>
            </a:r>
            <a:r>
              <a:rPr lang="en-US" sz="2400" dirty="0" err="1" smtClean="0">
                <a:latin typeface="Times New Roman" panose="02020603050405020304" pitchFamily="18" charset="0"/>
                <a:cs typeface="Times New Roman" panose="02020603050405020304" pitchFamily="18" charset="0"/>
              </a:rPr>
              <a:t>Tirupathi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Rao</a:t>
            </a:r>
            <a:r>
              <a:rPr lang="en-US" sz="2400" dirty="0" smtClean="0">
                <a:latin typeface="Times New Roman" panose="02020603050405020304" pitchFamily="18" charset="0"/>
                <a:cs typeface="Times New Roman" panose="02020603050405020304" pitchFamily="18" charset="0"/>
              </a:rPr>
              <a:t>                                           K </a:t>
            </a:r>
            <a:r>
              <a:rPr lang="en-US" sz="2400" dirty="0" err="1" smtClean="0">
                <a:latin typeface="Times New Roman" panose="02020603050405020304" pitchFamily="18" charset="0"/>
                <a:cs typeface="Times New Roman" panose="02020603050405020304" pitchFamily="18" charset="0"/>
              </a:rPr>
              <a:t>Durga</a:t>
            </a:r>
            <a:r>
              <a:rPr lang="en-US" sz="2400" dirty="0" smtClean="0">
                <a:latin typeface="Times New Roman" panose="02020603050405020304" pitchFamily="18" charset="0"/>
                <a:cs typeface="Times New Roman" panose="02020603050405020304" pitchFamily="18" charset="0"/>
              </a:rPr>
              <a:t> Prasad</a:t>
            </a:r>
          </a:p>
          <a:p>
            <a:pPr>
              <a:buNone/>
            </a:pPr>
            <a:r>
              <a:rPr lang="en-US" sz="2000" dirty="0" smtClean="0">
                <a:latin typeface="Times New Roman" panose="02020603050405020304" pitchFamily="18" charset="0"/>
                <a:cs typeface="Times New Roman" panose="02020603050405020304" pitchFamily="18" charset="0"/>
              </a:rPr>
              <a:t>                  (Professor)                                                                  (23L31D5802)</a:t>
            </a:r>
            <a:r>
              <a:rPr lang="en-US" sz="2000" dirty="0" smtClean="0"/>
              <a:t>                                                                   </a:t>
            </a:r>
          </a:p>
        </p:txBody>
      </p:sp>
      <p:pic>
        <p:nvPicPr>
          <p:cNvPr id="24" name="Picture 24"/>
          <p:cNvPicPr>
            <a:picLocks noChangeAspect="1" noChangeArrowheads="1"/>
          </p:cNvPicPr>
          <p:nvPr/>
        </p:nvPicPr>
        <p:blipFill>
          <a:blip r:embed="rId2"/>
          <a:srcRect/>
          <a:stretch>
            <a:fillRect/>
          </a:stretch>
        </p:blipFill>
        <p:spPr>
          <a:xfrm>
            <a:off x="546101" y="152401"/>
            <a:ext cx="8458835" cy="885825"/>
          </a:xfrm>
          <a:prstGeom prst="rect">
            <a:avLst/>
          </a:prstGeom>
          <a:noFill/>
          <a:ln w="9525">
            <a:noFill/>
            <a:miter lim="800000"/>
            <a:headEnd/>
            <a:tailEnd/>
          </a:ln>
        </p:spPr>
      </p:pic>
    </p:spTree>
  </p:cSld>
  <p:clrMapOvr>
    <a:masterClrMapping/>
  </p:clrMapOvr>
  <p:transition advTm="395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0" y="1285861"/>
            <a:ext cx="9144000" cy="5429287"/>
          </a:xfrm>
        </p:spPr>
        <p:txBody>
          <a:bodyPr>
            <a:normAutofit/>
          </a:bodyPr>
          <a:lstStyle/>
          <a:p>
            <a:pPr algn="ctr">
              <a:buNone/>
            </a:pPr>
            <a:r>
              <a:rPr lang="en-US" sz="2400" b="1" dirty="0" smtClean="0">
                <a:solidFill>
                  <a:srgbClr val="000000"/>
                </a:solidFill>
                <a:latin typeface="Times New Roman" panose="02020603050405020304" pitchFamily="18" charset="0"/>
                <a:cs typeface="Times New Roman" panose="02020603050405020304" pitchFamily="18" charset="0"/>
              </a:rPr>
              <a:t>CNN</a:t>
            </a:r>
          </a:p>
          <a:p>
            <a:pPr>
              <a:buNone/>
            </a:pPr>
            <a:r>
              <a:rPr lang="en-US" sz="2400" dirty="0" smtClean="0">
                <a:solidFill>
                  <a:srgbClr val="000000"/>
                </a:solidFill>
                <a:latin typeface="Times New Roman" panose="02020603050405020304" pitchFamily="18" charset="0"/>
                <a:cs typeface="Times New Roman" panose="02020603050405020304" pitchFamily="18" charset="0"/>
              </a:rPr>
              <a:t>    </a:t>
            </a:r>
            <a:r>
              <a:rPr lang="en-US" sz="1800" dirty="0" smtClean="0">
                <a:solidFill>
                  <a:srgbClr val="000000"/>
                </a:solidFill>
                <a:latin typeface="Times New Roman" panose="02020603050405020304" pitchFamily="18" charset="0"/>
                <a:cs typeface="Times New Roman" panose="02020603050405020304" pitchFamily="18" charset="0"/>
              </a:rPr>
              <a:t>A </a:t>
            </a:r>
            <a:r>
              <a:rPr lang="en-US" sz="1800" dirty="0" err="1" smtClean="0">
                <a:solidFill>
                  <a:srgbClr val="000000"/>
                </a:solidFill>
                <a:latin typeface="Times New Roman" panose="02020603050405020304" pitchFamily="18" charset="0"/>
                <a:cs typeface="Times New Roman" panose="02020603050405020304" pitchFamily="18" charset="0"/>
              </a:rPr>
              <a:t>convolutional</a:t>
            </a:r>
            <a:r>
              <a:rPr lang="en-US" sz="1800" dirty="0" smtClean="0">
                <a:solidFill>
                  <a:srgbClr val="000000"/>
                </a:solidFill>
                <a:latin typeface="Times New Roman" panose="02020603050405020304" pitchFamily="18" charset="0"/>
                <a:cs typeface="Times New Roman" panose="02020603050405020304" pitchFamily="18" charset="0"/>
              </a:rPr>
              <a:t> neural network is a type of Deep learning algorithm that is particularly well suited for image recognition and processing tasks. Its made up of multiple layers including </a:t>
            </a:r>
            <a:r>
              <a:rPr lang="en-US" sz="1800" dirty="0" err="1" smtClean="0">
                <a:solidFill>
                  <a:srgbClr val="000000"/>
                </a:solidFill>
                <a:latin typeface="Times New Roman" panose="02020603050405020304" pitchFamily="18" charset="0"/>
                <a:cs typeface="Times New Roman" panose="02020603050405020304" pitchFamily="18" charset="0"/>
              </a:rPr>
              <a:t>convolutional</a:t>
            </a:r>
            <a:r>
              <a:rPr lang="en-US" sz="1800" dirty="0" smtClean="0">
                <a:solidFill>
                  <a:srgbClr val="000000"/>
                </a:solidFill>
                <a:latin typeface="Times New Roman" panose="02020603050405020304" pitchFamily="18" charset="0"/>
                <a:cs typeface="Times New Roman" panose="02020603050405020304" pitchFamily="18" charset="0"/>
              </a:rPr>
              <a:t> layers, pooling layers, and fully connected layers. </a:t>
            </a:r>
          </a:p>
          <a:p>
            <a:pPr>
              <a:buNone/>
            </a:pPr>
            <a:r>
              <a:rPr lang="en-US" sz="1800" dirty="0" smtClean="0">
                <a:solidFill>
                  <a:srgbClr val="000000"/>
                </a:solidFill>
                <a:latin typeface="Times New Roman" panose="02020603050405020304" pitchFamily="18" charset="0"/>
                <a:cs typeface="Times New Roman" panose="02020603050405020304" pitchFamily="18" charset="0"/>
              </a:rPr>
              <a:t>     Key components of CNN are:</a:t>
            </a:r>
          </a:p>
          <a:p>
            <a:pPr algn="just"/>
            <a:r>
              <a:rPr lang="en-US" sz="1800" dirty="0" err="1" smtClean="0">
                <a:solidFill>
                  <a:srgbClr val="000000"/>
                </a:solidFill>
                <a:latin typeface="Times New Roman" panose="02020603050405020304" pitchFamily="18" charset="0"/>
                <a:cs typeface="Times New Roman" panose="02020603050405020304" pitchFamily="18" charset="0"/>
              </a:rPr>
              <a:t>Convolutional</a:t>
            </a:r>
            <a:r>
              <a:rPr lang="en-US" sz="1800" dirty="0" smtClean="0">
                <a:solidFill>
                  <a:srgbClr val="000000"/>
                </a:solidFill>
                <a:latin typeface="Times New Roman" panose="02020603050405020304" pitchFamily="18" charset="0"/>
                <a:cs typeface="Times New Roman" panose="02020603050405020304" pitchFamily="18" charset="0"/>
              </a:rPr>
              <a:t> layers</a:t>
            </a:r>
          </a:p>
          <a:p>
            <a:pPr algn="just"/>
            <a:r>
              <a:rPr lang="en-US" sz="1800" dirty="0" smtClean="0">
                <a:solidFill>
                  <a:srgbClr val="000000"/>
                </a:solidFill>
                <a:latin typeface="Times New Roman" panose="02020603050405020304" pitchFamily="18" charset="0"/>
                <a:cs typeface="Times New Roman" panose="02020603050405020304" pitchFamily="18" charset="0"/>
              </a:rPr>
              <a:t>Pooling layers</a:t>
            </a:r>
          </a:p>
          <a:p>
            <a:pPr algn="just"/>
            <a:r>
              <a:rPr lang="en-US" sz="1800" dirty="0" smtClean="0">
                <a:solidFill>
                  <a:srgbClr val="000000"/>
                </a:solidFill>
                <a:latin typeface="Times New Roman" panose="02020603050405020304" pitchFamily="18" charset="0"/>
                <a:cs typeface="Times New Roman" panose="02020603050405020304" pitchFamily="18" charset="0"/>
              </a:rPr>
              <a:t>Activation function</a:t>
            </a:r>
          </a:p>
          <a:p>
            <a:pPr algn="just"/>
            <a:r>
              <a:rPr lang="en-US" sz="1800" dirty="0" smtClean="0">
                <a:solidFill>
                  <a:srgbClr val="000000"/>
                </a:solidFill>
                <a:latin typeface="Times New Roman" panose="02020603050405020304" pitchFamily="18" charset="0"/>
                <a:cs typeface="Times New Roman" panose="02020603050405020304" pitchFamily="18" charset="0"/>
              </a:rPr>
              <a:t>Fully connected layers</a:t>
            </a:r>
          </a:p>
          <a:p>
            <a:pPr>
              <a:buNone/>
            </a:pPr>
            <a:r>
              <a:rPr lang="en-US" sz="1800" dirty="0" smtClean="0">
                <a:solidFill>
                  <a:srgbClr val="000000"/>
                </a:solidFill>
                <a:latin typeface="Times New Roman" panose="02020603050405020304" pitchFamily="18" charset="0"/>
                <a:cs typeface="Times New Roman" panose="02020603050405020304" pitchFamily="18" charset="0"/>
              </a:rPr>
              <a:t>      Different types of CNN models are:</a:t>
            </a:r>
          </a:p>
          <a:p>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err="1" smtClean="0">
                <a:solidFill>
                  <a:srgbClr val="000000"/>
                </a:solidFill>
                <a:latin typeface="Times New Roman" panose="02020603050405020304" pitchFamily="18" charset="0"/>
                <a:cs typeface="Times New Roman" panose="02020603050405020304" pitchFamily="18" charset="0"/>
              </a:rPr>
              <a:t>LeNet</a:t>
            </a:r>
            <a:endParaRPr lang="en-US" sz="1800" dirty="0" smtClean="0">
              <a:solidFill>
                <a:srgbClr val="000000"/>
              </a:solidFill>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cs typeface="Times New Roman" panose="02020603050405020304" pitchFamily="18" charset="0"/>
              </a:rPr>
              <a:t>AlexNet</a:t>
            </a:r>
            <a:endParaRPr lang="en-US" sz="1800" dirty="0" smtClean="0">
              <a:solidFill>
                <a:srgbClr val="000000"/>
              </a:solidFill>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cs typeface="Times New Roman" panose="02020603050405020304" pitchFamily="18" charset="0"/>
              </a:rPr>
              <a:t>GoogleNet</a:t>
            </a:r>
            <a:endParaRPr lang="en-US" sz="1800" dirty="0" smtClean="0">
              <a:solidFill>
                <a:srgbClr val="000000"/>
              </a:solidFill>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cs typeface="Times New Roman" panose="02020603050405020304" pitchFamily="18" charset="0"/>
              </a:rPr>
              <a:t>ResNet</a:t>
            </a:r>
            <a:endParaRPr lang="en-US" sz="1800" dirty="0" smtClean="0">
              <a:solidFill>
                <a:srgbClr val="000000"/>
              </a:solidFill>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cs typeface="Times New Roman" panose="02020603050405020304" pitchFamily="18" charset="0"/>
              </a:rPr>
              <a:t>MobileNet</a:t>
            </a:r>
            <a:endParaRPr lang="en-US" sz="1800" dirty="0" smtClean="0">
              <a:solidFill>
                <a:srgbClr val="000000"/>
              </a:solidFill>
              <a:latin typeface="Times New Roman" panose="02020603050405020304" pitchFamily="18" charset="0"/>
              <a:cs typeface="Times New Roman" panose="02020603050405020304" pitchFamily="18" charset="0"/>
            </a:endParaRPr>
          </a:p>
          <a:p>
            <a:r>
              <a:rPr lang="en-US" sz="1800" dirty="0" smtClean="0">
                <a:solidFill>
                  <a:srgbClr val="000000"/>
                </a:solidFill>
                <a:latin typeface="Times New Roman" panose="02020603050405020304" pitchFamily="18" charset="0"/>
                <a:cs typeface="Times New Roman" panose="02020603050405020304" pitchFamily="18" charset="0"/>
              </a:rPr>
              <a:t>VGG</a:t>
            </a:r>
          </a:p>
          <a:p>
            <a:pPr>
              <a:buNone/>
            </a:pPr>
            <a:endParaRPr lang="en-US" sz="1800" dirty="0" smtClean="0">
              <a:solidFill>
                <a:srgbClr val="000000"/>
              </a:solidFill>
              <a:latin typeface="Times New Roman" panose="02020603050405020304" pitchFamily="18" charset="0"/>
              <a:cs typeface="Times New Roman" panose="02020603050405020304" pitchFamily="18" charset="0"/>
            </a:endParaRPr>
          </a:p>
          <a:p>
            <a:pPr>
              <a:buNone/>
            </a:pPr>
            <a:endParaRPr lang="en-US" sz="2400" dirty="0" smtClean="0">
              <a:solidFill>
                <a:srgbClr val="000000"/>
              </a:solidFill>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3"/>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54032"/>
          </a:xfrm>
        </p:spPr>
        <p:txBody>
          <a:bodyPr>
            <a:normAutofit fontScale="90000"/>
          </a:bodyPr>
          <a:lstStyle/>
          <a:p>
            <a:endParaRPr lang="en-US" dirty="0"/>
          </a:p>
        </p:txBody>
      </p:sp>
      <p:sp>
        <p:nvSpPr>
          <p:cNvPr id="3" name="Content Placeholder 2"/>
          <p:cNvSpPr>
            <a:spLocks noGrp="1"/>
          </p:cNvSpPr>
          <p:nvPr>
            <p:ph idx="1"/>
          </p:nvPr>
        </p:nvSpPr>
        <p:spPr>
          <a:xfrm>
            <a:off x="142844" y="1071546"/>
            <a:ext cx="8858312" cy="5643601"/>
          </a:xfrm>
        </p:spPr>
        <p:txBody>
          <a:bodyPr>
            <a:normAutofit fontScale="95000"/>
          </a:bodyPr>
          <a:lstStyle/>
          <a:p>
            <a:pPr algn="ctr">
              <a:buNone/>
            </a:pPr>
            <a:r>
              <a:rPr lang="en-US" sz="3100" b="1" dirty="0" err="1" smtClean="0">
                <a:latin typeface="Times New Roman" panose="02020603050405020304" pitchFamily="18" charset="0"/>
                <a:cs typeface="Times New Roman" panose="02020603050405020304" pitchFamily="18" charset="0"/>
              </a:rPr>
              <a:t>ResNet</a:t>
            </a:r>
            <a:endParaRPr lang="en-US" sz="3100" b="1" dirty="0" smtClean="0">
              <a:latin typeface="Times New Roman" panose="02020603050405020304" pitchFamily="18" charset="0"/>
              <a:cs typeface="Times New Roman" panose="02020603050405020304" pitchFamily="18" charset="0"/>
            </a:endParaRPr>
          </a:p>
          <a:p>
            <a:pPr>
              <a:buNone/>
            </a:pPr>
            <a:r>
              <a:rPr lang="en-US" sz="1900" dirty="0" smtClean="0"/>
              <a:t>       </a:t>
            </a:r>
            <a:r>
              <a:rPr lang="en-US" sz="1900" dirty="0" err="1" smtClean="0"/>
              <a:t>ResNet</a:t>
            </a:r>
            <a:r>
              <a:rPr lang="en-US" sz="1900" dirty="0" smtClean="0"/>
              <a:t> (short for Residual Network) is a type of neural network architecture introduced in 2015. It was designed to solve the problem of vanishing gradients in deep neural networks, which hindered their performance on large-scale image recognition tasks. </a:t>
            </a:r>
          </a:p>
          <a:p>
            <a:pPr>
              <a:buNone/>
            </a:pPr>
            <a:r>
              <a:rPr lang="en-US" sz="1900" dirty="0" smtClean="0"/>
              <a:t>       </a:t>
            </a:r>
          </a:p>
          <a:p>
            <a:pPr>
              <a:buNone/>
            </a:pPr>
            <a:r>
              <a:rPr lang="en-US" sz="1900" dirty="0" smtClean="0"/>
              <a:t>       Benefits of Residual Network include:</a:t>
            </a:r>
          </a:p>
          <a:p>
            <a:r>
              <a:rPr lang="en-US" sz="1900" dirty="0" smtClean="0"/>
              <a:t>Deeper networks</a:t>
            </a:r>
          </a:p>
          <a:p>
            <a:r>
              <a:rPr lang="en-US" sz="1900" dirty="0" smtClean="0"/>
              <a:t>Improved accuracy</a:t>
            </a:r>
          </a:p>
          <a:p>
            <a:r>
              <a:rPr lang="en-US" sz="1900" dirty="0" smtClean="0"/>
              <a:t>Faster convergence</a:t>
            </a:r>
          </a:p>
          <a:p>
            <a:r>
              <a:rPr lang="en-US" sz="1900" dirty="0" smtClean="0">
                <a:latin typeface="Times New Roman" panose="02020603050405020304" pitchFamily="18" charset="0"/>
                <a:cs typeface="Times New Roman" panose="02020603050405020304" pitchFamily="18" charset="0"/>
              </a:rPr>
              <a:t>Transfer learning </a:t>
            </a:r>
          </a:p>
          <a:p>
            <a:pPr>
              <a:buNone/>
            </a:pPr>
            <a:endParaRPr lang="en-US" sz="1900" dirty="0" smtClean="0">
              <a:latin typeface="Times New Roman" panose="02020603050405020304" pitchFamily="18" charset="0"/>
              <a:cs typeface="Times New Roman" panose="02020603050405020304" pitchFamily="18" charset="0"/>
            </a:endParaRPr>
          </a:p>
          <a:p>
            <a:pPr>
              <a:buNone/>
            </a:pPr>
            <a:r>
              <a:rPr lang="en-US" sz="1900" dirty="0" smtClean="0">
                <a:latin typeface="Times New Roman" panose="02020603050405020304" pitchFamily="18" charset="0"/>
                <a:cs typeface="Times New Roman" panose="02020603050405020304" pitchFamily="18" charset="0"/>
              </a:rPr>
              <a:t>      We have several </a:t>
            </a:r>
            <a:r>
              <a:rPr lang="en-US" sz="1900" dirty="0" err="1" smtClean="0">
                <a:latin typeface="Times New Roman" panose="02020603050405020304" pitchFamily="18" charset="0"/>
                <a:cs typeface="Times New Roman" panose="02020603050405020304" pitchFamily="18" charset="0"/>
              </a:rPr>
              <a:t>ResNet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varients</a:t>
            </a:r>
            <a:r>
              <a:rPr lang="en-US" sz="1900" dirty="0" smtClean="0">
                <a:latin typeface="Times New Roman" panose="02020603050405020304" pitchFamily="18" charset="0"/>
                <a:cs typeface="Times New Roman" panose="02020603050405020304" pitchFamily="18" charset="0"/>
              </a:rPr>
              <a:t>, some of them are </a:t>
            </a:r>
            <a:r>
              <a:rPr lang="en-US"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ResNet-18 and ResNet-34</a:t>
            </a:r>
          </a:p>
          <a:p>
            <a:r>
              <a:rPr lang="en-US" sz="1900" dirty="0" smtClean="0">
                <a:latin typeface="Times New Roman" panose="02020603050405020304" pitchFamily="18" charset="0"/>
                <a:cs typeface="Times New Roman" panose="02020603050405020304" pitchFamily="18" charset="0"/>
              </a:rPr>
              <a:t>ResNet-50    ResNet-101 and ResNet-152 </a:t>
            </a:r>
            <a:endParaRPr lang="en-US" sz="2500" dirty="0" smtClean="0">
              <a:latin typeface="Times New Roman" panose="02020603050405020304" pitchFamily="18" charset="0"/>
              <a:cs typeface="Times New Roman" panose="02020603050405020304" pitchFamily="18" charset="0"/>
            </a:endParaRPr>
          </a:p>
          <a:p>
            <a:pPr>
              <a:lnSpc>
                <a:spcPct val="150000"/>
              </a:lnSpc>
              <a:buNone/>
            </a:pPr>
            <a:r>
              <a:rPr lang="en-US" sz="22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2"/>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6"/>
            <a:ext cx="8229600" cy="494030"/>
          </a:xfrm>
        </p:spPr>
        <p:txBody>
          <a:bodyPr>
            <a:normAutofit fontScale="90000"/>
          </a:bodyPr>
          <a:lstStyle/>
          <a:p>
            <a:r>
              <a:rPr lang="en-US"/>
              <a:t/>
            </a:r>
            <a:br>
              <a:rPr lang="en-US"/>
            </a:br>
            <a:endParaRPr lang="en-US"/>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pPr marL="0" indent="0">
              <a:buNone/>
            </a:pPr>
            <a:endParaRPr lang="en-US"/>
          </a:p>
        </p:txBody>
      </p:sp>
      <p:graphicFrame>
        <p:nvGraphicFramePr>
          <p:cNvPr id="5" name="Table 4"/>
          <p:cNvGraphicFramePr/>
          <p:nvPr/>
        </p:nvGraphicFramePr>
        <p:xfrm>
          <a:off x="1283971" y="2285992"/>
          <a:ext cx="3985895" cy="714380"/>
        </p:xfrm>
        <a:graphic>
          <a:graphicData uri="http://schemas.openxmlformats.org/drawingml/2006/table">
            <a:tbl>
              <a:tblPr/>
              <a:tblGrid>
                <a:gridCol w="2042795"/>
                <a:gridCol w="1943100"/>
              </a:tblGrid>
              <a:tr h="357190">
                <a:tc>
                  <a:txBody>
                    <a:bodyPr/>
                    <a:lstStyle/>
                    <a:p>
                      <a:pPr indent="0" algn="ctr">
                        <a:buNone/>
                      </a:pPr>
                      <a:r>
                        <a:rPr lang="en-US" sz="1400" b="0" dirty="0">
                          <a:latin typeface="Times New Roman" panose="02020603050405020304" pitchFamily="18" charset="0"/>
                          <a:cs typeface="Times New Roman" panose="02020603050405020304" pitchFamily="18" charset="0"/>
                        </a:rPr>
                        <a:t>TP=56473</a:t>
                      </a:r>
                      <a:endParaRPr lang="en-US" sz="1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Times New Roman" panose="02020603050405020304" pitchFamily="18" charset="0"/>
                          <a:cs typeface="Times New Roman" panose="02020603050405020304" pitchFamily="18" charset="0"/>
                        </a:rPr>
                        <a:t>FP=301</a:t>
                      </a:r>
                      <a:endParaRPr lang="en-US" sz="1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7190">
                <a:tc>
                  <a:txBody>
                    <a:bodyPr/>
                    <a:lstStyle/>
                    <a:p>
                      <a:pPr indent="0" algn="ctr">
                        <a:buNone/>
                      </a:pPr>
                      <a:r>
                        <a:rPr lang="en-US" sz="1400" b="0" dirty="0">
                          <a:latin typeface="Times New Roman" panose="02020603050405020304" pitchFamily="18" charset="0"/>
                          <a:cs typeface="Times New Roman" panose="02020603050405020304" pitchFamily="18" charset="0"/>
                        </a:rPr>
                        <a:t>FN=4732</a:t>
                      </a:r>
                      <a:endParaRPr lang="en-US" sz="1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Times New Roman" panose="02020603050405020304" pitchFamily="18" charset="0"/>
                          <a:cs typeface="Times New Roman" panose="02020603050405020304" pitchFamily="18" charset="0"/>
                        </a:rPr>
                        <a:t>TN=265</a:t>
                      </a:r>
                      <a:endParaRPr lang="en-US" sz="1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7" name="Picture 24"/>
          <p:cNvPicPr>
            <a:picLocks noChangeAspect="1" noChangeArrowheads="1"/>
          </p:cNvPicPr>
          <p:nvPr/>
        </p:nvPicPr>
        <p:blipFill>
          <a:blip r:embed="rId2"/>
          <a:srcRect/>
          <a:stretch>
            <a:fillRect/>
          </a:stretch>
        </p:blipFill>
        <p:spPr>
          <a:xfrm>
            <a:off x="185421" y="123191"/>
            <a:ext cx="8653780" cy="885825"/>
          </a:xfrm>
          <a:prstGeom prst="rect">
            <a:avLst/>
          </a:prstGeom>
          <a:noFill/>
          <a:ln w="9525">
            <a:noFill/>
            <a:miter lim="800000"/>
            <a:headEnd/>
            <a:tailEnd/>
          </a:ln>
        </p:spPr>
      </p:pic>
      <p:sp>
        <p:nvSpPr>
          <p:cNvPr id="8" name="Text Box 7"/>
          <p:cNvSpPr txBox="1"/>
          <p:nvPr/>
        </p:nvSpPr>
        <p:spPr>
          <a:xfrm>
            <a:off x="3482976" y="1045845"/>
            <a:ext cx="2519045" cy="523220"/>
          </a:xfrm>
          <a:prstGeom prst="rect">
            <a:avLst/>
          </a:prstGeom>
          <a:noFill/>
        </p:spPr>
        <p:txBody>
          <a:bodyPr wrap="square" rtlCol="0">
            <a:spAutoFit/>
          </a:bodyPr>
          <a:lstStyle/>
          <a:p>
            <a:pPr algn="ctr"/>
            <a:r>
              <a:rPr lang="en-US" sz="2800" b="1"/>
              <a:t>RESULTS</a:t>
            </a:r>
          </a:p>
        </p:txBody>
      </p:sp>
      <p:sp>
        <p:nvSpPr>
          <p:cNvPr id="9" name="Text Box 8"/>
          <p:cNvSpPr txBox="1"/>
          <p:nvPr/>
        </p:nvSpPr>
        <p:spPr>
          <a:xfrm>
            <a:off x="1214414" y="1785926"/>
            <a:ext cx="3479165" cy="400110"/>
          </a:xfrm>
          <a:prstGeom prst="rect">
            <a:avLst/>
          </a:prstGeom>
          <a:noFill/>
        </p:spPr>
        <p:txBody>
          <a:bodyPr wrap="square" rtlCol="0">
            <a:spAutoFit/>
          </a:bodyPr>
          <a:lstStyle/>
          <a:p>
            <a:r>
              <a:rPr lang="en-US" sz="2000" b="1" dirty="0"/>
              <a:t>Confusion Matrix</a:t>
            </a:r>
          </a:p>
        </p:txBody>
      </p:sp>
      <p:pic>
        <p:nvPicPr>
          <p:cNvPr id="10" name="Picture 9" descr="result_1.JPG"/>
          <p:cNvPicPr>
            <a:picLocks noChangeAspect="1"/>
          </p:cNvPicPr>
          <p:nvPr/>
        </p:nvPicPr>
        <p:blipFill>
          <a:blip r:embed="rId3"/>
          <a:stretch>
            <a:fillRect/>
          </a:stretch>
        </p:blipFill>
        <p:spPr>
          <a:xfrm>
            <a:off x="3957340" y="4929198"/>
            <a:ext cx="5186660" cy="916310"/>
          </a:xfrm>
          <a:prstGeom prst="rect">
            <a:avLst/>
          </a:prstGeom>
        </p:spPr>
      </p:pic>
      <p:pic>
        <p:nvPicPr>
          <p:cNvPr id="11" name="Picture 10" descr="accuracy.JPG"/>
          <p:cNvPicPr>
            <a:picLocks noChangeAspect="1"/>
          </p:cNvPicPr>
          <p:nvPr/>
        </p:nvPicPr>
        <p:blipFill>
          <a:blip r:embed="rId4"/>
          <a:stretch>
            <a:fillRect/>
          </a:stretch>
        </p:blipFill>
        <p:spPr>
          <a:xfrm>
            <a:off x="642910" y="4000504"/>
            <a:ext cx="2668908" cy="2056149"/>
          </a:xfrm>
          <a:prstGeom prst="rect">
            <a:avLst/>
          </a:prstGeom>
        </p:spPr>
      </p:pic>
      <p:sp>
        <p:nvSpPr>
          <p:cNvPr id="12" name="TextBox 11"/>
          <p:cNvSpPr txBox="1"/>
          <p:nvPr/>
        </p:nvSpPr>
        <p:spPr>
          <a:xfrm>
            <a:off x="1357290" y="3643314"/>
            <a:ext cx="1143008" cy="369332"/>
          </a:xfrm>
          <a:prstGeom prst="rect">
            <a:avLst/>
          </a:prstGeom>
          <a:noFill/>
        </p:spPr>
        <p:txBody>
          <a:bodyPr wrap="square" rtlCol="0">
            <a:spAutoFit/>
          </a:bodyPr>
          <a:lstStyle/>
          <a:p>
            <a:r>
              <a:rPr lang="en-US" b="1" dirty="0" smtClean="0"/>
              <a:t>Accuracy</a:t>
            </a:r>
            <a:endParaRPr lang="en-US" b="1" dirty="0"/>
          </a:p>
        </p:txBody>
      </p:sp>
      <p:sp>
        <p:nvSpPr>
          <p:cNvPr id="13" name="TextBox 12"/>
          <p:cNvSpPr txBox="1"/>
          <p:nvPr/>
        </p:nvSpPr>
        <p:spPr>
          <a:xfrm>
            <a:off x="6072198" y="4429132"/>
            <a:ext cx="1833579" cy="369332"/>
          </a:xfrm>
          <a:prstGeom prst="rect">
            <a:avLst/>
          </a:prstGeom>
          <a:noFill/>
        </p:spPr>
        <p:txBody>
          <a:bodyPr wrap="none" rtlCol="0">
            <a:spAutoFit/>
          </a:bodyPr>
          <a:lstStyle/>
          <a:p>
            <a:r>
              <a:rPr lang="en-US" b="1" dirty="0" smtClean="0"/>
              <a:t>Predicted Output</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1"/>
            <a:ext cx="8229600" cy="5745163"/>
          </a:xfrm>
        </p:spPr>
        <p:txBody>
          <a:bodyPr>
            <a:normAutofit fontScale="92500" lnSpcReduction="10000"/>
          </a:bodyPr>
          <a:lstStyle/>
          <a:p>
            <a:pPr algn="ctr">
              <a:buNone/>
            </a:pPr>
            <a:endParaRPr lang="en-US" b="1" u="sng" dirty="0" smtClean="0"/>
          </a:p>
          <a:p>
            <a:pPr algn="ctr">
              <a:buNone/>
            </a:pPr>
            <a:endParaRPr lang="en-US" b="1" u="sng" dirty="0" smtClean="0"/>
          </a:p>
          <a:p>
            <a:pPr algn="ctr">
              <a:buNone/>
            </a:pPr>
            <a:r>
              <a:rPr lang="en-US" sz="2500" b="1" dirty="0" smtClean="0">
                <a:latin typeface="Times New Roman" panose="02020603050405020304" pitchFamily="18" charset="0"/>
                <a:cs typeface="Times New Roman" panose="02020603050405020304" pitchFamily="18" charset="0"/>
              </a:rPr>
              <a:t>FUTURE ENHANCEMENT</a:t>
            </a:r>
          </a:p>
          <a:p>
            <a:pPr>
              <a:buNone/>
            </a:pPr>
            <a:r>
              <a:rPr lang="en-US" sz="1800" dirty="0" smtClean="0"/>
              <a:t>       Enhancements </a:t>
            </a:r>
            <a:r>
              <a:rPr lang="en-US" sz="1800" dirty="0" smtClean="0"/>
              <a:t>in advanced breast cancer detection focus on leveraging </a:t>
            </a:r>
            <a:r>
              <a:rPr lang="en-US" sz="1800" dirty="0" smtClean="0"/>
              <a:t>emerging technologies </a:t>
            </a:r>
            <a:r>
              <a:rPr lang="en-US" sz="1800" dirty="0" smtClean="0"/>
              <a:t>and innovations in medical science. Here are some potential future advancements:</a:t>
            </a:r>
          </a:p>
          <a:p>
            <a:pPr>
              <a:buNone/>
            </a:pPr>
            <a:r>
              <a:rPr lang="en-US" sz="1800" b="1" dirty="0" smtClean="0"/>
              <a:t>       1</a:t>
            </a:r>
            <a:r>
              <a:rPr lang="en-US" sz="1800" b="1" dirty="0" smtClean="0"/>
              <a:t>. AI-Powered Imaging Analysis</a:t>
            </a:r>
          </a:p>
          <a:p>
            <a:r>
              <a:rPr lang="en-US" sz="1800" b="1" dirty="0" smtClean="0"/>
              <a:t>Deep Learning Algorithms</a:t>
            </a:r>
            <a:r>
              <a:rPr lang="en-US" sz="1800" dirty="0" smtClean="0"/>
              <a:t>: AI can enhance mammography, ultrasound, and MRI analysis by detecting patterns that may be too subtle for the human eye. These algorithms can analyze vast datasets to improve diagnostic accuracy and reduce false positives/negatives.</a:t>
            </a:r>
          </a:p>
          <a:p>
            <a:r>
              <a:rPr lang="en-US" sz="1800" b="1" dirty="0" smtClean="0"/>
              <a:t>Predictive Analytics</a:t>
            </a:r>
            <a:r>
              <a:rPr lang="en-US" sz="1800" dirty="0" smtClean="0"/>
              <a:t>: AI could predict the likelihood of cancer progression or recurrence by analyzing historical patient data and identifying high-risk cases.</a:t>
            </a:r>
          </a:p>
          <a:p>
            <a:pPr>
              <a:buNone/>
            </a:pPr>
            <a:r>
              <a:rPr lang="en-US" sz="1800" b="1" dirty="0" smtClean="0"/>
              <a:t>       2</a:t>
            </a:r>
            <a:r>
              <a:rPr lang="en-US" sz="1800" b="1" dirty="0" smtClean="0"/>
              <a:t>. Liquid Biopsies</a:t>
            </a:r>
          </a:p>
          <a:p>
            <a:r>
              <a:rPr lang="en-US" sz="1800" b="1" dirty="0" smtClean="0"/>
              <a:t>Circulating Tumor Cells (CTCs) and DNA (</a:t>
            </a:r>
            <a:r>
              <a:rPr lang="en-US" sz="1800" b="1" dirty="0" err="1" smtClean="0"/>
              <a:t>ctDNA</a:t>
            </a:r>
            <a:r>
              <a:rPr lang="en-US" sz="1800" b="1" dirty="0" smtClean="0"/>
              <a:t>)</a:t>
            </a:r>
            <a:r>
              <a:rPr lang="en-US" sz="1800" dirty="0" smtClean="0"/>
              <a:t>: Instead of relying solely on imaging, liquid biopsies detect biomarkers from tumor cells or DNA fragments circulating in the bloodstream, offering a minimally invasive method to detect early metastasis or recurrence.</a:t>
            </a:r>
          </a:p>
          <a:p>
            <a:r>
              <a:rPr lang="en-US" sz="1800" b="1" dirty="0" smtClean="0"/>
              <a:t>Real-Time Monitoring</a:t>
            </a:r>
            <a:r>
              <a:rPr lang="en-US" sz="1800" dirty="0" smtClean="0"/>
              <a:t>: This allows for continuous monitoring of tumor evolution and treatment response without the need for repeated imaging.</a:t>
            </a:r>
            <a:endParaRPr lang="en-US" sz="1800" dirty="0"/>
          </a:p>
        </p:txBody>
      </p:sp>
      <p:pic>
        <p:nvPicPr>
          <p:cNvPr id="24" name="Picture 24"/>
          <p:cNvPicPr>
            <a:picLocks noChangeAspect="1" noChangeArrowheads="1"/>
          </p:cNvPicPr>
          <p:nvPr/>
        </p:nvPicPr>
        <p:blipFill>
          <a:blip r:embed="rId2"/>
          <a:srcRect/>
          <a:stretch>
            <a:fillRect/>
          </a:stretch>
        </p:blipFill>
        <p:spPr>
          <a:xfrm>
            <a:off x="390526" y="228601"/>
            <a:ext cx="8323580" cy="885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81000"/>
            <a:ext cx="8786875" cy="6191272"/>
          </a:xfrm>
        </p:spPr>
        <p:txBody>
          <a:bodyPr>
            <a:normAutofit fontScale="30000" lnSpcReduction="20000"/>
          </a:bodyPr>
          <a:lstStyle/>
          <a:p>
            <a:pPr algn="ctr">
              <a:buNone/>
            </a:pPr>
            <a:endParaRPr lang="en-US" b="1" u="sng" dirty="0" smtClean="0"/>
          </a:p>
          <a:p>
            <a:pPr algn="ctr">
              <a:buNone/>
            </a:pPr>
            <a:endParaRPr lang="en-US" sz="4000" b="1" u="sng" dirty="0" smtClean="0"/>
          </a:p>
          <a:p>
            <a:pPr algn="ctr">
              <a:buNone/>
            </a:pPr>
            <a:endParaRPr lang="en-US" sz="4000" b="1" u="sng" dirty="0" smtClean="0"/>
          </a:p>
          <a:p>
            <a:pPr algn="ctr">
              <a:buNone/>
            </a:pPr>
            <a:endParaRPr lang="en-US" sz="5300" b="1" dirty="0" smtClean="0">
              <a:latin typeface="Times New Roman" panose="02020603050405020304" pitchFamily="18" charset="0"/>
              <a:cs typeface="Times New Roman" panose="02020603050405020304" pitchFamily="18" charset="0"/>
            </a:endParaRPr>
          </a:p>
          <a:p>
            <a:pPr algn="ctr">
              <a:buNone/>
            </a:pPr>
            <a:endParaRPr lang="en-US" sz="5300" b="1" dirty="0" smtClean="0">
              <a:latin typeface="Times New Roman" panose="02020603050405020304" pitchFamily="18" charset="0"/>
              <a:cs typeface="Times New Roman" panose="02020603050405020304" pitchFamily="18" charset="0"/>
            </a:endParaRPr>
          </a:p>
          <a:p>
            <a:pPr algn="ctr">
              <a:buNone/>
            </a:pPr>
            <a:r>
              <a:rPr lang="en-US" sz="6700" b="1" dirty="0" smtClean="0">
                <a:latin typeface="Times New Roman" panose="02020603050405020304" pitchFamily="18" charset="0"/>
                <a:cs typeface="Times New Roman" panose="02020603050405020304" pitchFamily="18" charset="0"/>
              </a:rPr>
              <a:t>CONCLUSION</a:t>
            </a:r>
            <a:endParaRPr lang="en-US" sz="5300" b="1" dirty="0" smtClean="0">
              <a:latin typeface="Times New Roman" panose="02020603050405020304" pitchFamily="18" charset="0"/>
              <a:cs typeface="Times New Roman" panose="02020603050405020304" pitchFamily="18" charset="0"/>
            </a:endParaRPr>
          </a:p>
          <a:p>
            <a:pPr algn="ctr">
              <a:buNone/>
            </a:pPr>
            <a:endParaRPr lang="en-US" b="1" u="sng" dirty="0" smtClean="0"/>
          </a:p>
          <a:p>
            <a:pPr algn="just">
              <a:lnSpc>
                <a:spcPct val="170000"/>
              </a:lnSpc>
              <a:buNone/>
            </a:pPr>
            <a:r>
              <a:rPr lang="en-US" sz="3600" dirty="0" smtClean="0">
                <a:latin typeface="Times New Roman" panose="02020603050405020304" pitchFamily="18" charset="0"/>
                <a:cs typeface="Times New Roman" panose="02020603050405020304" pitchFamily="18" charset="0"/>
              </a:rPr>
              <a:t>                </a:t>
            </a:r>
            <a:r>
              <a:rPr lang="en-US" sz="4300" dirty="0" smtClean="0">
                <a:latin typeface="Times New Roman" pitchFamily="18" charset="0"/>
                <a:cs typeface="Times New Roman" pitchFamily="18" charset="0"/>
              </a:rPr>
              <a:t>The application of deep learning in advanced breast cancer detection has demonstrated immense potential in transforming diagnostic processes. By leveraging </a:t>
            </a:r>
            <a:r>
              <a:rPr lang="en-US" sz="4300" dirty="0" err="1" smtClean="0">
                <a:latin typeface="Times New Roman" pitchFamily="18" charset="0"/>
                <a:cs typeface="Times New Roman" pitchFamily="18" charset="0"/>
              </a:rPr>
              <a:t>convolutional</a:t>
            </a:r>
            <a:r>
              <a:rPr lang="en-US" sz="4300" dirty="0" smtClean="0">
                <a:latin typeface="Times New Roman" pitchFamily="18" charset="0"/>
                <a:cs typeface="Times New Roman" pitchFamily="18" charset="0"/>
              </a:rPr>
              <a:t> neural networks (CNNs) and other sophisticated deep learning architectures, breast cancer detection systems have achieved significant improvements in terms of accuracy, sensitivity, and specificity. Deep learning models can analyze complex medical images such as mammograms, ultrasounds, and MRIs, identifying early-stage malignancies that might be missed by traditional diagnostic methods. These models have shown the ability to reduce human error, assist radiologists in decision-making, and provide faster diagnoses. In comparison to traditional machine learning approaches, deep learning does not require manual feature extraction, making it ideal for handling the complexity and variability of medical image data. Additionally, the development of transfer learning and pre-trained models has enhanced the accessibility and efficiency of breast cancer detection systems, even with smaller datasets. This automated and non-invasive approach has the potential to revolutionize how breast cancer is detected and treated, ultimately improving patient outcomes and saving lives</a:t>
            </a:r>
            <a:endParaRPr lang="en-US" sz="3600" dirty="0">
              <a:latin typeface="Times New Roman" pitchFamily="18" charset="0"/>
              <a:cs typeface="Times New Roman" pitchFamily="18" charset="0"/>
            </a:endParaRPr>
          </a:p>
        </p:txBody>
      </p:sp>
      <p:pic>
        <p:nvPicPr>
          <p:cNvPr id="24" name="Picture 24"/>
          <p:cNvPicPr>
            <a:picLocks noChangeAspect="1" noChangeArrowheads="1"/>
          </p:cNvPicPr>
          <p:nvPr/>
        </p:nvPicPr>
        <p:blipFill>
          <a:blip r:embed="rId2"/>
          <a:srcRect/>
          <a:stretch>
            <a:fillRect/>
          </a:stretch>
        </p:blipFill>
        <p:spPr>
          <a:xfrm>
            <a:off x="457201" y="304801"/>
            <a:ext cx="8293735" cy="885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5" y="5500702"/>
            <a:ext cx="8229600" cy="1143000"/>
          </a:xfrm>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marL="0" indent="0">
              <a:buNone/>
            </a:pPr>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Thank </a:t>
            </a:r>
            <a:r>
              <a:rPr lang="en-US" sz="8000" b="1" dirty="0">
                <a:latin typeface="Times New Roman" panose="02020603050405020304" pitchFamily="18" charset="0"/>
                <a:cs typeface="Times New Roman" panose="02020603050405020304" pitchFamily="18" charset="0"/>
              </a:rPr>
              <a:t>You</a:t>
            </a:r>
          </a:p>
          <a:p>
            <a:pPr marL="0" indent="0" algn="ctr">
              <a:buNone/>
            </a:pPr>
            <a:endParaRPr lang="en-US" sz="8000" b="1" dirty="0"/>
          </a:p>
        </p:txBody>
      </p:sp>
      <p:pic>
        <p:nvPicPr>
          <p:cNvPr id="24" name="Picture 24"/>
          <p:cNvPicPr>
            <a:picLocks noChangeAspect="1" noChangeArrowheads="1"/>
          </p:cNvPicPr>
          <p:nvPr/>
        </p:nvPicPr>
        <p:blipFill>
          <a:blip r:embed="rId2"/>
          <a:srcRect/>
          <a:stretch>
            <a:fillRect/>
          </a:stretch>
        </p:blipFill>
        <p:spPr>
          <a:xfrm>
            <a:off x="334646" y="274955"/>
            <a:ext cx="8655685" cy="885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7299"/>
            <a:ext cx="9144000" cy="5195902"/>
          </a:xfrm>
        </p:spPr>
        <p:txBody>
          <a:bodyPr>
            <a:normAutofit fontScale="57500" lnSpcReduction="20000"/>
          </a:bodyPr>
          <a:lstStyle/>
          <a:p>
            <a:pPr algn="ctr">
              <a:buNone/>
            </a:pPr>
            <a:endParaRPr lang="en-IN" sz="2900" b="1" u="sng" dirty="0" smtClean="0"/>
          </a:p>
          <a:p>
            <a:pPr algn="ctr">
              <a:buNone/>
            </a:pPr>
            <a:r>
              <a:rPr lang="en-IN" sz="3600" b="1" dirty="0" smtClean="0">
                <a:latin typeface="Times New Roman" panose="02020603050405020304" pitchFamily="18" charset="0"/>
                <a:cs typeface="Times New Roman" panose="02020603050405020304" pitchFamily="18" charset="0"/>
              </a:rPr>
              <a:t>ABSTRACT</a:t>
            </a:r>
          </a:p>
          <a:p>
            <a:pPr algn="just">
              <a:lnSpc>
                <a:spcPct val="170000"/>
              </a:lnSpc>
              <a:buNone/>
            </a:pPr>
            <a:r>
              <a:rPr lang="en-US" sz="2200" dirty="0" smtClean="0">
                <a:solidFill>
                  <a:srgbClr val="000000"/>
                </a:solidFill>
                <a:latin typeface="Times New Roman" panose="02020603050405020304"/>
              </a:rPr>
              <a:t>		</a:t>
            </a:r>
            <a:r>
              <a:rPr lang="en-US" sz="2400" dirty="0" smtClean="0">
                <a:latin typeface="Times New Roman" pitchFamily="18" charset="0"/>
                <a:cs typeface="Times New Roman" pitchFamily="18" charset="0"/>
              </a:rPr>
              <a:t>Advanced breast cancer detection represents a critical challenge in oncology, where early and accurate diagnosis significantly influences patient outcomes. Traditional diagnostic methods, including mammography, ultrasound, and biopsy, have limitations in sensitivity and specificity, particularly in detecting subtle or complex lesions. Recent advancements in deep learning (DL) offer promising improvements in this domain. DL models, particularly </a:t>
            </a:r>
            <a:r>
              <a:rPr lang="en-US" sz="2400" b="1" dirty="0" err="1" smtClean="0">
                <a:latin typeface="Times New Roman" pitchFamily="18" charset="0"/>
                <a:cs typeface="Times New Roman" pitchFamily="18" charset="0"/>
              </a:rPr>
              <a:t>convolutional</a:t>
            </a:r>
            <a:r>
              <a:rPr lang="en-US" sz="2400" b="1" dirty="0" smtClean="0">
                <a:latin typeface="Times New Roman" pitchFamily="18" charset="0"/>
                <a:cs typeface="Times New Roman" pitchFamily="18" charset="0"/>
              </a:rPr>
              <a:t> neural networks</a:t>
            </a:r>
            <a:r>
              <a:rPr lang="en-US" sz="2400" dirty="0" smtClean="0">
                <a:latin typeface="Times New Roman" pitchFamily="18" charset="0"/>
                <a:cs typeface="Times New Roman" pitchFamily="18" charset="0"/>
              </a:rPr>
              <a:t> have demonstrated remarkable efficacy in identifying malignant lesions and benign lesions from mammograms, </a:t>
            </a:r>
            <a:r>
              <a:rPr lang="en-US" sz="2400" dirty="0" err="1" smtClean="0">
                <a:latin typeface="Times New Roman" pitchFamily="18" charset="0"/>
                <a:cs typeface="Times New Roman" pitchFamily="18" charset="0"/>
              </a:rPr>
              <a:t>histo</a:t>
            </a:r>
            <a:r>
              <a:rPr lang="en-US" sz="2400" dirty="0" smtClean="0">
                <a:latin typeface="Times New Roman" pitchFamily="18" charset="0"/>
                <a:cs typeface="Times New Roman" pitchFamily="18" charset="0"/>
              </a:rPr>
              <a:t> pathological images and other imaging modalities. These models leverage large datasets to learn intricate patterns and features that might elude human observers, thereby improving diagnostic accuracy. </a:t>
            </a:r>
            <a:r>
              <a:rPr lang="en-US" sz="2400" b="1" dirty="0" smtClean="0">
                <a:latin typeface="Times New Roman" pitchFamily="18" charset="0"/>
                <a:cs typeface="Times New Roman" pitchFamily="18" charset="0"/>
              </a:rPr>
              <a:t>The CNN model, known for its balance of efficiency and accuracy</a:t>
            </a:r>
            <a:r>
              <a:rPr lang="en-US" sz="2400" dirty="0" smtClean="0">
                <a:latin typeface="Times New Roman" pitchFamily="18" charset="0"/>
                <a:cs typeface="Times New Roman" pitchFamily="18" charset="0"/>
              </a:rPr>
              <a:t>, is utilized to classify the images. Innovations in transfer learning and ensemble methods have further refined these models, enabling them to generalize across diverse populations and imaging conditions. A rigorous evaluation had implemented on the current model's performance and achieved a notable accuracy rate. This makes the efficacy of our approach and its potential to support pathologists in making more precise and reliable diagnoses of breast cancer</a:t>
            </a:r>
            <a:r>
              <a:rPr lang="en-US" sz="2400" dirty="0" smtClean="0">
                <a:solidFill>
                  <a:srgbClr val="000000"/>
                </a:solidFill>
                <a:latin typeface="Times New Roman" pitchFamily="18" charset="0"/>
                <a:cs typeface="Times New Roman" pitchFamily="18" charset="0"/>
              </a:rPr>
              <a:t>.</a:t>
            </a:r>
            <a:endParaRPr lang="en-IN" sz="2400" b="1" u="sng" dirty="0" smtClean="0">
              <a:latin typeface="Times New Roman" pitchFamily="18" charset="0"/>
              <a:cs typeface="Times New Roman" pitchFamily="18" charset="0"/>
            </a:endParaRPr>
          </a:p>
          <a:p>
            <a:pPr algn="just">
              <a:lnSpc>
                <a:spcPct val="170000"/>
              </a:lnSpc>
              <a:buNone/>
            </a:pPr>
            <a:r>
              <a:rPr lang="en-IN" sz="2400" b="1" u="sng" dirty="0" smtClean="0"/>
              <a:t>   </a:t>
            </a:r>
          </a:p>
          <a:p>
            <a:pPr algn="ctr">
              <a:buNone/>
            </a:pPr>
            <a:endParaRPr lang="en-IN" sz="3900" b="1" u="sng" dirty="0" smtClean="0"/>
          </a:p>
          <a:p>
            <a:pPr algn="just">
              <a:buNone/>
            </a:pPr>
            <a:endParaRPr lang="en-IN" b="1" u="sng" dirty="0" smtClean="0"/>
          </a:p>
        </p:txBody>
      </p:sp>
      <p:pic>
        <p:nvPicPr>
          <p:cNvPr id="24" name="Picture 24"/>
          <p:cNvPicPr>
            <a:picLocks noChangeAspect="1" noChangeArrowheads="1"/>
          </p:cNvPicPr>
          <p:nvPr/>
        </p:nvPicPr>
        <p:blipFill>
          <a:blip r:embed="rId2"/>
          <a:srcRect/>
          <a:stretch>
            <a:fillRect/>
          </a:stretch>
        </p:blipFill>
        <p:spPr>
          <a:xfrm>
            <a:off x="357157" y="214291"/>
            <a:ext cx="8501123" cy="885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a:bodyPr>
          <a:lstStyle/>
          <a:p>
            <a:pPr algn="ctr">
              <a:buNone/>
            </a:pPr>
            <a:endParaRPr lang="en-US" sz="3900" b="1" u="sng" dirty="0" smtClean="0"/>
          </a:p>
          <a:p>
            <a:pPr algn="ctr">
              <a:buNone/>
            </a:pPr>
            <a:endParaRPr lang="en-US" sz="3900" b="1" u="sng" dirty="0" smtClean="0"/>
          </a:p>
          <a:p>
            <a:pPr algn="ctr">
              <a:buNone/>
            </a:pPr>
            <a:r>
              <a:rPr lang="en-US" sz="2500" b="1" dirty="0" smtClean="0">
                <a:latin typeface="Times New Roman" panose="02020603050405020304" pitchFamily="18" charset="0"/>
                <a:cs typeface="Times New Roman" panose="02020603050405020304" pitchFamily="18" charset="0"/>
              </a:rPr>
              <a:t>Breast Cancer</a:t>
            </a:r>
          </a:p>
          <a:p>
            <a:pPr algn="ctr">
              <a:buNone/>
            </a:pPr>
            <a:endParaRPr lang="en-US" sz="1800" b="1" u="sng" dirty="0" smtClean="0"/>
          </a:p>
          <a:p>
            <a:pPr algn="just">
              <a:lnSpc>
                <a:spcPct val="150000"/>
              </a:lnSpc>
              <a:buNone/>
            </a:pPr>
            <a:r>
              <a:rPr lang="en-US" sz="1800" dirty="0" smtClean="0">
                <a:latin typeface="Times New Roman" panose="02020603050405020304" pitchFamily="18" charset="0"/>
                <a:cs typeface="Times New Roman" panose="02020603050405020304" pitchFamily="18" charset="0"/>
              </a:rPr>
              <a:t>              Breast cancer is a disease in which abnormal breast cells grow out of control and form tumors. If left unchecked, the tumors can spread throughout the body and become fatal. Breast cancer cells begin inside the milk ducts and/or the milk-producing lobules of the breast. Invasive cancers can spread to nearby lymph nodes or other organs (metastasize). Metastasis can be life-threatening and fatal.. This project aims to predict future breast cancer by analyzing data of patients which classifies whether they have cancer or not using Deep-learning algorithms.</a:t>
            </a:r>
          </a:p>
          <a:p>
            <a:pPr algn="just">
              <a:buNone/>
            </a:pPr>
            <a:r>
              <a:rPr lang="en-US" sz="2900" dirty="0" smtClean="0"/>
              <a:t>              </a:t>
            </a:r>
          </a:p>
          <a:p>
            <a:pPr algn="ctr">
              <a:buNone/>
            </a:pPr>
            <a:endParaRPr lang="en-US" b="1" u="sng" dirty="0" smtClean="0"/>
          </a:p>
          <a:p>
            <a:pPr algn="ctr">
              <a:buNone/>
            </a:pPr>
            <a:endParaRPr lang="en-US" b="1" u="sng" dirty="0" smtClean="0"/>
          </a:p>
          <a:p>
            <a:pPr algn="ctr">
              <a:buNone/>
            </a:pPr>
            <a:endParaRPr lang="en-US" b="1" u="sng" dirty="0" smtClean="0"/>
          </a:p>
          <a:p>
            <a:pPr algn="ctr">
              <a:buNone/>
            </a:pPr>
            <a:endParaRPr lang="en-US" b="1" u="sng" dirty="0"/>
          </a:p>
        </p:txBody>
      </p:sp>
      <p:pic>
        <p:nvPicPr>
          <p:cNvPr id="24" name="Picture 24"/>
          <p:cNvPicPr>
            <a:picLocks noChangeAspect="1" noChangeArrowheads="1"/>
          </p:cNvPicPr>
          <p:nvPr/>
        </p:nvPicPr>
        <p:blipFill>
          <a:blip r:embed="rId2"/>
          <a:srcRect/>
          <a:stretch>
            <a:fillRect/>
          </a:stretch>
        </p:blipFill>
        <p:spPr>
          <a:xfrm>
            <a:off x="572135" y="381001"/>
            <a:ext cx="8262620" cy="885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1" descr="World Heart Day 2022 70% Of Heart Attack Deaths Last Year Occurred In 30-60  Age Group"/>
          <p:cNvSpPr/>
          <p:nvPr/>
        </p:nvSpPr>
        <p:spPr>
          <a:xfrm>
            <a:off x="1727200" y="1327934"/>
            <a:ext cx="5943600" cy="4456132"/>
          </a:xfrm>
        </p:spPr>
      </p:sp>
      <p:sp>
        <p:nvSpPr>
          <p:cNvPr id="8" name="Picture 1" descr="World Heart Day 2022 70% Of Heart Attack Deaths Last Year Occurred In 30-60  Age Group"/>
          <p:cNvSpPr/>
          <p:nvPr/>
        </p:nvSpPr>
        <p:spPr>
          <a:xfrm>
            <a:off x="1854200" y="1454934"/>
            <a:ext cx="5943600" cy="4456132"/>
          </a:xfrm>
        </p:spPr>
      </p:sp>
      <p:sp>
        <p:nvSpPr>
          <p:cNvPr id="9" name="Picture 1" descr="World Heart Day 2022 70% Of Heart Attack Deaths Last Year Occurred In 30-60  Age Group"/>
          <p:cNvSpPr/>
          <p:nvPr/>
        </p:nvSpPr>
        <p:spPr>
          <a:xfrm>
            <a:off x="1981200" y="1581935"/>
            <a:ext cx="5943600" cy="4456132"/>
          </a:xfrm>
        </p:spPr>
      </p:sp>
      <p:sp>
        <p:nvSpPr>
          <p:cNvPr id="10" name="Picture 1" descr="World Heart Day 2022 70% Of Heart Attack Deaths Last Year Occurred In 30-60  Age Group"/>
          <p:cNvSpPr/>
          <p:nvPr/>
        </p:nvSpPr>
        <p:spPr>
          <a:xfrm>
            <a:off x="2108200" y="1708935"/>
            <a:ext cx="5943600" cy="4456132"/>
          </a:xfrm>
        </p:spPr>
      </p:sp>
      <p:sp>
        <p:nvSpPr>
          <p:cNvPr id="11" name="Picture 1" descr="World Heart Day 2022 70% Of Heart Attack Deaths Last Year Occurred In 30-60  Age Group"/>
          <p:cNvSpPr/>
          <p:nvPr/>
        </p:nvSpPr>
        <p:spPr>
          <a:xfrm>
            <a:off x="2235200" y="1835934"/>
            <a:ext cx="5943600" cy="4456132"/>
          </a:xfrm>
        </p:spPr>
      </p:sp>
      <p:sp>
        <p:nvSpPr>
          <p:cNvPr id="12" name="Picture 1" descr="World Heart Day 2022 70% Of Heart Attack Deaths Last Year Occurred In 30-60  Age Group"/>
          <p:cNvSpPr/>
          <p:nvPr/>
        </p:nvSpPr>
        <p:spPr>
          <a:xfrm>
            <a:off x="2362200" y="1962935"/>
            <a:ext cx="5943600" cy="4456132"/>
          </a:xfrm>
        </p:spPr>
      </p:sp>
      <p:sp>
        <p:nvSpPr>
          <p:cNvPr id="13" name="Picture 1" descr="World Heart Day 2022 70% Of Heart Attack Deaths Last Year Occurred In 30-60  Age Group"/>
          <p:cNvSpPr/>
          <p:nvPr/>
        </p:nvSpPr>
        <p:spPr>
          <a:xfrm>
            <a:off x="2489200" y="2089935"/>
            <a:ext cx="5943600" cy="4456132"/>
          </a:xfrm>
        </p:spPr>
      </p:sp>
      <p:sp>
        <p:nvSpPr>
          <p:cNvPr id="14" name="Picture 1" descr="World Heart Day 2022 70% Of Heart Attack Deaths Last Year Occurred In 30-60  Age Group"/>
          <p:cNvSpPr/>
          <p:nvPr/>
        </p:nvSpPr>
        <p:spPr>
          <a:xfrm>
            <a:off x="1600200" y="1200935"/>
            <a:ext cx="5943600" cy="4456132"/>
          </a:xfrm>
        </p:spPr>
      </p:sp>
      <p:sp>
        <p:nvSpPr>
          <p:cNvPr id="15" name="Picture 1" descr="World Heart Day 2022 70% Of Heart Attack Deaths Last Year Occurred In 30-60  Age Group"/>
          <p:cNvSpPr/>
          <p:nvPr/>
        </p:nvSpPr>
        <p:spPr>
          <a:xfrm>
            <a:off x="2616200" y="2216934"/>
            <a:ext cx="5943600" cy="4456132"/>
          </a:xfrm>
        </p:spPr>
      </p:sp>
      <p:sp>
        <p:nvSpPr>
          <p:cNvPr id="17" name="TextBox 16"/>
          <p:cNvSpPr txBox="1"/>
          <p:nvPr/>
        </p:nvSpPr>
        <p:spPr>
          <a:xfrm>
            <a:off x="1285852" y="1571613"/>
            <a:ext cx="6500859" cy="461665"/>
          </a:xfrm>
          <a:prstGeom prst="rect">
            <a:avLst/>
          </a:prstGeom>
          <a:noFill/>
        </p:spPr>
        <p:txBody>
          <a:bodyPr wrap="square" rtlCol="0">
            <a:spAutoFit/>
          </a:bodyPr>
          <a:lstStyle/>
          <a:p>
            <a:pPr algn="ctr"/>
            <a:r>
              <a:rPr lang="en-US" sz="2400" b="1" dirty="0" smtClean="0"/>
              <a:t>Statistics on Breast Cancer in recent years</a:t>
            </a:r>
            <a:endParaRPr lang="en-US" sz="2400" b="1" dirty="0"/>
          </a:p>
        </p:txBody>
      </p:sp>
      <p:pic>
        <p:nvPicPr>
          <p:cNvPr id="18" name="Picture 24"/>
          <p:cNvPicPr>
            <a:picLocks noChangeAspect="1" noChangeArrowheads="1"/>
          </p:cNvPicPr>
          <p:nvPr/>
        </p:nvPicPr>
        <p:blipFill>
          <a:blip r:embed="rId2"/>
          <a:srcRect/>
          <a:stretch>
            <a:fillRect/>
          </a:stretch>
        </p:blipFill>
        <p:spPr>
          <a:xfrm>
            <a:off x="214281" y="214290"/>
            <a:ext cx="8929719" cy="885825"/>
          </a:xfrm>
          <a:prstGeom prst="rect">
            <a:avLst/>
          </a:prstGeom>
          <a:noFill/>
          <a:ln w="9525">
            <a:noFill/>
            <a:miter lim="800000"/>
            <a:headEnd/>
            <a:tailEnd/>
          </a:ln>
        </p:spPr>
      </p:pic>
      <p:pic>
        <p:nvPicPr>
          <p:cNvPr id="12290" name="Picture 2" descr="Breast Cancer Statistics 2024 By Types, Risks, Ratio"/>
          <p:cNvPicPr>
            <a:picLocks noChangeAspect="1" noChangeArrowheads="1"/>
          </p:cNvPicPr>
          <p:nvPr/>
        </p:nvPicPr>
        <p:blipFill>
          <a:blip r:embed="rId3"/>
          <a:srcRect/>
          <a:stretch>
            <a:fillRect/>
          </a:stretch>
        </p:blipFill>
        <p:spPr bwMode="auto">
          <a:xfrm>
            <a:off x="1785918" y="2071678"/>
            <a:ext cx="5143536" cy="430033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1428736"/>
            <a:ext cx="8429684" cy="4500594"/>
          </a:xfrm>
        </p:spPr>
        <p:txBody>
          <a:bodyPr>
            <a:normAutofit fontScale="97500"/>
          </a:bodyPr>
          <a:lstStyle/>
          <a:p>
            <a:pPr algn="ctr">
              <a:buNone/>
            </a:pPr>
            <a:r>
              <a:rPr lang="en-US" sz="2900" b="1" dirty="0" smtClean="0">
                <a:latin typeface="Times New Roman" panose="02020603050405020304" pitchFamily="18" charset="0"/>
                <a:cs typeface="Times New Roman" panose="02020603050405020304" pitchFamily="18" charset="0"/>
              </a:rPr>
              <a:t>EXISTING SYSTEM</a:t>
            </a:r>
          </a:p>
          <a:p>
            <a:pPr fontAlgn="ctr">
              <a:buNone/>
            </a:pPr>
            <a:r>
              <a:rPr lang="en-US" sz="1800" dirty="0" smtClean="0">
                <a:latin typeface="Times New Roman" pitchFamily="18" charset="0"/>
                <a:cs typeface="Times New Roman" pitchFamily="18" charset="0"/>
              </a:rPr>
              <a:t>There are a number of existing systems for detecting breast Cancer  including are : </a:t>
            </a:r>
          </a:p>
          <a:p>
            <a:pPr fontAlgn="ctr"/>
            <a:r>
              <a:rPr lang="en-US" sz="1800" u="sng" dirty="0" smtClean="0">
                <a:latin typeface="Times New Roman" pitchFamily="18" charset="0"/>
                <a:cs typeface="Times New Roman" pitchFamily="18" charset="0"/>
              </a:rPr>
              <a:t>Mammography</a:t>
            </a:r>
            <a:r>
              <a:rPr lang="en-US" sz="1800" dirty="0" smtClean="0">
                <a:latin typeface="Times New Roman" pitchFamily="18" charset="0"/>
                <a:cs typeface="Times New Roman" pitchFamily="18" charset="0"/>
              </a:rPr>
              <a:t>: The most common screening test for breast cancer, mammograms are X-rays of the breast that can detect cancer early. If a mammogram finds something concerning, a more detailed diagnostic mammogram can be performed. However, mammograms are not effective for women with dense breast tissue. </a:t>
            </a:r>
          </a:p>
          <a:p>
            <a:pPr fontAlgn="ctr"/>
            <a:r>
              <a:rPr lang="en-US" sz="1800" u="sng" dirty="0" smtClean="0">
                <a:latin typeface="Times New Roman" pitchFamily="18" charset="0"/>
                <a:cs typeface="Times New Roman" pitchFamily="18" charset="0"/>
              </a:rPr>
              <a:t>Magnetic resonance imaging</a:t>
            </a:r>
            <a:r>
              <a:rPr lang="en-US" sz="1800" dirty="0" smtClean="0">
                <a:latin typeface="Times New Roman" pitchFamily="18" charset="0"/>
                <a:cs typeface="Times New Roman" pitchFamily="18" charset="0"/>
              </a:rPr>
              <a:t> (MRI): Used to screen women who have a high risk of breast cancer. </a:t>
            </a:r>
          </a:p>
          <a:p>
            <a:pPr fontAlgn="ctr"/>
            <a:r>
              <a:rPr lang="en-US" sz="1800" u="sng" dirty="0" smtClean="0">
                <a:latin typeface="Times New Roman" pitchFamily="18" charset="0"/>
                <a:cs typeface="Times New Roman" pitchFamily="18" charset="0"/>
              </a:rPr>
              <a:t>Computer-aided detection </a:t>
            </a:r>
            <a:r>
              <a:rPr lang="en-US" sz="1800" dirty="0" smtClean="0">
                <a:latin typeface="Times New Roman" pitchFamily="18" charset="0"/>
                <a:cs typeface="Times New Roman" pitchFamily="18" charset="0"/>
              </a:rPr>
              <a:t>(CAD): A system that uses machine learning to detect breast cancer. </a:t>
            </a:r>
          </a:p>
          <a:p>
            <a:r>
              <a:rPr lang="en-US" sz="1800" u="sng" dirty="0" smtClean="0">
                <a:latin typeface="Times New Roman" pitchFamily="18" charset="0"/>
                <a:cs typeface="Times New Roman" pitchFamily="18" charset="0"/>
              </a:rPr>
              <a:t>Ultrasound imaging</a:t>
            </a:r>
            <a:r>
              <a:rPr lang="en-US" sz="1800" dirty="0" smtClean="0">
                <a:latin typeface="Times New Roman" pitchFamily="18" charset="0"/>
                <a:cs typeface="Times New Roman" pitchFamily="18" charset="0"/>
              </a:rPr>
              <a:t>: Used as a diagnostic tool for women with dense breast tissue. </a:t>
            </a:r>
          </a:p>
          <a:p>
            <a:pPr>
              <a:lnSpc>
                <a:spcPct val="150000"/>
              </a:lnSpc>
              <a:buNone/>
            </a:pPr>
            <a:endParaRPr lang="en-US" dirty="0" smtClean="0"/>
          </a:p>
        </p:txBody>
      </p:sp>
      <p:pic>
        <p:nvPicPr>
          <p:cNvPr id="24" name="Picture 24"/>
          <p:cNvPicPr>
            <a:picLocks noChangeAspect="1" noChangeArrowheads="1"/>
          </p:cNvPicPr>
          <p:nvPr/>
        </p:nvPicPr>
        <p:blipFill>
          <a:blip r:embed="rId2"/>
          <a:srcRect/>
          <a:stretch>
            <a:fillRect/>
          </a:stretch>
        </p:blipFill>
        <p:spPr>
          <a:xfrm>
            <a:off x="570229" y="228601"/>
            <a:ext cx="7984491" cy="8858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normAutofit/>
          </a:bodyPr>
          <a:lstStyle/>
          <a:p>
            <a:pPr algn="ctr">
              <a:buNone/>
            </a:pPr>
            <a:endParaRPr lang="en-US" b="1" u="sng" dirty="0" smtClean="0"/>
          </a:p>
          <a:p>
            <a:pPr algn="ctr">
              <a:buNone/>
            </a:pPr>
            <a:endParaRPr lang="en-US" b="1" u="sng" dirty="0" smtClean="0"/>
          </a:p>
          <a:p>
            <a:pPr algn="ctr">
              <a:buNone/>
            </a:pPr>
            <a:r>
              <a:rPr lang="en-US" sz="2400" b="1" dirty="0" smtClean="0">
                <a:latin typeface="Times New Roman" panose="02020603050405020304" pitchFamily="18" charset="0"/>
                <a:cs typeface="Times New Roman" panose="02020603050405020304" pitchFamily="18" charset="0"/>
              </a:rPr>
              <a:t>PROPOSED SYSTEM</a:t>
            </a:r>
          </a:p>
          <a:p>
            <a:pPr algn="ctr">
              <a:buNone/>
            </a:pPr>
            <a:endParaRPr lang="en-US" sz="1600" b="1"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 the Proposed System, the used data collection had missing values to be removed before the algorithms were applied.</a:t>
            </a:r>
          </a:p>
          <a:p>
            <a:pPr algn="just"/>
            <a:r>
              <a:rPr lang="en-US" sz="1800" dirty="0" smtClean="0">
                <a:latin typeface="Times New Roman" panose="02020603050405020304" pitchFamily="18" charset="0"/>
                <a:cs typeface="Times New Roman" panose="02020603050405020304" pitchFamily="18" charset="0"/>
              </a:rPr>
              <a:t>The algorithms like CNN is used to achieve better accuracy i.e.  more than 90%. </a:t>
            </a:r>
          </a:p>
          <a:p>
            <a:pPr algn="just"/>
            <a:r>
              <a:rPr lang="en-US" sz="1800" dirty="0" smtClean="0">
                <a:latin typeface="Times New Roman" panose="02020603050405020304" pitchFamily="18" charset="0"/>
                <a:cs typeface="Times New Roman" panose="02020603050405020304" pitchFamily="18" charset="0"/>
              </a:rPr>
              <a:t>CNN is a powerful Deep learning algorithm that is </a:t>
            </a:r>
            <a:r>
              <a:rPr lang="en-US" sz="1800" dirty="0" smtClean="0"/>
              <a:t>particularly well-suited for image recognition and processing tasks. It is made up of multiple layers, including </a:t>
            </a:r>
            <a:r>
              <a:rPr lang="en-US" sz="1800" dirty="0" err="1" smtClean="0"/>
              <a:t>Convolutional</a:t>
            </a:r>
            <a:r>
              <a:rPr lang="en-US" sz="1800" dirty="0" smtClean="0"/>
              <a:t> layers, pooling layers and fully connected layers.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 the proposed system, we had used a bigger dataset, the model may have been more adequately trained and the tests more reliably than they are now. A much wider dataset is used to boost the model and that would enhance the accuracy and accurate performance of the model. </a:t>
            </a:r>
          </a:p>
          <a:p>
            <a:pPr algn="l">
              <a:lnSpc>
                <a:spcPct val="150000"/>
              </a:lnSpc>
            </a:pPr>
            <a:endParaRPr lang="en-US" sz="1800" dirty="0" smtClean="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145417" y="304800"/>
            <a:ext cx="8658225" cy="1003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3" y="428605"/>
            <a:ext cx="8086724" cy="5821363"/>
          </a:xfrm>
        </p:spPr>
        <p:txBody>
          <a:bodyPr>
            <a:normAutofit fontScale="90000" lnSpcReduction="10000"/>
          </a:bodyPr>
          <a:lstStyle/>
          <a:p>
            <a:pPr algn="ctr">
              <a:buNone/>
            </a:pPr>
            <a:endParaRPr lang="en-US" b="1" u="sng" dirty="0" smtClean="0"/>
          </a:p>
          <a:p>
            <a:pPr algn="ctr">
              <a:buNone/>
            </a:pPr>
            <a:endParaRPr lang="en-US" b="1" u="sng" dirty="0" smtClean="0"/>
          </a:p>
          <a:p>
            <a:pPr algn="ctr">
              <a:buNone/>
            </a:pPr>
            <a:endParaRPr lang="en-US" sz="2700" b="1" dirty="0" smtClean="0">
              <a:latin typeface="Times New Roman" panose="02020603050405020304" pitchFamily="18" charset="0"/>
              <a:cs typeface="Times New Roman" panose="02020603050405020304" pitchFamily="18" charset="0"/>
            </a:endParaRPr>
          </a:p>
          <a:p>
            <a:pPr algn="ctr">
              <a:buNone/>
            </a:pPr>
            <a:r>
              <a:rPr lang="en-US" sz="2700" b="1" dirty="0" smtClean="0">
                <a:latin typeface="Times New Roman" panose="02020603050405020304" pitchFamily="18" charset="0"/>
                <a:cs typeface="Times New Roman" panose="02020603050405020304" pitchFamily="18" charset="0"/>
              </a:rPr>
              <a:t>SYSTEM REQUIREMENTS</a:t>
            </a:r>
          </a:p>
          <a:p>
            <a:pPr algn="ctr">
              <a:buNone/>
            </a:pPr>
            <a:endParaRPr lang="en-US" sz="2000" b="1" u="sng" dirty="0" smtClean="0"/>
          </a:p>
          <a:p>
            <a:pPr>
              <a:buNone/>
            </a:pPr>
            <a:r>
              <a:rPr lang="en-US" sz="2400" b="1" dirty="0" smtClean="0">
                <a:latin typeface="Times New Roman" panose="02020603050405020304" pitchFamily="18" charset="0"/>
                <a:cs typeface="Times New Roman" panose="02020603050405020304" pitchFamily="18" charset="0"/>
              </a:rPr>
              <a:t>Hardware Requirements</a:t>
            </a:r>
            <a:r>
              <a:rPr lang="en-US" sz="2100" b="1" dirty="0" smtClean="0">
                <a:latin typeface="Times New Roman" panose="02020603050405020304" pitchFamily="18" charset="0"/>
                <a:cs typeface="Times New Roman" panose="02020603050405020304" pitchFamily="18" charset="0"/>
              </a:rPr>
              <a:t>:</a:t>
            </a:r>
            <a:r>
              <a:rPr lang="en-US" sz="2100" dirty="0" smtClean="0">
                <a:latin typeface="Times New Roman" panose="02020603050405020304" pitchFamily="18" charset="0"/>
                <a:cs typeface="Times New Roman" panose="02020603050405020304" pitchFamily="18" charset="0"/>
              </a:rPr>
              <a:t> </a:t>
            </a:r>
          </a:p>
          <a:p>
            <a:pPr>
              <a:lnSpc>
                <a:spcPct val="150000"/>
              </a:lnSpc>
            </a:pPr>
            <a:r>
              <a:rPr lang="en-US" sz="2000" dirty="0" smtClean="0">
                <a:latin typeface="Times New Roman" panose="02020603050405020304" pitchFamily="18" charset="0"/>
                <a:cs typeface="Times New Roman" panose="02020603050405020304" pitchFamily="18" charset="0"/>
              </a:rPr>
              <a:t>Processor                   : Intel Core I3 processor </a:t>
            </a:r>
          </a:p>
          <a:p>
            <a:pPr>
              <a:lnSpc>
                <a:spcPct val="150000"/>
              </a:lnSpc>
            </a:pPr>
            <a:r>
              <a:rPr lang="en-US" sz="2000" dirty="0" smtClean="0">
                <a:latin typeface="Times New Roman" panose="02020603050405020304" pitchFamily="18" charset="0"/>
                <a:cs typeface="Times New Roman" panose="02020603050405020304" pitchFamily="18" charset="0"/>
              </a:rPr>
              <a:t>RAM                          : 8 GB </a:t>
            </a:r>
          </a:p>
          <a:p>
            <a:pPr>
              <a:lnSpc>
                <a:spcPct val="150000"/>
              </a:lnSpc>
            </a:pPr>
            <a:r>
              <a:rPr lang="en-US" sz="2000" dirty="0" smtClean="0">
                <a:latin typeface="Times New Roman" panose="02020603050405020304" pitchFamily="18" charset="0"/>
                <a:cs typeface="Times New Roman" panose="02020603050405020304" pitchFamily="18" charset="0"/>
              </a:rPr>
              <a:t>ROM                          : 256 GB</a:t>
            </a:r>
            <a:endParaRPr lang="en-US" sz="2300" b="1" u="sng" dirty="0" smtClean="0">
              <a:latin typeface="Times New Roman" panose="02020603050405020304" pitchFamily="18" charset="0"/>
              <a:cs typeface="Times New Roman" panose="02020603050405020304" pitchFamily="18" charset="0"/>
            </a:endParaRPr>
          </a:p>
          <a:p>
            <a:pPr>
              <a:lnSpc>
                <a:spcPct val="150000"/>
              </a:lnSpc>
              <a:buNone/>
            </a:pPr>
            <a:r>
              <a:rPr lang="en-US" sz="2400" b="1" dirty="0" smtClean="0">
                <a:latin typeface="Times New Roman" panose="02020603050405020304" pitchFamily="18" charset="0"/>
                <a:cs typeface="Times New Roman" panose="02020603050405020304" pitchFamily="18" charset="0"/>
              </a:rPr>
              <a:t>Software Requirements:</a:t>
            </a:r>
          </a:p>
          <a:p>
            <a:r>
              <a:rPr lang="en-US" sz="2000" dirty="0" smtClean="0">
                <a:latin typeface="Times New Roman" panose="02020603050405020304" pitchFamily="18" charset="0"/>
                <a:cs typeface="Times New Roman" panose="02020603050405020304" pitchFamily="18" charset="0"/>
              </a:rPr>
              <a:t> Operating system: Windows 7 or 11</a:t>
            </a:r>
          </a:p>
          <a:p>
            <a:r>
              <a:rPr lang="en-US" sz="2000" dirty="0" smtClean="0">
                <a:latin typeface="Times New Roman" panose="02020603050405020304" pitchFamily="18" charset="0"/>
                <a:cs typeface="Times New Roman" panose="02020603050405020304" pitchFamily="18" charset="0"/>
              </a:rPr>
              <a:t> Coding Language: Python</a:t>
            </a:r>
          </a:p>
          <a:p>
            <a:r>
              <a:rPr lang="en-US" sz="2000" dirty="0" smtClean="0">
                <a:latin typeface="Times New Roman" panose="02020603050405020304" pitchFamily="18" charset="0"/>
                <a:cs typeface="Times New Roman" panose="02020603050405020304" pitchFamily="18" charset="0"/>
              </a:rPr>
              <a:t> Platform : </a:t>
            </a:r>
            <a:r>
              <a:rPr lang="en-US" sz="2000" dirty="0" err="1" smtClean="0">
                <a:latin typeface="Times New Roman" panose="02020603050405020304" pitchFamily="18" charset="0"/>
                <a:cs typeface="Times New Roman" panose="02020603050405020304" pitchFamily="18" charset="0"/>
              </a:rPr>
              <a:t>Jupyter</a:t>
            </a:r>
            <a:r>
              <a:rPr lang="en-US" sz="2000" dirty="0" smtClean="0">
                <a:latin typeface="Times New Roman" panose="02020603050405020304" pitchFamily="18" charset="0"/>
                <a:cs typeface="Times New Roman" panose="02020603050405020304" pitchFamily="18" charset="0"/>
              </a:rPr>
              <a:t> Notebook</a:t>
            </a:r>
          </a:p>
          <a:p>
            <a:r>
              <a:rPr lang="en-US" sz="2000" dirty="0" smtClean="0">
                <a:latin typeface="Times New Roman" panose="02020603050405020304" pitchFamily="18" charset="0"/>
                <a:cs typeface="Times New Roman" panose="02020603050405020304" pitchFamily="18" charset="0"/>
              </a:rPr>
              <a:t> Back end Dataset : Collected From Kaggle Website</a:t>
            </a:r>
          </a:p>
        </p:txBody>
      </p:sp>
      <p:pic>
        <p:nvPicPr>
          <p:cNvPr id="24" name="Picture 24"/>
          <p:cNvPicPr>
            <a:picLocks noChangeAspect="1" noChangeArrowheads="1"/>
          </p:cNvPicPr>
          <p:nvPr/>
        </p:nvPicPr>
        <p:blipFill>
          <a:blip r:embed="rId2"/>
          <a:srcRect/>
          <a:stretch>
            <a:fillRect/>
          </a:stretch>
        </p:blipFill>
        <p:spPr>
          <a:xfrm>
            <a:off x="358141" y="457201"/>
            <a:ext cx="8316595" cy="885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1"/>
            <a:ext cx="8229600" cy="5668963"/>
          </a:xfrm>
        </p:spPr>
        <p:txBody>
          <a:bodyPr>
            <a:normAutofit/>
          </a:bodyPr>
          <a:lstStyle/>
          <a:p>
            <a:pPr>
              <a:buNone/>
            </a:pPr>
            <a:endParaRPr lang="en-US" sz="4000" b="1" u="sng" dirty="0" smtClean="0"/>
          </a:p>
          <a:p>
            <a:pPr>
              <a:buNone/>
            </a:pPr>
            <a:endParaRPr lang="en-US" sz="2400" b="1"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	                 PHASES IN MODEL LEARNING</a:t>
            </a:r>
          </a:p>
          <a:p>
            <a:pPr>
              <a:buNone/>
            </a:pPr>
            <a:endParaRPr lang="en-US" sz="2400" b="1"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1000"/>
              </a:spcAft>
              <a:buNone/>
            </a:pPr>
            <a:r>
              <a:rPr lang="en-US" sz="18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There are totally 4 modules in the current application. They are as follows:</a:t>
            </a:r>
            <a:endParaRPr lang="en-US" sz="4000" dirty="0" smtClean="0"/>
          </a:p>
          <a:p>
            <a:pPr>
              <a:lnSpc>
                <a:spcPct val="150000"/>
              </a:lnSpc>
            </a:pPr>
            <a:r>
              <a:rPr lang="en-US" sz="1800" dirty="0" smtClean="0">
                <a:latin typeface="Times New Roman" panose="02020603050405020304" pitchFamily="18" charset="0"/>
                <a:cs typeface="Times New Roman" panose="02020603050405020304" pitchFamily="18" charset="0"/>
              </a:rPr>
              <a:t>Data Exploration</a:t>
            </a:r>
          </a:p>
          <a:p>
            <a:pPr>
              <a:lnSpc>
                <a:spcPct val="150000"/>
              </a:lnSpc>
            </a:pPr>
            <a:r>
              <a:rPr lang="en-US" sz="1800" dirty="0" smtClean="0">
                <a:latin typeface="Times New Roman" panose="02020603050405020304" pitchFamily="18" charset="0"/>
                <a:cs typeface="Times New Roman" panose="02020603050405020304" pitchFamily="18" charset="0"/>
              </a:rPr>
              <a:t>Data Visualization</a:t>
            </a:r>
          </a:p>
          <a:p>
            <a:pPr>
              <a:lnSpc>
                <a:spcPct val="150000"/>
              </a:lnSpc>
            </a:pPr>
            <a:r>
              <a:rPr lang="en-US" sz="1800" dirty="0" smtClean="0">
                <a:latin typeface="Times New Roman" panose="02020603050405020304" pitchFamily="18" charset="0"/>
                <a:cs typeface="Times New Roman" panose="02020603050405020304" pitchFamily="18" charset="0"/>
              </a:rPr>
              <a:t>Data Modeling</a:t>
            </a:r>
          </a:p>
          <a:p>
            <a:pPr>
              <a:lnSpc>
                <a:spcPct val="150000"/>
              </a:lnSpc>
            </a:pPr>
            <a:r>
              <a:rPr lang="en-US" sz="1800" dirty="0" smtClean="0">
                <a:latin typeface="Times New Roman" panose="02020603050405020304" pitchFamily="18" charset="0"/>
                <a:cs typeface="Times New Roman" panose="02020603050405020304" pitchFamily="18" charset="0"/>
              </a:rPr>
              <a:t>Predicting cancer </a:t>
            </a:r>
          </a:p>
          <a:p>
            <a:pPr>
              <a:buNone/>
            </a:pPr>
            <a:endParaRPr lang="en-US" sz="4000" dirty="0"/>
          </a:p>
        </p:txBody>
      </p:sp>
      <p:pic>
        <p:nvPicPr>
          <p:cNvPr id="24" name="Picture 24"/>
          <p:cNvPicPr>
            <a:picLocks noChangeAspect="1" noChangeArrowheads="1"/>
          </p:cNvPicPr>
          <p:nvPr/>
        </p:nvPicPr>
        <p:blipFill>
          <a:blip r:embed="rId2"/>
          <a:srcRect/>
          <a:stretch>
            <a:fillRect/>
          </a:stretch>
        </p:blipFill>
        <p:spPr>
          <a:xfrm>
            <a:off x="197486" y="304801"/>
            <a:ext cx="8582660" cy="885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1"/>
            <a:ext cx="8229600" cy="6357959"/>
          </a:xfrm>
        </p:spPr>
        <p:txBody>
          <a:bodyPr>
            <a:normAutofit/>
          </a:bodyPr>
          <a:lstStyle/>
          <a:p>
            <a:pPr>
              <a:buNone/>
            </a:pPr>
            <a:endParaRPr lang="en-US" b="1" u="sng" dirty="0" smtClean="0"/>
          </a:p>
          <a:p>
            <a:pPr algn="just">
              <a:buNone/>
            </a:pPr>
            <a:r>
              <a:rPr lang="en-US" sz="1900" b="1" u="sng" dirty="0" smtClean="0">
                <a:latin typeface="Times New Roman" panose="02020603050405020304" pitchFamily="18" charset="0"/>
                <a:cs typeface="Times New Roman" panose="02020603050405020304" pitchFamily="18" charset="0"/>
              </a:rPr>
              <a:t>Data Exploration:</a:t>
            </a:r>
          </a:p>
          <a:p>
            <a:pPr algn="just">
              <a:lnSpc>
                <a:spcPct val="170000"/>
              </a:lnSpc>
              <a:buNone/>
            </a:pPr>
            <a:r>
              <a:rPr lang="en-US" sz="1600" dirty="0" smtClean="0"/>
              <a:t>Data exploration is the process of reviewing a raw data set to understand its characteristics and patterns</a:t>
            </a:r>
            <a:r>
              <a:rPr lang="en-US" sz="1600" dirty="0" smtClean="0">
                <a:latin typeface="Times New Roman" panose="02020603050405020304" pitchFamily="18" charset="0"/>
                <a:cs typeface="Times New Roman" panose="02020603050405020304" pitchFamily="18" charset="0"/>
              </a:rPr>
              <a:t>. It understands the quality and size of the data. It identifies relationships between data elements, files and  tables. </a:t>
            </a:r>
          </a:p>
          <a:p>
            <a:pPr algn="just">
              <a:buNone/>
            </a:pPr>
            <a:r>
              <a:rPr lang="en-US" sz="1900" b="1" u="sng" dirty="0" smtClean="0">
                <a:latin typeface="Times New Roman" panose="02020603050405020304" pitchFamily="18" charset="0"/>
                <a:cs typeface="Times New Roman" panose="02020603050405020304" pitchFamily="18" charset="0"/>
              </a:rPr>
              <a:t>Data Visualization: </a:t>
            </a:r>
          </a:p>
          <a:p>
            <a:pPr algn="just">
              <a:lnSpc>
                <a:spcPct val="160000"/>
              </a:lnSpc>
              <a:buNone/>
            </a:pPr>
            <a:r>
              <a:rPr lang="en-US" sz="1600" dirty="0" smtClean="0">
                <a:latin typeface="Times New Roman" panose="02020603050405020304" pitchFamily="18" charset="0"/>
                <a:cs typeface="Times New Roman" panose="02020603050405020304" pitchFamily="18" charset="0"/>
              </a:rPr>
              <a:t> </a:t>
            </a:r>
            <a:r>
              <a:rPr lang="en-US" sz="1600" dirty="0" smtClean="0"/>
              <a:t>Data visualization is the graphical representation of information and data. By using visual elements like charts, graphs, and maps, data visualization tools provide an accessible way to see and understand trends, outliers, and patterns in data.</a:t>
            </a:r>
          </a:p>
          <a:p>
            <a:pPr algn="just">
              <a:lnSpc>
                <a:spcPct val="160000"/>
              </a:lnSpc>
              <a:buNone/>
            </a:pPr>
            <a:r>
              <a:rPr lang="en-US" sz="1800" b="1" u="sng" dirty="0" smtClean="0">
                <a:latin typeface="Times New Roman" panose="02020603050405020304" pitchFamily="18" charset="0"/>
                <a:cs typeface="Times New Roman" panose="02020603050405020304" pitchFamily="18" charset="0"/>
              </a:rPr>
              <a:t>Data  Modeling</a:t>
            </a:r>
            <a:r>
              <a:rPr lang="en-US" sz="1600" b="1" dirty="0" smtClean="0">
                <a:latin typeface="Times New Roman" panose="02020603050405020304" pitchFamily="18" charset="0"/>
                <a:cs typeface="Times New Roman" panose="02020603050405020304" pitchFamily="18" charset="0"/>
              </a:rPr>
              <a:t>:</a:t>
            </a:r>
          </a:p>
          <a:p>
            <a:pPr algn="just">
              <a:lnSpc>
                <a:spcPct val="160000"/>
              </a:lnSpc>
              <a:buNone/>
            </a:pPr>
            <a:r>
              <a:rPr lang="en-US" sz="1600" dirty="0" smtClean="0"/>
              <a:t>Data modeling is the process of creating a conceptual model of data and its relationships to help organize and manage data</a:t>
            </a:r>
          </a:p>
          <a:p>
            <a:pPr algn="just">
              <a:buNone/>
            </a:pPr>
            <a:r>
              <a:rPr lang="en-US" sz="1900" b="1" u="sng" dirty="0" smtClean="0">
                <a:latin typeface="Times New Roman" panose="02020603050405020304" pitchFamily="18" charset="0"/>
                <a:cs typeface="Times New Roman" panose="02020603050405020304" pitchFamily="18" charset="0"/>
                <a:sym typeface="+mn-ea"/>
              </a:rPr>
              <a:t>Predicting cancer:</a:t>
            </a:r>
          </a:p>
          <a:p>
            <a:pPr algn="just">
              <a:buNone/>
            </a:pPr>
            <a:r>
              <a:rPr lang="en-US" sz="1600" dirty="0" smtClean="0">
                <a:latin typeface="Times New Roman" panose="02020603050405020304" pitchFamily="18" charset="0"/>
                <a:cs typeface="Times New Roman" panose="02020603050405020304" pitchFamily="18" charset="0"/>
                <a:sym typeface="+mn-ea"/>
              </a:rPr>
              <a:t> Identifying whether the patient is suffering from breast cancer or not with the use of Deep Learning model.</a:t>
            </a:r>
            <a:endParaRPr lang="en-US" sz="1600" dirty="0">
              <a:latin typeface="Times New Roman" panose="02020603050405020304" pitchFamily="18" charset="0"/>
              <a:cs typeface="Times New Roman" panose="02020603050405020304" pitchFamily="18" charset="0"/>
            </a:endParaRPr>
          </a:p>
          <a:p>
            <a:pPr algn="just">
              <a:lnSpc>
                <a:spcPct val="160000"/>
              </a:lnSpc>
              <a:buNone/>
            </a:pPr>
            <a:endParaRPr lang="en-US" sz="1600" dirty="0" smtClean="0">
              <a:latin typeface="Times New Roman" panose="02020603050405020304" pitchFamily="18" charset="0"/>
              <a:cs typeface="Times New Roman" panose="02020603050405020304" pitchFamily="18" charset="0"/>
            </a:endParaRPr>
          </a:p>
          <a:p>
            <a:pPr algn="just">
              <a:lnSpc>
                <a:spcPct val="160000"/>
              </a:lnSpc>
              <a:buNone/>
            </a:pPr>
            <a:endParaRPr lang="en-US" sz="1600" dirty="0" smtClean="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383541" y="152401"/>
            <a:ext cx="8459471" cy="885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815</Words>
  <Application>WPS Presentation</Application>
  <PresentationFormat>On-screen Show (4:3)</PresentationFormat>
  <Paragraphs>136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 </vt:lpstr>
      <vt:lpstr>Slide 13</vt:lpstr>
      <vt:lpstr>Slide 14</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Suicidal Tendencies Messages In Social Network  A MINI PROJECT REPORT  Submitted in partial fulfillment of the requirements for the Award of the degree of MASTER OF TECHNOLOGY IN  COMPUTER SCIENCE AND ENGNEERING  Submitted By  S MADHAVI(22L31D5801)M.TECH.(CSE)  Under the guidance of  VIGNAN’S INSTITUTE OF INFORMATION TECHNOLOGY (AUTONOMOUS)  Duvvada Visakhapatnam– 530 049, Andhra Pradesh</dc:title>
  <dc:creator>VIGNAN</dc:creator>
  <cp:lastModifiedBy>USER</cp:lastModifiedBy>
  <cp:revision>194</cp:revision>
  <dcterms:created xsi:type="dcterms:W3CDTF">2006-08-16T00:00:00Z</dcterms:created>
  <dcterms:modified xsi:type="dcterms:W3CDTF">2024-09-21T04:18:08Z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22DE2FC7FCA046CCBD10005EEE64F869_12</vt:lpwstr>
  </property>
  <property fmtid="{D5CDD505-2E9C-101B-9397-08002B2CF9AE}" pid="3" name="KSOProductBuildVer">
    <vt:lpwstr>1033-12.2.0.13266</vt:lpwstr>
  </property>
</Properties>
</file>