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FF03EB-53AA-4AEF-8BDE-3A6F85F7F84D}">
  <a:tblStyle styleId="{CBFF03EB-53AA-4AEF-8BDE-3A6F85F7F8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4122680b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44122680b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4122680b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44122680b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4122680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44122680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Total Visits Online is slightly skewed to the right.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Total Visits Bank seems to have a hard limit at 5, perhaps further visits are not recorded?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4122680b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44122680b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419"/>
              <a:t>Analyzing Amazon Reviews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419"/>
              <a:t>NLP Approach</a:t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Model: LinearSVC</a:t>
            </a:r>
            <a:endParaRPr/>
          </a:p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aphicFrame>
        <p:nvGraphicFramePr>
          <p:cNvPr id="157" name="Google Shape;157;p22"/>
          <p:cNvGraphicFramePr/>
          <p:nvPr/>
        </p:nvGraphicFramePr>
        <p:xfrm>
          <a:off x="818200" y="1563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{CBFF03EB-53AA-4AEF-8BDE-3A6F85F7F84D}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Class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Precision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Recall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f1-score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support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 (Negative)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0.66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0.45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0.53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69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 (Positive)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0.95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0.98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0.96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689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729450" y="2967925"/>
            <a:ext cx="23862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b="1" lang="es-419" sz="1600"/>
              <a:t>Total Accuracy: 0.988</a:t>
            </a:r>
            <a:endParaRPr b="1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Conclusions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/>
              <a:t>The model can </a:t>
            </a:r>
            <a:r>
              <a:rPr lang="es-419"/>
              <a:t>successfully differentiate between negative and positive comments for a given product.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-419"/>
              <a:t>Next steps: deploy it for use with different products, test with different data sources (twitter, facebook, etc.)</a:t>
            </a:r>
            <a:r>
              <a:rPr lang="es-419"/>
              <a:t> </a:t>
            </a:r>
            <a:endParaRPr/>
          </a:p>
        </p:txBody>
      </p:sp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419"/>
              <a:t>Appendix</a:t>
            </a:r>
            <a:endParaRPr/>
          </a:p>
        </p:txBody>
      </p:sp>
      <p:sp>
        <p:nvSpPr>
          <p:cNvPr id="171" name="Google Shape;171;p2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727650" y="606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Dockerization Architecture</a:t>
            </a:r>
            <a:endParaRPr/>
          </a:p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294475"/>
            <a:ext cx="5764230" cy="369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Objective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316875"/>
            <a:ext cx="3729300" cy="3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train an NLP algorithm to recognize positive vs negative reviews of diverse items.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Data Source: Amazon Reviews of selected items.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Possible use cases: Identify sentiment of product from various social media websites.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425" y="1316875"/>
            <a:ext cx="4215250" cy="22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DataSet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1316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3760 individual reviews.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Included the date, country of origin, title of review, full coment, and rating  given.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Rating: [1-3] -&gt; negative sentiment. [4-5] -&gt; positive sentiment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11511" r="11178" t="59502"/>
          <a:stretch/>
        </p:blipFill>
        <p:spPr>
          <a:xfrm>
            <a:off x="80275" y="3253125"/>
            <a:ext cx="4418299" cy="15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64116" l="12222" r="10467" t="0"/>
          <a:stretch/>
        </p:blipFill>
        <p:spPr>
          <a:xfrm>
            <a:off x="4574775" y="3253125"/>
            <a:ext cx="4418299" cy="13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22850" y="156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Distributions of Ratings</a:t>
            </a:r>
            <a:endParaRPr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525" y="1133650"/>
            <a:ext cx="5944600" cy="39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422850" y="156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Distribution of Target Variable</a:t>
            </a:r>
            <a:endParaRPr/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613" y="1345000"/>
            <a:ext cx="5375581" cy="351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0" y="562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Data Preprocessing</a:t>
            </a:r>
            <a:endParaRPr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157850"/>
            <a:ext cx="8839201" cy="1268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0" y="562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Removal of (non-negative) Stopwords</a:t>
            </a:r>
            <a:endParaRPr/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514575" y="45296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4838"/>
              <a:buNone/>
            </a:pPr>
            <a:r>
              <a:rPr lang="es-419" sz="1600"/>
              <a:t>3 or 4 clusters can be easily identified.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325" y="1285150"/>
            <a:ext cx="6240050" cy="25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Wordcloud of Positive Reviews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450" y="3804775"/>
            <a:ext cx="76887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s-419"/>
              <a:t>Conventionally positive adjectives and verbs such as: ‘great’,’perfect’, ‘love’, ‘like’, etc.</a:t>
            </a:r>
            <a:endParaRPr/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274" y="675674"/>
            <a:ext cx="5895825" cy="30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Wordcloud of Negative Reviews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729450" y="3867700"/>
            <a:ext cx="76887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s-419"/>
              <a:t>Specific calculator parts and functions (‘button’, ‘press’, ‘number’, etc.)</a:t>
            </a:r>
            <a:endParaRPr/>
          </a:p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824" y="595099"/>
            <a:ext cx="6439625" cy="33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