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NZ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NZ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Shape 4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Shape 4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60" name="Shape 6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Shape 6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-5"/>
            <a:ext cx="12191700" cy="473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719939" y="3753695"/>
            <a:ext cx="3472060" cy="825932"/>
          </a:xfrm>
          <a:custGeom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0" y="4055533"/>
            <a:ext cx="12192000" cy="2802467"/>
          </a:xfrm>
          <a:custGeom>
            <a:pathLst>
              <a:path extrusionOk="0" h="2802467" w="12192000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Shape 150"/>
          <p:cNvSpPr txBox="1"/>
          <p:nvPr>
            <p:ph type="ctrTitle"/>
          </p:nvPr>
        </p:nvSpPr>
        <p:spPr>
          <a:xfrm>
            <a:off x="965500" y="623576"/>
            <a:ext cx="10260900" cy="45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r>
              <a:t/>
            </a:r>
            <a:endParaRPr sz="8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r>
              <a:t/>
            </a:r>
            <a:endParaRPr sz="8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r>
              <a:rPr b="0" i="0" lang="en-NZ" sz="8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RECIPE BOOK</a:t>
            </a:r>
            <a:br>
              <a:rPr b="0" i="0" lang="en-NZ" sz="8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NZ" sz="8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</a:t>
            </a:r>
            <a:endParaRPr b="0" i="0" sz="8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br>
              <a:rPr b="0" i="0" lang="en-NZ" sz="8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8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965505" y="4730755"/>
            <a:ext cx="10260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lang="en-NZ" sz="2400">
                <a:solidFill>
                  <a:schemeClr val="dk2"/>
                </a:solidFill>
              </a:rPr>
              <a:t>Hot Topic choice of Software Engineering and Mobile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071729" y="374622"/>
            <a:ext cx="88257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NZ"/>
              <a:t>Literature Review Continued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98100" y="1280176"/>
            <a:ext cx="11395800" cy="53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Current Solutions in the market: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Paprika: $4.99 (2014 price, USD)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Offers meal planning, recipe browsing, collection, creation and management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The design is both easy to follow and intuitive, allows for tracking of progress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Scaling of ingredients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Big Oven: Free or $2.50 a month membership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Many similar features to Paprika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Has a recipe capturing feature where you take a photo of a recipe and it is transcribed using optical character recognition (paid version only)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Pinterest: Free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Is not just limited to recipes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Allows you to “pin” certain recipes, ingredients or ideas to “boards”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Boards can be organised and shared with whoever you like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Visually appealing and flexible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NZ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Gantt Chart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0" y="2184400"/>
            <a:ext cx="11948300" cy="30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6B6B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183072" y="-1"/>
            <a:ext cx="559472" cy="3709642"/>
          </a:xfrm>
          <a:custGeom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401307" y="0"/>
            <a:ext cx="7790693" cy="6858003"/>
          </a:xfrm>
          <a:custGeom>
            <a:pathLst>
              <a:path extrusionOk="0" h="6858003" w="7790693">
                <a:moveTo>
                  <a:pt x="6960957" y="0"/>
                </a:moveTo>
                <a:lnTo>
                  <a:pt x="7790693" y="0"/>
                </a:lnTo>
                <a:lnTo>
                  <a:pt x="7790693" y="6858002"/>
                </a:lnTo>
                <a:lnTo>
                  <a:pt x="6995919" y="6858002"/>
                </a:lnTo>
                <a:lnTo>
                  <a:pt x="6995919" y="6858003"/>
                </a:lnTo>
                <a:lnTo>
                  <a:pt x="905354" y="6858003"/>
                </a:lnTo>
                <a:lnTo>
                  <a:pt x="905354" y="6858002"/>
                </a:lnTo>
                <a:lnTo>
                  <a:pt x="0" y="6858002"/>
                </a:lnTo>
                <a:lnTo>
                  <a:pt x="5883" y="6817540"/>
                </a:lnTo>
                <a:lnTo>
                  <a:pt x="23197" y="6698896"/>
                </a:lnTo>
                <a:lnTo>
                  <a:pt x="35299" y="6612485"/>
                </a:lnTo>
                <a:lnTo>
                  <a:pt x="48074" y="6509615"/>
                </a:lnTo>
                <a:lnTo>
                  <a:pt x="63370" y="6387543"/>
                </a:lnTo>
                <a:lnTo>
                  <a:pt x="79507" y="6252440"/>
                </a:lnTo>
                <a:lnTo>
                  <a:pt x="96484" y="6100193"/>
                </a:lnTo>
                <a:lnTo>
                  <a:pt x="114469" y="5934229"/>
                </a:lnTo>
                <a:lnTo>
                  <a:pt x="132455" y="5753864"/>
                </a:lnTo>
                <a:lnTo>
                  <a:pt x="150776" y="5561840"/>
                </a:lnTo>
                <a:lnTo>
                  <a:pt x="167753" y="5354728"/>
                </a:lnTo>
                <a:lnTo>
                  <a:pt x="184058" y="5138015"/>
                </a:lnTo>
                <a:lnTo>
                  <a:pt x="198850" y="4908958"/>
                </a:lnTo>
                <a:lnTo>
                  <a:pt x="212969" y="4670300"/>
                </a:lnTo>
                <a:lnTo>
                  <a:pt x="226249" y="4421354"/>
                </a:lnTo>
                <a:lnTo>
                  <a:pt x="230955" y="4293795"/>
                </a:lnTo>
                <a:lnTo>
                  <a:pt x="236166" y="4163494"/>
                </a:lnTo>
                <a:lnTo>
                  <a:pt x="241040" y="4031135"/>
                </a:lnTo>
                <a:lnTo>
                  <a:pt x="244234" y="3898089"/>
                </a:lnTo>
                <a:lnTo>
                  <a:pt x="247092" y="3762301"/>
                </a:lnTo>
                <a:lnTo>
                  <a:pt x="250117" y="3625141"/>
                </a:lnTo>
                <a:lnTo>
                  <a:pt x="252134" y="3485238"/>
                </a:lnTo>
                <a:lnTo>
                  <a:pt x="252134" y="3343963"/>
                </a:lnTo>
                <a:lnTo>
                  <a:pt x="253143" y="3201317"/>
                </a:lnTo>
                <a:lnTo>
                  <a:pt x="252134" y="3057299"/>
                </a:lnTo>
                <a:lnTo>
                  <a:pt x="250117" y="2911223"/>
                </a:lnTo>
                <a:lnTo>
                  <a:pt x="248268" y="2765148"/>
                </a:lnTo>
                <a:lnTo>
                  <a:pt x="244234" y="2617015"/>
                </a:lnTo>
                <a:lnTo>
                  <a:pt x="240032" y="2467511"/>
                </a:lnTo>
                <a:lnTo>
                  <a:pt x="235157" y="2318006"/>
                </a:lnTo>
                <a:lnTo>
                  <a:pt x="228266" y="2167130"/>
                </a:lnTo>
                <a:lnTo>
                  <a:pt x="220029" y="2014883"/>
                </a:lnTo>
                <a:lnTo>
                  <a:pt x="212129" y="1861949"/>
                </a:lnTo>
                <a:lnTo>
                  <a:pt x="202044" y="1709016"/>
                </a:lnTo>
                <a:lnTo>
                  <a:pt x="189941" y="1554025"/>
                </a:lnTo>
                <a:lnTo>
                  <a:pt x="177839" y="1401092"/>
                </a:lnTo>
                <a:lnTo>
                  <a:pt x="163887" y="1245415"/>
                </a:lnTo>
                <a:lnTo>
                  <a:pt x="148591" y="1089053"/>
                </a:lnTo>
                <a:lnTo>
                  <a:pt x="132455" y="934748"/>
                </a:lnTo>
                <a:lnTo>
                  <a:pt x="113629" y="778385"/>
                </a:lnTo>
                <a:lnTo>
                  <a:pt x="93458" y="622709"/>
                </a:lnTo>
                <a:lnTo>
                  <a:pt x="73455" y="466346"/>
                </a:lnTo>
                <a:lnTo>
                  <a:pt x="50091" y="310670"/>
                </a:lnTo>
                <a:lnTo>
                  <a:pt x="26222" y="155679"/>
                </a:lnTo>
                <a:lnTo>
                  <a:pt x="1177" y="2"/>
                </a:lnTo>
                <a:lnTo>
                  <a:pt x="1344715" y="2"/>
                </a:lnTo>
                <a:lnTo>
                  <a:pt x="1344715" y="3"/>
                </a:lnTo>
                <a:lnTo>
                  <a:pt x="6960957" y="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62911" r="-11358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Shape 265"/>
          <p:cNvSpPr txBox="1"/>
          <p:nvPr>
            <p:ph type="ctrTitle"/>
          </p:nvPr>
        </p:nvSpPr>
        <p:spPr>
          <a:xfrm>
            <a:off x="5282512" y="1028702"/>
            <a:ext cx="6172069" cy="480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0" i="0" lang="en-NZ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>
            <p:ph idx="2" type="pic"/>
          </p:nvPr>
        </p:nvPicPr>
        <p:blipFill rotWithShape="1">
          <a:blip r:embed="rId8">
            <a:alphaModFix/>
          </a:blip>
          <a:srcRect b="-1" l="7273" r="29854" t="0"/>
          <a:stretch/>
        </p:blipFill>
        <p:spPr>
          <a:xfrm>
            <a:off x="-2" y="10"/>
            <a:ext cx="5566129" cy="66425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6742108" y="629266"/>
            <a:ext cx="3307744" cy="164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NZ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Team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742108" y="2438400"/>
            <a:ext cx="3307744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Tian Dippenaar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</a:pPr>
            <a:r>
              <a:rPr b="0" i="0" lang="en-NZ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Leader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</a:pPr>
            <a:r>
              <a:rPr b="0" i="0" lang="en-NZ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 Coder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</a:pPr>
            <a:r>
              <a:rPr b="0" i="0" lang="en-NZ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</a:t>
            </a:r>
            <a:r>
              <a:rPr lang="en-NZ"/>
              <a:t>Designer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Devon Collins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</a:pPr>
            <a:r>
              <a:rPr b="0" i="0" lang="en-NZ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Coder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</a:pPr>
            <a:r>
              <a:rPr b="0" i="0" lang="en-NZ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 </a:t>
            </a:r>
            <a:r>
              <a:rPr lang="en-NZ"/>
              <a:t>Designer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803528" y="6642556"/>
            <a:ext cx="375168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NZ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https://pixabay.com/en/team-teamwork-executive-cooperation-90381/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52463" y="303998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NZ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endParaRPr/>
          </a:p>
        </p:txBody>
      </p:sp>
      <p:pic>
        <p:nvPicPr>
          <p:cNvPr id="171" name="Shape 1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142" l="0" r="0" t="11142"/>
          <a:stretch/>
        </p:blipFill>
        <p:spPr>
          <a:xfrm>
            <a:off x="652463" y="998538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172" name="Shape 172"/>
          <p:cNvSpPr txBox="1"/>
          <p:nvPr>
            <p:ph idx="3" type="body"/>
          </p:nvPr>
        </p:nvSpPr>
        <p:spPr>
          <a:xfrm>
            <a:off x="652463" y="3616245"/>
            <a:ext cx="2940050" cy="24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332"/>
              <a:buFont typeface="Noto Sans Symbols"/>
              <a:buChar char="↖"/>
            </a:pPr>
            <a:r>
              <a:rPr b="0" i="0" lang="en-NZ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Recipe Books are slow to navigate through.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32"/>
              <a:buFont typeface="Noto Sans Symbols"/>
              <a:buChar char="↖"/>
            </a:pPr>
            <a:r>
              <a:rPr b="0" i="0" lang="en-NZ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Accumulate too many Recipe Books overtime.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32"/>
              <a:buFont typeface="Noto Sans Symbols"/>
              <a:buChar char="↖"/>
            </a:pPr>
            <a:r>
              <a:rPr b="0" i="0" lang="en-NZ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Tedious Process to share a recipe traditionally.</a:t>
            </a:r>
            <a:endParaRPr/>
          </a:p>
        </p:txBody>
      </p:sp>
      <p:sp>
        <p:nvSpPr>
          <p:cNvPr id="173" name="Shape 173"/>
          <p:cNvSpPr txBox="1"/>
          <p:nvPr>
            <p:ph idx="4" type="body"/>
          </p:nvPr>
        </p:nvSpPr>
        <p:spPr>
          <a:xfrm>
            <a:off x="3889375" y="303998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NZ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Idea/Purpose</a:t>
            </a:r>
            <a:endParaRPr/>
          </a:p>
        </p:txBody>
      </p:sp>
      <p:pic>
        <p:nvPicPr>
          <p:cNvPr id="174" name="Shape 174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12064" l="0" r="0" t="12063"/>
          <a:stretch/>
        </p:blipFill>
        <p:spPr>
          <a:xfrm>
            <a:off x="3889375" y="998538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175" name="Shape 175"/>
          <p:cNvSpPr txBox="1"/>
          <p:nvPr>
            <p:ph idx="6" type="body"/>
          </p:nvPr>
        </p:nvSpPr>
        <p:spPr>
          <a:xfrm>
            <a:off x="3888022" y="3616244"/>
            <a:ext cx="2934406" cy="24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332"/>
              <a:buFont typeface="Noto Sans Symbols"/>
              <a:buChar char="↖"/>
            </a:pPr>
            <a:r>
              <a:rPr b="0" i="0" lang="en-NZ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a Recipe Book on a mobile device for fast and easy use.</a:t>
            </a:r>
            <a:endParaRPr/>
          </a:p>
          <a:p>
            <a:pPr indent="-201168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32"/>
              <a:buFont typeface="Noto Sans Symbols"/>
              <a:buChar char="↖"/>
            </a:pPr>
            <a:r>
              <a:rPr b="0" i="0" lang="en-NZ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Generally to reduce navigation time in searching for a specific recipe.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036"/>
              <a:buFont typeface="Noto Sans Symbols"/>
              <a:buNone/>
            </a:pPr>
            <a:r>
              <a:t/>
            </a:r>
            <a:endParaRPr b="0" i="0" sz="129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Shape 176"/>
          <p:cNvSpPr txBox="1"/>
          <p:nvPr>
            <p:ph idx="7" type="body"/>
          </p:nvPr>
        </p:nvSpPr>
        <p:spPr>
          <a:xfrm>
            <a:off x="7124700" y="303998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NZ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Scope</a:t>
            </a:r>
            <a:endParaRPr/>
          </a:p>
        </p:txBody>
      </p:sp>
      <p:pic>
        <p:nvPicPr>
          <p:cNvPr id="177" name="Shape 177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24012" l="0" r="0" t="24012"/>
          <a:stretch/>
        </p:blipFill>
        <p:spPr>
          <a:xfrm>
            <a:off x="7124700" y="998538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178" name="Shape 178"/>
          <p:cNvSpPr txBox="1"/>
          <p:nvPr>
            <p:ph idx="9" type="body"/>
          </p:nvPr>
        </p:nvSpPr>
        <p:spPr>
          <a:xfrm>
            <a:off x="7124575" y="3616242"/>
            <a:ext cx="2935997" cy="24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b="0" i="0" lang="en-NZ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Simply Put: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b="0" i="0" lang="en-NZ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create a mobile application for the storage and sharing of recipes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1021492" y="2527345"/>
            <a:ext cx="233954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https://www.flickr.com/photos/86530412@N02/8231156853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271320" y="2527345"/>
            <a:ext cx="233954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https://pixabay.com/en/idea-business-idea-business-light-2009484/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643376" y="2531378"/>
            <a:ext cx="23395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https://www.iconfinder.com/icons/407657/optical_telescope_scope_telescope_telescopes_icon#size=256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52463" y="2751227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NZ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</a:t>
            </a:r>
            <a:endParaRPr/>
          </a:p>
        </p:txBody>
      </p:sp>
      <p:pic>
        <p:nvPicPr>
          <p:cNvPr id="187" name="Shape 1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051" l="0" r="0" t="11052"/>
          <a:stretch/>
        </p:blipFill>
        <p:spPr>
          <a:xfrm>
            <a:off x="652463" y="998538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188" name="Shape 188"/>
          <p:cNvSpPr txBox="1"/>
          <p:nvPr>
            <p:ph idx="3" type="body"/>
          </p:nvPr>
        </p:nvSpPr>
        <p:spPr>
          <a:xfrm>
            <a:off x="652463" y="3327489"/>
            <a:ext cx="2940050" cy="24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b="0" i="0" lang="en-NZ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reduce the time, it takes to search for a specific recipe by developing a collaborative Recipe Book with an ambitious search engine.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 txBox="1"/>
          <p:nvPr>
            <p:ph idx="4" type="body"/>
          </p:nvPr>
        </p:nvSpPr>
        <p:spPr>
          <a:xfrm>
            <a:off x="3889375" y="2751227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NZ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/>
          </a:p>
        </p:txBody>
      </p:sp>
      <p:pic>
        <p:nvPicPr>
          <p:cNvPr id="190" name="Shape 190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10996" l="0" r="0" t="10997"/>
          <a:stretch/>
        </p:blipFill>
        <p:spPr>
          <a:xfrm>
            <a:off x="3889375" y="998538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191" name="Shape 191"/>
          <p:cNvSpPr txBox="1"/>
          <p:nvPr>
            <p:ph idx="6" type="body"/>
          </p:nvPr>
        </p:nvSpPr>
        <p:spPr>
          <a:xfrm>
            <a:off x="3888022" y="3327486"/>
            <a:ext cx="2934406" cy="3281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↖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existing applications, investigate them and find areas for improvement.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↖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and Design a model for the application.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↖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basic usable prototype.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↖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 our prototype and document our findings.</a:t>
            </a:r>
            <a:endParaRPr/>
          </a:p>
        </p:txBody>
      </p:sp>
      <p:sp>
        <p:nvSpPr>
          <p:cNvPr id="192" name="Shape 192"/>
          <p:cNvSpPr txBox="1"/>
          <p:nvPr>
            <p:ph idx="7" type="body"/>
          </p:nvPr>
        </p:nvSpPr>
        <p:spPr>
          <a:xfrm>
            <a:off x="7124700" y="2751227"/>
            <a:ext cx="357538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NZ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Question</a:t>
            </a:r>
            <a:endParaRPr/>
          </a:p>
        </p:txBody>
      </p:sp>
      <p:pic>
        <p:nvPicPr>
          <p:cNvPr id="193" name="Shape 193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24012" l="0" r="0" t="24012"/>
          <a:stretch/>
        </p:blipFill>
        <p:spPr>
          <a:xfrm>
            <a:off x="7124700" y="998538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194" name="Shape 194"/>
          <p:cNvSpPr txBox="1"/>
          <p:nvPr>
            <p:ph idx="9" type="body"/>
          </p:nvPr>
        </p:nvSpPr>
        <p:spPr>
          <a:xfrm>
            <a:off x="7124575" y="3327486"/>
            <a:ext cx="2935997" cy="24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b="0" i="0" lang="en-NZ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we shorten the time it takes to read and navigate through traditional recipe books by offering a better alternative via a mobile application?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21492" y="2527345"/>
            <a:ext cx="233954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https://pxhere.com/en/photo/1205984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4120849" y="2522538"/>
            <a:ext cx="233954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http://creative-commons-images.com/handwriting/o/objectives.html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7420981" y="2522538"/>
            <a:ext cx="2415745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https://commons.wikimedia.org/wiki/File:Question_book_magnify2.svg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Functionalities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104212" y="15750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Simple </a:t>
            </a:r>
            <a:r>
              <a:rPr lang="en-NZ"/>
              <a:t>searching</a:t>
            </a:r>
            <a:r>
              <a:rPr lang="en-NZ"/>
              <a:t> functional which </a:t>
            </a:r>
            <a:r>
              <a:rPr lang="en-NZ"/>
              <a:t>incorporates</a:t>
            </a:r>
            <a:r>
              <a:rPr lang="en-NZ"/>
              <a:t>:</a:t>
            </a:r>
            <a:endParaRPr/>
          </a:p>
          <a:p>
            <a:pPr indent="-330200" lvl="0" marL="45720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Meal Course type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Meal Portion Size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Filters for Vegetarians and Vegans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Clean and Simplistic Storage System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“My Recipes” Button clearly placed on homepage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Recipes sorted into categories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Fast method to add Recipes - Recipe Template</a:t>
            </a:r>
            <a:endParaRPr/>
          </a:p>
          <a:p>
            <a:pPr indent="-330200" lvl="0" marL="45720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Ingredients Section with measurements (presets)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Photo capture option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NZ"/>
              <a:t>Built in timer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6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>
            <p:ph idx="2" type="pic"/>
          </p:nvPr>
        </p:nvPicPr>
        <p:blipFill rotWithShape="1">
          <a:blip r:embed="rId8">
            <a:alphaModFix/>
          </a:blip>
          <a:srcRect b="-1" l="9188" r="17225" t="0"/>
          <a:stretch/>
        </p:blipFill>
        <p:spPr>
          <a:xfrm>
            <a:off x="4634680" y="10"/>
            <a:ext cx="7560130" cy="667788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215" name="Shape 2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761206" y="318037"/>
            <a:ext cx="3330328" cy="164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Gothic"/>
              <a:buNone/>
            </a:pPr>
            <a:r>
              <a:rPr b="0" i="0" lang="en-NZ" sz="3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Measurable Organizational Value (MOV)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67854" y="2087418"/>
            <a:ext cx="4211781" cy="4664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Impact Areas: Customer and Operational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– Mobile App, mostly aimed at customers to meet their specific needs. Relies on customers to populate most of the Hub.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Operational – That there are many other apps similar to this one, we want to streamline ours as much as possible.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Value: Faster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want to reduce the time it takes to search for recipes, so this is the most important value to the application.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Metric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b="0" i="0" lang="en-NZ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‘A user must be able to view their desired recipe within 15 seconds of opening the application’.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7121236" y="6687128"/>
            <a:ext cx="379614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http://www.thebluediamondgallery.com/wooden-tile/v/value.html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154954" y="1656347"/>
            <a:ext cx="8825659" cy="124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0" i="0" lang="en-NZ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Statement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154954" y="2695074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NZ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 order for this IT Project to be deemed successful, a recipe must be able to be viewed within 15 seconds of opening the application.”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>
            <p:ph idx="2" type="pic"/>
          </p:nvPr>
        </p:nvPicPr>
        <p:blipFill rotWithShape="1">
          <a:blip r:embed="rId8">
            <a:alphaModFix/>
          </a:blip>
          <a:srcRect b="4067" l="0" r="-1" t="0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236" name="Shape 2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650668" y="629266"/>
            <a:ext cx="4802031" cy="164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NZ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Approach / Methodology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50668" y="2438400"/>
            <a:ext cx="480203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NZ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Chosen Methodology: SDLC Agile</a:t>
            </a:r>
            <a:endParaRPr/>
          </a:p>
          <a:p>
            <a:pPr indent="-30353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NZ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creating a small and basic mobile application that can have more features in the future.</a:t>
            </a:r>
            <a:endParaRPr/>
          </a:p>
          <a:p>
            <a:pPr indent="-30353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NZ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develop the application in iterations, which allows us to focus on each iteration at a time.</a:t>
            </a:r>
            <a:endParaRPr/>
          </a:p>
          <a:p>
            <a:pPr indent="-1778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NZ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Platforms to be used:</a:t>
            </a:r>
            <a:endParaRPr/>
          </a:p>
          <a:p>
            <a:pPr indent="-1778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NZ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Studio – Java, HTML5 (Maybe).</a:t>
            </a:r>
            <a:endParaRPr/>
          </a:p>
          <a:p>
            <a:pPr indent="-1778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NZ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 Cloud Based Databases</a:t>
            </a:r>
            <a:endParaRPr/>
          </a:p>
          <a:p>
            <a:pPr indent="7112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7112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0477284" y="6546355"/>
            <a:ext cx="162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https://en.wikipedia.org/wiki/Android_Developer_Day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071729" y="374622"/>
            <a:ext cx="88257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NZ"/>
              <a:t>Literature Review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98100" y="1622025"/>
            <a:ext cx="113958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lang="en-NZ"/>
              <a:t>The limitations of traditional recipe storage/sharing 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/>
              <a:t>People will buy an entire recipe book but only ever make a couple of the recipes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/>
              <a:t>The amount of recipes you can store in a book is very limited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/>
              <a:t>A lot of people will just use the recipes as guides and will change around ingredients to their liking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/>
              <a:t>Recipe books cannot be altered as easily as digital recipes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/>
              <a:t>Recipe books take up a lot of space and cannot be as easily organised.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It can be easy to forget which step your on or to double up on ingredients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Key features of a successful app: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Simple to use for the end user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Covers both ios and android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Well optimized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Can be used offline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The user must be able to leave feedback/contact the developers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Keeps users data confidential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You must be able to personalize the app</a:t>
            </a:r>
            <a:endParaRPr/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NZ"/>
              <a:t>Allows for interactions between users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