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3" r:id="rId9"/>
    <p:sldId id="260" r:id="rId10"/>
    <p:sldId id="264" r:id="rId11"/>
    <p:sldId id="265"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F58D138-35FF-4A3E-9FCD-A6044FD3C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F5BD0798-598F-4D8A-86B1-B5EFC7444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C94F2E1-5E1D-4DE4-876F-B863EF53769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0EC07836-EFBB-4F73-808E-1800BA0572FE}"/>
              </a:ext>
            </a:extLst>
          </p:cNvPr>
          <p:cNvSpPr>
            <a:spLocks noGrp="1"/>
          </p:cNvSpPr>
          <p:nvPr>
            <p:ph type="ctrTitle"/>
          </p:nvPr>
        </p:nvSpPr>
        <p:spPr>
          <a:xfrm>
            <a:off x="1143000" y="4275668"/>
            <a:ext cx="9947273" cy="936096"/>
          </a:xfrm>
        </p:spPr>
        <p:txBody>
          <a:bodyPr>
            <a:normAutofit/>
          </a:bodyPr>
          <a:lstStyle/>
          <a:p>
            <a:pPr algn="ctr"/>
            <a:r>
              <a:rPr lang="en-ZA" sz="4400" dirty="0"/>
              <a:t>Smartbasket</a:t>
            </a:r>
          </a:p>
        </p:txBody>
      </p:sp>
      <p:sp>
        <p:nvSpPr>
          <p:cNvPr id="3" name="Subtitle 2">
            <a:extLst>
              <a:ext uri="{FF2B5EF4-FFF2-40B4-BE49-F238E27FC236}">
                <a16:creationId xmlns:a16="http://schemas.microsoft.com/office/drawing/2014/main" id="{F522CB53-E04E-49C6-A717-09232445865E}"/>
              </a:ext>
            </a:extLst>
          </p:cNvPr>
          <p:cNvSpPr>
            <a:spLocks noGrp="1"/>
          </p:cNvSpPr>
          <p:nvPr>
            <p:ph type="subTitle" idx="1"/>
          </p:nvPr>
        </p:nvSpPr>
        <p:spPr>
          <a:xfrm>
            <a:off x="1143001" y="5244571"/>
            <a:ext cx="9910764" cy="1493579"/>
          </a:xfrm>
        </p:spPr>
        <p:txBody>
          <a:bodyPr anchor="t">
            <a:normAutofit/>
          </a:bodyPr>
          <a:lstStyle/>
          <a:p>
            <a:pPr algn="ctr"/>
            <a:r>
              <a:rPr lang="en-ZA" dirty="0"/>
              <a:t>Billing system based on rfid</a:t>
            </a:r>
            <a:br>
              <a:rPr lang="en-ZA" dirty="0"/>
            </a:br>
            <a:r>
              <a:rPr lang="en-ZA" dirty="0"/>
              <a:t>full name: Dipolelo methi</a:t>
            </a:r>
          </a:p>
        </p:txBody>
      </p:sp>
      <p:grpSp>
        <p:nvGrpSpPr>
          <p:cNvPr id="16" name="Group 15">
            <a:extLst>
              <a:ext uri="{FF2B5EF4-FFF2-40B4-BE49-F238E27FC236}">
                <a16:creationId xmlns:a16="http://schemas.microsoft.com/office/drawing/2014/main" id="{B6B0FEEE-81F6-4CFD-9F19-7422C2BBB7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610875A9-E6B1-4A9E-8D06-56271808AF8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3568C212-C192-4F35-9EDA-FFAFA2620E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7">
              <a:extLst>
                <a:ext uri="{FF2B5EF4-FFF2-40B4-BE49-F238E27FC236}">
                  <a16:creationId xmlns:a16="http://schemas.microsoft.com/office/drawing/2014/main" id="{3AB2D5B1-4EF5-411D-98F9-332CE875D0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8">
              <a:extLst>
                <a:ext uri="{FF2B5EF4-FFF2-40B4-BE49-F238E27FC236}">
                  <a16:creationId xmlns:a16="http://schemas.microsoft.com/office/drawing/2014/main" id="{901DF0D0-5B9C-4A92-A0C5-F70CC77B4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9">
              <a:extLst>
                <a:ext uri="{FF2B5EF4-FFF2-40B4-BE49-F238E27FC236}">
                  <a16:creationId xmlns:a16="http://schemas.microsoft.com/office/drawing/2014/main" id="{0E44C639-7E08-4ED9-87D3-7E1DEBD17F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0">
              <a:extLst>
                <a:ext uri="{FF2B5EF4-FFF2-40B4-BE49-F238E27FC236}">
                  <a16:creationId xmlns:a16="http://schemas.microsoft.com/office/drawing/2014/main" id="{8D55EDFE-6B27-4CEF-A149-DE03F258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1">
              <a:extLst>
                <a:ext uri="{FF2B5EF4-FFF2-40B4-BE49-F238E27FC236}">
                  <a16:creationId xmlns:a16="http://schemas.microsoft.com/office/drawing/2014/main" id="{899753F1-0A7C-4019-B0D4-98E8D655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2">
              <a:extLst>
                <a:ext uri="{FF2B5EF4-FFF2-40B4-BE49-F238E27FC236}">
                  <a16:creationId xmlns:a16="http://schemas.microsoft.com/office/drawing/2014/main" id="{2E46CC92-32DE-4118-9922-E40E32D0C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3">
              <a:extLst>
                <a:ext uri="{FF2B5EF4-FFF2-40B4-BE49-F238E27FC236}">
                  <a16:creationId xmlns:a16="http://schemas.microsoft.com/office/drawing/2014/main" id="{6E837780-3EEC-4D7C-AE0A-B85D4B4D7A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4">
              <a:extLst>
                <a:ext uri="{FF2B5EF4-FFF2-40B4-BE49-F238E27FC236}">
                  <a16:creationId xmlns:a16="http://schemas.microsoft.com/office/drawing/2014/main" id="{FF9C7BD2-1595-4FB5-84CC-08DBE10EF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5">
              <a:extLst>
                <a:ext uri="{FF2B5EF4-FFF2-40B4-BE49-F238E27FC236}">
                  <a16:creationId xmlns:a16="http://schemas.microsoft.com/office/drawing/2014/main" id="{223B4D7F-AAB4-4C07-8497-AC90FC7AC8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Line 16">
              <a:extLst>
                <a:ext uri="{FF2B5EF4-FFF2-40B4-BE49-F238E27FC236}">
                  <a16:creationId xmlns:a16="http://schemas.microsoft.com/office/drawing/2014/main" id="{BF0BC434-CADA-4A14-9CC4-514A8AC0AD8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64B93112-5E7A-4AD7-9F08-EC9DE3B7A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8">
              <a:extLst>
                <a:ext uri="{FF2B5EF4-FFF2-40B4-BE49-F238E27FC236}">
                  <a16:creationId xmlns:a16="http://schemas.microsoft.com/office/drawing/2014/main" id="{104C40EC-49BC-4BF4-9B0F-36413F92C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9">
              <a:extLst>
                <a:ext uri="{FF2B5EF4-FFF2-40B4-BE49-F238E27FC236}">
                  <a16:creationId xmlns:a16="http://schemas.microsoft.com/office/drawing/2014/main" id="{490CF2A3-97A8-4A5C-AA71-F66D5EFB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0">
              <a:extLst>
                <a:ext uri="{FF2B5EF4-FFF2-40B4-BE49-F238E27FC236}">
                  <a16:creationId xmlns:a16="http://schemas.microsoft.com/office/drawing/2014/main" id="{AD278AAA-5D43-4120-94A8-8CABD2B2D4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Rectangle 21">
              <a:extLst>
                <a:ext uri="{FF2B5EF4-FFF2-40B4-BE49-F238E27FC236}">
                  <a16:creationId xmlns:a16="http://schemas.microsoft.com/office/drawing/2014/main" id="{4063DBF1-AA0B-41AE-B075-3592DD039E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84C0B7D-251C-4399-AF81-3D417E6CC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3">
              <a:extLst>
                <a:ext uri="{FF2B5EF4-FFF2-40B4-BE49-F238E27FC236}">
                  <a16:creationId xmlns:a16="http://schemas.microsoft.com/office/drawing/2014/main" id="{41CBB601-6248-4C6A-8CE0-EDE956CA6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4">
              <a:extLst>
                <a:ext uri="{FF2B5EF4-FFF2-40B4-BE49-F238E27FC236}">
                  <a16:creationId xmlns:a16="http://schemas.microsoft.com/office/drawing/2014/main" id="{61217433-E7AF-4C9E-B859-8B51FDE4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5">
              <a:extLst>
                <a:ext uri="{FF2B5EF4-FFF2-40B4-BE49-F238E27FC236}">
                  <a16:creationId xmlns:a16="http://schemas.microsoft.com/office/drawing/2014/main" id="{83750ECC-2687-4D3D-AF82-9D55F4A95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6">
              <a:extLst>
                <a:ext uri="{FF2B5EF4-FFF2-40B4-BE49-F238E27FC236}">
                  <a16:creationId xmlns:a16="http://schemas.microsoft.com/office/drawing/2014/main" id="{481712CE-D3D3-48A9-9194-29514E826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7">
              <a:extLst>
                <a:ext uri="{FF2B5EF4-FFF2-40B4-BE49-F238E27FC236}">
                  <a16:creationId xmlns:a16="http://schemas.microsoft.com/office/drawing/2014/main" id="{AFDCA284-1452-42D7-8188-8DBBF5500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8">
              <a:extLst>
                <a:ext uri="{FF2B5EF4-FFF2-40B4-BE49-F238E27FC236}">
                  <a16:creationId xmlns:a16="http://schemas.microsoft.com/office/drawing/2014/main" id="{84621BF2-B93B-49DE-A0E9-7DB87A12DF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9">
              <a:extLst>
                <a:ext uri="{FF2B5EF4-FFF2-40B4-BE49-F238E27FC236}">
                  <a16:creationId xmlns:a16="http://schemas.microsoft.com/office/drawing/2014/main" id="{23D257B1-AE83-4340-9A3D-9AF67475D5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0">
              <a:extLst>
                <a:ext uri="{FF2B5EF4-FFF2-40B4-BE49-F238E27FC236}">
                  <a16:creationId xmlns:a16="http://schemas.microsoft.com/office/drawing/2014/main" id="{48C080A8-F687-4FC3-85A0-06C260CA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1">
              <a:extLst>
                <a:ext uri="{FF2B5EF4-FFF2-40B4-BE49-F238E27FC236}">
                  <a16:creationId xmlns:a16="http://schemas.microsoft.com/office/drawing/2014/main" id="{A63FB1C6-D023-4C54-8D8E-319888E058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pic>
        <p:nvPicPr>
          <p:cNvPr id="7" name="Picture 6" descr="A blue screen with white text&#10;&#10;Description automatically generated with low confidence">
            <a:extLst>
              <a:ext uri="{FF2B5EF4-FFF2-40B4-BE49-F238E27FC236}">
                <a16:creationId xmlns:a16="http://schemas.microsoft.com/office/drawing/2014/main" id="{8222F196-FDAF-4615-B4EF-E8C341C6A332}"/>
              </a:ext>
            </a:extLst>
          </p:cNvPr>
          <p:cNvPicPr>
            <a:picLocks noChangeAspect="1"/>
          </p:cNvPicPr>
          <p:nvPr/>
        </p:nvPicPr>
        <p:blipFill rotWithShape="1">
          <a:blip r:embed="rId4"/>
          <a:srcRect t="19025" b="16020"/>
          <a:stretch/>
        </p:blipFill>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5" name="Group 44">
            <a:extLst>
              <a:ext uri="{FF2B5EF4-FFF2-40B4-BE49-F238E27FC236}">
                <a16:creationId xmlns:a16="http://schemas.microsoft.com/office/drawing/2014/main" id="{ED8042C1-215E-4C21-BB6B-38C5EE4694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34E4A6E-1602-4ED8-95F4-2649025B44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3">
              <a:extLst>
                <a:ext uri="{FF2B5EF4-FFF2-40B4-BE49-F238E27FC236}">
                  <a16:creationId xmlns:a16="http://schemas.microsoft.com/office/drawing/2014/main" id="{E26FC114-5BB0-453D-9D96-4A82F7EB73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4">
              <a:extLst>
                <a:ext uri="{FF2B5EF4-FFF2-40B4-BE49-F238E27FC236}">
                  <a16:creationId xmlns:a16="http://schemas.microsoft.com/office/drawing/2014/main" id="{42DD29BE-7338-48CF-A8E4-AE63B9474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5">
              <a:extLst>
                <a:ext uri="{FF2B5EF4-FFF2-40B4-BE49-F238E27FC236}">
                  <a16:creationId xmlns:a16="http://schemas.microsoft.com/office/drawing/2014/main" id="{38DA003C-8448-4B2C-AFEC-8354C0FCF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6">
              <a:extLst>
                <a:ext uri="{FF2B5EF4-FFF2-40B4-BE49-F238E27FC236}">
                  <a16:creationId xmlns:a16="http://schemas.microsoft.com/office/drawing/2014/main" id="{444007C8-E852-4C4C-B866-1F029E7D34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7">
              <a:extLst>
                <a:ext uri="{FF2B5EF4-FFF2-40B4-BE49-F238E27FC236}">
                  <a16:creationId xmlns:a16="http://schemas.microsoft.com/office/drawing/2014/main" id="{93687523-D874-491A-A0CA-5C46712A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8">
              <a:extLst>
                <a:ext uri="{FF2B5EF4-FFF2-40B4-BE49-F238E27FC236}">
                  <a16:creationId xmlns:a16="http://schemas.microsoft.com/office/drawing/2014/main" id="{8B54C82F-6BF1-43CD-8E37-69E9A44A8D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9">
              <a:extLst>
                <a:ext uri="{FF2B5EF4-FFF2-40B4-BE49-F238E27FC236}">
                  <a16:creationId xmlns:a16="http://schemas.microsoft.com/office/drawing/2014/main" id="{7319E2D4-6B6C-40D8-BED9-458580829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0">
              <a:extLst>
                <a:ext uri="{FF2B5EF4-FFF2-40B4-BE49-F238E27FC236}">
                  <a16:creationId xmlns:a16="http://schemas.microsoft.com/office/drawing/2014/main" id="{12E07592-0C27-4DBF-9DCB-3629BB6DE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41">
              <a:extLst>
                <a:ext uri="{FF2B5EF4-FFF2-40B4-BE49-F238E27FC236}">
                  <a16:creationId xmlns:a16="http://schemas.microsoft.com/office/drawing/2014/main" id="{9EA2E577-F748-4C1C-BD16-8356C2F763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41904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9F52-2354-4692-9F9F-253FBE1486B2}"/>
              </a:ext>
            </a:extLst>
          </p:cNvPr>
          <p:cNvSpPr>
            <a:spLocks noGrp="1"/>
          </p:cNvSpPr>
          <p:nvPr>
            <p:ph type="title"/>
          </p:nvPr>
        </p:nvSpPr>
        <p:spPr/>
        <p:txBody>
          <a:bodyPr/>
          <a:lstStyle/>
          <a:p>
            <a:r>
              <a:rPr lang="en-ZA" dirty="0"/>
              <a:t>SUMMARY</a:t>
            </a:r>
          </a:p>
        </p:txBody>
      </p:sp>
      <p:sp>
        <p:nvSpPr>
          <p:cNvPr id="3" name="Content Placeholder 2">
            <a:extLst>
              <a:ext uri="{FF2B5EF4-FFF2-40B4-BE49-F238E27FC236}">
                <a16:creationId xmlns:a16="http://schemas.microsoft.com/office/drawing/2014/main" id="{981199D4-B929-4904-9655-2166B4BC4C86}"/>
              </a:ext>
            </a:extLst>
          </p:cNvPr>
          <p:cNvSpPr>
            <a:spLocks noGrp="1"/>
          </p:cNvSpPr>
          <p:nvPr>
            <p:ph idx="1"/>
          </p:nvPr>
        </p:nvSpPr>
        <p:spPr>
          <a:xfrm>
            <a:off x="1141412" y="2097088"/>
            <a:ext cx="9905999" cy="3694113"/>
          </a:xfrm>
        </p:spPr>
        <p:txBody>
          <a:bodyPr/>
          <a:lstStyle/>
          <a:p>
            <a:pPr marL="0" indent="0">
              <a:buNone/>
            </a:pPr>
            <a:r>
              <a:rPr lang="en-US" dirty="0"/>
              <a:t>The system network topology is a hybrid model which uses LAN and WAN. The LAN is a connection between the desktop computer and the Internet Gateway, where as the WAN is a connection method used by the SmartBasket Unit, smartphone, Router and the desktop computer. The software used to process the information was developed using SCM and SQA tools and frameworks to ensure the quality of software is maintained. The hardware development lifecycle was used to design and fabricate the hardware of the SmartBasket Unit.</a:t>
            </a:r>
            <a:endParaRPr lang="en-ZA" dirty="0"/>
          </a:p>
        </p:txBody>
      </p:sp>
    </p:spTree>
    <p:extLst>
      <p:ext uri="{BB962C8B-B14F-4D97-AF65-F5344CB8AC3E}">
        <p14:creationId xmlns:p14="http://schemas.microsoft.com/office/powerpoint/2010/main" val="192000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664C296-2559-4AF8-8B74-3CC33203C3E2}"/>
              </a:ext>
            </a:extLst>
          </p:cNvPr>
          <p:cNvSpPr>
            <a:spLocks noGrp="1"/>
          </p:cNvSpPr>
          <p:nvPr>
            <p:ph type="title"/>
          </p:nvPr>
        </p:nvSpPr>
        <p:spPr>
          <a:xfrm>
            <a:off x="1141413" y="1082673"/>
            <a:ext cx="2869416" cy="4708528"/>
          </a:xfrm>
        </p:spPr>
        <p:txBody>
          <a:bodyPr>
            <a:normAutofit/>
          </a:bodyPr>
          <a:lstStyle/>
          <a:p>
            <a:pPr algn="r"/>
            <a:r>
              <a:rPr lang="en-ZA" sz="4000"/>
              <a:t>Content</a:t>
            </a:r>
          </a:p>
        </p:txBody>
      </p:sp>
      <p:cxnSp>
        <p:nvCxnSpPr>
          <p:cNvPr id="57"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9C0847-A805-4D34-BCF8-C55914071E02}"/>
              </a:ext>
            </a:extLst>
          </p:cNvPr>
          <p:cNvSpPr>
            <a:spLocks noGrp="1"/>
          </p:cNvSpPr>
          <p:nvPr>
            <p:ph idx="1"/>
          </p:nvPr>
        </p:nvSpPr>
        <p:spPr>
          <a:xfrm>
            <a:off x="5297763" y="1082673"/>
            <a:ext cx="5751237" cy="4708528"/>
          </a:xfrm>
        </p:spPr>
        <p:txBody>
          <a:bodyPr anchor="ctr">
            <a:normAutofit/>
          </a:bodyPr>
          <a:lstStyle/>
          <a:p>
            <a:r>
              <a:rPr lang="en-ZA" sz="1800" dirty="0"/>
              <a:t>Network topology and components</a:t>
            </a:r>
          </a:p>
          <a:p>
            <a:r>
              <a:rPr lang="en-ZA" sz="1800" dirty="0"/>
              <a:t>Software overview</a:t>
            </a:r>
          </a:p>
          <a:p>
            <a:r>
              <a:rPr lang="en-ZA" sz="1800" dirty="0"/>
              <a:t>Hardware overview</a:t>
            </a:r>
          </a:p>
          <a:p>
            <a:r>
              <a:rPr lang="en-ZA" sz="1800" dirty="0"/>
              <a:t>Firmware overview</a:t>
            </a:r>
          </a:p>
          <a:p>
            <a:r>
              <a:rPr lang="en-ZA" sz="1800" dirty="0"/>
              <a:t>Workmanship</a:t>
            </a:r>
          </a:p>
          <a:p>
            <a:r>
              <a:rPr lang="en-ZA" sz="1800" dirty="0"/>
              <a:t>Conclusion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4464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84A1-6B45-497F-9CC1-7D67D09671FB}"/>
              </a:ext>
            </a:extLst>
          </p:cNvPr>
          <p:cNvSpPr>
            <a:spLocks noGrp="1"/>
          </p:cNvSpPr>
          <p:nvPr>
            <p:ph type="title"/>
          </p:nvPr>
        </p:nvSpPr>
        <p:spPr>
          <a:xfrm>
            <a:off x="1141413" y="618518"/>
            <a:ext cx="9905998" cy="1169807"/>
          </a:xfrm>
        </p:spPr>
        <p:txBody>
          <a:bodyPr/>
          <a:lstStyle/>
          <a:p>
            <a:r>
              <a:rPr lang="en-ZA" dirty="0"/>
              <a:t>Network topology and COMPONENTS</a:t>
            </a:r>
          </a:p>
        </p:txBody>
      </p:sp>
      <p:sp>
        <p:nvSpPr>
          <p:cNvPr id="6" name="TextBox 5">
            <a:extLst>
              <a:ext uri="{FF2B5EF4-FFF2-40B4-BE49-F238E27FC236}">
                <a16:creationId xmlns:a16="http://schemas.microsoft.com/office/drawing/2014/main" id="{58BB1175-F9A5-42CD-B3E4-23CD6AD55D5F}"/>
              </a:ext>
            </a:extLst>
          </p:cNvPr>
          <p:cNvSpPr txBox="1"/>
          <p:nvPr/>
        </p:nvSpPr>
        <p:spPr>
          <a:xfrm>
            <a:off x="1141413" y="2097087"/>
            <a:ext cx="3368443" cy="646331"/>
          </a:xfrm>
          <a:prstGeom prst="rect">
            <a:avLst/>
          </a:prstGeom>
          <a:noFill/>
        </p:spPr>
        <p:txBody>
          <a:bodyPr wrap="square" rtlCol="0">
            <a:spAutoFit/>
          </a:bodyPr>
          <a:lstStyle/>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p:txBody>
      </p:sp>
      <p:sp>
        <p:nvSpPr>
          <p:cNvPr id="11" name="TextBox 10">
            <a:extLst>
              <a:ext uri="{FF2B5EF4-FFF2-40B4-BE49-F238E27FC236}">
                <a16:creationId xmlns:a16="http://schemas.microsoft.com/office/drawing/2014/main" id="{8A6ADC13-A44D-4569-8345-324EBA4E9F12}"/>
              </a:ext>
            </a:extLst>
          </p:cNvPr>
          <p:cNvSpPr txBox="1"/>
          <p:nvPr/>
        </p:nvSpPr>
        <p:spPr>
          <a:xfrm>
            <a:off x="754603" y="2580050"/>
            <a:ext cx="3888419" cy="2862322"/>
          </a:xfrm>
          <a:prstGeom prst="rect">
            <a:avLst/>
          </a:prstGeom>
          <a:noFill/>
        </p:spPr>
        <p:txBody>
          <a:bodyPr wrap="square" rtlCol="0">
            <a:spAutoFit/>
          </a:bodyPr>
          <a:lstStyle/>
          <a:p>
            <a:r>
              <a:rPr lang="en-ZA" dirty="0"/>
              <a:t>The system uses a </a:t>
            </a:r>
            <a:r>
              <a:rPr lang="en-ZA" i="1" dirty="0"/>
              <a:t>Hybrid </a:t>
            </a:r>
            <a:r>
              <a:rPr lang="en-ZA" dirty="0"/>
              <a:t>network architecture viz. </a:t>
            </a:r>
            <a:r>
              <a:rPr lang="en-ZA" i="1" dirty="0"/>
              <a:t>LAN</a:t>
            </a:r>
            <a:r>
              <a:rPr lang="en-ZA" dirty="0"/>
              <a:t> and </a:t>
            </a:r>
            <a:r>
              <a:rPr lang="en-ZA" i="1" dirty="0"/>
              <a:t>WAN</a:t>
            </a:r>
          </a:p>
          <a:p>
            <a:endParaRPr lang="en-ZA" dirty="0"/>
          </a:p>
          <a:p>
            <a:r>
              <a:rPr lang="en-ZA" dirty="0"/>
              <a:t>Contains the following components:</a:t>
            </a:r>
          </a:p>
          <a:p>
            <a:pPr marL="285750" indent="-285750">
              <a:buFont typeface="Arial" panose="020B0604020202020204" pitchFamily="34" charset="0"/>
              <a:buChar char="•"/>
            </a:pPr>
            <a:r>
              <a:rPr lang="en-ZA" dirty="0"/>
              <a:t>Router</a:t>
            </a:r>
          </a:p>
          <a:p>
            <a:pPr marL="285750" indent="-285750">
              <a:buFont typeface="Arial" panose="020B0604020202020204" pitchFamily="34" charset="0"/>
              <a:buChar char="•"/>
            </a:pPr>
            <a:r>
              <a:rPr lang="en-ZA" dirty="0"/>
              <a:t>Smart Basket Unit</a:t>
            </a:r>
          </a:p>
          <a:p>
            <a:pPr marL="285750" indent="-285750">
              <a:buFont typeface="Arial" panose="020B0604020202020204" pitchFamily="34" charset="0"/>
              <a:buChar char="•"/>
            </a:pPr>
            <a:r>
              <a:rPr lang="en-ZA" dirty="0"/>
              <a:t>Desktop computer</a:t>
            </a:r>
          </a:p>
          <a:p>
            <a:pPr marL="285750" indent="-285750">
              <a:buFont typeface="Arial" panose="020B0604020202020204" pitchFamily="34" charset="0"/>
              <a:buChar char="•"/>
            </a:pPr>
            <a:r>
              <a:rPr lang="en-ZA" dirty="0"/>
              <a:t>Database server</a:t>
            </a:r>
          </a:p>
          <a:p>
            <a:pPr marL="285750" indent="-285750">
              <a:buFont typeface="Arial" panose="020B0604020202020204" pitchFamily="34" charset="0"/>
              <a:buChar char="•"/>
            </a:pPr>
            <a:r>
              <a:rPr lang="en-ZA" dirty="0"/>
              <a:t>Mobile phone</a:t>
            </a:r>
          </a:p>
          <a:p>
            <a:pPr marL="285750" indent="-285750">
              <a:buFont typeface="Arial" panose="020B0604020202020204" pitchFamily="34" charset="0"/>
              <a:buChar char="•"/>
            </a:pPr>
            <a:endParaRPr lang="en-ZA" dirty="0"/>
          </a:p>
        </p:txBody>
      </p:sp>
      <p:pic>
        <p:nvPicPr>
          <p:cNvPr id="19" name="Content Placeholder 18">
            <a:extLst>
              <a:ext uri="{FF2B5EF4-FFF2-40B4-BE49-F238E27FC236}">
                <a16:creationId xmlns:a16="http://schemas.microsoft.com/office/drawing/2014/main" id="{660CD577-B0B2-48A0-9445-02A73CE9AE59}"/>
              </a:ext>
            </a:extLst>
          </p:cNvPr>
          <p:cNvPicPr>
            <a:picLocks noGrp="1" noChangeAspect="1"/>
          </p:cNvPicPr>
          <p:nvPr>
            <p:ph idx="1"/>
          </p:nvPr>
        </p:nvPicPr>
        <p:blipFill>
          <a:blip r:embed="rId2"/>
          <a:stretch>
            <a:fillRect/>
          </a:stretch>
        </p:blipFill>
        <p:spPr>
          <a:xfrm>
            <a:off x="4639215" y="1999432"/>
            <a:ext cx="6729273" cy="4101048"/>
          </a:xfrm>
        </p:spPr>
      </p:pic>
    </p:spTree>
    <p:extLst>
      <p:ext uri="{BB962C8B-B14F-4D97-AF65-F5344CB8AC3E}">
        <p14:creationId xmlns:p14="http://schemas.microsoft.com/office/powerpoint/2010/main" val="85421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F28-CFB3-4A20-957B-4DF3CAFEC3C6}"/>
              </a:ext>
            </a:extLst>
          </p:cNvPr>
          <p:cNvSpPr>
            <a:spLocks noGrp="1"/>
          </p:cNvSpPr>
          <p:nvPr>
            <p:ph type="title"/>
          </p:nvPr>
        </p:nvSpPr>
        <p:spPr>
          <a:xfrm>
            <a:off x="1141413" y="618518"/>
            <a:ext cx="9905998" cy="1032729"/>
          </a:xfrm>
        </p:spPr>
        <p:txBody>
          <a:bodyPr/>
          <a:lstStyle/>
          <a:p>
            <a:r>
              <a:rPr lang="en-ZA" dirty="0"/>
              <a:t>Software overview</a:t>
            </a:r>
          </a:p>
        </p:txBody>
      </p:sp>
      <p:sp>
        <p:nvSpPr>
          <p:cNvPr id="3" name="Content Placeholder 2">
            <a:extLst>
              <a:ext uri="{FF2B5EF4-FFF2-40B4-BE49-F238E27FC236}">
                <a16:creationId xmlns:a16="http://schemas.microsoft.com/office/drawing/2014/main" id="{C51241C9-1F10-45B9-AB12-ABFAC1FD1D63}"/>
              </a:ext>
            </a:extLst>
          </p:cNvPr>
          <p:cNvSpPr>
            <a:spLocks noGrp="1"/>
          </p:cNvSpPr>
          <p:nvPr>
            <p:ph idx="1"/>
          </p:nvPr>
        </p:nvSpPr>
        <p:spPr>
          <a:xfrm>
            <a:off x="1141412" y="1651246"/>
            <a:ext cx="10239761" cy="4287915"/>
          </a:xfrm>
        </p:spPr>
        <p:txBody>
          <a:bodyPr>
            <a:normAutofit fontScale="62500" lnSpcReduction="20000"/>
          </a:bodyPr>
          <a:lstStyle/>
          <a:p>
            <a:pPr marL="0" indent="0">
              <a:buNone/>
            </a:pPr>
            <a:r>
              <a:rPr lang="en-ZA" dirty="0"/>
              <a:t>The system is developed using </a:t>
            </a:r>
            <a:r>
              <a:rPr lang="en-ZA" i="1" dirty="0"/>
              <a:t>Git </a:t>
            </a:r>
            <a:r>
              <a:rPr lang="en-ZA" dirty="0"/>
              <a:t>as a tool that facilitates Software Configuration Management (SCM) to ensure versioning of the software.</a:t>
            </a:r>
          </a:p>
          <a:p>
            <a:r>
              <a:rPr lang="en-ZA" dirty="0"/>
              <a:t>The </a:t>
            </a:r>
            <a:r>
              <a:rPr lang="en-ZA" i="1" dirty="0"/>
              <a:t>Agile </a:t>
            </a:r>
            <a:r>
              <a:rPr lang="en-ZA" dirty="0"/>
              <a:t>framework was used to ensure that components and features of the software were developed in phases.</a:t>
            </a:r>
          </a:p>
          <a:p>
            <a:r>
              <a:rPr lang="en-ZA" dirty="0"/>
              <a:t>These components are developed using </a:t>
            </a:r>
            <a:r>
              <a:rPr lang="en-ZA" i="1" dirty="0"/>
              <a:t>MVC</a:t>
            </a:r>
            <a:r>
              <a:rPr lang="en-ZA" dirty="0"/>
              <a:t> design pattern to ensure the business logic, UI and database are coded in their separate modules and are easy to manage.</a:t>
            </a:r>
          </a:p>
          <a:p>
            <a:pPr marL="0" indent="0">
              <a:buNone/>
            </a:pPr>
            <a:r>
              <a:rPr lang="en-ZA" dirty="0"/>
              <a:t>The following development tools were used:</a:t>
            </a:r>
          </a:p>
          <a:p>
            <a:r>
              <a:rPr lang="en-ZA" dirty="0"/>
              <a:t>Java SE, the most secure programming language due to its JVM; its source code compiler produces highly portable object code, which makes the software to execute on the majority of operating systems viz. Windows, Linux, Unix, Polaris OS, macOS and etc.</a:t>
            </a:r>
          </a:p>
          <a:p>
            <a:r>
              <a:rPr lang="en-ZA" dirty="0"/>
              <a:t>JavaFX, used for designing the UI on both the mobile and desktop applications.</a:t>
            </a:r>
          </a:p>
          <a:p>
            <a:r>
              <a:rPr lang="en-ZA" dirty="0"/>
              <a:t>XAMP platform – PHP for server script, MariaDB for SQL</a:t>
            </a:r>
          </a:p>
          <a:p>
            <a:pPr marL="0" indent="0">
              <a:buNone/>
            </a:pPr>
            <a:endParaRPr lang="en-ZA" dirty="0"/>
          </a:p>
          <a:p>
            <a:pPr marL="0" indent="0">
              <a:buNone/>
            </a:pPr>
            <a:r>
              <a:rPr lang="en-ZA" dirty="0"/>
              <a:t>NB: The JRE 11+ should be installed in order to run the desktop application and Android OS v10+ (API 30) for mobile application</a:t>
            </a:r>
          </a:p>
        </p:txBody>
      </p:sp>
    </p:spTree>
    <p:extLst>
      <p:ext uri="{BB962C8B-B14F-4D97-AF65-F5344CB8AC3E}">
        <p14:creationId xmlns:p14="http://schemas.microsoft.com/office/powerpoint/2010/main" val="60690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1D8B-D487-4605-95F3-D2065B82A466}"/>
              </a:ext>
            </a:extLst>
          </p:cNvPr>
          <p:cNvSpPr>
            <a:spLocks noGrp="1"/>
          </p:cNvSpPr>
          <p:nvPr>
            <p:ph type="title"/>
          </p:nvPr>
        </p:nvSpPr>
        <p:spPr/>
        <p:txBody>
          <a:bodyPr/>
          <a:lstStyle/>
          <a:p>
            <a:r>
              <a:rPr lang="en-ZA" dirty="0"/>
              <a:t>Software overview cont…</a:t>
            </a:r>
          </a:p>
        </p:txBody>
      </p:sp>
      <p:graphicFrame>
        <p:nvGraphicFramePr>
          <p:cNvPr id="4" name="Table 4">
            <a:extLst>
              <a:ext uri="{FF2B5EF4-FFF2-40B4-BE49-F238E27FC236}">
                <a16:creationId xmlns:a16="http://schemas.microsoft.com/office/drawing/2014/main" id="{4612EF16-0D4C-4BF0-9F08-2AF988C5929B}"/>
              </a:ext>
            </a:extLst>
          </p:cNvPr>
          <p:cNvGraphicFramePr>
            <a:graphicFrameLocks noGrp="1"/>
          </p:cNvGraphicFramePr>
          <p:nvPr>
            <p:ph idx="1"/>
            <p:extLst>
              <p:ext uri="{D42A27DB-BD31-4B8C-83A1-F6EECF244321}">
                <p14:modId xmlns:p14="http://schemas.microsoft.com/office/powerpoint/2010/main" val="3678986365"/>
              </p:ext>
            </p:extLst>
          </p:nvPr>
        </p:nvGraphicFramePr>
        <p:xfrm>
          <a:off x="1141413" y="2533573"/>
          <a:ext cx="9573936" cy="2846096"/>
        </p:xfrm>
        <a:graphic>
          <a:graphicData uri="http://schemas.openxmlformats.org/drawingml/2006/table">
            <a:tbl>
              <a:tblPr firstRow="1" bandRow="1">
                <a:tableStyleId>{22838BEF-8BB2-4498-84A7-C5851F593DF1}</a:tableStyleId>
              </a:tblPr>
              <a:tblGrid>
                <a:gridCol w="3368295">
                  <a:extLst>
                    <a:ext uri="{9D8B030D-6E8A-4147-A177-3AD203B41FA5}">
                      <a16:colId xmlns:a16="http://schemas.microsoft.com/office/drawing/2014/main" val="1038122278"/>
                    </a:ext>
                  </a:extLst>
                </a:gridCol>
                <a:gridCol w="3014329">
                  <a:extLst>
                    <a:ext uri="{9D8B030D-6E8A-4147-A177-3AD203B41FA5}">
                      <a16:colId xmlns:a16="http://schemas.microsoft.com/office/drawing/2014/main" val="2592009169"/>
                    </a:ext>
                  </a:extLst>
                </a:gridCol>
                <a:gridCol w="3191312">
                  <a:extLst>
                    <a:ext uri="{9D8B030D-6E8A-4147-A177-3AD203B41FA5}">
                      <a16:colId xmlns:a16="http://schemas.microsoft.com/office/drawing/2014/main" val="1982883696"/>
                    </a:ext>
                  </a:extLst>
                </a:gridCol>
              </a:tblGrid>
              <a:tr h="551504">
                <a:tc>
                  <a:txBody>
                    <a:bodyPr/>
                    <a:lstStyle/>
                    <a:p>
                      <a:r>
                        <a:rPr lang="en-ZA" dirty="0"/>
                        <a:t>Software component</a:t>
                      </a:r>
                    </a:p>
                  </a:txBody>
                  <a:tcPr/>
                </a:tc>
                <a:tc>
                  <a:txBody>
                    <a:bodyPr/>
                    <a:lstStyle/>
                    <a:p>
                      <a:r>
                        <a:rPr lang="en-ZA" dirty="0"/>
                        <a:t>Tool</a:t>
                      </a:r>
                    </a:p>
                  </a:txBody>
                  <a:tcPr/>
                </a:tc>
                <a:tc>
                  <a:txBody>
                    <a:bodyPr/>
                    <a:lstStyle/>
                    <a:p>
                      <a:r>
                        <a:rPr lang="en-ZA" dirty="0"/>
                        <a:t>Security</a:t>
                      </a:r>
                    </a:p>
                  </a:txBody>
                  <a:tcPr/>
                </a:tc>
                <a:extLst>
                  <a:ext uri="{0D108BD9-81ED-4DB2-BD59-A6C34878D82A}">
                    <a16:rowId xmlns:a16="http://schemas.microsoft.com/office/drawing/2014/main" val="4088995576"/>
                  </a:ext>
                </a:extLst>
              </a:tr>
              <a:tr h="551504">
                <a:tc>
                  <a:txBody>
                    <a:bodyPr/>
                    <a:lstStyle/>
                    <a:p>
                      <a:r>
                        <a:rPr lang="en-ZA" dirty="0"/>
                        <a:t>Model (Database)</a:t>
                      </a:r>
                    </a:p>
                  </a:txBody>
                  <a:tcPr/>
                </a:tc>
                <a:tc>
                  <a:txBody>
                    <a:bodyPr/>
                    <a:lstStyle/>
                    <a:p>
                      <a:r>
                        <a:rPr lang="en-ZA" dirty="0"/>
                        <a:t>SQL</a:t>
                      </a:r>
                    </a:p>
                  </a:txBody>
                  <a:tcPr/>
                </a:tc>
                <a:tc>
                  <a:txBody>
                    <a:bodyPr/>
                    <a:lstStyle/>
                    <a:p>
                      <a:r>
                        <a:rPr lang="en-ZA" dirty="0"/>
                        <a:t>MariaDB</a:t>
                      </a:r>
                    </a:p>
                  </a:txBody>
                  <a:tcPr/>
                </a:tc>
                <a:extLst>
                  <a:ext uri="{0D108BD9-81ED-4DB2-BD59-A6C34878D82A}">
                    <a16:rowId xmlns:a16="http://schemas.microsoft.com/office/drawing/2014/main" val="1197306198"/>
                  </a:ext>
                </a:extLst>
              </a:tr>
              <a:tr h="438470">
                <a:tc>
                  <a:txBody>
                    <a:bodyPr/>
                    <a:lstStyle/>
                    <a:p>
                      <a:r>
                        <a:rPr lang="en-ZA" dirty="0"/>
                        <a:t>View (User Interface)</a:t>
                      </a:r>
                    </a:p>
                  </a:txBody>
                  <a:tcPr/>
                </a:tc>
                <a:tc>
                  <a:txBody>
                    <a:bodyPr/>
                    <a:lstStyle/>
                    <a:p>
                      <a:r>
                        <a:rPr lang="en-ZA" dirty="0"/>
                        <a:t>JavaFX 11.0.2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Java Virtual Machine (JVM)</a:t>
                      </a:r>
                    </a:p>
                    <a:p>
                      <a:endParaRPr lang="en-ZA" dirty="0"/>
                    </a:p>
                  </a:txBody>
                  <a:tcPr/>
                </a:tc>
                <a:extLst>
                  <a:ext uri="{0D108BD9-81ED-4DB2-BD59-A6C34878D82A}">
                    <a16:rowId xmlns:a16="http://schemas.microsoft.com/office/drawing/2014/main" val="2179122733"/>
                  </a:ext>
                </a:extLst>
              </a:tr>
              <a:tr h="551504">
                <a:tc>
                  <a:txBody>
                    <a:bodyPr/>
                    <a:lstStyle/>
                    <a:p>
                      <a:r>
                        <a:rPr lang="en-ZA" dirty="0"/>
                        <a:t>Controller (Business logic)</a:t>
                      </a:r>
                    </a:p>
                  </a:txBody>
                  <a:tcPr/>
                </a:tc>
                <a:tc>
                  <a:txBody>
                    <a:bodyPr/>
                    <a:lstStyle/>
                    <a:p>
                      <a:r>
                        <a:rPr lang="en-ZA" dirty="0"/>
                        <a:t>Visual Basic </a:t>
                      </a:r>
                      <a:r>
                        <a:rPr lang="en-ZA" dirty="0">
                          <a:sym typeface="Wingdings" panose="05000000000000000000" pitchFamily="2" charset="2"/>
                        </a:rPr>
                        <a:t> </a:t>
                      </a:r>
                      <a:r>
                        <a:rPr lang="en-ZA" dirty="0"/>
                        <a:t>Java SE 11.0.2</a:t>
                      </a:r>
                    </a:p>
                  </a:txBody>
                  <a:tcPr/>
                </a:tc>
                <a:tc>
                  <a:txBody>
                    <a:bodyPr/>
                    <a:lstStyle/>
                    <a:p>
                      <a:r>
                        <a:rPr lang="en-ZA" dirty="0"/>
                        <a:t>JVM</a:t>
                      </a:r>
                    </a:p>
                  </a:txBody>
                  <a:tcPr/>
                </a:tc>
                <a:extLst>
                  <a:ext uri="{0D108BD9-81ED-4DB2-BD59-A6C34878D82A}">
                    <a16:rowId xmlns:a16="http://schemas.microsoft.com/office/drawing/2014/main" val="1011500475"/>
                  </a:ext>
                </a:extLst>
              </a:tr>
              <a:tr h="551504">
                <a:tc>
                  <a:txBody>
                    <a:bodyPr/>
                    <a:lstStyle/>
                    <a:p>
                      <a:r>
                        <a:rPr lang="en-ZA" dirty="0"/>
                        <a:t>Server script (Tunnelling)</a:t>
                      </a:r>
                    </a:p>
                  </a:txBody>
                  <a:tcPr/>
                </a:tc>
                <a:tc>
                  <a:txBody>
                    <a:bodyPr/>
                    <a:lstStyle/>
                    <a:p>
                      <a:r>
                        <a:rPr lang="en-ZA" dirty="0"/>
                        <a:t>PHP 8.0.1</a:t>
                      </a:r>
                    </a:p>
                  </a:txBody>
                  <a:tcPr/>
                </a:tc>
                <a:tc>
                  <a:txBody>
                    <a:bodyPr/>
                    <a:lstStyle/>
                    <a:p>
                      <a:r>
                        <a:rPr lang="en-ZA" dirty="0"/>
                        <a:t>RESTful API</a:t>
                      </a:r>
                    </a:p>
                  </a:txBody>
                  <a:tcPr/>
                </a:tc>
                <a:extLst>
                  <a:ext uri="{0D108BD9-81ED-4DB2-BD59-A6C34878D82A}">
                    <a16:rowId xmlns:a16="http://schemas.microsoft.com/office/drawing/2014/main" val="2612278484"/>
                  </a:ext>
                </a:extLst>
              </a:tr>
            </a:tbl>
          </a:graphicData>
        </a:graphic>
      </p:graphicFrame>
    </p:spTree>
    <p:extLst>
      <p:ext uri="{BB962C8B-B14F-4D97-AF65-F5344CB8AC3E}">
        <p14:creationId xmlns:p14="http://schemas.microsoft.com/office/powerpoint/2010/main" val="106747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D3B2-0B2E-4586-8FF0-8F62AB35E363}"/>
              </a:ext>
            </a:extLst>
          </p:cNvPr>
          <p:cNvSpPr>
            <a:spLocks noGrp="1"/>
          </p:cNvSpPr>
          <p:nvPr>
            <p:ph type="title"/>
          </p:nvPr>
        </p:nvSpPr>
        <p:spPr>
          <a:xfrm>
            <a:off x="1141413" y="618518"/>
            <a:ext cx="9905998" cy="899564"/>
          </a:xfrm>
        </p:spPr>
        <p:txBody>
          <a:bodyPr/>
          <a:lstStyle/>
          <a:p>
            <a:r>
              <a:rPr lang="en-ZA" dirty="0"/>
              <a:t>Hardware overview</a:t>
            </a:r>
          </a:p>
        </p:txBody>
      </p:sp>
      <p:sp>
        <p:nvSpPr>
          <p:cNvPr id="6" name="Content Placeholder 5">
            <a:extLst>
              <a:ext uri="{FF2B5EF4-FFF2-40B4-BE49-F238E27FC236}">
                <a16:creationId xmlns:a16="http://schemas.microsoft.com/office/drawing/2014/main" id="{ECCEBFD2-A66C-4D11-B871-5302D3F9DF8B}"/>
              </a:ext>
            </a:extLst>
          </p:cNvPr>
          <p:cNvSpPr>
            <a:spLocks noGrp="1"/>
          </p:cNvSpPr>
          <p:nvPr>
            <p:ph idx="1"/>
          </p:nvPr>
        </p:nvSpPr>
        <p:spPr>
          <a:xfrm>
            <a:off x="864974" y="1791730"/>
            <a:ext cx="10775092" cy="3999471"/>
          </a:xfrm>
        </p:spPr>
        <p:txBody>
          <a:bodyPr>
            <a:normAutofit fontScale="85000" lnSpcReduction="20000"/>
          </a:bodyPr>
          <a:lstStyle/>
          <a:p>
            <a:pPr marL="0" indent="0">
              <a:buNone/>
            </a:pPr>
            <a:r>
              <a:rPr lang="en-US" dirty="0"/>
              <a:t>The hardware system was designed using the due processes such as:</a:t>
            </a:r>
          </a:p>
          <a:p>
            <a:r>
              <a:rPr lang="en-US" dirty="0"/>
              <a:t>Planning - the hardware requirements of the system will be organized and thought out</a:t>
            </a:r>
          </a:p>
          <a:p>
            <a:r>
              <a:rPr lang="en-US" dirty="0"/>
              <a:t>Design and Prototyping - the hardware components of the system were soldered on the breadboard for prototyping.</a:t>
            </a:r>
          </a:p>
          <a:p>
            <a:r>
              <a:rPr lang="en-US" dirty="0"/>
              <a:t>Development - after prototyping the hardware is soldered and mounted on the Veroboard. The firmware for the microcontrollers is also burnt on the chips.</a:t>
            </a:r>
          </a:p>
          <a:p>
            <a:r>
              <a:rPr lang="en-US" dirty="0"/>
              <a:t>Testing – the hardware is tested for stability and data consistency. This is to ensure that QA processes where fulfilled.</a:t>
            </a:r>
            <a:endParaRPr lang="en-ZA" dirty="0"/>
          </a:p>
          <a:p>
            <a:r>
              <a:rPr lang="en-ZA" dirty="0"/>
              <a:t>Deployment – the hardware is then mounted into the container and integrated with the rest of the system.</a:t>
            </a:r>
            <a:endParaRPr lang="en-US" dirty="0"/>
          </a:p>
        </p:txBody>
      </p:sp>
    </p:spTree>
    <p:extLst>
      <p:ext uri="{BB962C8B-B14F-4D97-AF65-F5344CB8AC3E}">
        <p14:creationId xmlns:p14="http://schemas.microsoft.com/office/powerpoint/2010/main" val="90455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4AD1-2E1D-4D49-BEAA-F9F0137033C4}"/>
              </a:ext>
            </a:extLst>
          </p:cNvPr>
          <p:cNvSpPr>
            <a:spLocks noGrp="1"/>
          </p:cNvSpPr>
          <p:nvPr>
            <p:ph type="title"/>
          </p:nvPr>
        </p:nvSpPr>
        <p:spPr>
          <a:xfrm>
            <a:off x="1143001" y="263411"/>
            <a:ext cx="9905998" cy="650989"/>
          </a:xfrm>
        </p:spPr>
        <p:txBody>
          <a:bodyPr/>
          <a:lstStyle/>
          <a:p>
            <a:r>
              <a:rPr lang="en-US" dirty="0"/>
              <a:t>HARDWARE OVERVIEW CONT…</a:t>
            </a:r>
            <a:endParaRPr lang="en-ZA" dirty="0"/>
          </a:p>
        </p:txBody>
      </p:sp>
      <p:graphicFrame>
        <p:nvGraphicFramePr>
          <p:cNvPr id="4" name="Table 4">
            <a:extLst>
              <a:ext uri="{FF2B5EF4-FFF2-40B4-BE49-F238E27FC236}">
                <a16:creationId xmlns:a16="http://schemas.microsoft.com/office/drawing/2014/main" id="{53FC9B67-247C-4272-BC15-103D825B60CC}"/>
              </a:ext>
            </a:extLst>
          </p:cNvPr>
          <p:cNvGraphicFramePr>
            <a:graphicFrameLocks noGrp="1"/>
          </p:cNvGraphicFramePr>
          <p:nvPr>
            <p:ph idx="1"/>
            <p:extLst>
              <p:ext uri="{D42A27DB-BD31-4B8C-83A1-F6EECF244321}">
                <p14:modId xmlns:p14="http://schemas.microsoft.com/office/powerpoint/2010/main" val="3603032925"/>
              </p:ext>
            </p:extLst>
          </p:nvPr>
        </p:nvGraphicFramePr>
        <p:xfrm>
          <a:off x="912340" y="790266"/>
          <a:ext cx="10367319" cy="6492240"/>
        </p:xfrm>
        <a:graphic>
          <a:graphicData uri="http://schemas.openxmlformats.org/drawingml/2006/table">
            <a:tbl>
              <a:tblPr firstRow="1" bandRow="1">
                <a:tableStyleId>{22838BEF-8BB2-4498-84A7-C5851F593DF1}</a:tableStyleId>
              </a:tblPr>
              <a:tblGrid>
                <a:gridCol w="3455773">
                  <a:extLst>
                    <a:ext uri="{9D8B030D-6E8A-4147-A177-3AD203B41FA5}">
                      <a16:colId xmlns:a16="http://schemas.microsoft.com/office/drawing/2014/main" val="2626654940"/>
                    </a:ext>
                  </a:extLst>
                </a:gridCol>
                <a:gridCol w="3455773">
                  <a:extLst>
                    <a:ext uri="{9D8B030D-6E8A-4147-A177-3AD203B41FA5}">
                      <a16:colId xmlns:a16="http://schemas.microsoft.com/office/drawing/2014/main" val="451403935"/>
                    </a:ext>
                  </a:extLst>
                </a:gridCol>
                <a:gridCol w="3455773">
                  <a:extLst>
                    <a:ext uri="{9D8B030D-6E8A-4147-A177-3AD203B41FA5}">
                      <a16:colId xmlns:a16="http://schemas.microsoft.com/office/drawing/2014/main" val="1483288428"/>
                    </a:ext>
                  </a:extLst>
                </a:gridCol>
              </a:tblGrid>
              <a:tr h="331522">
                <a:tc>
                  <a:txBody>
                    <a:bodyPr/>
                    <a:lstStyle/>
                    <a:p>
                      <a:endParaRPr lang="en-ZA" dirty="0"/>
                    </a:p>
                  </a:txBody>
                  <a:tcPr/>
                </a:tc>
                <a:tc>
                  <a:txBody>
                    <a:bodyPr/>
                    <a:lstStyle/>
                    <a:p>
                      <a:r>
                        <a:rPr lang="en-ZA" dirty="0"/>
                        <a:t>Library</a:t>
                      </a:r>
                    </a:p>
                  </a:txBody>
                  <a:tcPr/>
                </a:tc>
                <a:tc>
                  <a:txBody>
                    <a:bodyPr/>
                    <a:lstStyle/>
                    <a:p>
                      <a:r>
                        <a:rPr lang="en-US" dirty="0"/>
                        <a:t>Purpose</a:t>
                      </a:r>
                      <a:endParaRPr lang="en-ZA" dirty="0"/>
                    </a:p>
                  </a:txBody>
                  <a:tcPr/>
                </a:tc>
                <a:extLst>
                  <a:ext uri="{0D108BD9-81ED-4DB2-BD59-A6C34878D82A}">
                    <a16:rowId xmlns:a16="http://schemas.microsoft.com/office/drawing/2014/main" val="2515299985"/>
                  </a:ext>
                </a:extLst>
              </a:tr>
              <a:tr h="828805">
                <a:tc>
                  <a:txBody>
                    <a:bodyPr/>
                    <a:lstStyle/>
                    <a:p>
                      <a:r>
                        <a:rPr lang="en-US" dirty="0"/>
                        <a:t>Arduino Uno Rev. 3</a:t>
                      </a:r>
                    </a:p>
                  </a:txBody>
                  <a:tcPr/>
                </a:tc>
                <a:tc>
                  <a:txBody>
                    <a:bodyPr/>
                    <a:lstStyle/>
                    <a:p>
                      <a:r>
                        <a:rPr lang="en-US" dirty="0"/>
                        <a:t>-</a:t>
                      </a:r>
                    </a:p>
                  </a:txBody>
                  <a:tcPr/>
                </a:tc>
                <a:tc>
                  <a:txBody>
                    <a:bodyPr/>
                    <a:lstStyle/>
                    <a:p>
                      <a:r>
                        <a:rPr lang="en-US" dirty="0"/>
                        <a:t>The Arduino microcontroller is responsible for manipulating data from other hardware components.</a:t>
                      </a:r>
                      <a:endParaRPr lang="en-ZA" dirty="0"/>
                    </a:p>
                  </a:txBody>
                  <a:tcPr/>
                </a:tc>
                <a:extLst>
                  <a:ext uri="{0D108BD9-81ED-4DB2-BD59-A6C34878D82A}">
                    <a16:rowId xmlns:a16="http://schemas.microsoft.com/office/drawing/2014/main" val="2901361737"/>
                  </a:ext>
                </a:extLst>
              </a:tr>
              <a:tr h="828805">
                <a:tc>
                  <a:txBody>
                    <a:bodyPr/>
                    <a:lstStyle/>
                    <a:p>
                      <a:r>
                        <a:rPr lang="en-US" dirty="0"/>
                        <a:t>Hitachi based LCD display</a:t>
                      </a:r>
                    </a:p>
                  </a:txBody>
                  <a:tcPr/>
                </a:tc>
                <a:tc>
                  <a:txBody>
                    <a:bodyPr/>
                    <a:lstStyle/>
                    <a:p>
                      <a:r>
                        <a:rPr lang="en-US" dirty="0"/>
                        <a:t>LiquidCrystal_I2C</a:t>
                      </a:r>
                    </a:p>
                  </a:txBody>
                  <a:tcPr/>
                </a:tc>
                <a:tc>
                  <a:txBody>
                    <a:bodyPr/>
                    <a:lstStyle/>
                    <a:p>
                      <a:r>
                        <a:rPr lang="en-ZA" dirty="0"/>
                        <a:t>The LCD display is responsible for displaying text that is appropriate to the state of the SmartBasket Unit</a:t>
                      </a:r>
                    </a:p>
                  </a:txBody>
                  <a:tcPr/>
                </a:tc>
                <a:extLst>
                  <a:ext uri="{0D108BD9-81ED-4DB2-BD59-A6C34878D82A}">
                    <a16:rowId xmlns:a16="http://schemas.microsoft.com/office/drawing/2014/main" val="2345243828"/>
                  </a:ext>
                </a:extLst>
              </a:tr>
              <a:tr h="828805">
                <a:tc>
                  <a:txBody>
                    <a:bodyPr/>
                    <a:lstStyle/>
                    <a:p>
                      <a:r>
                        <a:rPr lang="en-US" dirty="0"/>
                        <a:t>MFRC522</a:t>
                      </a:r>
                    </a:p>
                  </a:txBody>
                  <a:tcPr/>
                </a:tc>
                <a:tc>
                  <a:txBody>
                    <a:bodyPr/>
                    <a:lstStyle/>
                    <a:p>
                      <a:r>
                        <a:rPr lang="en-US" dirty="0"/>
                        <a:t>MFRC522</a:t>
                      </a:r>
                    </a:p>
                  </a:txBody>
                  <a:tcPr/>
                </a:tc>
                <a:tc>
                  <a:txBody>
                    <a:bodyPr/>
                    <a:lstStyle/>
                    <a:p>
                      <a:r>
                        <a:rPr lang="en-US" dirty="0"/>
                        <a:t>Is responsible for scanning RFID signals and decoding the UID of the tags</a:t>
                      </a:r>
                      <a:endParaRPr lang="en-ZA" dirty="0"/>
                    </a:p>
                  </a:txBody>
                  <a:tcPr/>
                </a:tc>
                <a:extLst>
                  <a:ext uri="{0D108BD9-81ED-4DB2-BD59-A6C34878D82A}">
                    <a16:rowId xmlns:a16="http://schemas.microsoft.com/office/drawing/2014/main" val="203670886"/>
                  </a:ext>
                </a:extLst>
              </a:tr>
              <a:tr h="828805">
                <a:tc>
                  <a:txBody>
                    <a:bodyPr/>
                    <a:lstStyle/>
                    <a:p>
                      <a:r>
                        <a:rPr lang="en-US" dirty="0"/>
                        <a:t>SIM900 GSM</a:t>
                      </a:r>
                    </a:p>
                  </a:txBody>
                  <a:tcPr/>
                </a:tc>
                <a:tc>
                  <a:txBody>
                    <a:bodyPr/>
                    <a:lstStyle/>
                    <a:p>
                      <a:r>
                        <a:rPr lang="en-US" dirty="0"/>
                        <a:t>GSM_SIM900</a:t>
                      </a:r>
                    </a:p>
                  </a:txBody>
                  <a:tcPr/>
                </a:tc>
                <a:tc>
                  <a:txBody>
                    <a:bodyPr/>
                    <a:lstStyle/>
                    <a:p>
                      <a:r>
                        <a:rPr lang="en-US" dirty="0"/>
                        <a:t>This module is responsible encoding and decoding GSM and GPS signals</a:t>
                      </a:r>
                      <a:endParaRPr lang="en-ZA" dirty="0"/>
                    </a:p>
                  </a:txBody>
                  <a:tcPr/>
                </a:tc>
                <a:extLst>
                  <a:ext uri="{0D108BD9-81ED-4DB2-BD59-A6C34878D82A}">
                    <a16:rowId xmlns:a16="http://schemas.microsoft.com/office/drawing/2014/main" val="4056456762"/>
                  </a:ext>
                </a:extLst>
              </a:tr>
              <a:tr h="1077447">
                <a:tc>
                  <a:txBody>
                    <a:bodyPr/>
                    <a:lstStyle/>
                    <a:p>
                      <a:r>
                        <a:rPr lang="en-US" dirty="0"/>
                        <a:t>ESP8266</a:t>
                      </a:r>
                    </a:p>
                  </a:txBody>
                  <a:tcPr/>
                </a:tc>
                <a:tc>
                  <a:txBody>
                    <a:bodyPr/>
                    <a:lstStyle/>
                    <a:p>
                      <a:r>
                        <a:rPr lang="en-US" dirty="0"/>
                        <a:t>ESP8266WiFi</a:t>
                      </a:r>
                    </a:p>
                  </a:txBody>
                  <a:tcPr/>
                </a:tc>
                <a:tc>
                  <a:txBody>
                    <a:bodyPr/>
                    <a:lstStyle/>
                    <a:p>
                      <a:r>
                        <a:rPr lang="en-US" dirty="0"/>
                        <a:t>This module is responsible for connecting to the router in order to send and receive data from the server</a:t>
                      </a:r>
                      <a:endParaRPr lang="en-ZA" dirty="0"/>
                    </a:p>
                  </a:txBody>
                  <a:tcPr/>
                </a:tc>
                <a:extLst>
                  <a:ext uri="{0D108BD9-81ED-4DB2-BD59-A6C34878D82A}">
                    <a16:rowId xmlns:a16="http://schemas.microsoft.com/office/drawing/2014/main" val="1029514857"/>
                  </a:ext>
                </a:extLst>
              </a:tr>
              <a:tr h="580164">
                <a:tc>
                  <a:txBody>
                    <a:bodyPr/>
                    <a:lstStyle/>
                    <a:p>
                      <a:r>
                        <a:rPr lang="en-US" dirty="0"/>
                        <a:t>LM7805 regulator</a:t>
                      </a:r>
                    </a:p>
                  </a:txBody>
                  <a:tcPr/>
                </a:tc>
                <a:tc>
                  <a:txBody>
                    <a:bodyPr/>
                    <a:lstStyle/>
                    <a:p>
                      <a:r>
                        <a:rPr lang="en-US" dirty="0"/>
                        <a:t>-</a:t>
                      </a:r>
                    </a:p>
                  </a:txBody>
                  <a:tcPr/>
                </a:tc>
                <a:tc>
                  <a:txBody>
                    <a:bodyPr/>
                    <a:lstStyle/>
                    <a:p>
                      <a:r>
                        <a:rPr lang="en-US" dirty="0"/>
                        <a:t>Is used for maintaining input voltage at 5V</a:t>
                      </a:r>
                      <a:endParaRPr lang="en-ZA" dirty="0"/>
                    </a:p>
                  </a:txBody>
                  <a:tcPr/>
                </a:tc>
                <a:extLst>
                  <a:ext uri="{0D108BD9-81ED-4DB2-BD59-A6C34878D82A}">
                    <a16:rowId xmlns:a16="http://schemas.microsoft.com/office/drawing/2014/main" val="651189839"/>
                  </a:ext>
                </a:extLst>
              </a:tr>
              <a:tr h="580164">
                <a:tc>
                  <a:txBody>
                    <a:bodyPr/>
                    <a:lstStyle/>
                    <a:p>
                      <a:r>
                        <a:rPr lang="en-US" dirty="0"/>
                        <a:t>Push buttons (x4)</a:t>
                      </a:r>
                    </a:p>
                  </a:txBody>
                  <a:tcPr/>
                </a:tc>
                <a:tc>
                  <a:txBody>
                    <a:bodyPr/>
                    <a:lstStyle/>
                    <a:p>
                      <a:r>
                        <a:rPr lang="en-US" dirty="0"/>
                        <a:t>-</a:t>
                      </a:r>
                    </a:p>
                  </a:txBody>
                  <a:tcPr/>
                </a:tc>
                <a:tc>
                  <a:txBody>
                    <a:bodyPr/>
                    <a:lstStyle/>
                    <a:p>
                      <a:r>
                        <a:rPr lang="en-US" dirty="0"/>
                        <a:t>The buttons are used to manipulate the state of the system </a:t>
                      </a:r>
                      <a:endParaRPr lang="en-ZA" dirty="0"/>
                    </a:p>
                  </a:txBody>
                  <a:tcPr/>
                </a:tc>
                <a:extLst>
                  <a:ext uri="{0D108BD9-81ED-4DB2-BD59-A6C34878D82A}">
                    <a16:rowId xmlns:a16="http://schemas.microsoft.com/office/drawing/2014/main" val="3706781181"/>
                  </a:ext>
                </a:extLst>
              </a:tr>
            </a:tbl>
          </a:graphicData>
        </a:graphic>
      </p:graphicFrame>
    </p:spTree>
    <p:extLst>
      <p:ext uri="{BB962C8B-B14F-4D97-AF65-F5344CB8AC3E}">
        <p14:creationId xmlns:p14="http://schemas.microsoft.com/office/powerpoint/2010/main" val="419043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8FE-A3E4-D44E-17E6-B4453539B940}"/>
              </a:ext>
            </a:extLst>
          </p:cNvPr>
          <p:cNvSpPr>
            <a:spLocks noGrp="1"/>
          </p:cNvSpPr>
          <p:nvPr>
            <p:ph type="title"/>
          </p:nvPr>
        </p:nvSpPr>
        <p:spPr/>
        <p:txBody>
          <a:bodyPr/>
          <a:lstStyle/>
          <a:p>
            <a:r>
              <a:rPr lang="en-ZA" dirty="0"/>
              <a:t>FIRMWARE OVERVIEW</a:t>
            </a:r>
          </a:p>
        </p:txBody>
      </p:sp>
      <p:sp>
        <p:nvSpPr>
          <p:cNvPr id="3" name="Content Placeholder 2">
            <a:extLst>
              <a:ext uri="{FF2B5EF4-FFF2-40B4-BE49-F238E27FC236}">
                <a16:creationId xmlns:a16="http://schemas.microsoft.com/office/drawing/2014/main" id="{BD051E83-E2E2-8C53-06AC-308755D32D4D}"/>
              </a:ext>
            </a:extLst>
          </p:cNvPr>
          <p:cNvSpPr>
            <a:spLocks noGrp="1"/>
          </p:cNvSpPr>
          <p:nvPr>
            <p:ph idx="1"/>
          </p:nvPr>
        </p:nvSpPr>
        <p:spPr>
          <a:xfrm>
            <a:off x="1141413" y="1885502"/>
            <a:ext cx="9905999" cy="831065"/>
          </a:xfrm>
        </p:spPr>
        <p:txBody>
          <a:bodyPr>
            <a:normAutofit fontScale="25000" lnSpcReduction="20000"/>
          </a:bodyPr>
          <a:lstStyle/>
          <a:p>
            <a:pPr marL="0" indent="0">
              <a:buNone/>
            </a:pPr>
            <a:r>
              <a:rPr lang="en-ZA" sz="7200" dirty="0"/>
              <a:t>The C++ programming language and Arduino IDE. The table below displays the states in which the SmartBasket unit can transition into.</a:t>
            </a:r>
            <a:br>
              <a:rPr lang="en-ZA" sz="7200" dirty="0"/>
            </a:br>
            <a:br>
              <a:rPr lang="en-ZA" dirty="0"/>
            </a:br>
            <a:endParaRPr lang="en-ZA" dirty="0"/>
          </a:p>
        </p:txBody>
      </p:sp>
      <p:graphicFrame>
        <p:nvGraphicFramePr>
          <p:cNvPr id="4" name="Table 4">
            <a:extLst>
              <a:ext uri="{FF2B5EF4-FFF2-40B4-BE49-F238E27FC236}">
                <a16:creationId xmlns:a16="http://schemas.microsoft.com/office/drawing/2014/main" id="{E2E7E001-9088-3A20-945B-118522130AB5}"/>
              </a:ext>
            </a:extLst>
          </p:cNvPr>
          <p:cNvGraphicFramePr>
            <a:graphicFrameLocks noGrp="1"/>
          </p:cNvGraphicFramePr>
          <p:nvPr>
            <p:extLst>
              <p:ext uri="{D42A27DB-BD31-4B8C-83A1-F6EECF244321}">
                <p14:modId xmlns:p14="http://schemas.microsoft.com/office/powerpoint/2010/main" val="598443454"/>
              </p:ext>
            </p:extLst>
          </p:nvPr>
        </p:nvGraphicFramePr>
        <p:xfrm>
          <a:off x="1659137" y="3056451"/>
          <a:ext cx="8127999" cy="185420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1717921651"/>
                    </a:ext>
                  </a:extLst>
                </a:gridCol>
                <a:gridCol w="2709333">
                  <a:extLst>
                    <a:ext uri="{9D8B030D-6E8A-4147-A177-3AD203B41FA5}">
                      <a16:colId xmlns:a16="http://schemas.microsoft.com/office/drawing/2014/main" val="2547204091"/>
                    </a:ext>
                  </a:extLst>
                </a:gridCol>
                <a:gridCol w="2709333">
                  <a:extLst>
                    <a:ext uri="{9D8B030D-6E8A-4147-A177-3AD203B41FA5}">
                      <a16:colId xmlns:a16="http://schemas.microsoft.com/office/drawing/2014/main" val="4032406709"/>
                    </a:ext>
                  </a:extLst>
                </a:gridCol>
              </a:tblGrid>
              <a:tr h="370840">
                <a:tc>
                  <a:txBody>
                    <a:bodyPr/>
                    <a:lstStyle/>
                    <a:p>
                      <a:r>
                        <a:rPr lang="en-ZA" dirty="0"/>
                        <a:t>Present State</a:t>
                      </a:r>
                    </a:p>
                  </a:txBody>
                  <a:tcPr/>
                </a:tc>
                <a:tc>
                  <a:txBody>
                    <a:bodyPr/>
                    <a:lstStyle/>
                    <a:p>
                      <a:r>
                        <a:rPr lang="en-ZA" dirty="0"/>
                        <a:t>Next Transition</a:t>
                      </a:r>
                    </a:p>
                  </a:txBody>
                  <a:tcPr/>
                </a:tc>
                <a:tc>
                  <a:txBody>
                    <a:bodyPr/>
                    <a:lstStyle/>
                    <a:p>
                      <a:r>
                        <a:rPr lang="en-ZA" dirty="0"/>
                        <a:t>Trigger</a:t>
                      </a:r>
                    </a:p>
                  </a:txBody>
                  <a:tcPr/>
                </a:tc>
                <a:extLst>
                  <a:ext uri="{0D108BD9-81ED-4DB2-BD59-A6C34878D82A}">
                    <a16:rowId xmlns:a16="http://schemas.microsoft.com/office/drawing/2014/main" val="3382408447"/>
                  </a:ext>
                </a:extLst>
              </a:tr>
              <a:tr h="370840">
                <a:tc>
                  <a:txBody>
                    <a:bodyPr/>
                    <a:lstStyle/>
                    <a:p>
                      <a:r>
                        <a:rPr lang="en-ZA" dirty="0"/>
                        <a:t>LOGIN</a:t>
                      </a:r>
                    </a:p>
                  </a:txBody>
                  <a:tcPr/>
                </a:tc>
                <a:tc>
                  <a:txBody>
                    <a:bodyPr/>
                    <a:lstStyle/>
                    <a:p>
                      <a:r>
                        <a:rPr lang="en-ZA" dirty="0"/>
                        <a:t>SCANNING</a:t>
                      </a:r>
                    </a:p>
                  </a:txBody>
                  <a:tcPr/>
                </a:tc>
                <a:tc>
                  <a:txBody>
                    <a:bodyPr/>
                    <a:lstStyle/>
                    <a:p>
                      <a:r>
                        <a:rPr lang="en-ZA" dirty="0" err="1"/>
                        <a:t>LoginSuccess</a:t>
                      </a:r>
                      <a:endParaRPr lang="en-ZA" dirty="0"/>
                    </a:p>
                  </a:txBody>
                  <a:tcPr/>
                </a:tc>
                <a:extLst>
                  <a:ext uri="{0D108BD9-81ED-4DB2-BD59-A6C34878D82A}">
                    <a16:rowId xmlns:a16="http://schemas.microsoft.com/office/drawing/2014/main" val="3940564113"/>
                  </a:ext>
                </a:extLst>
              </a:tr>
              <a:tr h="370840">
                <a:tc>
                  <a:txBody>
                    <a:bodyPr/>
                    <a:lstStyle/>
                    <a:p>
                      <a:r>
                        <a:rPr lang="en-ZA" dirty="0"/>
                        <a:t>SCANNING</a:t>
                      </a:r>
                    </a:p>
                  </a:txBody>
                  <a:tcPr/>
                </a:tc>
                <a:tc>
                  <a:txBody>
                    <a:bodyPr/>
                    <a:lstStyle/>
                    <a:p>
                      <a:r>
                        <a:rPr lang="en-ZA" dirty="0"/>
                        <a:t>SCAN_LOYALY_CARD</a:t>
                      </a:r>
                    </a:p>
                  </a:txBody>
                  <a:tcPr/>
                </a:tc>
                <a:tc>
                  <a:txBody>
                    <a:bodyPr/>
                    <a:lstStyle/>
                    <a:p>
                      <a:r>
                        <a:rPr lang="en-ZA" dirty="0" err="1"/>
                        <a:t>CheckoutButton</a:t>
                      </a:r>
                      <a:endParaRPr lang="en-ZA" dirty="0"/>
                    </a:p>
                  </a:txBody>
                  <a:tcPr/>
                </a:tc>
                <a:extLst>
                  <a:ext uri="{0D108BD9-81ED-4DB2-BD59-A6C34878D82A}">
                    <a16:rowId xmlns:a16="http://schemas.microsoft.com/office/drawing/2014/main" val="957137556"/>
                  </a:ext>
                </a:extLst>
              </a:tr>
              <a:tr h="370840">
                <a:tc>
                  <a:txBody>
                    <a:bodyPr/>
                    <a:lstStyle/>
                    <a:p>
                      <a:r>
                        <a:rPr lang="en-ZA" dirty="0"/>
                        <a:t>SCAN_LOYALTY_CARD</a:t>
                      </a:r>
                    </a:p>
                  </a:txBody>
                  <a:tcPr/>
                </a:tc>
                <a:tc>
                  <a:txBody>
                    <a:bodyPr/>
                    <a:lstStyle/>
                    <a:p>
                      <a:r>
                        <a:rPr lang="en-ZA" dirty="0"/>
                        <a:t>READY</a:t>
                      </a:r>
                    </a:p>
                  </a:txBody>
                  <a:tcPr/>
                </a:tc>
                <a:tc>
                  <a:txBody>
                    <a:bodyPr/>
                    <a:lstStyle/>
                    <a:p>
                      <a:r>
                        <a:rPr lang="en-ZA" dirty="0" err="1"/>
                        <a:t>BankCardScanned</a:t>
                      </a:r>
                      <a:endParaRPr lang="en-ZA" dirty="0"/>
                    </a:p>
                  </a:txBody>
                  <a:tcPr/>
                </a:tc>
                <a:extLst>
                  <a:ext uri="{0D108BD9-81ED-4DB2-BD59-A6C34878D82A}">
                    <a16:rowId xmlns:a16="http://schemas.microsoft.com/office/drawing/2014/main" val="2750629200"/>
                  </a:ext>
                </a:extLst>
              </a:tr>
              <a:tr h="370840">
                <a:tc>
                  <a:txBody>
                    <a:bodyPr/>
                    <a:lstStyle/>
                    <a:p>
                      <a:r>
                        <a:rPr lang="en-ZA" dirty="0"/>
                        <a:t>READY</a:t>
                      </a:r>
                    </a:p>
                  </a:txBody>
                  <a:tcPr/>
                </a:tc>
                <a:tc>
                  <a:txBody>
                    <a:bodyPr/>
                    <a:lstStyle/>
                    <a:p>
                      <a:r>
                        <a:rPr lang="en-ZA" dirty="0"/>
                        <a:t>SCANNING</a:t>
                      </a:r>
                    </a:p>
                  </a:txBody>
                  <a:tcPr/>
                </a:tc>
                <a:tc>
                  <a:txBody>
                    <a:bodyPr/>
                    <a:lstStyle/>
                    <a:p>
                      <a:r>
                        <a:rPr lang="en-ZA" dirty="0" err="1"/>
                        <a:t>CheckoutButton</a:t>
                      </a:r>
                      <a:endParaRPr lang="en-ZA" dirty="0"/>
                    </a:p>
                  </a:txBody>
                  <a:tcPr/>
                </a:tc>
                <a:extLst>
                  <a:ext uri="{0D108BD9-81ED-4DB2-BD59-A6C34878D82A}">
                    <a16:rowId xmlns:a16="http://schemas.microsoft.com/office/drawing/2014/main" val="120772790"/>
                  </a:ext>
                </a:extLst>
              </a:tr>
            </a:tbl>
          </a:graphicData>
        </a:graphic>
      </p:graphicFrame>
    </p:spTree>
    <p:extLst>
      <p:ext uri="{BB962C8B-B14F-4D97-AF65-F5344CB8AC3E}">
        <p14:creationId xmlns:p14="http://schemas.microsoft.com/office/powerpoint/2010/main" val="174274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EA8B-B894-42BB-A607-DB73ED5794A5}"/>
              </a:ext>
            </a:extLst>
          </p:cNvPr>
          <p:cNvSpPr>
            <a:spLocks noGrp="1"/>
          </p:cNvSpPr>
          <p:nvPr>
            <p:ph type="title"/>
          </p:nvPr>
        </p:nvSpPr>
        <p:spPr/>
        <p:txBody>
          <a:bodyPr/>
          <a:lstStyle/>
          <a:p>
            <a:r>
              <a:rPr lang="en-ZA" dirty="0"/>
              <a:t>Hardware workmanship</a:t>
            </a:r>
          </a:p>
        </p:txBody>
      </p:sp>
      <p:pic>
        <p:nvPicPr>
          <p:cNvPr id="5" name="Content Placeholder 4">
            <a:extLst>
              <a:ext uri="{FF2B5EF4-FFF2-40B4-BE49-F238E27FC236}">
                <a16:creationId xmlns:a16="http://schemas.microsoft.com/office/drawing/2014/main" id="{66831417-F851-40AB-A798-926C50604980}"/>
              </a:ext>
            </a:extLst>
          </p:cNvPr>
          <p:cNvPicPr>
            <a:picLocks noGrp="1" noChangeAspect="1"/>
          </p:cNvPicPr>
          <p:nvPr>
            <p:ph idx="1"/>
          </p:nvPr>
        </p:nvPicPr>
        <p:blipFill>
          <a:blip r:embed="rId2"/>
          <a:stretch>
            <a:fillRect/>
          </a:stretch>
        </p:blipFill>
        <p:spPr>
          <a:xfrm rot="10800000">
            <a:off x="1900691" y="1606936"/>
            <a:ext cx="8654230" cy="4868005"/>
          </a:xfrm>
        </p:spPr>
      </p:pic>
    </p:spTree>
    <p:extLst>
      <p:ext uri="{BB962C8B-B14F-4D97-AF65-F5344CB8AC3E}">
        <p14:creationId xmlns:p14="http://schemas.microsoft.com/office/powerpoint/2010/main" val="3010672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9F26E0DAB6374F8CF611BC44CFD3E7" ma:contentTypeVersion="2" ma:contentTypeDescription="Create a new document." ma:contentTypeScope="" ma:versionID="17829ccfb28c4c1babcf43f107f66ec7">
  <xsd:schema xmlns:xsd="http://www.w3.org/2001/XMLSchema" xmlns:xs="http://www.w3.org/2001/XMLSchema" xmlns:p="http://schemas.microsoft.com/office/2006/metadata/properties" xmlns:ns3="3450c96d-1dbb-4e6f-9fb8-cf8a9305f5c4" targetNamespace="http://schemas.microsoft.com/office/2006/metadata/properties" ma:root="true" ma:fieldsID="47c3f7175528457a49fa0dce99769579" ns3:_="">
    <xsd:import namespace="3450c96d-1dbb-4e6f-9fb8-cf8a9305f5c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0c96d-1dbb-4e6f-9fb8-cf8a9305f5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184EC6-4D91-492E-80FE-3DE68463A6E7}">
  <ds:schemaRefs>
    <ds:schemaRef ds:uri="http://schemas.microsoft.com/office/2006/documentManagement/types"/>
    <ds:schemaRef ds:uri="3450c96d-1dbb-4e6f-9fb8-cf8a9305f5c4"/>
    <ds:schemaRef ds:uri="http://purl.org/dc/dcmitype/"/>
    <ds:schemaRef ds:uri="http://purl.org/dc/term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8AB21A4F-F9F7-4373-9869-6F5BDE13F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50c96d-1dbb-4e6f-9fb8-cf8a9305f5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157578-7E84-4BA9-B6E5-D99BA2B439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880</TotalTime>
  <Words>680</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Smartbasket</vt:lpstr>
      <vt:lpstr>Content</vt:lpstr>
      <vt:lpstr>Network topology and COMPONENTS</vt:lpstr>
      <vt:lpstr>Software overview</vt:lpstr>
      <vt:lpstr>Software overview cont…</vt:lpstr>
      <vt:lpstr>Hardware overview</vt:lpstr>
      <vt:lpstr>HARDWARE OVERVIEW CONT…</vt:lpstr>
      <vt:lpstr>FIRMWARE OVERVIEW</vt:lpstr>
      <vt:lpstr>Hardware workmanship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Smartbasket</dc:title>
  <dc:creator>D Methi</dc:creator>
  <cp:lastModifiedBy>D Methi</cp:lastModifiedBy>
  <cp:revision>61</cp:revision>
  <dcterms:created xsi:type="dcterms:W3CDTF">2022-05-05T12:56:56Z</dcterms:created>
  <dcterms:modified xsi:type="dcterms:W3CDTF">2022-06-16T11:52:05Z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0x010100089F26E0DAB6374F8CF611BC44CFD3E7</vt:lpwstr>
  </property>
</Properties>
</file>