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4"/>
  </p:notesMasterIdLst>
  <p:sldIdLst>
    <p:sldId id="256" r:id="rId2"/>
    <p:sldId id="270" r:id="rId3"/>
    <p:sldId id="257" r:id="rId4"/>
    <p:sldId id="258" r:id="rId5"/>
    <p:sldId id="259" r:id="rId6"/>
    <p:sldId id="260" r:id="rId7"/>
    <p:sldId id="261" r:id="rId8"/>
    <p:sldId id="262" r:id="rId9"/>
    <p:sldId id="271" r:id="rId10"/>
    <p:sldId id="268" r:id="rId11"/>
    <p:sldId id="269" r:id="rId12"/>
    <p:sldId id="290" r:id="rId13"/>
    <p:sldId id="281" r:id="rId14"/>
    <p:sldId id="265" r:id="rId15"/>
    <p:sldId id="267" r:id="rId16"/>
    <p:sldId id="282" r:id="rId17"/>
    <p:sldId id="283" r:id="rId18"/>
    <p:sldId id="284" r:id="rId19"/>
    <p:sldId id="280" r:id="rId20"/>
    <p:sldId id="272" r:id="rId21"/>
    <p:sldId id="273" r:id="rId22"/>
    <p:sldId id="274" r:id="rId23"/>
    <p:sldId id="275" r:id="rId24"/>
    <p:sldId id="277" r:id="rId25"/>
    <p:sldId id="292" r:id="rId26"/>
    <p:sldId id="293" r:id="rId27"/>
    <p:sldId id="285" r:id="rId28"/>
    <p:sldId id="286" r:id="rId29"/>
    <p:sldId id="287" r:id="rId30"/>
    <p:sldId id="288" r:id="rId31"/>
    <p:sldId id="289"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3395"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C81B2-26A1-4A70-B62C-AAEC4125FE99}" type="datetimeFigureOut">
              <a:rPr lang="en-US" smtClean="0"/>
              <a:t>7/23/2018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0EDBF-6327-4E25-8FD9-78573141F52C}" type="slidenum">
              <a:rPr lang="en-US" smtClean="0"/>
              <a:t>‹#›</a:t>
            </a:fld>
            <a:endParaRPr lang="en-US"/>
          </a:p>
        </p:txBody>
      </p:sp>
    </p:spTree>
    <p:extLst>
      <p:ext uri="{BB962C8B-B14F-4D97-AF65-F5344CB8AC3E}">
        <p14:creationId xmlns:p14="http://schemas.microsoft.com/office/powerpoint/2010/main" val="134906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livescience.com/39955-money-woes-declining-us-birth-rate.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Life_expectancy"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Human_development_(humanity)" TargetMode="External"/><Relationship Id="rId5" Type="http://schemas.openxmlformats.org/officeDocument/2006/relationships/hyperlink" Target="https://en.wikipedia.org/wiki/Per_capita_income" TargetMode="External"/><Relationship Id="rId4" Type="http://schemas.openxmlformats.org/officeDocument/2006/relationships/hyperlink" Target="https://en.wikipedia.org/wiki/Educ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replacement rate is the number of children each woman needs to have to maintain current population levels or what is known as zero population growth for her and her partner. </a:t>
            </a: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United States had a fertility rate</a:t>
            </a:r>
            <a:r>
              <a:rPr lang="en-US" sz="1200" b="0" i="0" kern="1200" dirty="0">
                <a:solidFill>
                  <a:schemeClr val="tx1"/>
                </a:solidFill>
                <a:effectLst/>
                <a:latin typeface="+mn-lt"/>
                <a:ea typeface="+mn-ea"/>
                <a:cs typeface="+mn-cs"/>
              </a:rPr>
              <a:t> of 1.88 in 2012. In Japan, women have a fertility rate of 1.39. from Niger's 6.89 down to Singapore's 0.8, based on 2014 estimates.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fertility falls, a generation is smaller than the one that came before and struggles to support retirees. At risk is the ability to maintain their economies, pay pensions, handle health care demands and more.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746353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datasets had country and year column. We used combination of country and year column as the unique key.</a:t>
            </a:r>
          </a:p>
          <a:p>
            <a:r>
              <a:rPr lang="en-US" dirty="0"/>
              <a:t>We next merged all the above datasets using inner join .</a:t>
            </a:r>
          </a:p>
          <a:p>
            <a:endParaRPr lang="en-US" dirty="0"/>
          </a:p>
          <a:p>
            <a:r>
              <a:rPr lang="en-US" dirty="0"/>
              <a:t>This resulted in a dataset which had values for all the years ranging from 1950 to 2015.We filtered the dataset 1995-2015. Finally we selected the year 2005 as it had more data and gave us a wider window to analyze our dataset</a:t>
            </a:r>
          </a:p>
        </p:txBody>
      </p:sp>
      <p:sp>
        <p:nvSpPr>
          <p:cNvPr id="4" name="Slide Number Placeholder 3"/>
          <p:cNvSpPr>
            <a:spLocks noGrp="1"/>
          </p:cNvSpPr>
          <p:nvPr>
            <p:ph type="sldNum" sz="quarter" idx="10"/>
          </p:nvPr>
        </p:nvSpPr>
        <p:spPr/>
        <p:txBody>
          <a:bodyPr/>
          <a:lstStyle/>
          <a:p>
            <a:fld id="{D8D0EDBF-6327-4E25-8FD9-78573141F52C}" type="slidenum">
              <a:rPr lang="en-US" smtClean="0"/>
              <a:t>4</a:t>
            </a:fld>
            <a:endParaRPr lang="en-US"/>
          </a:p>
        </p:txBody>
      </p:sp>
    </p:spTree>
    <p:extLst>
      <p:ext uri="{BB962C8B-B14F-4D97-AF65-F5344CB8AC3E}">
        <p14:creationId xmlns:p14="http://schemas.microsoft.com/office/powerpoint/2010/main" val="298230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Human Development Index</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HDI</a:t>
            </a:r>
            <a:r>
              <a:rPr lang="en-US" sz="1200" b="0" i="0" kern="1200" dirty="0">
                <a:solidFill>
                  <a:schemeClr val="tx1"/>
                </a:solidFill>
                <a:effectLst/>
                <a:latin typeface="+mn-lt"/>
                <a:ea typeface="+mn-ea"/>
                <a:cs typeface="+mn-cs"/>
              </a:rPr>
              <a:t>) is a composite statistic of </a:t>
            </a:r>
            <a:r>
              <a:rPr lang="en-US" sz="1200" b="0" i="0" u="none" strike="noStrike" kern="1200" dirty="0">
                <a:solidFill>
                  <a:schemeClr val="tx1"/>
                </a:solidFill>
                <a:effectLst/>
                <a:latin typeface="+mn-lt"/>
                <a:ea typeface="+mn-ea"/>
                <a:cs typeface="+mn-cs"/>
                <a:hlinkClick r:id="rId3" tooltip="Life expectancy"/>
              </a:rPr>
              <a:t>life expectancy</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Education"/>
              </a:rPr>
              <a:t>education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Per capita income"/>
              </a:rPr>
              <a:t>per capita income</a:t>
            </a:r>
            <a:r>
              <a:rPr lang="en-US" sz="1200" b="0" i="0" kern="1200" dirty="0">
                <a:solidFill>
                  <a:schemeClr val="tx1"/>
                </a:solidFill>
                <a:effectLst/>
                <a:latin typeface="+mn-lt"/>
                <a:ea typeface="+mn-ea"/>
                <a:cs typeface="+mn-cs"/>
              </a:rPr>
              <a:t> indicators, which are used to rank countries into four tiers of </a:t>
            </a:r>
            <a:r>
              <a:rPr lang="en-US" sz="1200" b="0" i="0" u="none" strike="noStrike" kern="1200" dirty="0">
                <a:solidFill>
                  <a:schemeClr val="tx1"/>
                </a:solidFill>
                <a:effectLst/>
                <a:latin typeface="+mn-lt"/>
                <a:ea typeface="+mn-ea"/>
                <a:cs typeface="+mn-cs"/>
                <a:hlinkClick r:id="rId6" tooltip="Human development (humanity)"/>
              </a:rPr>
              <a:t>human development</a:t>
            </a:r>
            <a:r>
              <a:rPr lang="en-US" sz="1200" b="0" i="0" u="none" strike="noStrike" kern="1200" dirty="0">
                <a:solidFill>
                  <a:schemeClr val="tx1"/>
                </a:solidFill>
                <a:effectLst/>
                <a:latin typeface="+mn-lt"/>
                <a:ea typeface="+mn-ea"/>
                <a:cs typeface="+mn-cs"/>
              </a:rPr>
              <a:t> which are Developed, least developed, developing , transition</a:t>
            </a:r>
            <a:endParaRPr lang="en-US" dirty="0"/>
          </a:p>
        </p:txBody>
      </p:sp>
      <p:sp>
        <p:nvSpPr>
          <p:cNvPr id="4" name="Slide Number Placeholder 3"/>
          <p:cNvSpPr>
            <a:spLocks noGrp="1"/>
          </p:cNvSpPr>
          <p:nvPr>
            <p:ph type="sldNum" sz="quarter" idx="10"/>
          </p:nvPr>
        </p:nvSpPr>
        <p:spPr/>
        <p:txBody>
          <a:bodyPr/>
          <a:lstStyle/>
          <a:p>
            <a:fld id="{D8D0EDBF-6327-4E25-8FD9-78573141F52C}" type="slidenum">
              <a:rPr lang="en-US" smtClean="0"/>
              <a:t>5</a:t>
            </a:fld>
            <a:endParaRPr lang="en-US"/>
          </a:p>
        </p:txBody>
      </p:sp>
    </p:spTree>
    <p:extLst>
      <p:ext uri="{BB962C8B-B14F-4D97-AF65-F5344CB8AC3E}">
        <p14:creationId xmlns:p14="http://schemas.microsoft.com/office/powerpoint/2010/main" val="327686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0EDBF-6327-4E25-8FD9-78573141F52C}" type="slidenum">
              <a:rPr lang="en-US" smtClean="0"/>
              <a:t>7</a:t>
            </a:fld>
            <a:endParaRPr lang="en-US"/>
          </a:p>
        </p:txBody>
      </p:sp>
    </p:spTree>
    <p:extLst>
      <p:ext uri="{BB962C8B-B14F-4D97-AF65-F5344CB8AC3E}">
        <p14:creationId xmlns:p14="http://schemas.microsoft.com/office/powerpoint/2010/main" val="72364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Model1:</a:t>
            </a:r>
            <a:r>
              <a:rPr lang="en-US" sz="1200" kern="1200" dirty="0">
                <a:solidFill>
                  <a:schemeClr val="tx1"/>
                </a:solidFill>
                <a:effectLst/>
                <a:latin typeface="+mn-lt"/>
                <a:ea typeface="+mn-ea"/>
                <a:cs typeface="+mn-cs"/>
              </a:rPr>
              <a:t>Standardized CO2 emissions only, Impute with Mean, HP Forward Regression</a:t>
            </a:r>
          </a:p>
          <a:p>
            <a:pPr lvl="0"/>
            <a:r>
              <a:rPr lang="en-US" sz="1200" kern="1200" dirty="0">
                <a:solidFill>
                  <a:schemeClr val="tx1"/>
                </a:solidFill>
                <a:effectLst/>
                <a:latin typeface="+mn-lt"/>
                <a:ea typeface="+mn-ea"/>
                <a:cs typeface="+mn-cs"/>
              </a:rPr>
              <a:t>Adjusted R2 is more than the previous model which was imputed with 0.</a:t>
            </a:r>
          </a:p>
          <a:p>
            <a:pPr lvl="0"/>
            <a:r>
              <a:rPr lang="en-US" dirty="0"/>
              <a:t>Model2:</a:t>
            </a:r>
            <a:r>
              <a:rPr lang="en-US" sz="1200" kern="1200" dirty="0">
                <a:solidFill>
                  <a:schemeClr val="tx1"/>
                </a:solidFill>
                <a:effectLst/>
                <a:latin typeface="+mn-lt"/>
                <a:ea typeface="+mn-ea"/>
                <a:cs typeface="+mn-cs"/>
              </a:rPr>
              <a:t>Developing countries have 40.6% more fertility rate than other countries</a:t>
            </a:r>
          </a:p>
          <a:p>
            <a:pPr lvl="0"/>
            <a:r>
              <a:rPr lang="en-US" sz="1200" kern="1200" dirty="0">
                <a:solidFill>
                  <a:schemeClr val="tx1"/>
                </a:solidFill>
                <a:effectLst/>
                <a:latin typeface="+mn-lt"/>
                <a:ea typeface="+mn-ea"/>
                <a:cs typeface="+mn-cs"/>
              </a:rPr>
              <a:t>In countries where fertility rate is less than replacement rate, if the Government spending towards Healthcare increases then fertility rate can be reduced based on the estimates.</a:t>
            </a:r>
          </a:p>
        </p:txBody>
      </p:sp>
      <p:sp>
        <p:nvSpPr>
          <p:cNvPr id="4" name="Slide Number Placeholder 3"/>
          <p:cNvSpPr>
            <a:spLocks noGrp="1"/>
          </p:cNvSpPr>
          <p:nvPr>
            <p:ph type="sldNum" sz="quarter" idx="10"/>
          </p:nvPr>
        </p:nvSpPr>
        <p:spPr/>
        <p:txBody>
          <a:bodyPr/>
          <a:lstStyle/>
          <a:p>
            <a:fld id="{D8D0EDBF-6327-4E25-8FD9-78573141F52C}" type="slidenum">
              <a:rPr lang="en-US" smtClean="0"/>
              <a:t>22</a:t>
            </a:fld>
            <a:endParaRPr lang="en-US"/>
          </a:p>
        </p:txBody>
      </p:sp>
    </p:spTree>
    <p:extLst>
      <p:ext uri="{BB962C8B-B14F-4D97-AF65-F5344CB8AC3E}">
        <p14:creationId xmlns:p14="http://schemas.microsoft.com/office/powerpoint/2010/main" val="99705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Model3:</a:t>
            </a:r>
            <a:r>
              <a:rPr lang="en-US" sz="1200" kern="1200" dirty="0">
                <a:solidFill>
                  <a:schemeClr val="tx1"/>
                </a:solidFill>
                <a:effectLst/>
                <a:latin typeface="+mn-lt"/>
                <a:ea typeface="+mn-ea"/>
                <a:cs typeface="+mn-cs"/>
              </a:rPr>
              <a:t>5 significant variables</a:t>
            </a:r>
          </a:p>
          <a:p>
            <a:pPr lvl="0"/>
            <a:r>
              <a:rPr lang="en-US" sz="1200" kern="1200" dirty="0">
                <a:solidFill>
                  <a:schemeClr val="tx1"/>
                </a:solidFill>
                <a:effectLst/>
                <a:latin typeface="+mn-lt"/>
                <a:ea typeface="+mn-ea"/>
                <a:cs typeface="+mn-cs"/>
              </a:rPr>
              <a:t>Marginal reduction in Adjusted R Square value when compared to Default regression </a:t>
            </a:r>
          </a:p>
          <a:p>
            <a:pPr lvl="0"/>
            <a:r>
              <a:rPr lang="en-US" dirty="0"/>
              <a:t>Model4:</a:t>
            </a:r>
            <a:r>
              <a:rPr lang="en-US" sz="1200" kern="1200" dirty="0">
                <a:solidFill>
                  <a:schemeClr val="tx1"/>
                </a:solidFill>
                <a:effectLst/>
                <a:latin typeface="+mn-lt"/>
                <a:ea typeface="+mn-ea"/>
                <a:cs typeface="+mn-cs"/>
              </a:rPr>
              <a:t>Highest Adjusted R square when compared to all models</a:t>
            </a:r>
          </a:p>
          <a:p>
            <a:pPr lvl="0"/>
            <a:r>
              <a:rPr lang="en-US" sz="1200" kern="1200" dirty="0">
                <a:solidFill>
                  <a:schemeClr val="tx1"/>
                </a:solidFill>
                <a:effectLst/>
                <a:latin typeface="+mn-lt"/>
                <a:ea typeface="+mn-ea"/>
                <a:cs typeface="+mn-cs"/>
              </a:rPr>
              <a:t>But the number of significant variables is less </a:t>
            </a:r>
          </a:p>
          <a:p>
            <a:pPr lvl="0"/>
            <a:r>
              <a:rPr lang="en-US" sz="1200" kern="1200" dirty="0">
                <a:solidFill>
                  <a:schemeClr val="tx1"/>
                </a:solidFill>
                <a:effectLst/>
                <a:latin typeface="+mn-lt"/>
                <a:ea typeface="+mn-ea"/>
                <a:cs typeface="+mn-cs"/>
              </a:rPr>
              <a:t>Improved water sanitation coefficients are positive for rural and negative for total</a:t>
            </a:r>
          </a:p>
          <a:p>
            <a:endParaRPr lang="en-US" dirty="0"/>
          </a:p>
        </p:txBody>
      </p:sp>
      <p:sp>
        <p:nvSpPr>
          <p:cNvPr id="4" name="Slide Number Placeholder 3"/>
          <p:cNvSpPr>
            <a:spLocks noGrp="1"/>
          </p:cNvSpPr>
          <p:nvPr>
            <p:ph type="sldNum" sz="quarter" idx="10"/>
          </p:nvPr>
        </p:nvSpPr>
        <p:spPr/>
        <p:txBody>
          <a:bodyPr/>
          <a:lstStyle/>
          <a:p>
            <a:fld id="{D8D0EDBF-6327-4E25-8FD9-78573141F52C}" type="slidenum">
              <a:rPr lang="en-US" smtClean="0"/>
              <a:t>23</a:t>
            </a:fld>
            <a:endParaRPr lang="en-US"/>
          </a:p>
        </p:txBody>
      </p:sp>
    </p:spTree>
    <p:extLst>
      <p:ext uri="{BB962C8B-B14F-4D97-AF65-F5344CB8AC3E}">
        <p14:creationId xmlns:p14="http://schemas.microsoft.com/office/powerpoint/2010/main" val="186008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3FAFFF-BFE6-4B47-8E24-DA0B3B10CFBF}" type="datetime1">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65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1C8CD-5991-4DD7-BA92-12DB3100BACA}" type="datetime1">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338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71A7C-4D93-444C-BCDA-8C7A5D087498}" type="datetime1">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604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2E18D-5268-478E-816E-4C5A23A393FA}" type="datetime1">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662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C43B13-122A-4C9F-975E-42125B0EC6C5}" type="datetime1">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300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35BFC1-8582-4365-8240-CBA830302077}" type="datetime1">
              <a:rPr lang="en-US" smtClean="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963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A5425-62D4-434D-9D5D-9196E70BA2FD}" type="datetime1">
              <a:rPr lang="en-US" smtClean="0"/>
              <a:t>7/23/2018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851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BDFEF3-EF89-4195-92BA-14D8F070DAB6}" type="datetime1">
              <a:rPr lang="en-US" smtClean="0"/>
              <a:t>7/23/2018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62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5DDBB2-7411-4799-9490-7F2197A1C9A5}" type="datetime1">
              <a:rPr lang="en-US" smtClean="0"/>
              <a:t>7/23/2018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0547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17614C-64DD-46C8-A8A7-4D991529899B}" type="datetime1">
              <a:rPr lang="en-US" smtClean="0"/>
              <a:t>7/23/2018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68095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3D9664-7839-4CB8-B6C4-F485E79C6ECA}" type="datetime1">
              <a:rPr lang="en-US" smtClean="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578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E6B9E7E-E09B-4E38-8972-54C9E72CCC89}" type="datetime1">
              <a:rPr lang="en-US" smtClean="0"/>
              <a:t>7/23/2018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206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ensus/international-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apminder.org/dat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A0ADC-39F4-4807-9EB0-5AA8E83A5740}"/>
              </a:ext>
            </a:extLst>
          </p:cNvPr>
          <p:cNvPicPr>
            <a:picLocks noChangeAspect="1"/>
          </p:cNvPicPr>
          <p:nvPr/>
        </p:nvPicPr>
        <p:blipFill rotWithShape="1">
          <a:blip r:embed="rId2">
            <a:duotone>
              <a:prstClr val="black"/>
              <a:schemeClr val="tx2">
                <a:tint val="45000"/>
                <a:satMod val="400000"/>
              </a:schemeClr>
            </a:duotone>
            <a:alphaModFix amt="40000"/>
            <a:extLst/>
          </a:blip>
          <a:srcRect t="13038" b="2375"/>
          <a:stretch/>
        </p:blipFill>
        <p:spPr>
          <a:xfrm>
            <a:off x="20" y="10"/>
            <a:ext cx="12191980" cy="6857991"/>
          </a:xfrm>
          <a:prstGeom prst="rect">
            <a:avLst/>
          </a:prstGeom>
        </p:spPr>
      </p:pic>
      <p:sp>
        <p:nvSpPr>
          <p:cNvPr id="33" name="Rectangle 32">
            <a:extLst>
              <a:ext uri="{FF2B5EF4-FFF2-40B4-BE49-F238E27FC236}">
                <a16:creationId xmlns:a16="http://schemas.microsoft.com/office/drawing/2014/main" id="{A917F44A-7774-4C79-BEDC-0CC73C8C0E04}"/>
              </a:ext>
            </a:extLst>
          </p:cNvPr>
          <p:cNvSpPr>
            <a:spLocks noGrp="1" noRot="1" noChangeAspect="1" noMove="1" noResize="1" noEditPoints="1" noAdjustHandles="1" noChangeArrowheads="1" noChangeShapeType="1" noTextEdit="1"/>
          </p:cNvSpPr>
          <p:nvPr>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B9E780F8-2452-4595-A281-E594BA83DB0D}"/>
              </a:ext>
            </a:extLst>
          </p:cNvPr>
          <p:cNvSpPr>
            <a:spLocks noGrp="1" noRot="1" noChangeAspect="1" noMove="1" noResize="1" noEditPoints="1" noAdjustHandles="1" noChangeArrowheads="1" noChangeShapeType="1" noTextEdit="1"/>
          </p:cNvSpPr>
          <p:nvPr>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E6E50488-8E5E-4E36-9763-092234CAED4A}"/>
              </a:ext>
            </a:extLst>
          </p:cNvPr>
          <p:cNvCxnSpPr>
            <a:cxnSpLocks noGrp="1" noRot="1" noChangeAspect="1" noMove="1" noResize="1" noEditPoints="1" noAdjustHandles="1" noChangeArrowheads="1" noChangeShapeType="1"/>
          </p:cNvCxnSpPr>
          <p:nvPr>
            <p:extLst/>
          </p:nvPr>
        </p:nvCxnSpPr>
        <p:spPr>
          <a:xfrm>
            <a:off x="1207658" y="4343400"/>
            <a:ext cx="987552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A907028-F288-4279-9F75-DF33AEC2A61D}"/>
              </a:ext>
            </a:extLst>
          </p:cNvPr>
          <p:cNvSpPr>
            <a:spLocks noGrp="1"/>
          </p:cNvSpPr>
          <p:nvPr>
            <p:ph type="ctrTitle"/>
          </p:nvPr>
        </p:nvSpPr>
        <p:spPr>
          <a:xfrm>
            <a:off x="1097280" y="758952"/>
            <a:ext cx="10058400" cy="3566160"/>
          </a:xfrm>
        </p:spPr>
        <p:txBody>
          <a:bodyPr>
            <a:normAutofit/>
          </a:bodyPr>
          <a:lstStyle/>
          <a:p>
            <a:r>
              <a:rPr lang="en-US" sz="6600" dirty="0"/>
              <a:t>World Fertility Rate Analysis</a:t>
            </a:r>
          </a:p>
        </p:txBody>
      </p:sp>
      <p:sp>
        <p:nvSpPr>
          <p:cNvPr id="3" name="Subtitle 2">
            <a:extLst>
              <a:ext uri="{FF2B5EF4-FFF2-40B4-BE49-F238E27FC236}">
                <a16:creationId xmlns:a16="http://schemas.microsoft.com/office/drawing/2014/main" id="{66D5985C-308D-4C59-A6BC-B07E7D842746}"/>
              </a:ext>
            </a:extLst>
          </p:cNvPr>
          <p:cNvSpPr>
            <a:spLocks noGrp="1"/>
          </p:cNvSpPr>
          <p:nvPr>
            <p:ph type="subTitle" idx="1"/>
          </p:nvPr>
        </p:nvSpPr>
        <p:spPr>
          <a:xfrm>
            <a:off x="1100051" y="4455620"/>
            <a:ext cx="10058400" cy="1143000"/>
          </a:xfrm>
        </p:spPr>
        <p:txBody>
          <a:bodyPr>
            <a:noAutofit/>
          </a:bodyPr>
          <a:lstStyle/>
          <a:p>
            <a:r>
              <a:rPr lang="en-US" sz="1600" dirty="0"/>
              <a:t>Group 1</a:t>
            </a:r>
          </a:p>
          <a:p>
            <a:r>
              <a:rPr lang="en-US" sz="1600" dirty="0"/>
              <a:t>Debarati saha</a:t>
            </a:r>
          </a:p>
          <a:p>
            <a:r>
              <a:rPr lang="en-US" sz="1600" dirty="0"/>
              <a:t>Dipsa Prusty</a:t>
            </a:r>
          </a:p>
          <a:p>
            <a:r>
              <a:rPr lang="en-US" sz="1600" dirty="0"/>
              <a:t>GAYATHRI KILARI RAVINDRANATH</a:t>
            </a:r>
          </a:p>
        </p:txBody>
      </p:sp>
    </p:spTree>
    <p:extLst>
      <p:ext uri="{BB962C8B-B14F-4D97-AF65-F5344CB8AC3E}">
        <p14:creationId xmlns:p14="http://schemas.microsoft.com/office/powerpoint/2010/main" val="6241767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D081-5882-4A30-BA39-F0B6896C6881}"/>
              </a:ext>
            </a:extLst>
          </p:cNvPr>
          <p:cNvSpPr>
            <a:spLocks noGrp="1"/>
          </p:cNvSpPr>
          <p:nvPr>
            <p:ph type="title"/>
          </p:nvPr>
        </p:nvSpPr>
        <p:spPr/>
        <p:txBody>
          <a:bodyPr/>
          <a:lstStyle/>
          <a:p>
            <a:r>
              <a:rPr lang="en-US" dirty="0"/>
              <a:t>Descriptive statistics (E Miner)</a:t>
            </a:r>
          </a:p>
        </p:txBody>
      </p:sp>
      <p:pic>
        <p:nvPicPr>
          <p:cNvPr id="5" name="Content Placeholder 4">
            <a:extLst>
              <a:ext uri="{FF2B5EF4-FFF2-40B4-BE49-F238E27FC236}">
                <a16:creationId xmlns:a16="http://schemas.microsoft.com/office/drawing/2014/main" id="{AC35CC8C-4B99-48F2-8FE4-C652D4114E57}"/>
              </a:ext>
            </a:extLst>
          </p:cNvPr>
          <p:cNvPicPr>
            <a:picLocks noGrp="1"/>
          </p:cNvPicPr>
          <p:nvPr>
            <p:ph idx="1"/>
          </p:nvPr>
        </p:nvPicPr>
        <p:blipFill rotWithShape="1">
          <a:blip r:embed="rId2"/>
          <a:srcRect l="4558" t="37884" r="12811" b="15355"/>
          <a:stretch/>
        </p:blipFill>
        <p:spPr bwMode="auto">
          <a:xfrm>
            <a:off x="1262743" y="2211976"/>
            <a:ext cx="9518467" cy="3291841"/>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EEB18BB7-9D48-4B1A-BD25-E54FBE7265AF}"/>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27213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FBC1-2E02-43C6-9DE3-EFF24DE401DB}"/>
              </a:ext>
            </a:extLst>
          </p:cNvPr>
          <p:cNvSpPr>
            <a:spLocks noGrp="1"/>
          </p:cNvSpPr>
          <p:nvPr>
            <p:ph type="title"/>
          </p:nvPr>
        </p:nvSpPr>
        <p:spPr/>
        <p:txBody>
          <a:bodyPr/>
          <a:lstStyle/>
          <a:p>
            <a:r>
              <a:rPr lang="en-US" dirty="0"/>
              <a:t>Correlation Matrix</a:t>
            </a:r>
          </a:p>
        </p:txBody>
      </p:sp>
      <p:sp>
        <p:nvSpPr>
          <p:cNvPr id="17" name="Content Placeholder 16">
            <a:extLst>
              <a:ext uri="{FF2B5EF4-FFF2-40B4-BE49-F238E27FC236}">
                <a16:creationId xmlns:a16="http://schemas.microsoft.com/office/drawing/2014/main" id="{16374BC7-2A45-460A-9AB2-EEF0F61B8A64}"/>
              </a:ext>
            </a:extLst>
          </p:cNvPr>
          <p:cNvSpPr>
            <a:spLocks noGrp="1"/>
          </p:cNvSpPr>
          <p:nvPr>
            <p:ph idx="1"/>
          </p:nvPr>
        </p:nvSpPr>
        <p:spPr/>
        <p:txBody>
          <a:bodyPr/>
          <a:lstStyle/>
          <a:p>
            <a:endParaRPr lang="en-US" dirty="0"/>
          </a:p>
        </p:txBody>
      </p:sp>
      <p:graphicFrame>
        <p:nvGraphicFramePr>
          <p:cNvPr id="19" name="Object 18">
            <a:extLst>
              <a:ext uri="{FF2B5EF4-FFF2-40B4-BE49-F238E27FC236}">
                <a16:creationId xmlns:a16="http://schemas.microsoft.com/office/drawing/2014/main" id="{CD6C57FE-33B1-4B78-BA03-4FEBD6C27CEB}"/>
              </a:ext>
            </a:extLst>
          </p:cNvPr>
          <p:cNvGraphicFramePr>
            <a:graphicFrameLocks noChangeAspect="1"/>
          </p:cNvGraphicFramePr>
          <p:nvPr>
            <p:extLst>
              <p:ext uri="{D42A27DB-BD31-4B8C-83A1-F6EECF244321}">
                <p14:modId xmlns:p14="http://schemas.microsoft.com/office/powerpoint/2010/main" val="4016017464"/>
              </p:ext>
            </p:extLst>
          </p:nvPr>
        </p:nvGraphicFramePr>
        <p:xfrm>
          <a:off x="1097280" y="2223861"/>
          <a:ext cx="10166350" cy="2667000"/>
        </p:xfrm>
        <a:graphic>
          <a:graphicData uri="http://schemas.openxmlformats.org/presentationml/2006/ole">
            <mc:AlternateContent xmlns:mc="http://schemas.openxmlformats.org/markup-compatibility/2006">
              <mc:Choice xmlns:v="urn:schemas-microsoft-com:vml" Requires="v">
                <p:oleObj spid="_x0000_s1041" name="Worksheet" r:id="rId3" imgW="12192000" imgH="3192586" progId="Excel.Sheet.12">
                  <p:embed/>
                </p:oleObj>
              </mc:Choice>
              <mc:Fallback>
                <p:oleObj name="Worksheet" r:id="rId3" imgW="12192000" imgH="3192586" progId="Excel.Sheet.12">
                  <p:embed/>
                  <p:pic>
                    <p:nvPicPr>
                      <p:cNvPr id="0" name=""/>
                      <p:cNvPicPr/>
                      <p:nvPr/>
                    </p:nvPicPr>
                    <p:blipFill>
                      <a:blip r:embed="rId4"/>
                      <a:stretch>
                        <a:fillRect/>
                      </a:stretch>
                    </p:blipFill>
                    <p:spPr>
                      <a:xfrm>
                        <a:off x="1097280" y="2223861"/>
                        <a:ext cx="10166350" cy="2667000"/>
                      </a:xfrm>
                      <a:prstGeom prst="rect">
                        <a:avLst/>
                      </a:prstGeom>
                    </p:spPr>
                  </p:pic>
                </p:oleObj>
              </mc:Fallback>
            </mc:AlternateContent>
          </a:graphicData>
        </a:graphic>
      </p:graphicFrame>
      <p:sp>
        <p:nvSpPr>
          <p:cNvPr id="20" name="Slide Number Placeholder 19">
            <a:extLst>
              <a:ext uri="{FF2B5EF4-FFF2-40B4-BE49-F238E27FC236}">
                <a16:creationId xmlns:a16="http://schemas.microsoft.com/office/drawing/2014/main" id="{B9810637-C3D4-4AD8-AC27-051B13C91408}"/>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92800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 of the variables</a:t>
            </a:r>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375" y="1846263"/>
            <a:ext cx="8741921" cy="4359465"/>
          </a:xfrm>
        </p:spPr>
      </p:pic>
    </p:spTree>
    <p:extLst>
      <p:ext uri="{BB962C8B-B14F-4D97-AF65-F5344CB8AC3E}">
        <p14:creationId xmlns:p14="http://schemas.microsoft.com/office/powerpoint/2010/main" val="144347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4B5C-5284-4F6E-A2BA-4FE765984D1D}"/>
              </a:ext>
            </a:extLst>
          </p:cNvPr>
          <p:cNvSpPr>
            <a:spLocks noGrp="1"/>
          </p:cNvSpPr>
          <p:nvPr>
            <p:ph type="title"/>
          </p:nvPr>
        </p:nvSpPr>
        <p:spPr/>
        <p:txBody>
          <a:bodyPr/>
          <a:lstStyle/>
          <a:p>
            <a:r>
              <a:rPr lang="en-US" dirty="0"/>
              <a:t>Outliers, Transformations and Missing values</a:t>
            </a:r>
          </a:p>
        </p:txBody>
      </p:sp>
      <p:sp>
        <p:nvSpPr>
          <p:cNvPr id="4" name="Slide Number Placeholder 3">
            <a:extLst>
              <a:ext uri="{FF2B5EF4-FFF2-40B4-BE49-F238E27FC236}">
                <a16:creationId xmlns:a16="http://schemas.microsoft.com/office/drawing/2014/main" id="{C4B07D58-048A-442C-BD47-2A0FB7BEF317}"/>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02233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9E50-3E07-477D-81B0-BAB63D6F83F4}"/>
              </a:ext>
            </a:extLst>
          </p:cNvPr>
          <p:cNvSpPr>
            <a:spLocks noGrp="1"/>
          </p:cNvSpPr>
          <p:nvPr>
            <p:ph type="title"/>
          </p:nvPr>
        </p:nvSpPr>
        <p:spPr/>
        <p:txBody>
          <a:bodyPr/>
          <a:lstStyle/>
          <a:p>
            <a:r>
              <a:rPr lang="en-US" dirty="0"/>
              <a:t>Box plots of predictors</a:t>
            </a:r>
          </a:p>
        </p:txBody>
      </p:sp>
      <p:pic>
        <p:nvPicPr>
          <p:cNvPr id="8" name="Content Placeholder 7">
            <a:extLst>
              <a:ext uri="{FF2B5EF4-FFF2-40B4-BE49-F238E27FC236}">
                <a16:creationId xmlns:a16="http://schemas.microsoft.com/office/drawing/2014/main" id="{2D4B88BD-5C4B-4D27-B723-AFF34961BA16}"/>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r="5267"/>
          <a:stretch/>
        </p:blipFill>
        <p:spPr>
          <a:xfrm>
            <a:off x="1605996" y="2023003"/>
            <a:ext cx="4490004" cy="2710362"/>
          </a:xfrm>
          <a:prstGeom prst="rect">
            <a:avLst/>
          </a:prstGeom>
        </p:spPr>
      </p:pic>
      <p:pic>
        <p:nvPicPr>
          <p:cNvPr id="13" name="Content Placeholder 12">
            <a:extLst>
              <a:ext uri="{FF2B5EF4-FFF2-40B4-BE49-F238E27FC236}">
                <a16:creationId xmlns:a16="http://schemas.microsoft.com/office/drawing/2014/main" id="{091848DC-8A77-443D-9103-36D395B75E0C}"/>
              </a:ext>
            </a:extLst>
          </p:cNvPr>
          <p:cNvPicPr>
            <a:picLocks noGrp="1"/>
          </p:cNvPicPr>
          <p:nvPr>
            <p:ph sz="quarter" idx="4"/>
          </p:nvPr>
        </p:nvPicPr>
        <p:blipFill rotWithShape="1">
          <a:blip r:embed="rId3">
            <a:extLst>
              <a:ext uri="{28A0092B-C50C-407E-A947-70E740481C1C}">
                <a14:useLocalDpi xmlns:a14="http://schemas.microsoft.com/office/drawing/2010/main" val="0"/>
              </a:ext>
            </a:extLst>
          </a:blip>
          <a:srcRect t="4045"/>
          <a:stretch/>
        </p:blipFill>
        <p:spPr bwMode="auto">
          <a:xfrm>
            <a:off x="6409827" y="2028361"/>
            <a:ext cx="4849844" cy="2705004"/>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1686BDD8-D0C6-4406-A392-012E2380A00B}"/>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91118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C325-2A01-472C-A9EA-68F5E6C1503B}"/>
              </a:ext>
            </a:extLst>
          </p:cNvPr>
          <p:cNvSpPr>
            <a:spLocks noGrp="1"/>
          </p:cNvSpPr>
          <p:nvPr>
            <p:ph type="title"/>
          </p:nvPr>
        </p:nvSpPr>
        <p:spPr/>
        <p:txBody>
          <a:bodyPr/>
          <a:lstStyle/>
          <a:p>
            <a:r>
              <a:rPr lang="en-US" dirty="0"/>
              <a:t>Box plots of predictors</a:t>
            </a:r>
          </a:p>
        </p:txBody>
      </p:sp>
      <p:pic>
        <p:nvPicPr>
          <p:cNvPr id="7" name="Content Placeholder 6">
            <a:extLst>
              <a:ext uri="{FF2B5EF4-FFF2-40B4-BE49-F238E27FC236}">
                <a16:creationId xmlns:a16="http://schemas.microsoft.com/office/drawing/2014/main" id="{357E5183-435D-4D76-A453-0E7B44C04D55}"/>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1447800" y="2139382"/>
            <a:ext cx="4645025" cy="2477637"/>
          </a:xfrm>
          <a:prstGeom prst="rect">
            <a:avLst/>
          </a:prstGeom>
        </p:spPr>
      </p:pic>
      <p:pic>
        <p:nvPicPr>
          <p:cNvPr id="8" name="Content Placeholder 7">
            <a:extLst>
              <a:ext uri="{FF2B5EF4-FFF2-40B4-BE49-F238E27FC236}">
                <a16:creationId xmlns:a16="http://schemas.microsoft.com/office/drawing/2014/main" id="{FCE98133-AB81-4533-B443-D70D9D79E4E7}"/>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913" y="2141736"/>
            <a:ext cx="4645025" cy="2466578"/>
          </a:xfrm>
          <a:prstGeom prst="rect">
            <a:avLst/>
          </a:prstGeom>
        </p:spPr>
      </p:pic>
      <p:sp>
        <p:nvSpPr>
          <p:cNvPr id="4" name="Slide Number Placeholder 3">
            <a:extLst>
              <a:ext uri="{FF2B5EF4-FFF2-40B4-BE49-F238E27FC236}">
                <a16:creationId xmlns:a16="http://schemas.microsoft.com/office/drawing/2014/main" id="{CF3AF304-AD21-478D-B835-587DBD6EBE19}"/>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75003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C325-2A01-472C-A9EA-68F5E6C1503B}"/>
              </a:ext>
            </a:extLst>
          </p:cNvPr>
          <p:cNvSpPr>
            <a:spLocks noGrp="1"/>
          </p:cNvSpPr>
          <p:nvPr>
            <p:ph type="title"/>
          </p:nvPr>
        </p:nvSpPr>
        <p:spPr/>
        <p:txBody>
          <a:bodyPr/>
          <a:lstStyle/>
          <a:p>
            <a:r>
              <a:rPr lang="en-US" dirty="0"/>
              <a:t>Box plots of predictors</a:t>
            </a:r>
          </a:p>
        </p:txBody>
      </p:sp>
      <p:sp>
        <p:nvSpPr>
          <p:cNvPr id="4" name="Slide Number Placeholder 3">
            <a:extLst>
              <a:ext uri="{FF2B5EF4-FFF2-40B4-BE49-F238E27FC236}">
                <a16:creationId xmlns:a16="http://schemas.microsoft.com/office/drawing/2014/main" id="{CF3AF304-AD21-478D-B835-587DBD6EBE19}"/>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1097280" y="1847053"/>
            <a:ext cx="4484123" cy="2263311"/>
          </a:xfrm>
          <a:prstGeom prst="rect">
            <a:avLst/>
          </a:prstGeom>
        </p:spPr>
      </p:pic>
      <p:pic>
        <p:nvPicPr>
          <p:cNvPr id="11" name="Content Placeholder 10"/>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218555" y="1847053"/>
            <a:ext cx="4433611" cy="2263311"/>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4132613" y="4220058"/>
            <a:ext cx="4536374" cy="1990738"/>
          </a:xfrm>
          <a:prstGeom prst="rect">
            <a:avLst/>
          </a:prstGeom>
        </p:spPr>
      </p:pic>
    </p:spTree>
    <p:extLst>
      <p:ext uri="{BB962C8B-B14F-4D97-AF65-F5344CB8AC3E}">
        <p14:creationId xmlns:p14="http://schemas.microsoft.com/office/powerpoint/2010/main" val="71568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7" name="Slide Number Placeholder 6"/>
          <p:cNvSpPr>
            <a:spLocks noGrp="1"/>
          </p:cNvSpPr>
          <p:nvPr>
            <p:ph type="sldNum" sz="quarter" idx="12"/>
          </p:nvPr>
        </p:nvSpPr>
        <p:spPr/>
        <p:txBody>
          <a:bodyPr/>
          <a:lstStyle/>
          <a:p>
            <a:fld id="{6D22F896-40B5-4ADD-8801-0D06FADFA095}" type="slidenum">
              <a:rPr lang="en-US" smtClean="0"/>
              <a:t>17</a:t>
            </a:fld>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618" y="1987296"/>
            <a:ext cx="11494127" cy="3316224"/>
          </a:xfrm>
        </p:spPr>
      </p:pic>
    </p:spTree>
    <p:extLst>
      <p:ext uri="{BB962C8B-B14F-4D97-AF65-F5344CB8AC3E}">
        <p14:creationId xmlns:p14="http://schemas.microsoft.com/office/powerpoint/2010/main" val="208247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 Standardization</a:t>
            </a:r>
          </a:p>
        </p:txBody>
      </p:sp>
      <p:sp>
        <p:nvSpPr>
          <p:cNvPr id="7" name="Slide Number Placeholder 6"/>
          <p:cNvSpPr>
            <a:spLocks noGrp="1"/>
          </p:cNvSpPr>
          <p:nvPr>
            <p:ph type="sldNum" sz="quarter" idx="12"/>
          </p:nvPr>
        </p:nvSpPr>
        <p:spPr/>
        <p:txBody>
          <a:bodyPr/>
          <a:lstStyle/>
          <a:p>
            <a:fld id="{6D22F896-40B5-4ADD-8801-0D06FADFA095}" type="slidenum">
              <a:rPr lang="en-US" smtClean="0"/>
              <a:t>18</a:t>
            </a:fld>
            <a:endParaRPr lang="en-US" dirty="0"/>
          </a:p>
        </p:txBody>
      </p:sp>
      <p:pic>
        <p:nvPicPr>
          <p:cNvPr id="13" name="Content Placeholder 12"/>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970881" y="2099469"/>
            <a:ext cx="8432800" cy="3810000"/>
          </a:xfrm>
        </p:spPr>
      </p:pic>
    </p:spTree>
    <p:extLst>
      <p:ext uri="{BB962C8B-B14F-4D97-AF65-F5344CB8AC3E}">
        <p14:creationId xmlns:p14="http://schemas.microsoft.com/office/powerpoint/2010/main" val="1114820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4B5C-5284-4F6E-A2BA-4FE765984D1D}"/>
              </a:ext>
            </a:extLst>
          </p:cNvPr>
          <p:cNvSpPr>
            <a:spLocks noGrp="1"/>
          </p:cNvSpPr>
          <p:nvPr>
            <p:ph type="title"/>
          </p:nvPr>
        </p:nvSpPr>
        <p:spPr/>
        <p:txBody>
          <a:bodyPr/>
          <a:lstStyle/>
          <a:p>
            <a:r>
              <a:rPr lang="en-US" dirty="0"/>
              <a:t>Data Modeling</a:t>
            </a:r>
          </a:p>
        </p:txBody>
      </p:sp>
      <p:sp>
        <p:nvSpPr>
          <p:cNvPr id="3" name="Text Placeholder 2">
            <a:extLst>
              <a:ext uri="{FF2B5EF4-FFF2-40B4-BE49-F238E27FC236}">
                <a16:creationId xmlns:a16="http://schemas.microsoft.com/office/drawing/2014/main" id="{E3404316-487C-4559-B276-79ED53844DE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4B07D58-048A-442C-BD47-2A0FB7BEF317}"/>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88167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4">
            <a:extLst>
              <a:ext uri="{FF2B5EF4-FFF2-40B4-BE49-F238E27FC236}">
                <a16:creationId xmlns:a16="http://schemas.microsoft.com/office/drawing/2014/main" id="{52ABB703-2B0E-4C3B-B4A2-F3973548E561}"/>
              </a:ext>
            </a:extLst>
          </p:cNvPr>
          <p:cNvSpPr>
            <a:spLocks noGrp="1" noRot="1" noChangeAspect="1" noMove="1" noResize="1" noEditPoints="1" noAdjustHandles="1" noChangeArrowheads="1" noChangeShapeType="1" noTextEdit="1"/>
          </p:cNvSpPr>
          <p:nvPr>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6">
            <a:extLst>
              <a:ext uri="{FF2B5EF4-FFF2-40B4-BE49-F238E27FC236}">
                <a16:creationId xmlns:a16="http://schemas.microsoft.com/office/drawing/2014/main" id="{82A73093-4B9D-420D-B17E-52293703A1D4}"/>
              </a:ext>
            </a:extLst>
          </p:cNvPr>
          <p:cNvSpPr>
            <a:spLocks noGrp="1" noRot="1" noChangeAspect="1" noMove="1" noResize="1" noEditPoints="1" noAdjustHandles="1" noChangeArrowheads="1" noChangeShapeType="1" noTextEdit="1"/>
          </p:cNvSpPr>
          <p:nvPr>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8">
            <a:extLst>
              <a:ext uri="{FF2B5EF4-FFF2-40B4-BE49-F238E27FC236}">
                <a16:creationId xmlns:a16="http://schemas.microsoft.com/office/drawing/2014/main" id="{E95DA498-D9A2-4DA9-B9DA-B3776E08CF7E}"/>
              </a:ext>
            </a:extLst>
          </p:cNvPr>
          <p:cNvSpPr>
            <a:spLocks noGrp="1" noRot="1" noChangeAspect="1" noMove="1" noResize="1" noEditPoints="1" noAdjustHandles="1" noChangeArrowheads="1" noChangeShapeType="1" noTextEdit="1"/>
          </p:cNvSpPr>
          <p:nvPr>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40">
            <a:extLst>
              <a:ext uri="{FF2B5EF4-FFF2-40B4-BE49-F238E27FC236}">
                <a16:creationId xmlns:a16="http://schemas.microsoft.com/office/drawing/2014/main" id="{9C21570E-E159-49A6-9891-FA397B7A92D3}"/>
              </a:ext>
            </a:extLst>
          </p:cNvPr>
          <p:cNvCxnSpPr>
            <a:cxnSpLocks noGrp="1" noRot="1" noChangeAspect="1" noMove="1" noResize="1" noEditPoints="1" noAdjustHandles="1" noChangeArrowheads="1" noChangeShapeType="1"/>
          </p:cNvCxnSpPr>
          <p:nvPr>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39822832-B555-4D78-A51F-2ED28F13C5A1}"/>
              </a:ext>
            </a:extLst>
          </p:cNvPr>
          <p:cNvPicPr>
            <a:picLocks noChangeAspect="1"/>
          </p:cNvPicPr>
          <p:nvPr/>
        </p:nvPicPr>
        <p:blipFill>
          <a:blip r:embed="rId3"/>
          <a:stretch>
            <a:fillRect/>
          </a:stretch>
        </p:blipFill>
        <p:spPr>
          <a:xfrm>
            <a:off x="643192" y="1762968"/>
            <a:ext cx="5666168" cy="3130557"/>
          </a:xfrm>
          <a:prstGeom prst="rect">
            <a:avLst/>
          </a:prstGeom>
        </p:spPr>
      </p:pic>
      <p:sp>
        <p:nvSpPr>
          <p:cNvPr id="5" name="Title 4">
            <a:extLst>
              <a:ext uri="{FF2B5EF4-FFF2-40B4-BE49-F238E27FC236}">
                <a16:creationId xmlns:a16="http://schemas.microsoft.com/office/drawing/2014/main" id="{E78B2C93-1D8D-42EE-BF4D-101D2D8C0FBE}"/>
              </a:ext>
            </a:extLst>
          </p:cNvPr>
          <p:cNvSpPr>
            <a:spLocks noGrp="1"/>
          </p:cNvSpPr>
          <p:nvPr>
            <p:ph type="title"/>
          </p:nvPr>
        </p:nvSpPr>
        <p:spPr>
          <a:xfrm>
            <a:off x="6411685" y="634946"/>
            <a:ext cx="5127171" cy="1450757"/>
          </a:xfrm>
        </p:spPr>
        <p:txBody>
          <a:bodyPr>
            <a:normAutofit/>
          </a:bodyPr>
          <a:lstStyle/>
          <a:p>
            <a:r>
              <a:rPr lang="en-US" dirty="0"/>
              <a:t>Introduction</a:t>
            </a:r>
          </a:p>
        </p:txBody>
      </p:sp>
      <p:sp>
        <p:nvSpPr>
          <p:cNvPr id="3" name="Content Placeholder 2"/>
          <p:cNvSpPr>
            <a:spLocks noGrp="1"/>
          </p:cNvSpPr>
          <p:nvPr>
            <p:ph idx="1"/>
          </p:nvPr>
        </p:nvSpPr>
        <p:spPr>
          <a:xfrm>
            <a:off x="6411684" y="2198914"/>
            <a:ext cx="5127172" cy="3670180"/>
          </a:xfrm>
        </p:spPr>
        <p:txBody>
          <a:bodyPr>
            <a:normAutofit/>
          </a:bodyPr>
          <a:lstStyle/>
          <a:p>
            <a:pPr>
              <a:buFont typeface="Wingdings" panose="05000000000000000000" pitchFamily="2" charset="2"/>
              <a:buChar char="§"/>
            </a:pPr>
            <a:r>
              <a:rPr lang="en-US" dirty="0"/>
              <a:t>The Total Fertility Rate (TFR) of a population is the average number of children that would be born to a woman over her lifetime. Fertility rates, whether high or low, impact economic growth, cultural stability and more.</a:t>
            </a:r>
          </a:p>
          <a:p>
            <a:pPr>
              <a:buFont typeface="Wingdings" panose="05000000000000000000" pitchFamily="2" charset="2"/>
              <a:buChar char="§"/>
            </a:pPr>
            <a:r>
              <a:rPr lang="en-US" dirty="0"/>
              <a:t>In most developed countries, fertility rate has fallen below the necessary "replacement" fertility rate (about 2.1), whereas in less developed countries the fertility rate is higher that the replacement rate (about 2.3). At both ends, there are potential benefits and worries.</a:t>
            </a:r>
          </a:p>
        </p:txBody>
      </p:sp>
    </p:spTree>
    <p:extLst>
      <p:ext uri="{BB962C8B-B14F-4D97-AF65-F5344CB8AC3E}">
        <p14:creationId xmlns:p14="http://schemas.microsoft.com/office/powerpoint/2010/main" val="1890793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7524-88FD-468E-A748-A7EA40A5A15B}"/>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0E382C4E-A85F-4A7A-8CFA-0747EBD5F8D4}"/>
              </a:ext>
            </a:extLst>
          </p:cNvPr>
          <p:cNvSpPr>
            <a:spLocks noGrp="1"/>
          </p:cNvSpPr>
          <p:nvPr>
            <p:ph idx="1"/>
          </p:nvPr>
        </p:nvSpPr>
        <p:spPr/>
        <p:txBody>
          <a:bodyPr/>
          <a:lstStyle/>
          <a:p>
            <a:pPr>
              <a:buFont typeface="Wingdings" charset="2"/>
              <a:buChar char="q"/>
            </a:pPr>
            <a:r>
              <a:rPr lang="en-US" sz="2400" dirty="0"/>
              <a:t>Model that is used to fit a linear relationship between a dependent variable and a set of predictors. </a:t>
            </a:r>
          </a:p>
          <a:p>
            <a:pPr marL="91440" lvl="1" indent="-91440">
              <a:spcBef>
                <a:spcPts val="1200"/>
              </a:spcBef>
              <a:spcAft>
                <a:spcPts val="200"/>
              </a:spcAft>
              <a:buSzPct val="100000"/>
              <a:buFont typeface="Wingdings" charset="2"/>
              <a:buChar char="q"/>
            </a:pPr>
            <a:r>
              <a:rPr lang="en-US" sz="2400" dirty="0"/>
              <a:t>Target variable is continuous so we want to know the effect (causal effect) of the input parameters on the target variable.</a:t>
            </a:r>
          </a:p>
          <a:p>
            <a:pPr>
              <a:buFont typeface="Wingdings" charset="2"/>
              <a:buChar char="q"/>
            </a:pPr>
            <a:r>
              <a:rPr lang="en-US" sz="2400" dirty="0"/>
              <a:t>Explanatory modeling or Causal analysis - We want to understand the relationship between our target variable and each of the predictor/input variables </a:t>
            </a:r>
          </a:p>
          <a:p>
            <a:pPr lvl="1"/>
            <a:r>
              <a:rPr lang="en-US" sz="2400" dirty="0"/>
              <a:t>Association</a:t>
            </a:r>
          </a:p>
          <a:p>
            <a:pPr lvl="1"/>
            <a:r>
              <a:rPr lang="en-US" sz="2400" dirty="0"/>
              <a:t>Strength</a:t>
            </a:r>
          </a:p>
          <a:p>
            <a:endParaRPr lang="en-US" dirty="0"/>
          </a:p>
        </p:txBody>
      </p:sp>
      <p:sp>
        <p:nvSpPr>
          <p:cNvPr id="4" name="Slide Number Placeholder 3">
            <a:extLst>
              <a:ext uri="{FF2B5EF4-FFF2-40B4-BE49-F238E27FC236}">
                <a16:creationId xmlns:a16="http://schemas.microsoft.com/office/drawing/2014/main" id="{98421D20-9A2F-43AA-ACE5-05FEFF182C20}"/>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090726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A008-4107-4730-86C1-4947BE66F0D5}"/>
              </a:ext>
            </a:extLst>
          </p:cNvPr>
          <p:cNvSpPr>
            <a:spLocks noGrp="1"/>
          </p:cNvSpPr>
          <p:nvPr>
            <p:ph type="title"/>
          </p:nvPr>
        </p:nvSpPr>
        <p:spPr>
          <a:xfrm>
            <a:off x="1097280" y="286603"/>
            <a:ext cx="10058400" cy="1450757"/>
          </a:xfrm>
        </p:spPr>
        <p:txBody>
          <a:bodyPr/>
          <a:lstStyle/>
          <a:p>
            <a:r>
              <a:rPr lang="en-US"/>
              <a:t>Different Regression Models Created on the Dataset</a:t>
            </a:r>
            <a:endParaRPr lang="en-US" dirty="0"/>
          </a:p>
        </p:txBody>
      </p:sp>
      <p:sp>
        <p:nvSpPr>
          <p:cNvPr id="4" name="Slide Number Placeholder 3">
            <a:extLst>
              <a:ext uri="{FF2B5EF4-FFF2-40B4-BE49-F238E27FC236}">
                <a16:creationId xmlns:a16="http://schemas.microsoft.com/office/drawing/2014/main" id="{9D484221-3004-412C-ACFF-64699B6DC194}"/>
              </a:ext>
            </a:extLst>
          </p:cNvPr>
          <p:cNvSpPr>
            <a:spLocks noGrp="1"/>
          </p:cNvSpPr>
          <p:nvPr>
            <p:ph type="sldNum" sz="quarter" idx="12"/>
          </p:nvPr>
        </p:nvSpPr>
        <p:spPr>
          <a:xfrm>
            <a:off x="9900458" y="6459785"/>
            <a:ext cx="1312025" cy="365125"/>
          </a:xfrm>
        </p:spPr>
        <p:txBody>
          <a:bodyPr/>
          <a:lstStyle/>
          <a:p>
            <a:fld id="{6D22F896-40B5-4ADD-8801-0D06FADFA095}" type="slidenum">
              <a:rPr lang="en-US" smtClean="0"/>
              <a:t>21</a:t>
            </a:fld>
            <a:endParaRPr lang="en-US" dirty="0"/>
          </a:p>
        </p:txBody>
      </p:sp>
      <p:pic>
        <p:nvPicPr>
          <p:cNvPr id="7" name="Content Placeholder 4">
            <a:extLst>
              <a:ext uri="{FF2B5EF4-FFF2-40B4-BE49-F238E27FC236}">
                <a16:creationId xmlns:a16="http://schemas.microsoft.com/office/drawing/2014/main" id="{99F074F2-7637-4A92-A9E2-EB207E7EB9A7}"/>
              </a:ext>
            </a:extLst>
          </p:cNvPr>
          <p:cNvPicPr>
            <a:picLocks noGrp="1" noChangeAspect="1"/>
          </p:cNvPicPr>
          <p:nvPr>
            <p:ph idx="1"/>
          </p:nvPr>
        </p:nvPicPr>
        <p:blipFill rotWithShape="1">
          <a:blip r:embed="rId2"/>
          <a:srcRect t="18508"/>
          <a:stretch/>
        </p:blipFill>
        <p:spPr>
          <a:xfrm>
            <a:off x="1200641" y="1950720"/>
            <a:ext cx="9345439" cy="3718560"/>
          </a:xfrm>
          <a:prstGeom prst="rect">
            <a:avLst/>
          </a:prstGeom>
        </p:spPr>
      </p:pic>
    </p:spTree>
    <p:extLst>
      <p:ext uri="{BB962C8B-B14F-4D97-AF65-F5344CB8AC3E}">
        <p14:creationId xmlns:p14="http://schemas.microsoft.com/office/powerpoint/2010/main" val="3265439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B2B8762-61F0-4F1B-9364-D633EE9D6AF5}"/>
              </a:ext>
            </a:extLst>
          </p:cNvPr>
          <p:cNvSpPr>
            <a:spLocks noGrp="1" noRot="1" noChangeAspect="1" noMove="1" noResize="1" noEditPoints="1" noAdjustHandles="1" noChangeArrowheads="1" noChangeShapeType="1" noTextEdit="1"/>
          </p:cNvSpPr>
          <p:nvPr>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E97675C8-1328-460C-9EBF-6B446B67EAD3}"/>
              </a:ext>
            </a:extLst>
          </p:cNvPr>
          <p:cNvSpPr>
            <a:spLocks noGrp="1" noRot="1" noChangeAspect="1" noMove="1" noResize="1" noEditPoints="1" noAdjustHandles="1" noChangeArrowheads="1" noChangeShapeType="1" noTextEdit="1"/>
          </p:cNvSpPr>
          <p:nvPr>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8">
            <a:extLst>
              <a:ext uri="{FF2B5EF4-FFF2-40B4-BE49-F238E27FC236}">
                <a16:creationId xmlns:a16="http://schemas.microsoft.com/office/drawing/2014/main" id="{514EE78B-AF71-4195-A01B-F1165D9233BF}"/>
              </a:ext>
            </a:extLst>
          </p:cNvPr>
          <p:cNvCxnSpPr>
            <a:cxnSpLocks noGrp="1" noRot="1" noChangeAspect="1" noMove="1" noResize="1" noEditPoints="1" noAdjustHandles="1" noChangeArrowheads="1" noChangeShapeType="1"/>
          </p:cNvCxnSpPr>
          <p:nvPr>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6417104-D4C1-4710-9982-2154A7F48492}"/>
              </a:ext>
            </a:extLst>
          </p:cNvPr>
          <p:cNvSpPr>
            <a:spLocks noGrp="1" noRot="1" noChangeAspect="1" noMove="1" noResize="1" noEditPoints="1" noAdjustHandles="1" noChangeArrowheads="1" noChangeShapeType="1" noTextEdit="1"/>
          </p:cNvSpPr>
          <p:nvPr>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7BDDC51-8BB2-42BE-8EA8-39B3E9AC1EF6}"/>
              </a:ext>
            </a:extLst>
          </p:cNvPr>
          <p:cNvSpPr>
            <a:spLocks noGrp="1" noRot="1" noChangeAspect="1" noMove="1" noResize="1" noEditPoints="1" noAdjustHandles="1" noChangeArrowheads="1" noChangeShapeType="1" noTextEdit="1"/>
          </p:cNvSpPr>
          <p:nvPr>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A52A394-10F4-4AA5-90E4-634D1E919DBA}"/>
              </a:ext>
            </a:extLst>
          </p:cNvPr>
          <p:cNvSpPr>
            <a:spLocks noGrp="1" noRot="1" noChangeAspect="1" noMove="1" noResize="1" noEditPoints="1" noAdjustHandles="1" noChangeArrowheads="1" noChangeShapeType="1" noTextEdit="1"/>
          </p:cNvSpPr>
          <p:nvPr>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04733B62-1719-4677-A612-CA0AC0AD7482}"/>
              </a:ext>
            </a:extLst>
          </p:cNvPr>
          <p:cNvCxnSpPr>
            <a:cxnSpLocks noGrp="1" noRot="1" noChangeAspect="1" noMove="1" noResize="1" noEditPoints="1" noAdjustHandles="1" noChangeArrowheads="1" noChangeShapeType="1"/>
          </p:cNvCxnSpPr>
          <p:nvPr>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6562DFC-B637-484A-9B7A-2748217D90F8}"/>
              </a:ext>
            </a:extLst>
          </p:cNvPr>
          <p:cNvPicPr>
            <a:picLocks noChangeAspect="1"/>
          </p:cNvPicPr>
          <p:nvPr/>
        </p:nvPicPr>
        <p:blipFill>
          <a:blip r:embed="rId3"/>
          <a:stretch>
            <a:fillRect/>
          </a:stretch>
        </p:blipFill>
        <p:spPr>
          <a:xfrm>
            <a:off x="635457" y="914781"/>
            <a:ext cx="5341594" cy="3178247"/>
          </a:xfrm>
          <a:prstGeom prst="rect">
            <a:avLst/>
          </a:prstGeom>
        </p:spPr>
      </p:pic>
      <p:pic>
        <p:nvPicPr>
          <p:cNvPr id="7" name="Picture 6">
            <a:extLst>
              <a:ext uri="{FF2B5EF4-FFF2-40B4-BE49-F238E27FC236}">
                <a16:creationId xmlns:a16="http://schemas.microsoft.com/office/drawing/2014/main" id="{05D73FE8-7CA8-44E4-8171-4800BBB7B915}"/>
              </a:ext>
            </a:extLst>
          </p:cNvPr>
          <p:cNvPicPr>
            <a:picLocks noChangeAspect="1"/>
          </p:cNvPicPr>
          <p:nvPr/>
        </p:nvPicPr>
        <p:blipFill>
          <a:blip r:embed="rId4"/>
          <a:stretch>
            <a:fillRect/>
          </a:stretch>
        </p:blipFill>
        <p:spPr>
          <a:xfrm>
            <a:off x="6402143" y="893198"/>
            <a:ext cx="5288975" cy="3199830"/>
          </a:xfrm>
          <a:prstGeom prst="rect">
            <a:avLst/>
          </a:prstGeom>
        </p:spPr>
      </p:pic>
      <p:sp>
        <p:nvSpPr>
          <p:cNvPr id="39" name="Rectangle 38">
            <a:extLst>
              <a:ext uri="{FF2B5EF4-FFF2-40B4-BE49-F238E27FC236}">
                <a16:creationId xmlns:a16="http://schemas.microsoft.com/office/drawing/2014/main" id="{626F1402-2DEC-4071-84AF-350C7BF00D43}"/>
              </a:ext>
            </a:extLst>
          </p:cNvPr>
          <p:cNvSpPr>
            <a:spLocks noGrp="1" noRot="1" noChangeAspect="1" noMove="1" noResize="1" noEditPoints="1" noAdjustHandles="1" noChangeArrowheads="1" noChangeShapeType="1" noTextEdit="1"/>
          </p:cNvSpPr>
          <p:nvPr>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F9698-08C2-4B95-B071-66E483AB6367}"/>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Evaluate Model Performance</a:t>
            </a:r>
          </a:p>
        </p:txBody>
      </p:sp>
      <p:sp>
        <p:nvSpPr>
          <p:cNvPr id="4" name="Slide Number Placeholder 3">
            <a:extLst>
              <a:ext uri="{FF2B5EF4-FFF2-40B4-BE49-F238E27FC236}">
                <a16:creationId xmlns:a16="http://schemas.microsoft.com/office/drawing/2014/main" id="{791EB1DD-0DA5-4321-9B90-5766339C2CA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6D22F896-40B5-4ADD-8801-0D06FADFA095}" type="slidenum">
              <a:rPr lang="en-US"/>
              <a:pPr>
                <a:spcAft>
                  <a:spcPts val="600"/>
                </a:spcAft>
              </a:pPr>
              <a:t>22</a:t>
            </a:fld>
            <a:endParaRPr lang="en-US"/>
          </a:p>
        </p:txBody>
      </p:sp>
      <p:sp>
        <p:nvSpPr>
          <p:cNvPr id="42" name="TextBox 41">
            <a:extLst>
              <a:ext uri="{FF2B5EF4-FFF2-40B4-BE49-F238E27FC236}">
                <a16:creationId xmlns:a16="http://schemas.microsoft.com/office/drawing/2014/main" id="{E2C42756-69E9-4FC8-A0D5-557686B97AE5}"/>
              </a:ext>
            </a:extLst>
          </p:cNvPr>
          <p:cNvSpPr txBox="1"/>
          <p:nvPr/>
        </p:nvSpPr>
        <p:spPr>
          <a:xfrm>
            <a:off x="1485694" y="416147"/>
            <a:ext cx="343117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Model 1</a:t>
            </a:r>
          </a:p>
        </p:txBody>
      </p:sp>
      <p:sp>
        <p:nvSpPr>
          <p:cNvPr id="43" name="TextBox 42">
            <a:extLst>
              <a:ext uri="{FF2B5EF4-FFF2-40B4-BE49-F238E27FC236}">
                <a16:creationId xmlns:a16="http://schemas.microsoft.com/office/drawing/2014/main" id="{AEBB46A2-13F3-470D-8CAF-C21A07B0430E}"/>
              </a:ext>
            </a:extLst>
          </p:cNvPr>
          <p:cNvSpPr txBox="1"/>
          <p:nvPr/>
        </p:nvSpPr>
        <p:spPr>
          <a:xfrm>
            <a:off x="7268393" y="415041"/>
            <a:ext cx="343117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Model 2</a:t>
            </a:r>
          </a:p>
        </p:txBody>
      </p:sp>
    </p:spTree>
    <p:extLst>
      <p:ext uri="{BB962C8B-B14F-4D97-AF65-F5344CB8AC3E}">
        <p14:creationId xmlns:p14="http://schemas.microsoft.com/office/powerpoint/2010/main" val="164643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B2B8762-61F0-4F1B-9364-D633EE9D6AF5}"/>
              </a:ext>
            </a:extLst>
          </p:cNvPr>
          <p:cNvSpPr>
            <a:spLocks noGrp="1" noRot="1" noChangeAspect="1" noMove="1" noResize="1" noEditPoints="1" noAdjustHandles="1" noChangeArrowheads="1" noChangeShapeType="1" noTextEdit="1"/>
          </p:cNvSpPr>
          <p:nvPr>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E97675C8-1328-460C-9EBF-6B446B67EAD3}"/>
              </a:ext>
            </a:extLst>
          </p:cNvPr>
          <p:cNvSpPr>
            <a:spLocks noGrp="1" noRot="1" noChangeAspect="1" noMove="1" noResize="1" noEditPoints="1" noAdjustHandles="1" noChangeArrowheads="1" noChangeShapeType="1" noTextEdit="1"/>
          </p:cNvSpPr>
          <p:nvPr>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8">
            <a:extLst>
              <a:ext uri="{FF2B5EF4-FFF2-40B4-BE49-F238E27FC236}">
                <a16:creationId xmlns:a16="http://schemas.microsoft.com/office/drawing/2014/main" id="{514EE78B-AF71-4195-A01B-F1165D9233BF}"/>
              </a:ext>
            </a:extLst>
          </p:cNvPr>
          <p:cNvCxnSpPr>
            <a:cxnSpLocks noGrp="1" noRot="1" noChangeAspect="1" noMove="1" noResize="1" noEditPoints="1" noAdjustHandles="1" noChangeArrowheads="1" noChangeShapeType="1"/>
          </p:cNvCxnSpPr>
          <p:nvPr>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6417104-D4C1-4710-9982-2154A7F48492}"/>
              </a:ext>
            </a:extLst>
          </p:cNvPr>
          <p:cNvSpPr>
            <a:spLocks noGrp="1" noRot="1" noChangeAspect="1" noMove="1" noResize="1" noEditPoints="1" noAdjustHandles="1" noChangeArrowheads="1" noChangeShapeType="1" noTextEdit="1"/>
          </p:cNvSpPr>
          <p:nvPr>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7BDDC51-8BB2-42BE-8EA8-39B3E9AC1EF6}"/>
              </a:ext>
            </a:extLst>
          </p:cNvPr>
          <p:cNvSpPr>
            <a:spLocks noGrp="1" noRot="1" noChangeAspect="1" noMove="1" noResize="1" noEditPoints="1" noAdjustHandles="1" noChangeArrowheads="1" noChangeShapeType="1" noTextEdit="1"/>
          </p:cNvSpPr>
          <p:nvPr>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DA52A394-10F4-4AA5-90E4-634D1E919DBA}"/>
              </a:ext>
            </a:extLst>
          </p:cNvPr>
          <p:cNvSpPr>
            <a:spLocks noGrp="1" noRot="1" noChangeAspect="1" noMove="1" noResize="1" noEditPoints="1" noAdjustHandles="1" noChangeArrowheads="1" noChangeShapeType="1" noTextEdit="1"/>
          </p:cNvSpPr>
          <p:nvPr>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04733B62-1719-4677-A612-CA0AC0AD7482}"/>
              </a:ext>
            </a:extLst>
          </p:cNvPr>
          <p:cNvCxnSpPr>
            <a:cxnSpLocks noGrp="1" noRot="1" noChangeAspect="1" noMove="1" noResize="1" noEditPoints="1" noAdjustHandles="1" noChangeArrowheads="1" noChangeShapeType="1"/>
          </p:cNvCxnSpPr>
          <p:nvPr>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26F1402-2DEC-4071-84AF-350C7BF00D43}"/>
              </a:ext>
            </a:extLst>
          </p:cNvPr>
          <p:cNvSpPr>
            <a:spLocks noGrp="1" noRot="1" noChangeAspect="1" noMove="1" noResize="1" noEditPoints="1" noAdjustHandles="1" noChangeArrowheads="1" noChangeShapeType="1" noTextEdit="1"/>
          </p:cNvSpPr>
          <p:nvPr>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F9698-08C2-4B95-B071-66E483AB6367}"/>
              </a:ext>
            </a:extLst>
          </p:cNvPr>
          <p:cNvSpPr>
            <a:spLocks noGrp="1"/>
          </p:cNvSpPr>
          <p:nvPr>
            <p:ph type="title"/>
          </p:nvPr>
        </p:nvSpPr>
        <p:spPr>
          <a:xfrm>
            <a:off x="633999" y="4711473"/>
            <a:ext cx="10909073" cy="896411"/>
          </a:xfrm>
        </p:spPr>
        <p:txBody>
          <a:bodyPr vert="horz" lIns="91440" tIns="45720" rIns="91440" bIns="45720" rtlCol="0" anchor="b">
            <a:normAutofit/>
          </a:bodyPr>
          <a:lstStyle/>
          <a:p>
            <a:r>
              <a:rPr lang="en-US" dirty="0">
                <a:solidFill>
                  <a:schemeClr val="tx1">
                    <a:lumMod val="85000"/>
                    <a:lumOff val="15000"/>
                  </a:schemeClr>
                </a:solidFill>
              </a:rPr>
              <a:t>Evaluate Model Performance (Cont’d)</a:t>
            </a:r>
          </a:p>
        </p:txBody>
      </p:sp>
      <p:sp>
        <p:nvSpPr>
          <p:cNvPr id="4" name="Slide Number Placeholder 3">
            <a:extLst>
              <a:ext uri="{FF2B5EF4-FFF2-40B4-BE49-F238E27FC236}">
                <a16:creationId xmlns:a16="http://schemas.microsoft.com/office/drawing/2014/main" id="{791EB1DD-0DA5-4321-9B90-5766339C2CA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6D22F896-40B5-4ADD-8801-0D06FADFA095}" type="slidenum">
              <a:rPr lang="en-US"/>
              <a:pPr>
                <a:spcAft>
                  <a:spcPts val="600"/>
                </a:spcAft>
              </a:pPr>
              <a:t>23</a:t>
            </a:fld>
            <a:endParaRPr lang="en-US"/>
          </a:p>
        </p:txBody>
      </p:sp>
      <p:sp>
        <p:nvSpPr>
          <p:cNvPr id="42" name="TextBox 41">
            <a:extLst>
              <a:ext uri="{FF2B5EF4-FFF2-40B4-BE49-F238E27FC236}">
                <a16:creationId xmlns:a16="http://schemas.microsoft.com/office/drawing/2014/main" id="{E2C42756-69E9-4FC8-A0D5-557686B97AE5}"/>
              </a:ext>
            </a:extLst>
          </p:cNvPr>
          <p:cNvSpPr txBox="1"/>
          <p:nvPr/>
        </p:nvSpPr>
        <p:spPr>
          <a:xfrm>
            <a:off x="1485694" y="416147"/>
            <a:ext cx="343117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Model 3</a:t>
            </a:r>
          </a:p>
        </p:txBody>
      </p:sp>
      <p:sp>
        <p:nvSpPr>
          <p:cNvPr id="43" name="TextBox 42">
            <a:extLst>
              <a:ext uri="{FF2B5EF4-FFF2-40B4-BE49-F238E27FC236}">
                <a16:creationId xmlns:a16="http://schemas.microsoft.com/office/drawing/2014/main" id="{AEBB46A2-13F3-470D-8CAF-C21A07B0430E}"/>
              </a:ext>
            </a:extLst>
          </p:cNvPr>
          <p:cNvSpPr txBox="1"/>
          <p:nvPr/>
        </p:nvSpPr>
        <p:spPr>
          <a:xfrm>
            <a:off x="7268393" y="415041"/>
            <a:ext cx="343117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Model 4</a:t>
            </a:r>
          </a:p>
        </p:txBody>
      </p:sp>
      <p:pic>
        <p:nvPicPr>
          <p:cNvPr id="3" name="Picture 2">
            <a:extLst>
              <a:ext uri="{FF2B5EF4-FFF2-40B4-BE49-F238E27FC236}">
                <a16:creationId xmlns:a16="http://schemas.microsoft.com/office/drawing/2014/main" id="{6436C264-0111-4593-897E-0BF6939AA17F}"/>
              </a:ext>
            </a:extLst>
          </p:cNvPr>
          <p:cNvPicPr>
            <a:picLocks noChangeAspect="1"/>
          </p:cNvPicPr>
          <p:nvPr/>
        </p:nvPicPr>
        <p:blipFill>
          <a:blip r:embed="rId3"/>
          <a:stretch>
            <a:fillRect/>
          </a:stretch>
        </p:blipFill>
        <p:spPr>
          <a:xfrm>
            <a:off x="980831" y="886968"/>
            <a:ext cx="4714575" cy="3810316"/>
          </a:xfrm>
          <a:prstGeom prst="rect">
            <a:avLst/>
          </a:prstGeom>
        </p:spPr>
      </p:pic>
      <p:pic>
        <p:nvPicPr>
          <p:cNvPr id="5" name="Picture 4">
            <a:extLst>
              <a:ext uri="{FF2B5EF4-FFF2-40B4-BE49-F238E27FC236}">
                <a16:creationId xmlns:a16="http://schemas.microsoft.com/office/drawing/2014/main" id="{AC98F68C-56A1-42EA-BD98-AFE6F41FEA04}"/>
              </a:ext>
            </a:extLst>
          </p:cNvPr>
          <p:cNvPicPr>
            <a:picLocks noChangeAspect="1"/>
          </p:cNvPicPr>
          <p:nvPr/>
        </p:nvPicPr>
        <p:blipFill>
          <a:blip r:embed="rId4"/>
          <a:stretch>
            <a:fillRect/>
          </a:stretch>
        </p:blipFill>
        <p:spPr>
          <a:xfrm>
            <a:off x="6440788" y="953917"/>
            <a:ext cx="5010979" cy="3551287"/>
          </a:xfrm>
          <a:prstGeom prst="rect">
            <a:avLst/>
          </a:prstGeom>
        </p:spPr>
      </p:pic>
    </p:spTree>
    <p:extLst>
      <p:ext uri="{BB962C8B-B14F-4D97-AF65-F5344CB8AC3E}">
        <p14:creationId xmlns:p14="http://schemas.microsoft.com/office/powerpoint/2010/main" val="401470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DB63-3AB3-4E09-B65E-B7007BE80322}"/>
              </a:ext>
            </a:extLst>
          </p:cNvPr>
          <p:cNvSpPr>
            <a:spLocks noGrp="1"/>
          </p:cNvSpPr>
          <p:nvPr>
            <p:ph type="title"/>
          </p:nvPr>
        </p:nvSpPr>
        <p:spPr/>
        <p:txBody>
          <a:bodyPr/>
          <a:lstStyle/>
          <a:p>
            <a:r>
              <a:rPr lang="en-US" dirty="0"/>
              <a:t>Final Model</a:t>
            </a:r>
          </a:p>
        </p:txBody>
      </p:sp>
      <p:sp>
        <p:nvSpPr>
          <p:cNvPr id="3" name="Text Placeholder 2">
            <a:extLst>
              <a:ext uri="{FF2B5EF4-FFF2-40B4-BE49-F238E27FC236}">
                <a16:creationId xmlns:a16="http://schemas.microsoft.com/office/drawing/2014/main" id="{2F529D83-8555-4623-A433-8DCE9C5210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45A0DD-8943-4257-AC37-A23F835F6423}"/>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654382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B8A6-8B0F-47EC-9BCD-044F2F0643F5}"/>
              </a:ext>
            </a:extLst>
          </p:cNvPr>
          <p:cNvSpPr>
            <a:spLocks noGrp="1"/>
          </p:cNvSpPr>
          <p:nvPr>
            <p:ph type="title"/>
          </p:nvPr>
        </p:nvSpPr>
        <p:spPr>
          <a:xfrm>
            <a:off x="1097280" y="286603"/>
            <a:ext cx="10058400" cy="1450757"/>
          </a:xfrm>
        </p:spPr>
        <p:txBody>
          <a:bodyPr/>
          <a:lstStyle/>
          <a:p>
            <a:r>
              <a:rPr lang="en-US" dirty="0"/>
              <a:t>Model 1</a:t>
            </a:r>
          </a:p>
        </p:txBody>
      </p:sp>
      <p:sp>
        <p:nvSpPr>
          <p:cNvPr id="4" name="Slide Number Placeholder 3">
            <a:extLst>
              <a:ext uri="{FF2B5EF4-FFF2-40B4-BE49-F238E27FC236}">
                <a16:creationId xmlns:a16="http://schemas.microsoft.com/office/drawing/2014/main" id="{ACF1F42A-1054-4BB3-897E-94C5DFDE9C31}"/>
              </a:ext>
            </a:extLst>
          </p:cNvPr>
          <p:cNvSpPr>
            <a:spLocks noGrp="1"/>
          </p:cNvSpPr>
          <p:nvPr>
            <p:ph type="sldNum" sz="quarter" idx="12"/>
          </p:nvPr>
        </p:nvSpPr>
        <p:spPr>
          <a:xfrm>
            <a:off x="9900458" y="6459785"/>
            <a:ext cx="1312025" cy="365125"/>
          </a:xfrm>
        </p:spPr>
        <p:txBody>
          <a:bodyPr/>
          <a:lstStyle/>
          <a:p>
            <a:fld id="{6D22F896-40B5-4ADD-8801-0D06FADFA095}" type="slidenum">
              <a:rPr lang="en-US" smtClean="0"/>
              <a:t>25</a:t>
            </a:fld>
            <a:endParaRPr lang="en-US" dirty="0"/>
          </a:p>
        </p:txBody>
      </p:sp>
      <p:pic>
        <p:nvPicPr>
          <p:cNvPr id="8" name="Picture 7">
            <a:extLst>
              <a:ext uri="{FF2B5EF4-FFF2-40B4-BE49-F238E27FC236}">
                <a16:creationId xmlns:a16="http://schemas.microsoft.com/office/drawing/2014/main" id="{5A5833A4-0305-464E-8B7A-7AC3E300670C}"/>
              </a:ext>
            </a:extLst>
          </p:cNvPr>
          <p:cNvPicPr>
            <a:picLocks noChangeAspect="1"/>
          </p:cNvPicPr>
          <p:nvPr/>
        </p:nvPicPr>
        <p:blipFill>
          <a:blip r:embed="rId2"/>
          <a:stretch>
            <a:fillRect/>
          </a:stretch>
        </p:blipFill>
        <p:spPr>
          <a:xfrm>
            <a:off x="1097279" y="1845734"/>
            <a:ext cx="8115300" cy="847725"/>
          </a:xfrm>
          <a:prstGeom prst="rect">
            <a:avLst/>
          </a:prstGeom>
          <a:ln>
            <a:solidFill>
              <a:schemeClr val="tx1"/>
            </a:solidFill>
          </a:ln>
        </p:spPr>
      </p:pic>
      <p:pic>
        <p:nvPicPr>
          <p:cNvPr id="9" name="Picture 8">
            <a:extLst>
              <a:ext uri="{FF2B5EF4-FFF2-40B4-BE49-F238E27FC236}">
                <a16:creationId xmlns:a16="http://schemas.microsoft.com/office/drawing/2014/main" id="{71E49454-6CAD-4273-BB05-2655AB15E21E}"/>
              </a:ext>
            </a:extLst>
          </p:cNvPr>
          <p:cNvPicPr>
            <a:picLocks noChangeAspect="1"/>
          </p:cNvPicPr>
          <p:nvPr/>
        </p:nvPicPr>
        <p:blipFill>
          <a:blip r:embed="rId3"/>
          <a:stretch>
            <a:fillRect/>
          </a:stretch>
        </p:blipFill>
        <p:spPr>
          <a:xfrm>
            <a:off x="1097278" y="2910967"/>
            <a:ext cx="8116355" cy="2677033"/>
          </a:xfrm>
          <a:prstGeom prst="rect">
            <a:avLst/>
          </a:prstGeom>
        </p:spPr>
      </p:pic>
    </p:spTree>
    <p:extLst>
      <p:ext uri="{BB962C8B-B14F-4D97-AF65-F5344CB8AC3E}">
        <p14:creationId xmlns:p14="http://schemas.microsoft.com/office/powerpoint/2010/main" val="1672347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B8A6-8B0F-47EC-9BCD-044F2F0643F5}"/>
              </a:ext>
            </a:extLst>
          </p:cNvPr>
          <p:cNvSpPr>
            <a:spLocks noGrp="1"/>
          </p:cNvSpPr>
          <p:nvPr>
            <p:ph type="title"/>
          </p:nvPr>
        </p:nvSpPr>
        <p:spPr>
          <a:xfrm>
            <a:off x="1097280" y="286603"/>
            <a:ext cx="10058400" cy="1450757"/>
          </a:xfrm>
        </p:spPr>
        <p:txBody>
          <a:bodyPr/>
          <a:lstStyle/>
          <a:p>
            <a:r>
              <a:rPr lang="en-US" dirty="0"/>
              <a:t>Model 1</a:t>
            </a:r>
          </a:p>
        </p:txBody>
      </p:sp>
      <p:sp>
        <p:nvSpPr>
          <p:cNvPr id="4" name="Slide Number Placeholder 3">
            <a:extLst>
              <a:ext uri="{FF2B5EF4-FFF2-40B4-BE49-F238E27FC236}">
                <a16:creationId xmlns:a16="http://schemas.microsoft.com/office/drawing/2014/main" id="{ACF1F42A-1054-4BB3-897E-94C5DFDE9C31}"/>
              </a:ext>
            </a:extLst>
          </p:cNvPr>
          <p:cNvSpPr>
            <a:spLocks noGrp="1"/>
          </p:cNvSpPr>
          <p:nvPr>
            <p:ph type="sldNum" sz="quarter" idx="12"/>
          </p:nvPr>
        </p:nvSpPr>
        <p:spPr>
          <a:xfrm>
            <a:off x="9900458" y="6459785"/>
            <a:ext cx="1312025" cy="365125"/>
          </a:xfrm>
        </p:spPr>
        <p:txBody>
          <a:bodyPr/>
          <a:lstStyle/>
          <a:p>
            <a:fld id="{6D22F896-40B5-4ADD-8801-0D06FADFA095}" type="slidenum">
              <a:rPr lang="en-US" smtClean="0"/>
              <a:t>26</a:t>
            </a:fld>
            <a:endParaRPr lang="en-US" dirty="0"/>
          </a:p>
        </p:txBody>
      </p:sp>
      <p:pic>
        <p:nvPicPr>
          <p:cNvPr id="6" name="Picture 5">
            <a:extLst>
              <a:ext uri="{FF2B5EF4-FFF2-40B4-BE49-F238E27FC236}">
                <a16:creationId xmlns:a16="http://schemas.microsoft.com/office/drawing/2014/main" id="{5870564E-4D06-47B1-8FA8-2E6BBD4FD4C5}"/>
              </a:ext>
            </a:extLst>
          </p:cNvPr>
          <p:cNvPicPr>
            <a:picLocks noChangeAspect="1"/>
          </p:cNvPicPr>
          <p:nvPr/>
        </p:nvPicPr>
        <p:blipFill>
          <a:blip r:embed="rId2"/>
          <a:stretch>
            <a:fillRect/>
          </a:stretch>
        </p:blipFill>
        <p:spPr>
          <a:xfrm>
            <a:off x="773805" y="4147184"/>
            <a:ext cx="10728960" cy="1256417"/>
          </a:xfrm>
          <a:prstGeom prst="rect">
            <a:avLst/>
          </a:prstGeom>
        </p:spPr>
      </p:pic>
      <p:pic>
        <p:nvPicPr>
          <p:cNvPr id="9" name="Picture 8">
            <a:extLst>
              <a:ext uri="{FF2B5EF4-FFF2-40B4-BE49-F238E27FC236}">
                <a16:creationId xmlns:a16="http://schemas.microsoft.com/office/drawing/2014/main" id="{2F16B4BC-F438-4BD5-A050-5BEA5BDB6C1F}"/>
              </a:ext>
            </a:extLst>
          </p:cNvPr>
          <p:cNvPicPr>
            <a:picLocks noChangeAspect="1"/>
          </p:cNvPicPr>
          <p:nvPr/>
        </p:nvPicPr>
        <p:blipFill>
          <a:blip r:embed="rId3"/>
          <a:stretch>
            <a:fillRect/>
          </a:stretch>
        </p:blipFill>
        <p:spPr>
          <a:xfrm>
            <a:off x="768805" y="1887944"/>
            <a:ext cx="5369480" cy="1778534"/>
          </a:xfrm>
          <a:prstGeom prst="rect">
            <a:avLst/>
          </a:prstGeom>
        </p:spPr>
      </p:pic>
      <p:pic>
        <p:nvPicPr>
          <p:cNvPr id="10" name="Picture 9">
            <a:extLst>
              <a:ext uri="{FF2B5EF4-FFF2-40B4-BE49-F238E27FC236}">
                <a16:creationId xmlns:a16="http://schemas.microsoft.com/office/drawing/2014/main" id="{FA1CB94F-5194-44A5-9F34-8F1D219FE18B}"/>
              </a:ext>
            </a:extLst>
          </p:cNvPr>
          <p:cNvPicPr>
            <a:picLocks noChangeAspect="1"/>
          </p:cNvPicPr>
          <p:nvPr/>
        </p:nvPicPr>
        <p:blipFill>
          <a:blip r:embed="rId4"/>
          <a:stretch>
            <a:fillRect/>
          </a:stretch>
        </p:blipFill>
        <p:spPr>
          <a:xfrm>
            <a:off x="6219648" y="1887944"/>
            <a:ext cx="5283118" cy="1778534"/>
          </a:xfrm>
          <a:prstGeom prst="rect">
            <a:avLst/>
          </a:prstGeom>
        </p:spPr>
      </p:pic>
    </p:spTree>
    <p:extLst>
      <p:ext uri="{BB962C8B-B14F-4D97-AF65-F5344CB8AC3E}">
        <p14:creationId xmlns:p14="http://schemas.microsoft.com/office/powerpoint/2010/main" val="530439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chose Model1</a:t>
            </a:r>
          </a:p>
        </p:txBody>
      </p:sp>
      <p:sp>
        <p:nvSpPr>
          <p:cNvPr id="3" name="Content Placeholder 2"/>
          <p:cNvSpPr>
            <a:spLocks noGrp="1"/>
          </p:cNvSpPr>
          <p:nvPr>
            <p:ph idx="1"/>
          </p:nvPr>
        </p:nvSpPr>
        <p:spPr>
          <a:xfrm>
            <a:off x="1097280" y="2097024"/>
            <a:ext cx="10058400" cy="3772070"/>
          </a:xfrm>
        </p:spPr>
        <p:txBody>
          <a:bodyPr>
            <a:normAutofit/>
          </a:bodyPr>
          <a:lstStyle/>
          <a:p>
            <a:pPr lvl="0">
              <a:buFont typeface="Wingdings" charset="2"/>
              <a:buChar char="q"/>
            </a:pPr>
            <a:r>
              <a:rPr lang="en-US" sz="2400" dirty="0"/>
              <a:t> More significant variables than the Default Regression models</a:t>
            </a:r>
          </a:p>
          <a:p>
            <a:pPr>
              <a:buFont typeface="Wingdings" charset="2"/>
              <a:buChar char="q"/>
            </a:pPr>
            <a:r>
              <a:rPr lang="en-US" sz="2400" dirty="0"/>
              <a:t> Missing values have been imputed </a:t>
            </a:r>
          </a:p>
          <a:p>
            <a:pPr lvl="0">
              <a:buFont typeface="Wingdings" charset="2"/>
              <a:buChar char="q"/>
            </a:pPr>
            <a:r>
              <a:rPr lang="en-US" sz="2400" dirty="0"/>
              <a:t> Standardized only ‘CO2 emissions’</a:t>
            </a:r>
          </a:p>
          <a:p>
            <a:pPr>
              <a:buFont typeface="Wingdings" charset="2"/>
              <a:buChar char="q"/>
            </a:pPr>
            <a:r>
              <a:rPr lang="en-US" sz="2400" dirty="0"/>
              <a:t> Forward selection method gave better results since we had a large number of potential independent variables</a:t>
            </a:r>
          </a:p>
        </p:txBody>
      </p:sp>
      <p:sp>
        <p:nvSpPr>
          <p:cNvPr id="4" name="Slide Number Placeholder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381617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of the model</a:t>
            </a:r>
          </a:p>
        </p:txBody>
      </p:sp>
      <p:sp>
        <p:nvSpPr>
          <p:cNvPr id="3" name="Content Placeholder 2"/>
          <p:cNvSpPr>
            <a:spLocks noGrp="1"/>
          </p:cNvSpPr>
          <p:nvPr>
            <p:ph idx="1"/>
          </p:nvPr>
        </p:nvSpPr>
        <p:spPr>
          <a:xfrm>
            <a:off x="1097280" y="2194560"/>
            <a:ext cx="10058400" cy="3674534"/>
          </a:xfrm>
        </p:spPr>
        <p:txBody>
          <a:bodyPr/>
          <a:lstStyle/>
          <a:p>
            <a:pPr lvl="0">
              <a:spcAft>
                <a:spcPts val="800"/>
              </a:spcAft>
              <a:buFont typeface="Wingdings" charset="2"/>
              <a:buChar char="q"/>
            </a:pPr>
            <a:r>
              <a:rPr lang="en-US" sz="2400" dirty="0"/>
              <a:t> Predictors account for 84.01% variation of the target variable</a:t>
            </a:r>
          </a:p>
          <a:p>
            <a:pPr lvl="0">
              <a:spcAft>
                <a:spcPts val="800"/>
              </a:spcAft>
              <a:buFont typeface="Wingdings" charset="2"/>
              <a:buChar char="q"/>
            </a:pPr>
            <a:r>
              <a:rPr lang="en-US" sz="2400" dirty="0"/>
              <a:t> Forward regression runs with only the significant variables in the dataset. Once a variable is in the model, it remains in the model.</a:t>
            </a:r>
          </a:p>
          <a:p>
            <a:pPr lvl="0">
              <a:spcAft>
                <a:spcPts val="800"/>
              </a:spcAft>
              <a:buFont typeface="Wingdings" charset="2"/>
              <a:buChar char="q"/>
            </a:pPr>
            <a:r>
              <a:rPr lang="en-US" sz="2400" dirty="0"/>
              <a:t> ‘</a:t>
            </a:r>
            <a:r>
              <a:rPr lang="en-US" sz="2400" dirty="0" err="1"/>
              <a:t>health_spending_of_total_govt_spending</a:t>
            </a:r>
            <a:r>
              <a:rPr lang="en-US" sz="2400" dirty="0"/>
              <a:t>’ and ‘Mortality_Rate_Under5’ affects the Fertility rate positively. This aids in recommendations based on our model.</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508871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the model</a:t>
            </a:r>
          </a:p>
        </p:txBody>
      </p:sp>
      <p:sp>
        <p:nvSpPr>
          <p:cNvPr id="3" name="Content Placeholder 2"/>
          <p:cNvSpPr>
            <a:spLocks noGrp="1"/>
          </p:cNvSpPr>
          <p:nvPr>
            <p:ph idx="1"/>
          </p:nvPr>
        </p:nvSpPr>
        <p:spPr>
          <a:xfrm>
            <a:off x="1097280" y="2097024"/>
            <a:ext cx="10058400" cy="3772070"/>
          </a:xfrm>
        </p:spPr>
        <p:txBody>
          <a:bodyPr>
            <a:normAutofit fontScale="92500" lnSpcReduction="10000"/>
          </a:bodyPr>
          <a:lstStyle/>
          <a:p>
            <a:pPr lvl="0">
              <a:spcAft>
                <a:spcPts val="800"/>
              </a:spcAft>
              <a:buFont typeface="Wingdings" charset="2"/>
              <a:buChar char="q"/>
            </a:pPr>
            <a:r>
              <a:rPr lang="en-US" sz="2400" dirty="0"/>
              <a:t> There maybe other potential predictors which we have not considered </a:t>
            </a:r>
          </a:p>
          <a:p>
            <a:pPr lvl="0">
              <a:spcAft>
                <a:spcPts val="800"/>
              </a:spcAft>
              <a:buFont typeface="Wingdings" charset="2"/>
              <a:buChar char="q"/>
            </a:pPr>
            <a:r>
              <a:rPr lang="en-US" sz="2400" dirty="0"/>
              <a:t> No direct relationship between classification of countries based on economic development and the fertility rate. Clustering may have helped in segregating and finding a relationship.</a:t>
            </a:r>
          </a:p>
          <a:p>
            <a:pPr lvl="0">
              <a:spcAft>
                <a:spcPts val="800"/>
              </a:spcAft>
              <a:buFont typeface="Wingdings" charset="2"/>
              <a:buChar char="q"/>
            </a:pPr>
            <a:r>
              <a:rPr lang="en-US" sz="2400" dirty="0"/>
              <a:t> Fertility rate has a high negative correlation with ‘Sex Ratio at birth’. This means in developing countries, more number of female child birth will increase the fertility rate further which is a social concern.</a:t>
            </a:r>
          </a:p>
          <a:p>
            <a:pPr lvl="0">
              <a:spcAft>
                <a:spcPts val="800"/>
              </a:spcAft>
              <a:buFont typeface="Wingdings" charset="2"/>
              <a:buChar char="q"/>
            </a:pPr>
            <a:r>
              <a:rPr lang="en-US" sz="2400" dirty="0"/>
              <a:t> Fertility decreases when the ‘</a:t>
            </a:r>
            <a:r>
              <a:rPr lang="en-US" sz="2400" dirty="0" err="1"/>
              <a:t>Improved_Sanitation_total_per</a:t>
            </a:r>
            <a:r>
              <a:rPr lang="en-US" sz="2400" dirty="0"/>
              <a:t>’ improves. In developed countries, we cannot decrease the sanitation facilities in a country in order to improve the fertility rate.</a:t>
            </a:r>
          </a:p>
        </p:txBody>
      </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58950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31CCD09-65D1-4A0E-8CC9-03551F6BEEBB}"/>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3941" b="82842" l="9827" r="89981">
                        <a14:foregroundMark x1="28709" y1="76944" x2="29672" y2="78284"/>
                        <a14:foregroundMark x1="31985" y1="80697" x2="31985" y2="80429"/>
                        <a14:foregroundMark x1="29287" y1="80429" x2="29287" y2="82842"/>
                        <a14:foregroundMark x1="61079" y1="74263" x2="66281" y2="73995"/>
                        <a14:foregroundMark x1="49904" y1="71582" x2="49133" y2="69973"/>
                        <a14:foregroundMark x1="37958" y1="75067" x2="39884" y2="75871"/>
                        <a14:foregroundMark x1="73218" y1="70777" x2="75337" y2="67828"/>
                        <a14:foregroundMark x1="73796" y1="70509" x2="71098" y2="73727"/>
                        <a14:foregroundMark x1="65896" y1="75603" x2="65511" y2="74531"/>
                        <a14:foregroundMark x1="65318" y1="75603" x2="60116" y2="76676"/>
                        <a14:foregroundMark x1="54335" y1="76944" x2="58189" y2="77212"/>
                        <a14:foregroundMark x1="46821" y1="76944" x2="53372" y2="77748"/>
                        <a14:foregroundMark x1="74181" y1="70777" x2="79769" y2="68097"/>
                        <a14:foregroundMark x1="10790" y1="45040" x2="13680" y2="56836"/>
                        <a14:foregroundMark x1="10983" y1="46113" x2="11946" y2="54424"/>
                        <a14:foregroundMark x1="11946" y1="54424" x2="12717" y2="37802"/>
                        <a14:foregroundMark x1="12717" y1="37802" x2="14644" y2="34316"/>
                        <a14:foregroundMark x1="43160" y1="73190" x2="43160" y2="78820"/>
                        <a14:foregroundMark x1="43545" y1="73995" x2="46243" y2="74531"/>
                        <a14:foregroundMark x1="43353" y1="77480" x2="42582" y2="76408"/>
                        <a14:foregroundMark x1="28709" y1="78016" x2="28516" y2="76139"/>
                        <a14:foregroundMark x1="66089" y1="73190" x2="65703" y2="76408"/>
                        <a14:foregroundMark x1="65896" y1="73995" x2="72640" y2="73995"/>
                        <a14:foregroundMark x1="59730" y1="82574" x2="55491" y2="80965"/>
                      </a14:backgroundRemoval>
                    </a14:imgEffect>
                  </a14:imgLayer>
                </a14:imgProps>
              </a:ext>
            </a:extLst>
          </a:blip>
          <a:srcRect l="88" t="-1" r="-1618" b="-1"/>
          <a:stretch/>
        </p:blipFill>
        <p:spPr>
          <a:xfrm>
            <a:off x="7203923" y="1932820"/>
            <a:ext cx="4523833" cy="3196956"/>
          </a:xfrm>
          <a:prstGeom prst="rect">
            <a:avLst/>
          </a:prstGeom>
        </p:spPr>
      </p:pic>
      <p:sp>
        <p:nvSpPr>
          <p:cNvPr id="2" name="Title 1">
            <a:extLst>
              <a:ext uri="{FF2B5EF4-FFF2-40B4-BE49-F238E27FC236}">
                <a16:creationId xmlns:a16="http://schemas.microsoft.com/office/drawing/2014/main" id="{E11364CF-AD73-4FE8-BA10-39FCECBCB6EE}"/>
              </a:ext>
            </a:extLst>
          </p:cNvPr>
          <p:cNvSpPr>
            <a:spLocks noGrp="1"/>
          </p:cNvSpPr>
          <p:nvPr>
            <p:ph type="title"/>
          </p:nvPr>
        </p:nvSpPr>
        <p:spPr>
          <a:xfrm>
            <a:off x="1097280" y="286603"/>
            <a:ext cx="10058400" cy="1450757"/>
          </a:xfrm>
        </p:spPr>
        <p:txBody>
          <a:bodyPr>
            <a:normAutofit/>
          </a:bodyPr>
          <a:lstStyle/>
          <a:p>
            <a:r>
              <a:rPr lang="en-US"/>
              <a:t>Goals and Objectives</a:t>
            </a:r>
            <a:endParaRPr lang="en-US" dirty="0"/>
          </a:p>
        </p:txBody>
      </p:sp>
      <p:sp>
        <p:nvSpPr>
          <p:cNvPr id="3" name="Content Placeholder 2">
            <a:extLst>
              <a:ext uri="{FF2B5EF4-FFF2-40B4-BE49-F238E27FC236}">
                <a16:creationId xmlns:a16="http://schemas.microsoft.com/office/drawing/2014/main" id="{450AA2F0-1FAD-4B05-A026-61A97555A9D5}"/>
              </a:ext>
            </a:extLst>
          </p:cNvPr>
          <p:cNvSpPr>
            <a:spLocks noGrp="1"/>
          </p:cNvSpPr>
          <p:nvPr>
            <p:ph idx="1"/>
          </p:nvPr>
        </p:nvSpPr>
        <p:spPr>
          <a:xfrm>
            <a:off x="1097279" y="1845734"/>
            <a:ext cx="6191795" cy="4023360"/>
          </a:xfrm>
        </p:spPr>
        <p:txBody>
          <a:bodyPr>
            <a:normAutofit/>
          </a:bodyPr>
          <a:lstStyle/>
          <a:p>
            <a:pPr>
              <a:buFont typeface="Wingdings" panose="05000000000000000000" pitchFamily="2" charset="2"/>
              <a:buChar char="§"/>
            </a:pPr>
            <a:r>
              <a:rPr lang="en-US" dirty="0"/>
              <a:t>The goal of our project is to determine the factors affecting total fertility rate across countries worldwide, which can be used to address raising awareness at an individual, family, community, social and healthcare level.</a:t>
            </a:r>
          </a:p>
          <a:p>
            <a:pPr>
              <a:buFont typeface="Wingdings" panose="05000000000000000000" pitchFamily="2" charset="2"/>
              <a:buChar char="§"/>
            </a:pPr>
            <a:r>
              <a:rPr lang="en-US" dirty="0"/>
              <a:t>Our objective is to determine how different controllable factors like Govt expenditure on health care, tobacco use, air pollution, mortality rate, etc. affect the overall fertility rate of different countries and to recommend corrective measures based on the analysis, in order to bring the fertility rate closer to the fertility replacement rate.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30A3C62-7C41-41EA-A4EF-7E609D159D30}"/>
              </a:ext>
            </a:extLst>
          </p:cNvPr>
          <p:cNvSpPr>
            <a:spLocks noGrp="1"/>
          </p:cNvSpPr>
          <p:nvPr>
            <p:ph type="sldNum" sz="quarter" idx="12"/>
          </p:nvPr>
        </p:nvSpPr>
        <p:spPr>
          <a:xfrm>
            <a:off x="9900458" y="6459785"/>
            <a:ext cx="1312025" cy="365125"/>
          </a:xfrm>
        </p:spPr>
        <p:txBody>
          <a:bodyPr>
            <a:normAutofit/>
          </a:bodyPr>
          <a:lstStyle/>
          <a:p>
            <a:pPr>
              <a:spcAft>
                <a:spcPts val="600"/>
              </a:spcAft>
            </a:pPr>
            <a:fld id="{6D22F896-40B5-4ADD-8801-0D06FADFA095}" type="slidenum">
              <a:rPr lang="en-US" smtClean="0"/>
              <a:pPr>
                <a:spcAft>
                  <a:spcPts val="600"/>
                </a:spcAft>
              </a:pPr>
              <a:t>3</a:t>
            </a:fld>
            <a:endParaRPr lang="en-US"/>
          </a:p>
        </p:txBody>
      </p:sp>
    </p:spTree>
    <p:extLst>
      <p:ext uri="{BB962C8B-B14F-4D97-AF65-F5344CB8AC3E}">
        <p14:creationId xmlns:p14="http://schemas.microsoft.com/office/powerpoint/2010/main" val="4071695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normAutofit/>
          </a:bodyPr>
          <a:lstStyle/>
          <a:p>
            <a:pPr lvl="0"/>
            <a:endParaRPr lang="en-US" dirty="0"/>
          </a:p>
          <a:p>
            <a:pPr lvl="0">
              <a:buFont typeface="Wingdings" charset="2"/>
              <a:buChar char="q"/>
            </a:pPr>
            <a:r>
              <a:rPr lang="en-US" sz="2400" dirty="0"/>
              <a:t> Alcohol consumption is negatively correlated with the fertility rate. For countries where fertility rate is less, necessary measures should be taken to reduce the alcohol consumption among women</a:t>
            </a:r>
          </a:p>
          <a:p>
            <a:pPr>
              <a:buFont typeface="Wingdings" charset="2"/>
              <a:buChar char="q"/>
            </a:pPr>
            <a:r>
              <a:rPr lang="en-US" sz="2400" dirty="0"/>
              <a:t> In developing countries, the fertility rate is 35.22% higher than in developed, in transition or least developed countries. A suggestive measure would be to spread awareness on birth control measures.</a:t>
            </a:r>
          </a:p>
          <a:p>
            <a:pPr>
              <a:buFont typeface="Wingdings" charset="2"/>
              <a:buChar char="q"/>
            </a:pPr>
            <a:r>
              <a:rPr lang="en-US" sz="2400" dirty="0"/>
              <a:t> Based on our findings, we recommend countries world wide to implement policies to bring fertility rate closer to replacement rate</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558894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the model be improved</a:t>
            </a:r>
          </a:p>
        </p:txBody>
      </p:sp>
      <p:sp>
        <p:nvSpPr>
          <p:cNvPr id="3" name="Content Placeholder 2"/>
          <p:cNvSpPr>
            <a:spLocks noGrp="1"/>
          </p:cNvSpPr>
          <p:nvPr>
            <p:ph idx="1"/>
          </p:nvPr>
        </p:nvSpPr>
        <p:spPr>
          <a:xfrm>
            <a:off x="1097280" y="2365248"/>
            <a:ext cx="10058400" cy="3503846"/>
          </a:xfrm>
        </p:spPr>
        <p:txBody>
          <a:bodyPr/>
          <a:lstStyle/>
          <a:p>
            <a:pPr>
              <a:buFont typeface="Wingdings" charset="2"/>
              <a:buChar char="q"/>
            </a:pPr>
            <a:r>
              <a:rPr lang="en-US" sz="2400" dirty="0"/>
              <a:t> Include more variables</a:t>
            </a:r>
          </a:p>
          <a:p>
            <a:pPr lvl="0">
              <a:buFont typeface="Wingdings" charset="2"/>
              <a:buChar char="q"/>
            </a:pPr>
            <a:r>
              <a:rPr lang="en-US" sz="2400" dirty="0"/>
              <a:t> Get data for major cities worldwide</a:t>
            </a:r>
          </a:p>
          <a:p>
            <a:pPr lvl="0">
              <a:buFont typeface="Wingdings" charset="2"/>
              <a:buChar char="q"/>
            </a:pPr>
            <a:r>
              <a:rPr lang="en-US" sz="2400" dirty="0"/>
              <a:t> Analyze data for recent years to increase accuracy and relevance of the model</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10251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Questions?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117282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C99D-4B20-4B2D-BB0B-C2FD1B184968}"/>
              </a:ext>
            </a:extLst>
          </p:cNvPr>
          <p:cNvSpPr>
            <a:spLocks noGrp="1"/>
          </p:cNvSpPr>
          <p:nvPr>
            <p:ph type="title"/>
          </p:nvPr>
        </p:nvSpPr>
        <p:spPr>
          <a:xfrm>
            <a:off x="1097280" y="286603"/>
            <a:ext cx="10058400" cy="1450757"/>
          </a:xfrm>
        </p:spPr>
        <p:txBody>
          <a:bodyPr/>
          <a:lstStyle/>
          <a:p>
            <a:r>
              <a:rPr lang="en-US"/>
              <a:t>Data Sources</a:t>
            </a:r>
            <a:endParaRPr lang="en-US" dirty="0"/>
          </a:p>
        </p:txBody>
      </p:sp>
      <p:sp>
        <p:nvSpPr>
          <p:cNvPr id="3" name="Content Placeholder 2">
            <a:extLst>
              <a:ext uri="{FF2B5EF4-FFF2-40B4-BE49-F238E27FC236}">
                <a16:creationId xmlns:a16="http://schemas.microsoft.com/office/drawing/2014/main" id="{94AB3517-8B37-49DB-927D-AB0733471DBB}"/>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
            </a:pPr>
            <a:r>
              <a:rPr lang="en-US" dirty="0"/>
              <a:t> The dataset contains fertility rate and the factors affecting it for 179 countries for the year 2005</a:t>
            </a:r>
          </a:p>
          <a:p>
            <a:pPr>
              <a:buFont typeface="Wingdings" panose="05000000000000000000" pitchFamily="2" charset="2"/>
              <a:buChar char="§"/>
            </a:pPr>
            <a:r>
              <a:rPr lang="en-US" dirty="0"/>
              <a:t> Source 1 :  </a:t>
            </a:r>
            <a:r>
              <a:rPr lang="en-US" dirty="0">
                <a:hlinkClick r:id="rId3"/>
              </a:rPr>
              <a:t>https://www.kaggle.com/census/international-data</a:t>
            </a:r>
            <a:endParaRPr lang="en-US" dirty="0"/>
          </a:p>
          <a:p>
            <a:pPr>
              <a:buFont typeface="Wingdings" panose="05000000000000000000" pitchFamily="2" charset="2"/>
              <a:buChar char="§"/>
            </a:pPr>
            <a:r>
              <a:rPr lang="en-US" dirty="0"/>
              <a:t> Source 2:  </a:t>
            </a:r>
            <a:r>
              <a:rPr lang="en-US" dirty="0">
                <a:hlinkClick r:id="rId4"/>
              </a:rPr>
              <a:t>https://www.gapminder.org/data/</a:t>
            </a:r>
            <a:r>
              <a:rPr lang="en-US" dirty="0"/>
              <a:t> </a:t>
            </a:r>
          </a:p>
          <a:p>
            <a:pPr>
              <a:buFont typeface="Wingdings" panose="05000000000000000000" pitchFamily="2" charset="2"/>
              <a:buChar char="§"/>
            </a:pPr>
            <a:r>
              <a:rPr lang="en-US" dirty="0"/>
              <a:t> Number of variables in the dataset :  17</a:t>
            </a:r>
          </a:p>
          <a:p>
            <a:pPr>
              <a:buFont typeface="Wingdings" panose="05000000000000000000" pitchFamily="2" charset="2"/>
              <a:buChar char="§"/>
            </a:pPr>
            <a:r>
              <a:rPr lang="en-US" dirty="0"/>
              <a:t> Number of records in the dataset :  179</a:t>
            </a:r>
          </a:p>
          <a:p>
            <a:pPr>
              <a:buFont typeface="Wingdings" panose="05000000000000000000" pitchFamily="2" charset="2"/>
              <a:buChar char="§"/>
            </a:pPr>
            <a:r>
              <a:rPr lang="en-US" dirty="0"/>
              <a:t> Unique key for the dataset : county and year column</a:t>
            </a:r>
          </a:p>
          <a:p>
            <a:pPr>
              <a:buFont typeface="Wingdings" panose="05000000000000000000" pitchFamily="2" charset="2"/>
              <a:buChar char="§"/>
            </a:pPr>
            <a:r>
              <a:rPr lang="en-US" dirty="0"/>
              <a:t> Used query in excel to perform inner join on the above datasets</a:t>
            </a:r>
          </a:p>
          <a:p>
            <a:endParaRPr lang="en-US" dirty="0"/>
          </a:p>
        </p:txBody>
      </p:sp>
      <p:sp>
        <p:nvSpPr>
          <p:cNvPr id="4" name="Slide Number Placeholder 3">
            <a:extLst>
              <a:ext uri="{FF2B5EF4-FFF2-40B4-BE49-F238E27FC236}">
                <a16:creationId xmlns:a16="http://schemas.microsoft.com/office/drawing/2014/main" id="{3413FB93-5706-4F2A-9F5E-B62E5EADA838}"/>
              </a:ext>
            </a:extLst>
          </p:cNvPr>
          <p:cNvSpPr>
            <a:spLocks noGrp="1"/>
          </p:cNvSpPr>
          <p:nvPr>
            <p:ph type="sldNum" sz="quarter" idx="12"/>
          </p:nvPr>
        </p:nvSpPr>
        <p:spPr>
          <a:xfrm>
            <a:off x="9900458" y="6459785"/>
            <a:ext cx="1312025" cy="365125"/>
          </a:xfrm>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83979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DAB6-5D68-4420-8EC9-D8A0F9CF7AF3}"/>
              </a:ext>
            </a:extLst>
          </p:cNvPr>
          <p:cNvSpPr>
            <a:spLocks noGrp="1"/>
          </p:cNvSpPr>
          <p:nvPr>
            <p:ph type="title"/>
          </p:nvPr>
        </p:nvSpPr>
        <p:spPr/>
        <p:txBody>
          <a:bodyPr/>
          <a:lstStyle/>
          <a:p>
            <a:r>
              <a:rPr lang="en-US" dirty="0"/>
              <a:t>Data dictionary</a:t>
            </a:r>
          </a:p>
        </p:txBody>
      </p:sp>
      <p:graphicFrame>
        <p:nvGraphicFramePr>
          <p:cNvPr id="4" name="Content Placeholder 3">
            <a:extLst>
              <a:ext uri="{FF2B5EF4-FFF2-40B4-BE49-F238E27FC236}">
                <a16:creationId xmlns:a16="http://schemas.microsoft.com/office/drawing/2014/main" id="{E3BEFC7F-69D9-45BB-BF22-652FF4D0C9B9}"/>
              </a:ext>
            </a:extLst>
          </p:cNvPr>
          <p:cNvGraphicFramePr>
            <a:graphicFrameLocks noGrp="1"/>
          </p:cNvGraphicFramePr>
          <p:nvPr>
            <p:ph idx="1"/>
            <p:extLst>
              <p:ext uri="{D42A27DB-BD31-4B8C-83A1-F6EECF244321}">
                <p14:modId xmlns:p14="http://schemas.microsoft.com/office/powerpoint/2010/main" val="3786580149"/>
              </p:ext>
            </p:extLst>
          </p:nvPr>
        </p:nvGraphicFramePr>
        <p:xfrm>
          <a:off x="1096963" y="1846263"/>
          <a:ext cx="9919497" cy="4161940"/>
        </p:xfrm>
        <a:graphic>
          <a:graphicData uri="http://schemas.openxmlformats.org/drawingml/2006/table">
            <a:tbl>
              <a:tblPr firstRow="1" bandRow="1">
                <a:tableStyleId>{C4B1156A-380E-4F78-BDF5-A606A8083BF9}</a:tableStyleId>
              </a:tblPr>
              <a:tblGrid>
                <a:gridCol w="786497">
                  <a:extLst>
                    <a:ext uri="{9D8B030D-6E8A-4147-A177-3AD203B41FA5}">
                      <a16:colId xmlns:a16="http://schemas.microsoft.com/office/drawing/2014/main" val="3430400753"/>
                    </a:ext>
                  </a:extLst>
                </a:gridCol>
                <a:gridCol w="3420060">
                  <a:extLst>
                    <a:ext uri="{9D8B030D-6E8A-4147-A177-3AD203B41FA5}">
                      <a16:colId xmlns:a16="http://schemas.microsoft.com/office/drawing/2014/main" val="1972075009"/>
                    </a:ext>
                  </a:extLst>
                </a:gridCol>
                <a:gridCol w="5712940">
                  <a:extLst>
                    <a:ext uri="{9D8B030D-6E8A-4147-A177-3AD203B41FA5}">
                      <a16:colId xmlns:a16="http://schemas.microsoft.com/office/drawing/2014/main" val="3736317313"/>
                    </a:ext>
                  </a:extLst>
                </a:gridCol>
              </a:tblGrid>
              <a:tr h="526490">
                <a:tc>
                  <a:txBody>
                    <a:bodyPr/>
                    <a:lstStyle/>
                    <a:p>
                      <a:r>
                        <a:rPr lang="en-US" sz="1800" dirty="0"/>
                        <a:t>Sl. No</a:t>
                      </a:r>
                    </a:p>
                  </a:txBody>
                  <a:tcPr marL="92417" marR="92417"/>
                </a:tc>
                <a:tc>
                  <a:txBody>
                    <a:bodyPr/>
                    <a:lstStyle/>
                    <a:p>
                      <a:r>
                        <a:rPr lang="en-US" sz="1800" dirty="0"/>
                        <a:t>Variable Name</a:t>
                      </a:r>
                    </a:p>
                  </a:txBody>
                  <a:tcPr marL="92417" marR="92417"/>
                </a:tc>
                <a:tc>
                  <a:txBody>
                    <a:bodyPr/>
                    <a:lstStyle/>
                    <a:p>
                      <a:r>
                        <a:rPr lang="en-US" sz="1800" dirty="0"/>
                        <a:t>Description</a:t>
                      </a:r>
                    </a:p>
                  </a:txBody>
                  <a:tcPr marL="92417" marR="92417"/>
                </a:tc>
                <a:extLst>
                  <a:ext uri="{0D108BD9-81ED-4DB2-BD59-A6C34878D82A}">
                    <a16:rowId xmlns:a16="http://schemas.microsoft.com/office/drawing/2014/main" val="700895203"/>
                  </a:ext>
                </a:extLst>
              </a:tr>
              <a:tr h="526490">
                <a:tc>
                  <a:txBody>
                    <a:bodyPr/>
                    <a:lstStyle/>
                    <a:p>
                      <a:pPr marL="0" indent="0">
                        <a:buFont typeface="+mj-lt"/>
                        <a:buNone/>
                      </a:pPr>
                      <a:r>
                        <a:rPr lang="en-US" sz="1800" dirty="0"/>
                        <a:t>1.</a:t>
                      </a:r>
                    </a:p>
                  </a:txBody>
                  <a:tcPr marL="92417" marR="92417"/>
                </a:tc>
                <a:tc>
                  <a:txBody>
                    <a:bodyPr/>
                    <a:lstStyle/>
                    <a:p>
                      <a:r>
                        <a:rPr lang="en-US" sz="1800" dirty="0"/>
                        <a:t>Country</a:t>
                      </a:r>
                    </a:p>
                  </a:txBody>
                  <a:tcPr marL="92417" marR="92417"/>
                </a:tc>
                <a:tc>
                  <a:txBody>
                    <a:bodyPr/>
                    <a:lstStyle/>
                    <a:p>
                      <a:r>
                        <a:rPr lang="en-US" sz="1800" dirty="0"/>
                        <a:t>Name of the Country</a:t>
                      </a:r>
                    </a:p>
                  </a:txBody>
                  <a:tcPr marL="92417" marR="92417"/>
                </a:tc>
                <a:extLst>
                  <a:ext uri="{0D108BD9-81ED-4DB2-BD59-A6C34878D82A}">
                    <a16:rowId xmlns:a16="http://schemas.microsoft.com/office/drawing/2014/main" val="2567926384"/>
                  </a:ext>
                </a:extLst>
              </a:tr>
              <a:tr h="526490">
                <a:tc>
                  <a:txBody>
                    <a:bodyPr/>
                    <a:lstStyle/>
                    <a:p>
                      <a:r>
                        <a:rPr lang="en-US" sz="1800" dirty="0"/>
                        <a:t>2.</a:t>
                      </a:r>
                    </a:p>
                  </a:txBody>
                  <a:tcPr marL="92417" marR="92417"/>
                </a:tc>
                <a:tc>
                  <a:txBody>
                    <a:bodyPr/>
                    <a:lstStyle/>
                    <a:p>
                      <a:r>
                        <a:rPr lang="en-US" sz="1800" dirty="0"/>
                        <a:t>Classification</a:t>
                      </a:r>
                    </a:p>
                  </a:txBody>
                  <a:tcPr marL="92417" marR="92417"/>
                </a:tc>
                <a:tc>
                  <a:txBody>
                    <a:bodyPr/>
                    <a:lstStyle/>
                    <a:p>
                      <a:r>
                        <a:rPr lang="en-US" sz="1800" dirty="0"/>
                        <a:t>Country classification based on Human Development Index(HDI)</a:t>
                      </a:r>
                    </a:p>
                  </a:txBody>
                  <a:tcPr marL="92417" marR="92417"/>
                </a:tc>
                <a:extLst>
                  <a:ext uri="{0D108BD9-81ED-4DB2-BD59-A6C34878D82A}">
                    <a16:rowId xmlns:a16="http://schemas.microsoft.com/office/drawing/2014/main" val="1900037"/>
                  </a:ext>
                </a:extLst>
              </a:tr>
              <a:tr h="526490">
                <a:tc>
                  <a:txBody>
                    <a:bodyPr/>
                    <a:lstStyle/>
                    <a:p>
                      <a:r>
                        <a:rPr lang="en-US" sz="1800" dirty="0"/>
                        <a:t>3.</a:t>
                      </a:r>
                    </a:p>
                  </a:txBody>
                  <a:tcPr marL="92417" marR="92417"/>
                </a:tc>
                <a:tc>
                  <a:txBody>
                    <a:bodyPr/>
                    <a:lstStyle/>
                    <a:p>
                      <a:r>
                        <a:rPr lang="en-US" sz="1800" dirty="0" err="1"/>
                        <a:t>Alcohol_Consumption</a:t>
                      </a:r>
                      <a:endParaRPr lang="en-US" sz="1800" dirty="0"/>
                    </a:p>
                  </a:txBody>
                  <a:tcPr marL="92417" marR="92417"/>
                </a:tc>
                <a:tc>
                  <a:txBody>
                    <a:bodyPr/>
                    <a:lstStyle/>
                    <a:p>
                      <a:r>
                        <a:rPr lang="en-US" sz="1800" dirty="0"/>
                        <a:t>Prevalence of alcohol consumption among adults (&gt;=15 years) (%) female</a:t>
                      </a:r>
                    </a:p>
                  </a:txBody>
                  <a:tcPr marL="92417" marR="92417"/>
                </a:tc>
                <a:extLst>
                  <a:ext uri="{0D108BD9-81ED-4DB2-BD59-A6C34878D82A}">
                    <a16:rowId xmlns:a16="http://schemas.microsoft.com/office/drawing/2014/main" val="4260203535"/>
                  </a:ext>
                </a:extLst>
              </a:tr>
              <a:tr h="697397">
                <a:tc>
                  <a:txBody>
                    <a:bodyPr/>
                    <a:lstStyle/>
                    <a:p>
                      <a:r>
                        <a:rPr lang="en-US" sz="1800" dirty="0"/>
                        <a:t>4.</a:t>
                      </a:r>
                    </a:p>
                  </a:txBody>
                  <a:tcPr marL="92417" marR="92417"/>
                </a:tc>
                <a:tc>
                  <a:txBody>
                    <a:bodyPr/>
                    <a:lstStyle/>
                    <a:p>
                      <a:r>
                        <a:rPr lang="en-US" sz="1800" dirty="0"/>
                        <a:t>CO2 Emissions</a:t>
                      </a:r>
                    </a:p>
                  </a:txBody>
                  <a:tcPr marL="92417" marR="924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Total amount of CO2 in 1000 metric tons emitted from the consumption of all kinds of fossil-fuels</a:t>
                      </a:r>
                    </a:p>
                    <a:p>
                      <a:endParaRPr lang="en-US" sz="1800" dirty="0"/>
                    </a:p>
                  </a:txBody>
                  <a:tcPr marL="92417" marR="92417"/>
                </a:tc>
                <a:extLst>
                  <a:ext uri="{0D108BD9-81ED-4DB2-BD59-A6C34878D82A}">
                    <a16:rowId xmlns:a16="http://schemas.microsoft.com/office/drawing/2014/main" val="2578558830"/>
                  </a:ext>
                </a:extLst>
              </a:tr>
              <a:tr h="0">
                <a:tc>
                  <a:txBody>
                    <a:bodyPr/>
                    <a:lstStyle/>
                    <a:p>
                      <a:r>
                        <a:rPr lang="en-US" sz="1800" dirty="0"/>
                        <a:t>5.</a:t>
                      </a:r>
                    </a:p>
                  </a:txBody>
                  <a:tcPr marL="92417" marR="924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health_spndg_of_total_gov_spndg</a:t>
                      </a:r>
                    </a:p>
                    <a:p>
                      <a:endParaRPr lang="en-US" sz="1800" dirty="0"/>
                    </a:p>
                  </a:txBody>
                  <a:tcPr marL="92417" marR="924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General government expenditure on health as percentage of total government expenditure</a:t>
                      </a:r>
                    </a:p>
                    <a:p>
                      <a:endParaRPr lang="en-US" sz="1800" dirty="0"/>
                    </a:p>
                  </a:txBody>
                  <a:tcPr marL="92417" marR="92417"/>
                </a:tc>
                <a:extLst>
                  <a:ext uri="{0D108BD9-81ED-4DB2-BD59-A6C34878D82A}">
                    <a16:rowId xmlns:a16="http://schemas.microsoft.com/office/drawing/2014/main" val="106924797"/>
                  </a:ext>
                </a:extLst>
              </a:tr>
            </a:tbl>
          </a:graphicData>
        </a:graphic>
      </p:graphicFrame>
      <p:sp>
        <p:nvSpPr>
          <p:cNvPr id="3" name="Slide Number Placeholder 2">
            <a:extLst>
              <a:ext uri="{FF2B5EF4-FFF2-40B4-BE49-F238E27FC236}">
                <a16:creationId xmlns:a16="http://schemas.microsoft.com/office/drawing/2014/main" id="{8F5EF534-2CF4-48CF-BE0A-B19F01BB2A20}"/>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14914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314E-AD23-450F-808D-1312563F29D4}"/>
              </a:ext>
            </a:extLst>
          </p:cNvPr>
          <p:cNvSpPr>
            <a:spLocks noGrp="1"/>
          </p:cNvSpPr>
          <p:nvPr>
            <p:ph type="title"/>
          </p:nvPr>
        </p:nvSpPr>
        <p:spPr/>
        <p:txBody>
          <a:bodyPr/>
          <a:lstStyle/>
          <a:p>
            <a:r>
              <a:rPr lang="en-US" dirty="0"/>
              <a:t>Data dictionary(contd..)</a:t>
            </a:r>
          </a:p>
        </p:txBody>
      </p:sp>
      <p:sp>
        <p:nvSpPr>
          <p:cNvPr id="4" name="Title 1">
            <a:extLst>
              <a:ext uri="{FF2B5EF4-FFF2-40B4-BE49-F238E27FC236}">
                <a16:creationId xmlns:a16="http://schemas.microsoft.com/office/drawing/2014/main" id="{2334254B-67D2-46EB-AB08-88FF8A9A8AA3}"/>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8" name="Slide Number Placeholder 7">
            <a:extLst>
              <a:ext uri="{FF2B5EF4-FFF2-40B4-BE49-F238E27FC236}">
                <a16:creationId xmlns:a16="http://schemas.microsoft.com/office/drawing/2014/main" id="{A8A37507-0BBE-4EB3-A594-6DD481B8BC74}"/>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10" name="Content Placeholder 9">
            <a:extLst>
              <a:ext uri="{FF2B5EF4-FFF2-40B4-BE49-F238E27FC236}">
                <a16:creationId xmlns:a16="http://schemas.microsoft.com/office/drawing/2014/main" id="{FB3C257D-ECE9-43A0-9C63-EEECFC0F21A7}"/>
              </a:ext>
            </a:extLst>
          </p:cNvPr>
          <p:cNvSpPr>
            <a:spLocks noGrp="1"/>
          </p:cNvSpPr>
          <p:nvPr>
            <p:ph idx="1"/>
          </p:nvPr>
        </p:nvSpPr>
        <p:spPr/>
        <p:txBody>
          <a:bodyPr/>
          <a:lstStyle/>
          <a:p>
            <a:endParaRPr lang="en-US"/>
          </a:p>
        </p:txBody>
      </p:sp>
      <p:graphicFrame>
        <p:nvGraphicFramePr>
          <p:cNvPr id="11" name="Content Placeholder 3">
            <a:extLst>
              <a:ext uri="{FF2B5EF4-FFF2-40B4-BE49-F238E27FC236}">
                <a16:creationId xmlns:a16="http://schemas.microsoft.com/office/drawing/2014/main" id="{CF608F04-E7DC-4DB6-BB56-33AE4C746EA2}"/>
              </a:ext>
            </a:extLst>
          </p:cNvPr>
          <p:cNvGraphicFramePr>
            <a:graphicFrameLocks/>
          </p:cNvGraphicFramePr>
          <p:nvPr>
            <p:extLst>
              <p:ext uri="{D42A27DB-BD31-4B8C-83A1-F6EECF244321}">
                <p14:modId xmlns:p14="http://schemas.microsoft.com/office/powerpoint/2010/main" val="3123042433"/>
              </p:ext>
            </p:extLst>
          </p:nvPr>
        </p:nvGraphicFramePr>
        <p:xfrm>
          <a:off x="1096963" y="1846262"/>
          <a:ext cx="9919497" cy="4022830"/>
        </p:xfrm>
        <a:graphic>
          <a:graphicData uri="http://schemas.openxmlformats.org/drawingml/2006/table">
            <a:tbl>
              <a:tblPr firstRow="1" bandRow="1">
                <a:tableStyleId>{C4B1156A-380E-4F78-BDF5-A606A8083BF9}</a:tableStyleId>
              </a:tblPr>
              <a:tblGrid>
                <a:gridCol w="786497">
                  <a:extLst>
                    <a:ext uri="{9D8B030D-6E8A-4147-A177-3AD203B41FA5}">
                      <a16:colId xmlns:a16="http://schemas.microsoft.com/office/drawing/2014/main" val="3430400753"/>
                    </a:ext>
                  </a:extLst>
                </a:gridCol>
                <a:gridCol w="2808760">
                  <a:extLst>
                    <a:ext uri="{9D8B030D-6E8A-4147-A177-3AD203B41FA5}">
                      <a16:colId xmlns:a16="http://schemas.microsoft.com/office/drawing/2014/main" val="1972075009"/>
                    </a:ext>
                  </a:extLst>
                </a:gridCol>
                <a:gridCol w="6324240">
                  <a:extLst>
                    <a:ext uri="{9D8B030D-6E8A-4147-A177-3AD203B41FA5}">
                      <a16:colId xmlns:a16="http://schemas.microsoft.com/office/drawing/2014/main" val="3736317313"/>
                    </a:ext>
                  </a:extLst>
                </a:gridCol>
              </a:tblGrid>
              <a:tr h="554688">
                <a:tc>
                  <a:txBody>
                    <a:bodyPr/>
                    <a:lstStyle/>
                    <a:p>
                      <a:r>
                        <a:rPr lang="en-US" sz="1800" dirty="0"/>
                        <a:t>Sl. No</a:t>
                      </a:r>
                    </a:p>
                  </a:txBody>
                  <a:tcPr marL="92417" marR="92417"/>
                </a:tc>
                <a:tc>
                  <a:txBody>
                    <a:bodyPr/>
                    <a:lstStyle/>
                    <a:p>
                      <a:r>
                        <a:rPr lang="en-US" sz="1800" dirty="0"/>
                        <a:t>Variable Name</a:t>
                      </a:r>
                    </a:p>
                  </a:txBody>
                  <a:tcPr marL="92417" marR="92417"/>
                </a:tc>
                <a:tc>
                  <a:txBody>
                    <a:bodyPr/>
                    <a:lstStyle/>
                    <a:p>
                      <a:r>
                        <a:rPr lang="en-US" sz="1800" dirty="0"/>
                        <a:t>Description</a:t>
                      </a:r>
                    </a:p>
                  </a:txBody>
                  <a:tcPr marL="92417" marR="92417"/>
                </a:tc>
                <a:extLst>
                  <a:ext uri="{0D108BD9-81ED-4DB2-BD59-A6C34878D82A}">
                    <a16:rowId xmlns:a16="http://schemas.microsoft.com/office/drawing/2014/main" val="700895203"/>
                  </a:ext>
                </a:extLst>
              </a:tr>
              <a:tr h="674361">
                <a:tc>
                  <a:txBody>
                    <a:bodyPr/>
                    <a:lstStyle/>
                    <a:p>
                      <a:pPr marL="0" indent="0">
                        <a:buFont typeface="+mj-lt"/>
                        <a:buNone/>
                      </a:pPr>
                      <a:r>
                        <a:rPr lang="en-US" sz="1800" dirty="0"/>
                        <a:t>6.</a:t>
                      </a:r>
                    </a:p>
                  </a:txBody>
                  <a:tcPr marL="92417" marR="92417"/>
                </a:tc>
                <a:tc>
                  <a:txBody>
                    <a:bodyPr/>
                    <a:lstStyle/>
                    <a:p>
                      <a:r>
                        <a:rPr lang="en-US" dirty="0" err="1"/>
                        <a:t>Improved_sanitation_rural_per</a:t>
                      </a:r>
                      <a:endParaRPr lang="en-US" dirty="0"/>
                    </a:p>
                  </a:txBody>
                  <a:tcPr/>
                </a:tc>
                <a:tc>
                  <a:txBody>
                    <a:bodyPr/>
                    <a:lstStyle/>
                    <a:p>
                      <a:r>
                        <a:rPr lang="en-US" dirty="0"/>
                        <a:t>Proportion of the population using improved sanitation facilities, rural</a:t>
                      </a:r>
                    </a:p>
                  </a:txBody>
                  <a:tcPr/>
                </a:tc>
                <a:extLst>
                  <a:ext uri="{0D108BD9-81ED-4DB2-BD59-A6C34878D82A}">
                    <a16:rowId xmlns:a16="http://schemas.microsoft.com/office/drawing/2014/main" val="2567926384"/>
                  </a:ext>
                </a:extLst>
              </a:tr>
              <a:tr h="674361">
                <a:tc>
                  <a:txBody>
                    <a:bodyPr/>
                    <a:lstStyle/>
                    <a:p>
                      <a:r>
                        <a:rPr lang="en-US" sz="1800" dirty="0"/>
                        <a:t>7.</a:t>
                      </a:r>
                    </a:p>
                  </a:txBody>
                  <a:tcPr marL="92417" marR="92417"/>
                </a:tc>
                <a:tc>
                  <a:txBody>
                    <a:bodyPr/>
                    <a:lstStyle/>
                    <a:p>
                      <a:r>
                        <a:rPr lang="en-US" dirty="0" err="1"/>
                        <a:t>Improved_sanitation_total_per</a:t>
                      </a:r>
                      <a:endParaRPr lang="en-US" dirty="0"/>
                    </a:p>
                  </a:txBody>
                  <a:tcPr/>
                </a:tc>
                <a:tc>
                  <a:txBody>
                    <a:bodyPr/>
                    <a:lstStyle/>
                    <a:p>
                      <a:r>
                        <a:rPr lang="en-US" dirty="0"/>
                        <a:t>Proportion of the population using improved sanitation facilities, total</a:t>
                      </a:r>
                    </a:p>
                  </a:txBody>
                  <a:tcPr/>
                </a:tc>
                <a:extLst>
                  <a:ext uri="{0D108BD9-81ED-4DB2-BD59-A6C34878D82A}">
                    <a16:rowId xmlns:a16="http://schemas.microsoft.com/office/drawing/2014/main" val="1900037"/>
                  </a:ext>
                </a:extLst>
              </a:tr>
              <a:tr h="674361">
                <a:tc>
                  <a:txBody>
                    <a:bodyPr/>
                    <a:lstStyle/>
                    <a:p>
                      <a:r>
                        <a:rPr lang="en-US" sz="1800" dirty="0"/>
                        <a:t>8.</a:t>
                      </a:r>
                    </a:p>
                  </a:txBody>
                  <a:tcPr marL="92417" marR="92417"/>
                </a:tc>
                <a:tc>
                  <a:txBody>
                    <a:bodyPr/>
                    <a:lstStyle/>
                    <a:p>
                      <a:r>
                        <a:rPr lang="en-US" sz="1800"/>
                        <a:t>Improved_water_source_total_per</a:t>
                      </a:r>
                      <a:endParaRPr lang="en-US" sz="1800" dirty="0" err="1"/>
                    </a:p>
                  </a:txBody>
                  <a:tcPr marL="92417" marR="92417"/>
                </a:tc>
                <a:tc>
                  <a:txBody>
                    <a:bodyPr/>
                    <a:lstStyle/>
                    <a:p>
                      <a:r>
                        <a:rPr lang="en-US" dirty="0"/>
                        <a:t>Proportion of the population using improved drinking water sources, total</a:t>
                      </a:r>
                    </a:p>
                  </a:txBody>
                  <a:tcPr marL="92417" marR="92417"/>
                </a:tc>
                <a:extLst>
                  <a:ext uri="{0D108BD9-81ED-4DB2-BD59-A6C34878D82A}">
                    <a16:rowId xmlns:a16="http://schemas.microsoft.com/office/drawing/2014/main" val="4260203535"/>
                  </a:ext>
                </a:extLst>
              </a:tr>
              <a:tr h="674361">
                <a:tc>
                  <a:txBody>
                    <a:bodyPr/>
                    <a:lstStyle/>
                    <a:p>
                      <a:r>
                        <a:rPr lang="en-US" sz="1800" dirty="0"/>
                        <a:t>9.</a:t>
                      </a:r>
                    </a:p>
                  </a:txBody>
                  <a:tcPr marL="92417" marR="92417"/>
                </a:tc>
                <a:tc>
                  <a:txBody>
                    <a:bodyPr/>
                    <a:lstStyle/>
                    <a:p>
                      <a:r>
                        <a:rPr lang="en-US"/>
                        <a:t>Improved_water_source_rural_per</a:t>
                      </a:r>
                      <a:endParaRPr lang="en-US" dirty="0" err="1"/>
                    </a:p>
                  </a:txBody>
                  <a:tcPr/>
                </a:tc>
                <a:tc>
                  <a:txBody>
                    <a:bodyPr/>
                    <a:lstStyle/>
                    <a:p>
                      <a:r>
                        <a:rPr lang="en-US" dirty="0"/>
                        <a:t>Proportion of the population using improved drinking water sources, rural</a:t>
                      </a:r>
                    </a:p>
                  </a:txBody>
                  <a:tcPr/>
                </a:tc>
                <a:extLst>
                  <a:ext uri="{0D108BD9-81ED-4DB2-BD59-A6C34878D82A}">
                    <a16:rowId xmlns:a16="http://schemas.microsoft.com/office/drawing/2014/main" val="2578558830"/>
                  </a:ext>
                </a:extLst>
              </a:tr>
              <a:tr h="385349">
                <a:tc>
                  <a:txBody>
                    <a:bodyPr/>
                    <a:lstStyle/>
                    <a:p>
                      <a:r>
                        <a:rPr lang="en-US" sz="1800" dirty="0"/>
                        <a:t>10.</a:t>
                      </a:r>
                    </a:p>
                  </a:txBody>
                  <a:tcPr marL="92417" marR="92417"/>
                </a:tc>
                <a:tc>
                  <a:txBody>
                    <a:bodyPr/>
                    <a:lstStyle/>
                    <a:p>
                      <a:r>
                        <a:rPr lang="en-US" dirty="0"/>
                        <a:t>Life Expectancy Female</a:t>
                      </a:r>
                    </a:p>
                  </a:txBody>
                  <a:tcPr/>
                </a:tc>
                <a:tc>
                  <a:txBody>
                    <a:bodyPr/>
                    <a:lstStyle/>
                    <a:p>
                      <a:r>
                        <a:rPr lang="en-US" dirty="0"/>
                        <a:t>Female life expectancy at birth (years)</a:t>
                      </a:r>
                    </a:p>
                  </a:txBody>
                  <a:tcPr/>
                </a:tc>
                <a:extLst>
                  <a:ext uri="{0D108BD9-81ED-4DB2-BD59-A6C34878D82A}">
                    <a16:rowId xmlns:a16="http://schemas.microsoft.com/office/drawing/2014/main" val="106924797"/>
                  </a:ext>
                </a:extLst>
              </a:tr>
              <a:tr h="385349">
                <a:tc>
                  <a:txBody>
                    <a:bodyPr/>
                    <a:lstStyle/>
                    <a:p>
                      <a:r>
                        <a:rPr lang="en-US" sz="1800" dirty="0"/>
                        <a:t>11.</a:t>
                      </a:r>
                    </a:p>
                  </a:txBody>
                  <a:tcPr marL="92417" marR="92417"/>
                </a:tc>
                <a:tc>
                  <a:txBody>
                    <a:bodyPr/>
                    <a:lstStyle/>
                    <a:p>
                      <a:r>
                        <a:rPr lang="en-US" dirty="0"/>
                        <a:t>Infant Mortality</a:t>
                      </a:r>
                    </a:p>
                  </a:txBody>
                  <a:tcPr/>
                </a:tc>
                <a:tc>
                  <a:txBody>
                    <a:bodyPr/>
                    <a:lstStyle/>
                    <a:p>
                      <a:r>
                        <a:rPr lang="en-US" dirty="0"/>
                        <a:t>infant deaths per 1,000 population</a:t>
                      </a:r>
                    </a:p>
                  </a:txBody>
                  <a:tcPr/>
                </a:tc>
                <a:extLst>
                  <a:ext uri="{0D108BD9-81ED-4DB2-BD59-A6C34878D82A}">
                    <a16:rowId xmlns:a16="http://schemas.microsoft.com/office/drawing/2014/main" val="1053921994"/>
                  </a:ext>
                </a:extLst>
              </a:tr>
            </a:tbl>
          </a:graphicData>
        </a:graphic>
      </p:graphicFrame>
    </p:spTree>
    <p:extLst>
      <p:ext uri="{BB962C8B-B14F-4D97-AF65-F5344CB8AC3E}">
        <p14:creationId xmlns:p14="http://schemas.microsoft.com/office/powerpoint/2010/main" val="217851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314E-AD23-450F-808D-1312563F29D4}"/>
              </a:ext>
            </a:extLst>
          </p:cNvPr>
          <p:cNvSpPr>
            <a:spLocks noGrp="1"/>
          </p:cNvSpPr>
          <p:nvPr>
            <p:ph type="title"/>
          </p:nvPr>
        </p:nvSpPr>
        <p:spPr/>
        <p:txBody>
          <a:bodyPr/>
          <a:lstStyle/>
          <a:p>
            <a:r>
              <a:rPr lang="en-US" dirty="0"/>
              <a:t>Data dictionary(contd..)</a:t>
            </a:r>
          </a:p>
        </p:txBody>
      </p:sp>
      <p:sp>
        <p:nvSpPr>
          <p:cNvPr id="8" name="Content Placeholder 7">
            <a:extLst>
              <a:ext uri="{FF2B5EF4-FFF2-40B4-BE49-F238E27FC236}">
                <a16:creationId xmlns:a16="http://schemas.microsoft.com/office/drawing/2014/main" id="{B589394E-BB43-40FC-8F58-0C76F189EAFB}"/>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2334254B-67D2-46EB-AB08-88FF8A9A8AA3}"/>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5" name="Content Placeholder 3">
            <a:extLst>
              <a:ext uri="{FF2B5EF4-FFF2-40B4-BE49-F238E27FC236}">
                <a16:creationId xmlns:a16="http://schemas.microsoft.com/office/drawing/2014/main" id="{AF8C1435-40CB-4A8D-BBE0-756954BDDD3C}"/>
              </a:ext>
            </a:extLst>
          </p:cNvPr>
          <p:cNvGraphicFramePr>
            <a:graphicFrameLocks/>
          </p:cNvGraphicFramePr>
          <p:nvPr>
            <p:extLst>
              <p:ext uri="{D42A27DB-BD31-4B8C-83A1-F6EECF244321}">
                <p14:modId xmlns:p14="http://schemas.microsoft.com/office/powerpoint/2010/main" val="3716134175"/>
              </p:ext>
            </p:extLst>
          </p:nvPr>
        </p:nvGraphicFramePr>
        <p:xfrm>
          <a:off x="1102723" y="1856716"/>
          <a:ext cx="9952131" cy="4012378"/>
        </p:xfrm>
        <a:graphic>
          <a:graphicData uri="http://schemas.openxmlformats.org/drawingml/2006/table">
            <a:tbl>
              <a:tblPr firstRow="1" bandRow="1">
                <a:tableStyleId>{C4B1156A-380E-4F78-BDF5-A606A8083BF9}</a:tableStyleId>
              </a:tblPr>
              <a:tblGrid>
                <a:gridCol w="915708">
                  <a:extLst>
                    <a:ext uri="{9D8B030D-6E8A-4147-A177-3AD203B41FA5}">
                      <a16:colId xmlns:a16="http://schemas.microsoft.com/office/drawing/2014/main" val="3430400753"/>
                    </a:ext>
                  </a:extLst>
                </a:gridCol>
                <a:gridCol w="2850777">
                  <a:extLst>
                    <a:ext uri="{9D8B030D-6E8A-4147-A177-3AD203B41FA5}">
                      <a16:colId xmlns:a16="http://schemas.microsoft.com/office/drawing/2014/main" val="1972075009"/>
                    </a:ext>
                  </a:extLst>
                </a:gridCol>
                <a:gridCol w="6185646">
                  <a:extLst>
                    <a:ext uri="{9D8B030D-6E8A-4147-A177-3AD203B41FA5}">
                      <a16:colId xmlns:a16="http://schemas.microsoft.com/office/drawing/2014/main" val="3736317313"/>
                    </a:ext>
                  </a:extLst>
                </a:gridCol>
              </a:tblGrid>
              <a:tr h="526490">
                <a:tc>
                  <a:txBody>
                    <a:bodyPr/>
                    <a:lstStyle/>
                    <a:p>
                      <a:r>
                        <a:rPr lang="en-US" dirty="0"/>
                        <a:t>Sl. No</a:t>
                      </a:r>
                    </a:p>
                  </a:txBody>
                  <a:tcPr/>
                </a:tc>
                <a:tc>
                  <a:txBody>
                    <a:bodyPr/>
                    <a:lstStyle/>
                    <a:p>
                      <a:r>
                        <a:rPr lang="en-US" dirty="0"/>
                        <a:t>Variable Name</a:t>
                      </a:r>
                    </a:p>
                  </a:txBody>
                  <a:tcPr/>
                </a:tc>
                <a:tc>
                  <a:txBody>
                    <a:bodyPr/>
                    <a:lstStyle/>
                    <a:p>
                      <a:r>
                        <a:rPr lang="en-US" dirty="0"/>
                        <a:t>Description</a:t>
                      </a:r>
                    </a:p>
                  </a:txBody>
                  <a:tcPr/>
                </a:tc>
                <a:extLst>
                  <a:ext uri="{0D108BD9-81ED-4DB2-BD59-A6C34878D82A}">
                    <a16:rowId xmlns:a16="http://schemas.microsoft.com/office/drawing/2014/main" val="700895203"/>
                  </a:ext>
                </a:extLst>
              </a:tr>
              <a:tr h="526490">
                <a:tc>
                  <a:txBody>
                    <a:bodyPr/>
                    <a:lstStyle/>
                    <a:p>
                      <a:r>
                        <a:rPr lang="en-US" dirty="0"/>
                        <a:t>12.</a:t>
                      </a:r>
                    </a:p>
                  </a:txBody>
                  <a:tcPr/>
                </a:tc>
                <a:tc>
                  <a:txBody>
                    <a:bodyPr/>
                    <a:lstStyle/>
                    <a:p>
                      <a:r>
                        <a:rPr lang="en-US" dirty="0"/>
                        <a:t>Mortality Rate Under 5</a:t>
                      </a:r>
                    </a:p>
                  </a:txBody>
                  <a:tcPr/>
                </a:tc>
                <a:tc>
                  <a:txBody>
                    <a:bodyPr/>
                    <a:lstStyle/>
                    <a:p>
                      <a:r>
                        <a:rPr lang="en-US" dirty="0"/>
                        <a:t>Under-5 mortality rate - probability of dying between ages 0 and 5</a:t>
                      </a:r>
                    </a:p>
                  </a:txBody>
                  <a:tcPr/>
                </a:tc>
                <a:extLst>
                  <a:ext uri="{0D108BD9-81ED-4DB2-BD59-A6C34878D82A}">
                    <a16:rowId xmlns:a16="http://schemas.microsoft.com/office/drawing/2014/main" val="1900037"/>
                  </a:ext>
                </a:extLst>
              </a:tr>
              <a:tr h="526490">
                <a:tc>
                  <a:txBody>
                    <a:bodyPr/>
                    <a:lstStyle/>
                    <a:p>
                      <a:r>
                        <a:rPr lang="en-US" sz="1800" dirty="0"/>
                        <a:t>13.</a:t>
                      </a:r>
                    </a:p>
                  </a:txBody>
                  <a:tcPr/>
                </a:tc>
                <a:tc>
                  <a:txBody>
                    <a:bodyPr/>
                    <a:lstStyle/>
                    <a:p>
                      <a:r>
                        <a:rPr lang="en-US" dirty="0"/>
                        <a:t>Sex Ratio At Birth</a:t>
                      </a:r>
                    </a:p>
                  </a:txBody>
                  <a:tcPr/>
                </a:tc>
                <a:tc>
                  <a:txBody>
                    <a:bodyPr/>
                    <a:lstStyle/>
                    <a:p>
                      <a:r>
                        <a:rPr lang="en-US" dirty="0"/>
                        <a:t>Sex ratio at birth (male births per female birth)</a:t>
                      </a:r>
                    </a:p>
                  </a:txBody>
                  <a:tcPr/>
                </a:tc>
                <a:extLst>
                  <a:ext uri="{0D108BD9-81ED-4DB2-BD59-A6C34878D82A}">
                    <a16:rowId xmlns:a16="http://schemas.microsoft.com/office/drawing/2014/main" val="4260203535"/>
                  </a:ext>
                </a:extLst>
              </a:tr>
              <a:tr h="0">
                <a:tc>
                  <a:txBody>
                    <a:bodyPr/>
                    <a:lstStyle/>
                    <a:p>
                      <a:r>
                        <a:rPr lang="en-US" dirty="0"/>
                        <a:t>14.</a:t>
                      </a:r>
                    </a:p>
                  </a:txBody>
                  <a:tcPr/>
                </a:tc>
                <a:tc>
                  <a:txBody>
                    <a:bodyPr/>
                    <a:lstStyle/>
                    <a:p>
                      <a:r>
                        <a:rPr lang="en-US" dirty="0"/>
                        <a:t>BMI</a:t>
                      </a:r>
                    </a:p>
                  </a:txBody>
                  <a:tcPr/>
                </a:tc>
                <a:tc>
                  <a:txBody>
                    <a:bodyPr/>
                    <a:lstStyle/>
                    <a:p>
                      <a:r>
                        <a:rPr lang="en-US" dirty="0"/>
                        <a:t>The mean BMI (Body Mass Index) of the female population, counted in kilogram per square meter</a:t>
                      </a:r>
                    </a:p>
                  </a:txBody>
                  <a:tcPr/>
                </a:tc>
                <a:extLst>
                  <a:ext uri="{0D108BD9-81ED-4DB2-BD59-A6C34878D82A}">
                    <a16:rowId xmlns:a16="http://schemas.microsoft.com/office/drawing/2014/main" val="2578558830"/>
                  </a:ext>
                </a:extLst>
              </a:tr>
              <a:tr h="399078">
                <a:tc>
                  <a:txBody>
                    <a:bodyPr/>
                    <a:lstStyle/>
                    <a:p>
                      <a:r>
                        <a:rPr lang="en-US" sz="2000" dirty="0"/>
                        <a:t>15.</a:t>
                      </a:r>
                    </a:p>
                  </a:txBody>
                  <a:tcPr/>
                </a:tc>
                <a:tc>
                  <a:txBody>
                    <a:bodyPr/>
                    <a:lstStyle/>
                    <a:p>
                      <a:r>
                        <a:rPr lang="en-US" dirty="0"/>
                        <a:t>Female_Above15_employed</a:t>
                      </a:r>
                    </a:p>
                  </a:txBody>
                  <a:tcPr/>
                </a:tc>
                <a:tc>
                  <a:txBody>
                    <a:bodyPr/>
                    <a:lstStyle/>
                    <a:p>
                      <a:r>
                        <a:rPr lang="en-US" dirty="0"/>
                        <a:t>Percentage of female population, age above 15, that has been employed during the given year.</a:t>
                      </a:r>
                    </a:p>
                  </a:txBody>
                  <a:tcPr/>
                </a:tc>
                <a:extLst>
                  <a:ext uri="{0D108BD9-81ED-4DB2-BD59-A6C34878D82A}">
                    <a16:rowId xmlns:a16="http://schemas.microsoft.com/office/drawing/2014/main" val="106924797"/>
                  </a:ext>
                </a:extLst>
              </a:tr>
              <a:tr h="399078">
                <a:tc>
                  <a:txBody>
                    <a:bodyPr/>
                    <a:lstStyle/>
                    <a:p>
                      <a:r>
                        <a:rPr lang="en-US" sz="2000" dirty="0"/>
                        <a:t>16.</a:t>
                      </a:r>
                    </a:p>
                  </a:txBody>
                  <a:tcPr/>
                </a:tc>
                <a:tc>
                  <a:txBody>
                    <a:bodyPr/>
                    <a:lstStyle/>
                    <a:p>
                      <a:r>
                        <a:rPr lang="en-US" dirty="0" err="1"/>
                        <a:t>Tobacco_use</a:t>
                      </a:r>
                      <a:endParaRPr lang="en-US" dirty="0"/>
                    </a:p>
                  </a:txBody>
                  <a:tcPr/>
                </a:tc>
                <a:tc>
                  <a:txBody>
                    <a:bodyPr/>
                    <a:lstStyle/>
                    <a:p>
                      <a:r>
                        <a:rPr lang="en-US" dirty="0"/>
                        <a:t>Prevalence of current tobacco use among adults (&gt;=15 years) (%) female</a:t>
                      </a:r>
                    </a:p>
                  </a:txBody>
                  <a:tcPr/>
                </a:tc>
                <a:extLst>
                  <a:ext uri="{0D108BD9-81ED-4DB2-BD59-A6C34878D82A}">
                    <a16:rowId xmlns:a16="http://schemas.microsoft.com/office/drawing/2014/main" val="648217479"/>
                  </a:ext>
                </a:extLst>
              </a:tr>
              <a:tr h="399078">
                <a:tc>
                  <a:txBody>
                    <a:bodyPr/>
                    <a:lstStyle/>
                    <a:p>
                      <a:r>
                        <a:rPr lang="en-US" sz="20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Fertility Rate</a:t>
                      </a:r>
                    </a:p>
                  </a:txBody>
                  <a:tcPr/>
                </a:tc>
                <a:tc>
                  <a:txBody>
                    <a:bodyPr/>
                    <a:lstStyle/>
                    <a:p>
                      <a:r>
                        <a:rPr lang="en-US" dirty="0"/>
                        <a:t>Lifetime births per woman</a:t>
                      </a:r>
                    </a:p>
                  </a:txBody>
                  <a:tcPr/>
                </a:tc>
                <a:extLst>
                  <a:ext uri="{0D108BD9-81ED-4DB2-BD59-A6C34878D82A}">
                    <a16:rowId xmlns:a16="http://schemas.microsoft.com/office/drawing/2014/main" val="1785400801"/>
                  </a:ext>
                </a:extLst>
              </a:tr>
            </a:tbl>
          </a:graphicData>
        </a:graphic>
      </p:graphicFrame>
      <p:sp>
        <p:nvSpPr>
          <p:cNvPr id="9" name="Slide Number Placeholder 8">
            <a:extLst>
              <a:ext uri="{FF2B5EF4-FFF2-40B4-BE49-F238E27FC236}">
                <a16:creationId xmlns:a16="http://schemas.microsoft.com/office/drawing/2014/main" id="{D9CB861D-CBFF-4E7A-93BD-08AAF6A50EF6}"/>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38551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2BA9-EB15-444E-A86E-AD2FCC8F2CF0}"/>
              </a:ext>
            </a:extLst>
          </p:cNvPr>
          <p:cNvSpPr>
            <a:spLocks noGrp="1"/>
          </p:cNvSpPr>
          <p:nvPr>
            <p:ph type="title"/>
          </p:nvPr>
        </p:nvSpPr>
        <p:spPr/>
        <p:txBody>
          <a:bodyPr/>
          <a:lstStyle/>
          <a:p>
            <a:r>
              <a:rPr lang="en-US" dirty="0"/>
              <a:t>Data Preview</a:t>
            </a:r>
          </a:p>
        </p:txBody>
      </p:sp>
      <p:sp>
        <p:nvSpPr>
          <p:cNvPr id="6" name="Slide Number Placeholder 5">
            <a:extLst>
              <a:ext uri="{FF2B5EF4-FFF2-40B4-BE49-F238E27FC236}">
                <a16:creationId xmlns:a16="http://schemas.microsoft.com/office/drawing/2014/main" id="{BA611358-D553-4785-8866-B295D5EB8A2D}"/>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9" name="Content Placeholder 8">
            <a:extLst>
              <a:ext uri="{FF2B5EF4-FFF2-40B4-BE49-F238E27FC236}">
                <a16:creationId xmlns:a16="http://schemas.microsoft.com/office/drawing/2014/main" id="{916841C4-63D6-4249-B155-4B66B9747743}"/>
              </a:ext>
            </a:extLst>
          </p:cNvPr>
          <p:cNvSpPr>
            <a:spLocks noGrp="1"/>
          </p:cNvSpPr>
          <p:nvPr>
            <p:ph idx="1"/>
          </p:nvPr>
        </p:nvSpPr>
        <p:spPr/>
        <p:txBody>
          <a:bodyPr/>
          <a:lstStyle/>
          <a:p>
            <a:endParaRPr lang="en-US"/>
          </a:p>
        </p:txBody>
      </p:sp>
      <p:graphicFrame>
        <p:nvGraphicFramePr>
          <p:cNvPr id="17" name="Object 16">
            <a:extLst>
              <a:ext uri="{FF2B5EF4-FFF2-40B4-BE49-F238E27FC236}">
                <a16:creationId xmlns:a16="http://schemas.microsoft.com/office/drawing/2014/main" id="{4672FD72-C8FC-4D0C-8ADC-E366B4424BA3}"/>
              </a:ext>
            </a:extLst>
          </p:cNvPr>
          <p:cNvGraphicFramePr>
            <a:graphicFrameLocks noChangeAspect="1"/>
          </p:cNvGraphicFramePr>
          <p:nvPr>
            <p:extLst>
              <p:ext uri="{D42A27DB-BD31-4B8C-83A1-F6EECF244321}">
                <p14:modId xmlns:p14="http://schemas.microsoft.com/office/powerpoint/2010/main" val="3358287470"/>
              </p:ext>
            </p:extLst>
          </p:nvPr>
        </p:nvGraphicFramePr>
        <p:xfrm>
          <a:off x="716280" y="1895264"/>
          <a:ext cx="10820400" cy="3924300"/>
        </p:xfrm>
        <a:graphic>
          <a:graphicData uri="http://schemas.openxmlformats.org/presentationml/2006/ole">
            <mc:AlternateContent xmlns:mc="http://schemas.openxmlformats.org/markup-compatibility/2006">
              <mc:Choice xmlns:v="urn:schemas-microsoft-com:vml" Requires="v">
                <p:oleObj spid="_x0000_s2063" name="Worksheet" r:id="rId3" imgW="12976767" imgH="4701346" progId="Excel.Sheet.12">
                  <p:embed/>
                </p:oleObj>
              </mc:Choice>
              <mc:Fallback>
                <p:oleObj name="Worksheet" r:id="rId3" imgW="12976767" imgH="4701346" progId="Excel.Sheet.12">
                  <p:embed/>
                  <p:pic>
                    <p:nvPicPr>
                      <p:cNvPr id="0" name=""/>
                      <p:cNvPicPr/>
                      <p:nvPr/>
                    </p:nvPicPr>
                    <p:blipFill>
                      <a:blip r:embed="rId4"/>
                      <a:stretch>
                        <a:fillRect/>
                      </a:stretch>
                    </p:blipFill>
                    <p:spPr>
                      <a:xfrm>
                        <a:off x="716280" y="1895264"/>
                        <a:ext cx="10820400" cy="3924300"/>
                      </a:xfrm>
                      <a:prstGeom prst="rect">
                        <a:avLst/>
                      </a:prstGeom>
                    </p:spPr>
                  </p:pic>
                </p:oleObj>
              </mc:Fallback>
            </mc:AlternateContent>
          </a:graphicData>
        </a:graphic>
      </p:graphicFrame>
    </p:spTree>
    <p:extLst>
      <p:ext uri="{BB962C8B-B14F-4D97-AF65-F5344CB8AC3E}">
        <p14:creationId xmlns:p14="http://schemas.microsoft.com/office/powerpoint/2010/main" val="386635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4B5C-5284-4F6E-A2BA-4FE765984D1D}"/>
              </a:ext>
            </a:extLst>
          </p:cNvPr>
          <p:cNvSpPr>
            <a:spLocks noGrp="1"/>
          </p:cNvSpPr>
          <p:nvPr>
            <p:ph type="title"/>
          </p:nvPr>
        </p:nvSpPr>
        <p:spPr/>
        <p:txBody>
          <a:bodyPr/>
          <a:lstStyle/>
          <a:p>
            <a:r>
              <a:rPr lang="en-US" dirty="0"/>
              <a:t>Exploration and Summary of Dataset</a:t>
            </a:r>
          </a:p>
        </p:txBody>
      </p:sp>
      <p:sp>
        <p:nvSpPr>
          <p:cNvPr id="3" name="Text Placeholder 2">
            <a:extLst>
              <a:ext uri="{FF2B5EF4-FFF2-40B4-BE49-F238E27FC236}">
                <a16:creationId xmlns:a16="http://schemas.microsoft.com/office/drawing/2014/main" id="{E3404316-487C-4559-B276-79ED53844DE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4B07D58-048A-442C-BD47-2A0FB7BEF317}"/>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7804189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762</TotalTime>
  <Words>1398</Words>
  <Application>Microsoft Office PowerPoint</Application>
  <PresentationFormat>Widescreen</PresentationFormat>
  <Paragraphs>188</Paragraphs>
  <Slides>32</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7" baseType="lpstr">
      <vt:lpstr>Calibri</vt:lpstr>
      <vt:lpstr>Calibri Light</vt:lpstr>
      <vt:lpstr>Wingdings</vt:lpstr>
      <vt:lpstr>Retrospect</vt:lpstr>
      <vt:lpstr>Worksheet</vt:lpstr>
      <vt:lpstr>World Fertility Rate Analysis</vt:lpstr>
      <vt:lpstr>Introduction</vt:lpstr>
      <vt:lpstr>Goals and Objectives</vt:lpstr>
      <vt:lpstr>Data Sources</vt:lpstr>
      <vt:lpstr>Data dictionary</vt:lpstr>
      <vt:lpstr>Data dictionary(contd..)</vt:lpstr>
      <vt:lpstr>Data dictionary(contd..)</vt:lpstr>
      <vt:lpstr>Data Preview</vt:lpstr>
      <vt:lpstr>Exploration and Summary of Dataset</vt:lpstr>
      <vt:lpstr>Descriptive statistics (E Miner)</vt:lpstr>
      <vt:lpstr>Correlation Matrix</vt:lpstr>
      <vt:lpstr>Histograms of the variables</vt:lpstr>
      <vt:lpstr>Outliers, Transformations and Missing values</vt:lpstr>
      <vt:lpstr>Box plots of predictors</vt:lpstr>
      <vt:lpstr>Box plots of predictors</vt:lpstr>
      <vt:lpstr>Box plots of predictors</vt:lpstr>
      <vt:lpstr>Missing values</vt:lpstr>
      <vt:lpstr>Transformation - Standardization</vt:lpstr>
      <vt:lpstr>Data Modeling</vt:lpstr>
      <vt:lpstr>Regression Analysis</vt:lpstr>
      <vt:lpstr>Different Regression Models Created on the Dataset</vt:lpstr>
      <vt:lpstr>Evaluate Model Performance</vt:lpstr>
      <vt:lpstr>Evaluate Model Performance (Cont’d)</vt:lpstr>
      <vt:lpstr>Final Model</vt:lpstr>
      <vt:lpstr>Model 1</vt:lpstr>
      <vt:lpstr>Model 1</vt:lpstr>
      <vt:lpstr>Why we chose Model1</vt:lpstr>
      <vt:lpstr>Strengths of the model</vt:lpstr>
      <vt:lpstr>Limitations of the model</vt:lpstr>
      <vt:lpstr>Recommendations</vt:lpstr>
      <vt:lpstr>How can the model be improved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dipsaprusty93@gmail.com</dc:creator>
  <cp:lastModifiedBy>Dipsa Prusty</cp:lastModifiedBy>
  <cp:revision>52</cp:revision>
  <dcterms:created xsi:type="dcterms:W3CDTF">2017-11-28T21:06:25Z</dcterms:created>
  <dcterms:modified xsi:type="dcterms:W3CDTF">2018-07-23T22:32:34Z</dcterms:modified>
</cp:coreProperties>
</file>