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Old Standard TT"/>
      <p:regular r:id="rId23"/>
      <p:bold r:id="rId24"/>
      <p: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ldStandardTT-bold.fntdata"/><Relationship Id="rId23" Type="http://schemas.openxmlformats.org/officeDocument/2006/relationships/font" Target="fonts/OldStandardT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OldStandardTT-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f1875315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f1875315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f1875315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f1875315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f1875315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f1875315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f1875315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f1875315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f1875315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f1875315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f1875315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f1875315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f1875315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f1875315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f18753151_0_1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f18753151_0_1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f1875315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f1875315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f1875315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f1875315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f187531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f187531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f1875315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f1875315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ff1875315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ff1875315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f1875315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f1875315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f1875315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f1875315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f1875315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f1875315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600">
                <a:solidFill>
                  <a:srgbClr val="B45F06"/>
                </a:solidFill>
                <a:latin typeface="Times New Roman"/>
                <a:ea typeface="Times New Roman"/>
                <a:cs typeface="Times New Roman"/>
                <a:sym typeface="Times New Roman"/>
              </a:rPr>
              <a:t>Keratoconus eye disease detection</a:t>
            </a:r>
            <a:endParaRPr sz="3600">
              <a:solidFill>
                <a:srgbClr val="B45F06"/>
              </a:solidFill>
            </a:endParaRPr>
          </a:p>
        </p:txBody>
      </p:sp>
      <p:sp>
        <p:nvSpPr>
          <p:cNvPr id="60" name="Google Shape;60;p13"/>
          <p:cNvSpPr txBox="1"/>
          <p:nvPr>
            <p:ph idx="1" type="subTitle"/>
          </p:nvPr>
        </p:nvSpPr>
        <p:spPr>
          <a:xfrm>
            <a:off x="512700" y="35358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E69138"/>
                </a:solidFill>
              </a:rPr>
              <a:t>By Dipshikha Chakraborty - 21BRS1186</a:t>
            </a:r>
            <a:endParaRPr>
              <a:solidFill>
                <a:srgbClr val="E6913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118" name="Google Shape;118;p2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22"/>
          <p:cNvPicPr preferRelativeResize="0"/>
          <p:nvPr/>
        </p:nvPicPr>
        <p:blipFill>
          <a:blip r:embed="rId3">
            <a:alphaModFix/>
          </a:blip>
          <a:stretch>
            <a:fillRect/>
          </a:stretch>
        </p:blipFill>
        <p:spPr>
          <a:xfrm>
            <a:off x="311700" y="1152475"/>
            <a:ext cx="8520601" cy="33298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125" name="Google Shape;125;p23"/>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3"/>
          <p:cNvPicPr preferRelativeResize="0"/>
          <p:nvPr/>
        </p:nvPicPr>
        <p:blipFill>
          <a:blip r:embed="rId3">
            <a:alphaModFix/>
          </a:blip>
          <a:stretch>
            <a:fillRect/>
          </a:stretch>
        </p:blipFill>
        <p:spPr>
          <a:xfrm>
            <a:off x="311700" y="1152475"/>
            <a:ext cx="8520601" cy="373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132" name="Google Shape;132;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3" name="Google Shape;133;p24"/>
          <p:cNvPicPr preferRelativeResize="0"/>
          <p:nvPr/>
        </p:nvPicPr>
        <p:blipFill>
          <a:blip r:embed="rId3">
            <a:alphaModFix/>
          </a:blip>
          <a:stretch>
            <a:fillRect/>
          </a:stretch>
        </p:blipFill>
        <p:spPr>
          <a:xfrm>
            <a:off x="309563" y="1128713"/>
            <a:ext cx="8524875" cy="3495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System for treating </a:t>
            </a:r>
            <a:r>
              <a:rPr lang="en" sz="2750">
                <a:highlight>
                  <a:srgbClr val="FFFFFF"/>
                </a:highlight>
              </a:rPr>
              <a:t>keratoconus</a:t>
            </a:r>
            <a:endParaRPr sz="2750"/>
          </a:p>
        </p:txBody>
      </p:sp>
      <p:sp>
        <p:nvSpPr>
          <p:cNvPr id="139" name="Google Shape;139;p2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highlight>
                  <a:srgbClr val="FFFFFF"/>
                </a:highlight>
              </a:rPr>
              <a:t>Classifying images using the CNN algorithm involves an image preprocessing step. The algorithm decomposes the image at the pixel level; the obtained matrix is then applied at the input of the neural network. The algorithm uses color images that have a size of 180 × 240 × 3 pixels. The CNN model assumes that each image passes through a series of kernel convolutional filters, pooling layers, and fully connected (FC) layers; meanwhile, the classification is performed by using the Softmax function to classify an object with probabilistic values between 0 and 1.</a:t>
            </a:r>
            <a:endParaRPr sz="12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chemeClr val="dk1"/>
                </a:solidFill>
                <a:highlight>
                  <a:srgbClr val="FFFFFF"/>
                </a:highlight>
              </a:rPr>
              <a:t>The convolution layer is the first layer that performs feature extraction from an image applied to the networks’ input. Convolution layer keeps the relationship between pixels by learning the characteristics of images using certain filters, thus generating the image matrix.</a:t>
            </a:r>
            <a:endParaRPr sz="1200">
              <a:solidFill>
                <a:schemeClr val="dk1"/>
              </a:solidFill>
              <a:highlight>
                <a:srgbClr val="FFFFFF"/>
              </a:highlight>
            </a:endParaRPr>
          </a:p>
          <a:p>
            <a:pPr indent="0" lvl="0" marL="0" rtl="0" algn="l">
              <a:spcBef>
                <a:spcPts val="1200"/>
              </a:spcBef>
              <a:spcAft>
                <a:spcPts val="1200"/>
              </a:spcAft>
              <a:buNone/>
            </a:pPr>
            <a:r>
              <a:t/>
            </a:r>
            <a:endParaRPr sz="1200">
              <a:solidFill>
                <a:schemeClr val="dk1"/>
              </a:solidFill>
              <a:highlight>
                <a:srgbClr val="FFFFFF"/>
              </a:highlight>
            </a:endParaRPr>
          </a:p>
        </p:txBody>
      </p:sp>
      <p:pic>
        <p:nvPicPr>
          <p:cNvPr id="140" name="Google Shape;140;p25"/>
          <p:cNvPicPr preferRelativeResize="0"/>
          <p:nvPr/>
        </p:nvPicPr>
        <p:blipFill>
          <a:blip r:embed="rId3">
            <a:alphaModFix/>
          </a:blip>
          <a:stretch>
            <a:fillRect/>
          </a:stretch>
        </p:blipFill>
        <p:spPr>
          <a:xfrm>
            <a:off x="462300" y="3201900"/>
            <a:ext cx="8370000" cy="152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system algorithm</a:t>
            </a:r>
            <a:endParaRPr/>
          </a:p>
        </p:txBody>
      </p:sp>
      <p:sp>
        <p:nvSpPr>
          <p:cNvPr id="146" name="Google Shape;146;p2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6"/>
          <p:cNvPicPr preferRelativeResize="0"/>
          <p:nvPr/>
        </p:nvPicPr>
        <p:blipFill>
          <a:blip r:embed="rId3">
            <a:alphaModFix/>
          </a:blip>
          <a:stretch>
            <a:fillRect/>
          </a:stretch>
        </p:blipFill>
        <p:spPr>
          <a:xfrm>
            <a:off x="311700" y="1152475"/>
            <a:ext cx="8520600" cy="3743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system </a:t>
            </a:r>
            <a:r>
              <a:rPr lang="en"/>
              <a:t>architecture</a:t>
            </a:r>
            <a:endParaRPr/>
          </a:p>
        </p:txBody>
      </p:sp>
      <p:sp>
        <p:nvSpPr>
          <p:cNvPr id="153" name="Google Shape;153;p2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7"/>
          <p:cNvPicPr preferRelativeResize="0"/>
          <p:nvPr/>
        </p:nvPicPr>
        <p:blipFill>
          <a:blip r:embed="rId3">
            <a:alphaModFix/>
          </a:blip>
          <a:stretch>
            <a:fillRect/>
          </a:stretch>
        </p:blipFill>
        <p:spPr>
          <a:xfrm>
            <a:off x="311700" y="1152475"/>
            <a:ext cx="8520600" cy="3463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C1D1E"/>
                </a:solidFill>
                <a:highlight>
                  <a:srgbClr val="FFFFFF"/>
                </a:highlight>
              </a:rPr>
              <a:t>Cornea topographies. (a) Keratoconus eye. (b) Healthy eye.</a:t>
            </a:r>
            <a:endParaRPr sz="2400"/>
          </a:p>
        </p:txBody>
      </p:sp>
      <p:sp>
        <p:nvSpPr>
          <p:cNvPr id="160" name="Google Shape;160;p28"/>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61" name="Google Shape;161;p28"/>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8"/>
          <p:cNvPicPr preferRelativeResize="0"/>
          <p:nvPr/>
        </p:nvPicPr>
        <p:blipFill>
          <a:blip r:embed="rId3">
            <a:alphaModFix/>
          </a:blip>
          <a:stretch>
            <a:fillRect/>
          </a:stretch>
        </p:blipFill>
        <p:spPr>
          <a:xfrm>
            <a:off x="181500" y="1152475"/>
            <a:ext cx="4260300" cy="3416400"/>
          </a:xfrm>
          <a:prstGeom prst="rect">
            <a:avLst/>
          </a:prstGeom>
          <a:noFill/>
          <a:ln>
            <a:noFill/>
          </a:ln>
        </p:spPr>
      </p:pic>
      <p:pic>
        <p:nvPicPr>
          <p:cNvPr id="163" name="Google Shape;163;p28"/>
          <p:cNvPicPr preferRelativeResize="0"/>
          <p:nvPr/>
        </p:nvPicPr>
        <p:blipFill>
          <a:blip r:embed="rId4">
            <a:alphaModFix/>
          </a:blip>
          <a:stretch>
            <a:fillRect/>
          </a:stretch>
        </p:blipFill>
        <p:spPr>
          <a:xfrm>
            <a:off x="4832400" y="1152475"/>
            <a:ext cx="3999899"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903500"/>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Clr>
                <a:schemeClr val="dk1"/>
              </a:buClr>
              <a:buSzPts val="990"/>
              <a:buFont typeface="Arial"/>
              <a:buNone/>
            </a:pPr>
            <a:r>
              <a:rPr lang="en" sz="1380">
                <a:highlight>
                  <a:srgbClr val="FFFFFF"/>
                </a:highlight>
                <a:latin typeface="Open Sans"/>
                <a:ea typeface="Open Sans"/>
                <a:cs typeface="Open Sans"/>
                <a:sym typeface="Open Sans"/>
              </a:rPr>
              <a:t>Thus, after the ophthalmological consultation, the corneal topography is applied as an input to the already trained neural network, and this will determine whether the patient is suffering from keratoconus or not. The implemented algorithm processes topical corneal topographies and classifies them into two categories, detecting patterns specific to the keratoconus pathology.</a:t>
            </a:r>
            <a:endParaRPr sz="1380">
              <a:highlight>
                <a:srgbClr val="FFFFFF"/>
              </a:highlight>
              <a:latin typeface="Open Sans"/>
              <a:ea typeface="Open Sans"/>
              <a:cs typeface="Open Sans"/>
              <a:sym typeface="Open Sans"/>
            </a:endParaRPr>
          </a:p>
          <a:p>
            <a:pPr indent="0" lvl="0" marL="0" rtl="0" algn="l">
              <a:lnSpc>
                <a:spcPct val="115000"/>
              </a:lnSpc>
              <a:spcBef>
                <a:spcPts val="1200"/>
              </a:spcBef>
              <a:spcAft>
                <a:spcPts val="0"/>
              </a:spcAft>
              <a:buSzPts val="990"/>
              <a:buNone/>
            </a:pPr>
            <a:r>
              <a:rPr lang="en" sz="1380">
                <a:highlight>
                  <a:srgbClr val="FFFFFF"/>
                </a:highlight>
                <a:latin typeface="Open Sans"/>
                <a:ea typeface="Open Sans"/>
                <a:cs typeface="Open Sans"/>
                <a:sym typeface="Open Sans"/>
              </a:rPr>
              <a:t>The algorithm can be implemented in the device that performs the topography as an add-on in order to assist the ophthalmologist in rapid screening of its patients. </a:t>
            </a:r>
            <a:endParaRPr sz="1380">
              <a:highlight>
                <a:srgbClr val="FFFFFF"/>
              </a:highlight>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990"/>
              <a:buFont typeface="Arial"/>
              <a:buNone/>
            </a:pPr>
            <a:r>
              <a:rPr lang="en" sz="1380">
                <a:highlight>
                  <a:srgbClr val="FFFFFF"/>
                </a:highlight>
                <a:latin typeface="Open Sans"/>
                <a:ea typeface="Open Sans"/>
                <a:cs typeface="Open Sans"/>
                <a:sym typeface="Open Sans"/>
              </a:rPr>
              <a:t>However this mechanism cannot be used as a stand-alone diagnosis procedure but should be seen as an additional tool to help the ophthalmologist who also analyzes other clinical data such as family history, refraction, and corneal shape evolution, and performs lamp examination. In the future, these algorithms will become more efficient and contribute to easy diagnosis of keratoconus and the reduction of corneal transplant cases.</a:t>
            </a:r>
            <a:endParaRPr sz="1380">
              <a:highlight>
                <a:srgbClr val="FFFFFF"/>
              </a:highlight>
              <a:latin typeface="Open Sans"/>
              <a:ea typeface="Open Sans"/>
              <a:cs typeface="Open Sans"/>
              <a:sym typeface="Open Sans"/>
            </a:endParaRPr>
          </a:p>
          <a:p>
            <a:pPr indent="0" lvl="0" marL="0" rtl="0" algn="l">
              <a:spcBef>
                <a:spcPts val="1200"/>
              </a:spcBef>
              <a:spcAft>
                <a:spcPts val="0"/>
              </a:spcAft>
              <a:buSzPts val="990"/>
              <a:buNone/>
            </a:pPr>
            <a:r>
              <a:t/>
            </a:r>
            <a:endParaRPr/>
          </a:p>
        </p:txBody>
      </p:sp>
      <p:sp>
        <p:nvSpPr>
          <p:cNvPr id="169" name="Google Shape;169;p29"/>
          <p:cNvSpPr txBox="1"/>
          <p:nvPr>
            <p:ph type="title"/>
          </p:nvPr>
        </p:nvSpPr>
        <p:spPr>
          <a:xfrm>
            <a:off x="464100" y="2164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70" name="Google Shape;170;p29"/>
          <p:cNvSpPr txBox="1"/>
          <p:nvPr>
            <p:ph type="title"/>
          </p:nvPr>
        </p:nvSpPr>
        <p:spPr>
          <a:xfrm>
            <a:off x="464100" y="425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Project outline</a:t>
            </a:r>
            <a:endParaRPr sz="3000"/>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500">
                <a:solidFill>
                  <a:schemeClr val="dk1"/>
                </a:solidFill>
                <a:highlight>
                  <a:srgbClr val="FFFFFF"/>
                </a:highlight>
              </a:rPr>
              <a:t>Keratoconus (KTC) is a noninflammatory disorder characterized by progressive thinning, corneal deformation, and scarring of the cornea.</a:t>
            </a:r>
            <a:endParaRPr sz="1500">
              <a:solidFill>
                <a:schemeClr val="dk1"/>
              </a:solidFill>
              <a:highlight>
                <a:srgbClr val="FFFFFF"/>
              </a:highlight>
            </a:endParaRPr>
          </a:p>
          <a:p>
            <a:pPr indent="0" lvl="0" marL="0" rtl="0" algn="l">
              <a:lnSpc>
                <a:spcPct val="105000"/>
              </a:lnSpc>
              <a:spcBef>
                <a:spcPts val="1200"/>
              </a:spcBef>
              <a:spcAft>
                <a:spcPts val="0"/>
              </a:spcAft>
              <a:buNone/>
            </a:pPr>
            <a:r>
              <a:rPr lang="en" sz="1500">
                <a:solidFill>
                  <a:schemeClr val="dk1"/>
                </a:solidFill>
                <a:highlight>
                  <a:srgbClr val="FFFFFF"/>
                </a:highlight>
              </a:rPr>
              <a:t>The pathological mechanisms of this condition have been investigated for a long time. In recent years, this disease has come to the attention of many research centers because the number of people diagnosed with keratoconus is on the rise. In this context, solutions that facilitate both the diagnostic and treatment options are quickly needed. </a:t>
            </a:r>
            <a:endParaRPr sz="1500">
              <a:solidFill>
                <a:schemeClr val="dk1"/>
              </a:solidFill>
              <a:highlight>
                <a:srgbClr val="FFFFFF"/>
              </a:highlight>
            </a:endParaRPr>
          </a:p>
          <a:p>
            <a:pPr indent="0" lvl="0" marL="0" rtl="0" algn="l">
              <a:lnSpc>
                <a:spcPct val="105000"/>
              </a:lnSpc>
              <a:spcBef>
                <a:spcPts val="1200"/>
              </a:spcBef>
              <a:spcAft>
                <a:spcPts val="0"/>
              </a:spcAft>
              <a:buNone/>
            </a:pPr>
            <a:r>
              <a:rPr lang="en" sz="1500">
                <a:solidFill>
                  <a:schemeClr val="dk1"/>
                </a:solidFill>
                <a:highlight>
                  <a:srgbClr val="FFFFFF"/>
                </a:highlight>
              </a:rPr>
              <a:t>The main contribution of this paper is the implementation of an algorithm that is able to determine whether an eye is affected or not by keratoconus.</a:t>
            </a:r>
            <a:endParaRPr sz="1500">
              <a:solidFill>
                <a:schemeClr val="dk1"/>
              </a:solidFill>
              <a:highlight>
                <a:srgbClr val="FFFFFF"/>
              </a:highlight>
            </a:endParaRPr>
          </a:p>
          <a:p>
            <a:pPr indent="0" lvl="0" marL="0" rtl="0" algn="l">
              <a:lnSpc>
                <a:spcPct val="105000"/>
              </a:lnSpc>
              <a:spcBef>
                <a:spcPts val="1200"/>
              </a:spcBef>
              <a:spcAft>
                <a:spcPts val="0"/>
              </a:spcAft>
              <a:buNone/>
            </a:pPr>
            <a:r>
              <a:rPr lang="en" sz="1500">
                <a:solidFill>
                  <a:schemeClr val="dk1"/>
                </a:solidFill>
                <a:highlight>
                  <a:srgbClr val="FFFFFF"/>
                </a:highlight>
              </a:rPr>
              <a:t>The </a:t>
            </a:r>
            <a:r>
              <a:rPr lang="en" sz="1500">
                <a:highlight>
                  <a:srgbClr val="FFFFFF"/>
                </a:highlight>
              </a:rPr>
              <a:t>Keraton Detect</a:t>
            </a:r>
            <a:r>
              <a:rPr lang="en" sz="1500">
                <a:solidFill>
                  <a:schemeClr val="dk1"/>
                </a:solidFill>
                <a:highlight>
                  <a:srgbClr val="FFFFFF"/>
                </a:highlight>
              </a:rPr>
              <a:t> algorithm analyzes the corneal topography of the eye using a convolutional neural network (CNN) that is able to extract and learn the features of a keratoconus eye. </a:t>
            </a:r>
            <a:endParaRPr sz="1500">
              <a:solidFill>
                <a:schemeClr val="dk1"/>
              </a:solidFill>
              <a:highlight>
                <a:srgbClr val="FFFFFF"/>
              </a:highlight>
            </a:endParaRPr>
          </a:p>
          <a:p>
            <a:pPr indent="0" lvl="0" marL="0" rtl="0" algn="l">
              <a:lnSpc>
                <a:spcPct val="105000"/>
              </a:lnSpc>
              <a:spcBef>
                <a:spcPts val="1200"/>
              </a:spcBef>
              <a:spcAft>
                <a:spcPts val="1200"/>
              </a:spcAft>
              <a:buNone/>
            </a:pPr>
            <a:r>
              <a:rPr lang="en" sz="1500">
                <a:highlight>
                  <a:srgbClr val="FFFFFF"/>
                </a:highlight>
              </a:rPr>
              <a:t>Kerato Detect</a:t>
            </a:r>
            <a:r>
              <a:rPr lang="en" sz="1500">
                <a:solidFill>
                  <a:schemeClr val="dk1"/>
                </a:solidFill>
                <a:highlight>
                  <a:srgbClr val="FFFFFF"/>
                </a:highlight>
              </a:rPr>
              <a:t> can assist the ophthalmologist in rapid screening of its patients, thus reducing diagnostic errors and facilitating treatment.</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2" name="Google Shape;72;p15"/>
          <p:cNvSpPr txBox="1"/>
          <p:nvPr>
            <p:ph idx="1" type="body"/>
          </p:nvPr>
        </p:nvSpPr>
        <p:spPr>
          <a:xfrm>
            <a:off x="311700" y="1095400"/>
            <a:ext cx="8520600" cy="3397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410">
                <a:solidFill>
                  <a:schemeClr val="dk1"/>
                </a:solidFill>
                <a:highlight>
                  <a:srgbClr val="FFFFFF"/>
                </a:highlight>
              </a:rPr>
              <a:t>Keratoconus (KTC) is found in the general population with a ratio of 1 in 2000 persons; also, the incidence among children has increased significantly over the past few years. </a:t>
            </a:r>
            <a:endParaRPr sz="1410">
              <a:solidFill>
                <a:schemeClr val="dk1"/>
              </a:solidFill>
              <a:highlight>
                <a:srgbClr val="FFFFFF"/>
              </a:highlight>
            </a:endParaRPr>
          </a:p>
          <a:p>
            <a:pPr indent="0" lvl="0" marL="0" rtl="0" algn="l">
              <a:lnSpc>
                <a:spcPct val="95000"/>
              </a:lnSpc>
              <a:spcBef>
                <a:spcPts val="1200"/>
              </a:spcBef>
              <a:spcAft>
                <a:spcPts val="0"/>
              </a:spcAft>
              <a:buSzPts val="1018"/>
              <a:buNone/>
            </a:pPr>
            <a:r>
              <a:rPr lang="en" sz="1410">
                <a:solidFill>
                  <a:schemeClr val="dk1"/>
                </a:solidFill>
                <a:highlight>
                  <a:srgbClr val="FFFFFF"/>
                </a:highlight>
              </a:rPr>
              <a:t>The number of people diagnosed with keratoconus is rising because more and more people are initially diagnosed when performing the screening for laser refracting surgery which includes an eye topography. Thus, the incidence of keratoconus in the population can be even greater.</a:t>
            </a:r>
            <a:endParaRPr sz="1410">
              <a:solidFill>
                <a:schemeClr val="dk1"/>
              </a:solidFill>
              <a:highlight>
                <a:srgbClr val="FFFFFF"/>
              </a:highlight>
            </a:endParaRPr>
          </a:p>
          <a:p>
            <a:pPr indent="0" lvl="0" marL="0" rtl="0" algn="l">
              <a:lnSpc>
                <a:spcPct val="95000"/>
              </a:lnSpc>
              <a:spcBef>
                <a:spcPts val="1200"/>
              </a:spcBef>
              <a:spcAft>
                <a:spcPts val="0"/>
              </a:spcAft>
              <a:buSzPts val="1018"/>
              <a:buNone/>
            </a:pPr>
            <a:r>
              <a:rPr lang="en" sz="1410">
                <a:solidFill>
                  <a:schemeClr val="dk1"/>
                </a:solidFill>
                <a:highlight>
                  <a:srgbClr val="FFFFFF"/>
                </a:highlight>
              </a:rPr>
              <a:t>The cornea is composed of five layers: the epithelium, the Bowman’s layer, the stroma, Descemet’s membrane, and the endothelium. </a:t>
            </a:r>
            <a:endParaRPr sz="1410">
              <a:solidFill>
                <a:schemeClr val="dk1"/>
              </a:solidFill>
              <a:highlight>
                <a:srgbClr val="FFFFFF"/>
              </a:highlight>
            </a:endParaRPr>
          </a:p>
          <a:p>
            <a:pPr indent="0" lvl="0" marL="0" rtl="0" algn="l">
              <a:lnSpc>
                <a:spcPct val="95000"/>
              </a:lnSpc>
              <a:spcBef>
                <a:spcPts val="1200"/>
              </a:spcBef>
              <a:spcAft>
                <a:spcPts val="0"/>
              </a:spcAft>
              <a:buSzPts val="1018"/>
              <a:buNone/>
            </a:pPr>
            <a:r>
              <a:rPr lang="en" sz="1410">
                <a:solidFill>
                  <a:schemeClr val="dk1"/>
                </a:solidFill>
                <a:highlight>
                  <a:srgbClr val="FFFFFF"/>
                </a:highlight>
              </a:rPr>
              <a:t>The first layer, the epithelium, is a cell layer that covers the cornea. This layer absorbs oxygen from tears and passes it to the rest of the cornea. </a:t>
            </a:r>
            <a:endParaRPr sz="1410">
              <a:solidFill>
                <a:schemeClr val="dk1"/>
              </a:solidFill>
              <a:highlight>
                <a:srgbClr val="FFFFFF"/>
              </a:highlight>
            </a:endParaRPr>
          </a:p>
          <a:p>
            <a:pPr indent="0" lvl="0" marL="0" rtl="0" algn="l">
              <a:lnSpc>
                <a:spcPct val="95000"/>
              </a:lnSpc>
              <a:spcBef>
                <a:spcPts val="1200"/>
              </a:spcBef>
              <a:spcAft>
                <a:spcPts val="0"/>
              </a:spcAft>
              <a:buSzPts val="1018"/>
              <a:buNone/>
            </a:pPr>
            <a:r>
              <a:rPr lang="en" sz="1410">
                <a:solidFill>
                  <a:schemeClr val="dk1"/>
                </a:solidFill>
                <a:highlight>
                  <a:srgbClr val="FFFFFF"/>
                </a:highlight>
              </a:rPr>
              <a:t>The cornea also contains free nerve endings. Keratoconus is a noninflammatory condition characterized by progressive thinning, deformation, and scarring of the cornea. </a:t>
            </a:r>
            <a:endParaRPr sz="1410">
              <a:solidFill>
                <a:schemeClr val="dk1"/>
              </a:solidFill>
              <a:highlight>
                <a:srgbClr val="FFFFFF"/>
              </a:highlight>
            </a:endParaRPr>
          </a:p>
          <a:p>
            <a:pPr indent="0" lvl="0" marL="0" rtl="0" algn="l">
              <a:lnSpc>
                <a:spcPct val="95000"/>
              </a:lnSpc>
              <a:spcBef>
                <a:spcPts val="1200"/>
              </a:spcBef>
              <a:spcAft>
                <a:spcPts val="0"/>
              </a:spcAft>
              <a:buSzPts val="1018"/>
              <a:buNone/>
            </a:pPr>
            <a:r>
              <a:rPr lang="en" sz="1410">
                <a:solidFill>
                  <a:schemeClr val="dk1"/>
                </a:solidFill>
                <a:highlight>
                  <a:srgbClr val="FFFFFF"/>
                </a:highlight>
              </a:rPr>
              <a:t>The pathological mechanisms of keratoconus have been investigated for a long time. Both the genetic and environmental factors have been associated with the disease, but in recent years, a new theory emerges that keratoconus could also have an inflammatory component </a:t>
            </a:r>
            <a:endParaRPr sz="1410">
              <a:solidFill>
                <a:schemeClr val="dk1"/>
              </a:solidFill>
              <a:highlight>
                <a:srgbClr val="FFFFFF"/>
              </a:highlight>
            </a:endParaRPr>
          </a:p>
          <a:p>
            <a:pPr indent="0" lvl="0" marL="0" rtl="0" algn="l">
              <a:lnSpc>
                <a:spcPct val="95000"/>
              </a:lnSpc>
              <a:spcBef>
                <a:spcPts val="1200"/>
              </a:spcBef>
              <a:spcAft>
                <a:spcPts val="1200"/>
              </a:spcAft>
              <a:buSzPts val="1018"/>
              <a:buNone/>
            </a:pPr>
            <a:r>
              <a:t/>
            </a:r>
            <a:endParaRPr sz="141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between normal cornea and keratoconus cornea</a:t>
            </a:r>
            <a:endParaRPr/>
          </a:p>
        </p:txBody>
      </p:sp>
      <p:pic>
        <p:nvPicPr>
          <p:cNvPr id="78" name="Google Shape;78;p16"/>
          <p:cNvPicPr preferRelativeResize="0"/>
          <p:nvPr/>
        </p:nvPicPr>
        <p:blipFill>
          <a:blip r:embed="rId3">
            <a:alphaModFix/>
          </a:blip>
          <a:stretch>
            <a:fillRect/>
          </a:stretch>
        </p:blipFill>
        <p:spPr>
          <a:xfrm>
            <a:off x="359000" y="1076275"/>
            <a:ext cx="3385293" cy="3820974"/>
          </a:xfrm>
          <a:prstGeom prst="rect">
            <a:avLst/>
          </a:prstGeom>
          <a:noFill/>
          <a:ln>
            <a:noFill/>
          </a:ln>
        </p:spPr>
      </p:pic>
      <p:pic>
        <p:nvPicPr>
          <p:cNvPr id="79" name="Google Shape;79;p16"/>
          <p:cNvPicPr preferRelativeResize="0"/>
          <p:nvPr/>
        </p:nvPicPr>
        <p:blipFill>
          <a:blip r:embed="rId4">
            <a:alphaModFix/>
          </a:blip>
          <a:stretch>
            <a:fillRect/>
          </a:stretch>
        </p:blipFill>
        <p:spPr>
          <a:xfrm>
            <a:off x="4754200" y="1076275"/>
            <a:ext cx="3609001" cy="392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highlight>
                  <a:srgbClr val="FFFFFF"/>
                </a:highlight>
              </a:rPr>
              <a:t>Problem Statement</a:t>
            </a:r>
            <a:endParaRPr/>
          </a:p>
        </p:txBody>
      </p:sp>
      <p:sp>
        <p:nvSpPr>
          <p:cNvPr id="85" name="Google Shape;85;p17"/>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400"/>
              </a:spcBef>
              <a:spcAft>
                <a:spcPts val="0"/>
              </a:spcAft>
              <a:buClr>
                <a:schemeClr val="dk1"/>
              </a:buClr>
              <a:buSzPts val="935"/>
              <a:buFont typeface="Arial"/>
              <a:buNone/>
            </a:pPr>
            <a:r>
              <a:rPr lang="en" sz="1320">
                <a:solidFill>
                  <a:schemeClr val="dk1"/>
                </a:solidFill>
                <a:highlight>
                  <a:srgbClr val="FFFFFF"/>
                </a:highlight>
              </a:rPr>
              <a:t>In keratoconus, because of the structural changes caused by the thinning of the cornea, intraocular pressure is no longer provided by the cornea. Thence, the cornea deforms by taking a conical shape. The name of the condition is given by this happening. KTC affects both the young and the elderly, so it is urgently necessary to find new ways of diagnosing so that the keratoconus can be dealt with beforehand.</a:t>
            </a:r>
            <a:endParaRPr sz="1320">
              <a:solidFill>
                <a:schemeClr val="dk1"/>
              </a:solidFill>
              <a:highlight>
                <a:srgbClr val="FFFFFF"/>
              </a:highlight>
            </a:endParaRPr>
          </a:p>
          <a:p>
            <a:pPr indent="0" lvl="0" marL="0" rtl="0" algn="l">
              <a:lnSpc>
                <a:spcPct val="95000"/>
              </a:lnSpc>
              <a:spcBef>
                <a:spcPts val="1200"/>
              </a:spcBef>
              <a:spcAft>
                <a:spcPts val="0"/>
              </a:spcAft>
              <a:buClr>
                <a:schemeClr val="dk1"/>
              </a:buClr>
              <a:buSzPts val="935"/>
              <a:buFont typeface="Arial"/>
              <a:buNone/>
            </a:pPr>
            <a:r>
              <a:rPr lang="en" sz="1320">
                <a:solidFill>
                  <a:schemeClr val="dk1"/>
                </a:solidFill>
                <a:highlight>
                  <a:srgbClr val="FFFFFF"/>
                </a:highlight>
              </a:rPr>
              <a:t>In advanced cases, most of the time, there is a significant distortion of vision, worsening the quality of life. The most advanced form of vision correction requires a corneal transplant, which involves risks such as rejection and infection. The safest bet is to have a correct diagnosis as soon as possible, so that the patient has the opportunity to undertake treatment that slows the progression of the disease.</a:t>
            </a:r>
            <a:endParaRPr sz="1320">
              <a:solidFill>
                <a:schemeClr val="dk1"/>
              </a:solidFill>
              <a:highlight>
                <a:srgbClr val="FFFFFF"/>
              </a:highlight>
            </a:endParaRPr>
          </a:p>
          <a:p>
            <a:pPr indent="0" lvl="0" marL="0" rtl="0" algn="l">
              <a:lnSpc>
                <a:spcPct val="95000"/>
              </a:lnSpc>
              <a:spcBef>
                <a:spcPts val="1200"/>
              </a:spcBef>
              <a:spcAft>
                <a:spcPts val="0"/>
              </a:spcAft>
              <a:buClr>
                <a:schemeClr val="dk1"/>
              </a:buClr>
              <a:buSzPts val="935"/>
              <a:buFont typeface="Arial"/>
              <a:buNone/>
            </a:pPr>
            <a:r>
              <a:rPr lang="en" sz="1320">
                <a:solidFill>
                  <a:schemeClr val="dk1"/>
                </a:solidFill>
                <a:highlight>
                  <a:srgbClr val="FFFFFF"/>
                </a:highlight>
              </a:rPr>
              <a:t>A basic proven treatment is the corneal cross-linking that aims to prevent disease progression . The Corneal Cross-Linking (CXL) treatment is aimed at restoring the integrity of the corneal matrix, hence increasing the resistance to keratoconus progression. For the effectiveness of this treatment to be maximum, it must be done when the disease is at an early stage. Thus, it is imperative to correctly diagnose the early stage of keratoconus, which most often has puberty onset.</a:t>
            </a:r>
            <a:endParaRPr sz="1320">
              <a:solidFill>
                <a:schemeClr val="dk1"/>
              </a:solidFill>
              <a:highlight>
                <a:srgbClr val="FFFFFF"/>
              </a:highlight>
            </a:endParaRPr>
          </a:p>
          <a:p>
            <a:pPr indent="0" lvl="0" marL="0" rtl="0" algn="l">
              <a:lnSpc>
                <a:spcPct val="95000"/>
              </a:lnSpc>
              <a:spcBef>
                <a:spcPts val="1200"/>
              </a:spcBef>
              <a:spcAft>
                <a:spcPts val="0"/>
              </a:spcAft>
              <a:buSzPts val="935"/>
              <a:buNone/>
            </a:pPr>
            <a:r>
              <a:rPr lang="en" sz="1320">
                <a:solidFill>
                  <a:schemeClr val="dk1"/>
                </a:solidFill>
                <a:highlight>
                  <a:srgbClr val="FFFFFF"/>
                </a:highlight>
              </a:rPr>
              <a:t>Continuous development of large sets of ophthalmic data, sustained by improvement of learning algorithms, and the </a:t>
            </a:r>
            <a:r>
              <a:rPr lang="en" sz="1320">
                <a:solidFill>
                  <a:schemeClr val="dk1"/>
                </a:solidFill>
                <a:highlight>
                  <a:srgbClr val="FFFFFF"/>
                </a:highlight>
              </a:rPr>
              <a:t>increased processing power have led to heightened interest in applying machine learning algorithms in ophthalmology.</a:t>
            </a:r>
            <a:endParaRPr sz="1320">
              <a:solidFill>
                <a:schemeClr val="dk1"/>
              </a:solidFill>
              <a:highlight>
                <a:srgbClr val="FFFFFF"/>
              </a:highlight>
            </a:endParaRPr>
          </a:p>
          <a:p>
            <a:pPr indent="0" lvl="0" marL="0" rtl="0" algn="l">
              <a:lnSpc>
                <a:spcPct val="95000"/>
              </a:lnSpc>
              <a:spcBef>
                <a:spcPts val="1200"/>
              </a:spcBef>
              <a:spcAft>
                <a:spcPts val="1200"/>
              </a:spcAft>
              <a:buSzPts val="935"/>
              <a:buNone/>
            </a:pPr>
            <a:r>
              <a:t/>
            </a:r>
            <a:endParaRPr sz="149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lang="en">
                <a:solidFill>
                  <a:schemeClr val="dk1"/>
                </a:solidFill>
                <a:highlight>
                  <a:srgbClr val="FFFFFF"/>
                </a:highlight>
              </a:rPr>
              <a:t>The main goal is to implement and test an algorithm that allows keratoconus detection by facilitating the diagnostic process. The algorithm uses a convolutional neural network (CNN). </a:t>
            </a:r>
            <a:endParaRPr>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a:solidFill>
                  <a:schemeClr val="dk1"/>
                </a:solidFill>
                <a:highlight>
                  <a:srgbClr val="FFFFFF"/>
                </a:highlight>
              </a:rPr>
              <a:t>The most used modality to diagnose and confirm keratoconus is to make a corneal topography which is then interpreted by the ophthalmologist specialist. These images will consider the input of KeratoDetect algorithm, within the learning process associated with the convolutional neural network (CNN).</a:t>
            </a:r>
            <a:endParaRPr>
              <a:solidFill>
                <a:schemeClr val="dk1"/>
              </a:solidFill>
              <a:highlight>
                <a:srgbClr val="FFFFFF"/>
              </a:highlight>
            </a:endParaRPr>
          </a:p>
          <a:p>
            <a:pPr indent="0" lvl="0" marL="0" rtl="0" algn="l">
              <a:spcBef>
                <a:spcPts val="1200"/>
              </a:spcBef>
              <a:spcAft>
                <a:spcPts val="0"/>
              </a:spcAft>
              <a:buNone/>
            </a:pPr>
            <a:r>
              <a:rPr lang="en">
                <a:solidFill>
                  <a:schemeClr val="dk1"/>
                </a:solidFill>
                <a:highlight>
                  <a:srgbClr val="FFFFFF"/>
                </a:highlight>
              </a:rPr>
              <a:t>The neural network processes the input data (e.g., pixel values of an image representing the corneal topography) using weights on connections between neurons. The learning process involves the continuous adjustment of these weights so as to reduce the error in both the classification and learning processes.</a:t>
            </a:r>
            <a:endParaRPr>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a:solidFill>
                  <a:schemeClr val="dk1"/>
                </a:solidFill>
                <a:highlight>
                  <a:srgbClr val="FFFFFF"/>
                </a:highlight>
              </a:rPr>
              <a:t>In neural networks, a convolutional neural network (CNN) is one of the main methods of recognizing and classifying images. CNNs are currently used in applications such as object recognition and face detection. A CNN that is capable of diagnosing the keratoconus disease</a:t>
            </a:r>
            <a:endParaRPr>
              <a:solidFill>
                <a:schemeClr val="dk1"/>
              </a:solidFill>
              <a:highlight>
                <a:srgbClr val="FFFFFF"/>
              </a:highlight>
            </a:endParaRPr>
          </a:p>
          <a:p>
            <a:pPr indent="0" lvl="0" marL="0" rtl="0" algn="l">
              <a:spcBef>
                <a:spcPts val="1200"/>
              </a:spcBef>
              <a:spcAft>
                <a:spcPts val="120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97" name="Google Shape;97;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19"/>
          <p:cNvPicPr preferRelativeResize="0"/>
          <p:nvPr/>
        </p:nvPicPr>
        <p:blipFill>
          <a:blip r:embed="rId3">
            <a:alphaModFix/>
          </a:blip>
          <a:stretch>
            <a:fillRect/>
          </a:stretch>
        </p:blipFill>
        <p:spPr>
          <a:xfrm>
            <a:off x="311700" y="1152475"/>
            <a:ext cx="8520599" cy="3558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104" name="Google Shape;104;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0"/>
          <p:cNvPicPr preferRelativeResize="0"/>
          <p:nvPr/>
        </p:nvPicPr>
        <p:blipFill>
          <a:blip r:embed="rId3">
            <a:alphaModFix/>
          </a:blip>
          <a:stretch>
            <a:fillRect/>
          </a:stretch>
        </p:blipFill>
        <p:spPr>
          <a:xfrm>
            <a:off x="311700" y="1152475"/>
            <a:ext cx="8520599" cy="3575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Survey</a:t>
            </a:r>
            <a:endParaRPr/>
          </a:p>
        </p:txBody>
      </p:sp>
      <p:sp>
        <p:nvSpPr>
          <p:cNvPr id="111" name="Google Shape;111;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311700" y="1152475"/>
            <a:ext cx="8520599" cy="3671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