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Kerne</a:t>
            </a:r>
            <a:r>
              <a:rPr lang="en-US" dirty="0"/>
              <a:t>l</a:t>
            </a:r>
          </a:p>
        </p:txBody>
      </p:sp>
      <p:sp>
        <p:nvSpPr>
          <p:cNvPr id="3" name="Content Placeholder 2"/>
          <p:cNvSpPr>
            <a:spLocks noGrp="1"/>
          </p:cNvSpPr>
          <p:nvPr>
            <p:ph idx="1"/>
          </p:nvPr>
        </p:nvSpPr>
        <p:spPr/>
        <p:txBody>
          <a:bodyPr>
            <a:normAutofit fontScale="92500" lnSpcReduction="10000"/>
          </a:bodyPr>
          <a:lstStyle/>
          <a:p>
            <a:r>
              <a:rPr lang="en-US" sz="2400" dirty="0" smtClean="0"/>
              <a:t>The services provided by the operating system are accessed through the Application Programming Interface (API) to develop application software. </a:t>
            </a:r>
          </a:p>
          <a:p>
            <a:r>
              <a:rPr lang="en-US" sz="2400" dirty="0" smtClean="0"/>
              <a:t>The API is a set of function calls using which you can access the various kernel objects and the services provided by the kernel.</a:t>
            </a:r>
          </a:p>
          <a:p>
            <a:r>
              <a:rPr lang="en-US" sz="2400" dirty="0" smtClean="0"/>
              <a:t>The various kernel objects are: Tasks, Task scheduler, Interrupt Service Routines, Semaphores, </a:t>
            </a:r>
            <a:r>
              <a:rPr lang="en-US" sz="2400" dirty="0" err="1"/>
              <a:t>M</a:t>
            </a:r>
            <a:r>
              <a:rPr lang="en-US" sz="2400" dirty="0" err="1" smtClean="0"/>
              <a:t>utexes</a:t>
            </a:r>
            <a:r>
              <a:rPr lang="en-US" sz="2400" dirty="0" smtClean="0"/>
              <a:t>, Mailboxes, Message queues, Event registers, Pipes, Signals and Timers.</a:t>
            </a:r>
          </a:p>
          <a:p>
            <a:r>
              <a:rPr lang="en-US" sz="2400" dirty="0" smtClean="0"/>
              <a:t>The API of the operating system gives the function calls to manage these objects.</a:t>
            </a:r>
          </a:p>
          <a:p>
            <a:r>
              <a:rPr lang="en-US" sz="2400" dirty="0" smtClean="0"/>
              <a:t>The kernel provides various services through operations on the kernel objects. These services are: memory management, device management, interrupt handling and time management.</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fontScale="92500"/>
          </a:bodyPr>
          <a:lstStyle/>
          <a:p>
            <a:pPr lvl="1"/>
            <a:r>
              <a:rPr lang="en-US" sz="2400" dirty="0" smtClean="0"/>
              <a:t>Running state: A task is said to be in running state if it is being executed by the CPU.</a:t>
            </a:r>
          </a:p>
          <a:p>
            <a:pPr lvl="1"/>
            <a:r>
              <a:rPr lang="en-US" sz="2400" dirty="0" smtClean="0"/>
              <a:t>Waiting state: A task is said to be in waiting state if it is waiting for another event to occur. </a:t>
            </a:r>
          </a:p>
          <a:p>
            <a:pPr lvl="1"/>
            <a:r>
              <a:rPr lang="en-US" sz="2400" dirty="0" smtClean="0"/>
              <a:t>Ready-to-Run state: A task is said to be in Ready-to-Run state if it is waiting in a queue for the CPU time.</a:t>
            </a:r>
          </a:p>
          <a:p>
            <a:pPr lvl="2"/>
            <a:r>
              <a:rPr lang="en-US" sz="2000" dirty="0" smtClean="0"/>
              <a:t>A task which is in waiting state can move to the Ready-to-Run state after the external event occurs. </a:t>
            </a:r>
            <a:r>
              <a:rPr lang="en-US" sz="2000" dirty="0"/>
              <a:t>I</a:t>
            </a:r>
            <a:r>
              <a:rPr lang="en-US" sz="2000" dirty="0" smtClean="0"/>
              <a:t>t cannot move directly to the Running state.</a:t>
            </a:r>
          </a:p>
          <a:p>
            <a:pPr lvl="2"/>
            <a:r>
              <a:rPr lang="en-US" sz="2000" dirty="0" smtClean="0"/>
              <a:t> A task which is in Ready-to-Run state can move to the Running state.</a:t>
            </a:r>
          </a:p>
          <a:p>
            <a:pPr lvl="2"/>
            <a:r>
              <a:rPr lang="en-US" sz="2000" dirty="0" smtClean="0"/>
              <a:t> A task in the Running state can move to the Waiting state if it has to wait for an external event to occur; or it can move to the Ready-to-run state if its job is not completed, but the CPU has to run another task.</a:t>
            </a:r>
          </a:p>
          <a:p>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a:bodyPr>
          <a:lstStyle/>
          <a:p>
            <a:pPr lvl="2"/>
            <a:r>
              <a:rPr lang="en-US" sz="2000" dirty="0" smtClean="0"/>
              <a:t>A task which is presently running may be interrupted to run an ISR for a short time. After the ISR is executed, the CPU continues to execute the task which was interrupted or the highest priority task which is Ready-to-Run. The ISR can do the job of changing the state of a task. For instance, a high priority task which was in waiting state has to move to Ready-to-Run state. </a:t>
            </a:r>
          </a:p>
          <a:p>
            <a:pPr lvl="1"/>
            <a:r>
              <a:rPr lang="en-US" sz="2400" dirty="0" smtClean="0"/>
              <a:t>Task stack: Every task will have a stack that stores the local variables, function parameters, return addresses and CPU registers during an interrupt. At the time of creating a task, the size of the stack has to be specified or a default stack size has to be used.</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r>
              <a:rPr lang="en-US" dirty="0" smtClean="0"/>
              <a:t>Context Switching</a:t>
            </a:r>
          </a:p>
          <a:p>
            <a:pPr lvl="1"/>
            <a:r>
              <a:rPr lang="en-US" dirty="0" smtClean="0"/>
              <a:t>The state of the CPU registers when a task is to be pre-empted is called the context. Saving the contents of the CPU registers and then loading the new task is called context switching.</a:t>
            </a:r>
          </a:p>
          <a:p>
            <a:pPr lvl="1"/>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r>
              <a:rPr lang="en-US" dirty="0" smtClean="0"/>
              <a:t>Scheduling Algorithms</a:t>
            </a:r>
          </a:p>
          <a:p>
            <a:pPr lvl="1"/>
            <a:r>
              <a:rPr lang="en-US" sz="2400" dirty="0" smtClean="0"/>
              <a:t>Depending on the requirement of the embedded system, the scheduling algorithm needs to be chosen.</a:t>
            </a:r>
          </a:p>
          <a:p>
            <a:pPr lvl="2"/>
            <a:r>
              <a:rPr lang="en-US" sz="2200" dirty="0" smtClean="0"/>
              <a:t>First In First Out</a:t>
            </a:r>
          </a:p>
          <a:p>
            <a:pPr lvl="2"/>
            <a:r>
              <a:rPr lang="en-US" sz="2200" dirty="0" smtClean="0"/>
              <a:t>Round-robin algorithm</a:t>
            </a:r>
          </a:p>
          <a:p>
            <a:pPr lvl="2"/>
            <a:r>
              <a:rPr lang="en-US" sz="2200" dirty="0" smtClean="0"/>
              <a:t>Round-robin with priority</a:t>
            </a:r>
          </a:p>
          <a:p>
            <a:pPr lvl="2"/>
            <a:r>
              <a:rPr lang="en-US" sz="2200" dirty="0" smtClean="0"/>
              <a:t>Shortest job first</a:t>
            </a:r>
          </a:p>
          <a:p>
            <a:pPr lvl="2"/>
            <a:r>
              <a:rPr lang="en-US" sz="2200" dirty="0" smtClean="0"/>
              <a:t>Non-preemptive multitasking</a:t>
            </a:r>
          </a:p>
          <a:p>
            <a:pPr lvl="2"/>
            <a:r>
              <a:rPr lang="en-US" sz="2200" dirty="0" smtClean="0"/>
              <a:t>Preemptive multitasking</a:t>
            </a:r>
            <a:endParaRPr lang="en-US" sz="22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pPr>
              <a:buNone/>
            </a:pPr>
            <a:r>
              <a:rPr lang="en-US" dirty="0" smtClean="0"/>
              <a:t>First In First Out (FIFO)</a:t>
            </a:r>
          </a:p>
          <a:p>
            <a:r>
              <a:rPr lang="en-US" sz="2400" dirty="0" smtClean="0"/>
              <a:t>the tasks which are Ready-to-Run are kept in a queue and the CPU serves the tasks on first-come-first served basis.</a:t>
            </a:r>
          </a:p>
          <a:p>
            <a:r>
              <a:rPr lang="en-US" sz="2400" dirty="0" smtClean="0"/>
              <a:t>Very simple to implement</a:t>
            </a:r>
          </a:p>
          <a:p>
            <a:r>
              <a:rPr lang="en-US" sz="2400" dirty="0" smtClean="0"/>
              <a:t>Difficult to estimate the amount of time a task has to wait for being executed.</a:t>
            </a:r>
          </a:p>
          <a:p>
            <a:r>
              <a:rPr lang="en-US" sz="2400" dirty="0" smtClean="0"/>
              <a:t>A good algorithm for an embedded system has to perform few small tasks all with small execution times. </a:t>
            </a:r>
          </a:p>
          <a:p>
            <a:r>
              <a:rPr lang="en-US" sz="2400" dirty="0" smtClean="0"/>
              <a:t>If there is no time criticality and the number of tasks is small, this algorithm can be implemented.</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4" name="TextBox 3"/>
          <p:cNvSpPr txBox="1"/>
          <p:nvPr/>
        </p:nvSpPr>
        <p:spPr>
          <a:xfrm>
            <a:off x="2895600" y="4267200"/>
            <a:ext cx="2988062" cy="338554"/>
          </a:xfrm>
          <a:prstGeom prst="rect">
            <a:avLst/>
          </a:prstGeom>
          <a:noFill/>
        </p:spPr>
        <p:txBody>
          <a:bodyPr wrap="none" rtlCol="0">
            <a:spAutoFit/>
          </a:bodyPr>
          <a:lstStyle/>
          <a:p>
            <a:r>
              <a:rPr lang="en-US" sz="1600" b="1" dirty="0" smtClean="0"/>
              <a:t>Fig 3. Scheduling Algorithm: FIFO</a:t>
            </a:r>
            <a:endParaRPr lang="en-US" sz="1600" b="1" dirty="0"/>
          </a:p>
        </p:txBody>
      </p:sp>
      <p:pic>
        <p:nvPicPr>
          <p:cNvPr id="3074" name="Picture 2" descr="D:\KU\COMP306\ch-7images\7_3 Scheduling Algorithm FIFO.jpg"/>
          <p:cNvPicPr>
            <a:picLocks noChangeAspect="1" noChangeArrowheads="1"/>
          </p:cNvPicPr>
          <p:nvPr/>
        </p:nvPicPr>
        <p:blipFill>
          <a:blip r:embed="rId2"/>
          <a:srcRect/>
          <a:stretch>
            <a:fillRect/>
          </a:stretch>
        </p:blipFill>
        <p:spPr bwMode="auto">
          <a:xfrm>
            <a:off x="685801" y="2362200"/>
            <a:ext cx="7772400" cy="1714500"/>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Round-robin Algorithm</a:t>
            </a:r>
          </a:p>
          <a:p>
            <a:r>
              <a:rPr lang="en-US" sz="2400" dirty="0" smtClean="0"/>
              <a:t>In round-robin algorithm, each task waiting in the queue is given a fixed time slice. The time slice allocated to each task is called quantum.</a:t>
            </a:r>
          </a:p>
          <a:p>
            <a:r>
              <a:rPr lang="en-US" sz="2400" dirty="0" smtClean="0"/>
              <a:t>The kernel gives control to the next task if</a:t>
            </a:r>
          </a:p>
          <a:p>
            <a:pPr lvl="1"/>
            <a:r>
              <a:rPr lang="en-US" sz="2000" dirty="0" smtClean="0"/>
              <a:t>The current task has completed its work within the time slice</a:t>
            </a:r>
          </a:p>
          <a:p>
            <a:pPr lvl="1"/>
            <a:r>
              <a:rPr lang="en-US" sz="2000" dirty="0" smtClean="0"/>
              <a:t>The current task has no work to do</a:t>
            </a:r>
          </a:p>
          <a:p>
            <a:pPr lvl="1"/>
            <a:r>
              <a:rPr lang="en-US" sz="2000" dirty="0" smtClean="0"/>
              <a:t>The current task has completed its allocated time slice</a:t>
            </a:r>
          </a:p>
          <a:p>
            <a:r>
              <a:rPr lang="en-US" sz="2400" dirty="0" smtClean="0"/>
              <a:t>very simple to implement</a:t>
            </a:r>
          </a:p>
          <a:p>
            <a:r>
              <a:rPr lang="en-US" sz="2400" dirty="0" smtClean="0"/>
              <a:t>there are no priorities for any task</a:t>
            </a:r>
          </a:p>
          <a:p>
            <a:r>
              <a:rPr lang="en-US" sz="2400" dirty="0" smtClean="0"/>
              <a:t>Sufficient for non time-critical operations.</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4" name="TextBox 3"/>
          <p:cNvSpPr txBox="1"/>
          <p:nvPr/>
        </p:nvSpPr>
        <p:spPr>
          <a:xfrm>
            <a:off x="2743200" y="4191000"/>
            <a:ext cx="3579763" cy="338554"/>
          </a:xfrm>
          <a:prstGeom prst="rect">
            <a:avLst/>
          </a:prstGeom>
          <a:noFill/>
        </p:spPr>
        <p:txBody>
          <a:bodyPr wrap="none" rtlCol="0">
            <a:spAutoFit/>
          </a:bodyPr>
          <a:lstStyle/>
          <a:p>
            <a:r>
              <a:rPr lang="en-US" sz="1600" b="1" dirty="0" smtClean="0"/>
              <a:t>Fig 4. Round-robin scheduling algorithm</a:t>
            </a:r>
            <a:endParaRPr lang="en-US" sz="1600" b="1" dirty="0"/>
          </a:p>
        </p:txBody>
      </p:sp>
      <p:pic>
        <p:nvPicPr>
          <p:cNvPr id="4098" name="Picture 2" descr="D:\KU\COMP306\ch-7images\7_4 Round-Robin Scheduling Algorithm.jpg"/>
          <p:cNvPicPr>
            <a:picLocks noChangeAspect="1" noChangeArrowheads="1"/>
          </p:cNvPicPr>
          <p:nvPr/>
        </p:nvPicPr>
        <p:blipFill>
          <a:blip r:embed="rId2"/>
          <a:srcRect/>
          <a:stretch>
            <a:fillRect/>
          </a:stretch>
        </p:blipFill>
        <p:spPr bwMode="auto">
          <a:xfrm>
            <a:off x="838200" y="2133600"/>
            <a:ext cx="7467600" cy="1905000"/>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Round-robin with Priority</a:t>
            </a:r>
          </a:p>
          <a:p>
            <a:r>
              <a:rPr lang="en-US" sz="2400" dirty="0" smtClean="0"/>
              <a:t>The round-robin algorithm can be slightly modified by assigning priority levels to some or all the tasks.</a:t>
            </a:r>
          </a:p>
          <a:p>
            <a:r>
              <a:rPr lang="en-US" sz="2400" dirty="0" smtClean="0"/>
              <a:t> A high priority task can interrupt the CPU so that it can be executed. </a:t>
            </a:r>
          </a:p>
          <a:p>
            <a:r>
              <a:rPr lang="en-US" sz="2400" dirty="0" smtClean="0"/>
              <a:t>This scheduling algorithm can meet the desired response time for a high priority task. </a:t>
            </a:r>
          </a:p>
          <a:p>
            <a:r>
              <a:rPr lang="en-US" sz="2400" dirty="0" smtClean="0"/>
              <a:t>For example, in a bar code scanner, high priority is assigned to the scanning operation. The CPU can execute this task by suspending the task that displays the item/price value. Soft real-time systems can use this algorithm.</a:t>
            </a:r>
          </a:p>
          <a:p>
            <a:pPr lvl="1"/>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pPr>
              <a:buNone/>
            </a:pPr>
            <a:r>
              <a:rPr lang="en-US" dirty="0" smtClean="0"/>
              <a:t>Shortest-Job First</a:t>
            </a:r>
          </a:p>
          <a:p>
            <a:r>
              <a:rPr lang="en-US" sz="2400" dirty="0" smtClean="0"/>
              <a:t>This is like a priority assignment, the priority being decided by the amount of time—the higher the execution time, the lesser the priority. </a:t>
            </a:r>
          </a:p>
          <a:p>
            <a:r>
              <a:rPr lang="en-US" sz="2400" dirty="0" smtClean="0"/>
              <a:t>The advantage of this scheduling algorithm is that a high number of tasks will be executed. </a:t>
            </a:r>
          </a:p>
          <a:p>
            <a:r>
              <a:rPr lang="en-US" sz="2400" dirty="0" smtClean="0"/>
              <a:t>But the task with the highest amount of time will have to wait, perhaps forever!</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5757446"/>
            <a:ext cx="1917000" cy="338554"/>
          </a:xfrm>
          <a:prstGeom prst="rect">
            <a:avLst/>
          </a:prstGeom>
          <a:noFill/>
        </p:spPr>
        <p:txBody>
          <a:bodyPr wrap="none" rtlCol="0">
            <a:spAutoFit/>
          </a:bodyPr>
          <a:lstStyle/>
          <a:p>
            <a:r>
              <a:rPr lang="en-US" sz="1600" b="1" dirty="0" smtClean="0"/>
              <a:t>Fig 1. Kernel Objects</a:t>
            </a:r>
            <a:endParaRPr lang="en-US" sz="1600" b="1" dirty="0"/>
          </a:p>
        </p:txBody>
      </p:sp>
      <p:pic>
        <p:nvPicPr>
          <p:cNvPr id="1026" name="Picture 2" descr="D:\KU\COMP306\ch-7images\7_1 Kernel Objects.jpg"/>
          <p:cNvPicPr>
            <a:picLocks noChangeAspect="1" noChangeArrowheads="1"/>
          </p:cNvPicPr>
          <p:nvPr/>
        </p:nvPicPr>
        <p:blipFill>
          <a:blip r:embed="rId2"/>
          <a:srcRect/>
          <a:stretch>
            <a:fillRect/>
          </a:stretch>
        </p:blipFill>
        <p:spPr bwMode="auto">
          <a:xfrm>
            <a:off x="1295400" y="508189"/>
            <a:ext cx="6629400" cy="5150723"/>
          </a:xfrm>
          <a:prstGeom prst="rect">
            <a:avLst/>
          </a:prstGeom>
          <a:noFill/>
        </p:spPr>
      </p:pic>
      <p:sp>
        <p:nvSpPr>
          <p:cNvPr id="6" name="Slide Number Placeholder 5"/>
          <p:cNvSpPr>
            <a:spLocks noGrp="1"/>
          </p:cNvSpPr>
          <p:nvPr>
            <p:ph type="sldNum" sz="quarter" idx="12"/>
          </p:nvPr>
        </p:nvSpPr>
        <p:spPr/>
        <p:txBody>
          <a:bodyPr/>
          <a:lstStyle/>
          <a:p>
            <a:fld id="{C9CBCFF9-5FC2-41BE-8389-DEA41DEA9C3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a:bodyPr>
          <a:lstStyle/>
          <a:p>
            <a:r>
              <a:rPr lang="en-US" sz="2400" dirty="0" smtClean="0"/>
              <a:t>It is the task scheduling algorithm which decides whether the necessary time constraints can be met or not. If the embedded system is a hard-real time system, none of the above scheduling algorithms can be used at all.</a:t>
            </a:r>
          </a:p>
          <a:p>
            <a:r>
              <a:rPr lang="en-US" sz="2400" dirty="0" smtClean="0"/>
              <a:t>The kernels used in embedded systems can implement priority-based multi-tasking scheduling algorithms of two types:</a:t>
            </a:r>
          </a:p>
          <a:p>
            <a:pPr lvl="1"/>
            <a:r>
              <a:rPr lang="en-US" sz="2400" dirty="0" smtClean="0"/>
              <a:t>Non-preemptive multi-tasking</a:t>
            </a:r>
          </a:p>
          <a:p>
            <a:pPr lvl="1"/>
            <a:r>
              <a:rPr lang="en-US" sz="2400" dirty="0" smtClean="0"/>
              <a:t>Preemptive multitasking</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Non-Preemptive Multi-Tasking</a:t>
            </a:r>
          </a:p>
          <a:p>
            <a:r>
              <a:rPr lang="en-US" sz="2400" dirty="0" smtClean="0"/>
              <a:t>In non-preemptive multitasking, the tasks cooperate with each other to get their share of the CPU time. </a:t>
            </a:r>
          </a:p>
          <a:p>
            <a:r>
              <a:rPr lang="en-US" sz="2400" dirty="0" smtClean="0"/>
              <a:t>Each task has to release the CPU and give control to another task on its own. Each task is given a priority, but the priority has to be respected by the other tasks.</a:t>
            </a:r>
          </a:p>
          <a:p>
            <a:r>
              <a:rPr lang="en-US" sz="2400" dirty="0" smtClean="0"/>
              <a:t>If interrupts are enabled, a high priority task can interrupt the running task and make the high priority task Ready-to-Run. </a:t>
            </a:r>
          </a:p>
          <a:p>
            <a:r>
              <a:rPr lang="en-US" sz="2400" dirty="0" smtClean="0"/>
              <a:t>After the ISR is executed, the CPU will continue to execute the low priority task only. And, when the low priority task releases the CPU, the high priority task is executed.</a:t>
            </a:r>
          </a:p>
          <a:p>
            <a:r>
              <a:rPr lang="en-US" sz="2400" dirty="0" smtClean="0"/>
              <a:t>Disadvantage: a high priority task may have to wait for a long time. Also, it is not possible to determine the exact response times for each of the tasks. </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4" name="TextBox 3"/>
          <p:cNvSpPr txBox="1"/>
          <p:nvPr/>
        </p:nvSpPr>
        <p:spPr>
          <a:xfrm>
            <a:off x="2819400" y="5257800"/>
            <a:ext cx="3192862" cy="338554"/>
          </a:xfrm>
          <a:prstGeom prst="rect">
            <a:avLst/>
          </a:prstGeom>
          <a:noFill/>
        </p:spPr>
        <p:txBody>
          <a:bodyPr wrap="none" rtlCol="0">
            <a:spAutoFit/>
          </a:bodyPr>
          <a:lstStyle/>
          <a:p>
            <a:r>
              <a:rPr lang="en-US" sz="1600" b="1" dirty="0" smtClean="0"/>
              <a:t>Fig 5. Non-preemptive Multitasking</a:t>
            </a:r>
            <a:endParaRPr lang="en-US" sz="1600" b="1" dirty="0"/>
          </a:p>
        </p:txBody>
      </p:sp>
      <p:sp>
        <p:nvSpPr>
          <p:cNvPr id="5" name="Slide Number Placeholder 4"/>
          <p:cNvSpPr>
            <a:spLocks noGrp="1"/>
          </p:cNvSpPr>
          <p:nvPr>
            <p:ph type="sldNum" sz="quarter" idx="12"/>
          </p:nvPr>
        </p:nvSpPr>
        <p:spPr/>
        <p:txBody>
          <a:bodyPr/>
          <a:lstStyle/>
          <a:p>
            <a:fld id="{C9CBCFF9-5FC2-41BE-8389-DEA41DEA9C3F}" type="slidenum">
              <a:rPr lang="en-US" smtClean="0"/>
              <a:pPr/>
              <a:t>22</a:t>
            </a:fld>
            <a:endParaRPr lang="en-US"/>
          </a:p>
        </p:txBody>
      </p:sp>
      <p:pic>
        <p:nvPicPr>
          <p:cNvPr id="6" name="Picture 5" descr="7_5 Non-Preemptive Multitasking.jpg"/>
          <p:cNvPicPr>
            <a:picLocks noChangeAspect="1"/>
          </p:cNvPicPr>
          <p:nvPr/>
        </p:nvPicPr>
        <p:blipFill>
          <a:blip r:embed="rId2"/>
          <a:stretch>
            <a:fillRect/>
          </a:stretch>
        </p:blipFill>
        <p:spPr>
          <a:xfrm>
            <a:off x="1524000" y="2395537"/>
            <a:ext cx="6096000" cy="2066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None/>
            </a:pPr>
            <a:r>
              <a:rPr lang="en-US" dirty="0" smtClean="0"/>
              <a:t>Preemptive Multi-tasking</a:t>
            </a:r>
          </a:p>
          <a:p>
            <a:pPr marL="514350" indent="-514350"/>
            <a:r>
              <a:rPr lang="en-US" sz="2400" dirty="0" smtClean="0"/>
              <a:t>In preemptive multitasking, the highest priority task is always executed by the CPU, by preempting the lower priority task. All real-time operating systems implement this scheduling algorithm.</a:t>
            </a:r>
          </a:p>
          <a:p>
            <a:pPr marL="514350" indent="-514350"/>
            <a:r>
              <a:rPr lang="en-US" sz="2400" dirty="0" smtClean="0"/>
              <a:t>If a lower priority task is presently running and a higher priority task is in Ready-to-Run state, the running task is "preempted" and the higher priority task is executed.</a:t>
            </a:r>
          </a:p>
          <a:p>
            <a:pPr marL="514350" indent="-514350"/>
            <a:r>
              <a:rPr lang="en-US" sz="2400" dirty="0" smtClean="0"/>
              <a:t>If there are a number of tasks in the Ready-to-Run state, the task with the highest priority is always given the first chance by the task scheduler.</a:t>
            </a:r>
          </a:p>
          <a:p>
            <a:pPr marL="514350" indent="-514350"/>
            <a:r>
              <a:rPr lang="en-US" sz="2400" dirty="0" smtClean="0"/>
              <a:t>The main attraction of this scheme is that the execution time of the highest priority task can be calculated and hence the kernel is said to be deterministic.</a:t>
            </a:r>
          </a:p>
          <a:p>
            <a:pPr marL="514350" indent="-514350"/>
            <a:r>
              <a:rPr lang="en-US" sz="2400" dirty="0" smtClean="0"/>
              <a:t> Most of the commercial embedded operating systems use preemptive multitasking to meet real time requirements.</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4" name="TextBox 3"/>
          <p:cNvSpPr txBox="1"/>
          <p:nvPr/>
        </p:nvSpPr>
        <p:spPr>
          <a:xfrm>
            <a:off x="2819400" y="5257800"/>
            <a:ext cx="2772875" cy="338554"/>
          </a:xfrm>
          <a:prstGeom prst="rect">
            <a:avLst/>
          </a:prstGeom>
          <a:noFill/>
        </p:spPr>
        <p:txBody>
          <a:bodyPr wrap="none" rtlCol="0">
            <a:spAutoFit/>
          </a:bodyPr>
          <a:lstStyle/>
          <a:p>
            <a:r>
              <a:rPr lang="en-US" sz="1600" b="1" dirty="0" smtClean="0"/>
              <a:t>Fig 6. Preemptive Multitasking</a:t>
            </a:r>
            <a:endParaRPr lang="en-US" sz="1600" b="1" dirty="0"/>
          </a:p>
        </p:txBody>
      </p:sp>
      <p:sp>
        <p:nvSpPr>
          <p:cNvPr id="5" name="Slide Number Placeholder 4"/>
          <p:cNvSpPr>
            <a:spLocks noGrp="1"/>
          </p:cNvSpPr>
          <p:nvPr>
            <p:ph type="sldNum" sz="quarter" idx="12"/>
          </p:nvPr>
        </p:nvSpPr>
        <p:spPr/>
        <p:txBody>
          <a:bodyPr/>
          <a:lstStyle/>
          <a:p>
            <a:fld id="{C9CBCFF9-5FC2-41BE-8389-DEA41DEA9C3F}" type="slidenum">
              <a:rPr lang="en-US" smtClean="0"/>
              <a:pPr/>
              <a:t>24</a:t>
            </a:fld>
            <a:endParaRPr lang="en-US"/>
          </a:p>
        </p:txBody>
      </p:sp>
      <p:pic>
        <p:nvPicPr>
          <p:cNvPr id="6" name="Picture 5" descr="7_6 Preemptive Multitasking.jpg"/>
          <p:cNvPicPr>
            <a:picLocks noChangeAspect="1"/>
          </p:cNvPicPr>
          <p:nvPr/>
        </p:nvPicPr>
        <p:blipFill>
          <a:blip r:embed="rId2"/>
          <a:stretch>
            <a:fillRect/>
          </a:stretch>
        </p:blipFill>
        <p:spPr>
          <a:xfrm>
            <a:off x="1504950" y="2400300"/>
            <a:ext cx="6134100" cy="2057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a:bodyPr>
          <a:lstStyle/>
          <a:p>
            <a:r>
              <a:rPr lang="en-US" dirty="0" smtClean="0"/>
              <a:t>Rate Monotonic analysis</a:t>
            </a:r>
          </a:p>
          <a:p>
            <a:pPr lvl="1"/>
            <a:r>
              <a:rPr lang="en-US" sz="2400" dirty="0" smtClean="0"/>
              <a:t>Priority assignment to a task can be static or dynamic. </a:t>
            </a:r>
          </a:p>
          <a:p>
            <a:pPr lvl="1"/>
            <a:r>
              <a:rPr lang="en-US" sz="2400" dirty="0" smtClean="0"/>
              <a:t>In static priority assignment, a task will be assigned a priority at the time of creating the task and it remains the same. </a:t>
            </a:r>
          </a:p>
          <a:p>
            <a:pPr lvl="1"/>
            <a:r>
              <a:rPr lang="en-US" sz="2400" dirty="0" smtClean="0"/>
              <a:t>In dynamic priority assignment, the priority of the task can be changed during execution time. </a:t>
            </a:r>
          </a:p>
          <a:p>
            <a:pPr lvl="1"/>
            <a:r>
              <a:rPr lang="en-US" sz="2400" dirty="0" smtClean="0"/>
              <a:t>The Rate Monotonic Analysis used for assigning priorities.</a:t>
            </a:r>
          </a:p>
          <a:p>
            <a:pPr lvl="1"/>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pPr lvl="1"/>
            <a:r>
              <a:rPr lang="en-US" sz="2400" dirty="0" smtClean="0"/>
              <a:t>RMA makes the following assumptions:</a:t>
            </a:r>
          </a:p>
          <a:p>
            <a:pPr lvl="2"/>
            <a:r>
              <a:rPr lang="en-US" sz="2200" dirty="0" smtClean="0"/>
              <a:t>Highest priority task will run first, i.e. the priority-based preemptive multitasking is the scheduling algorithm.</a:t>
            </a:r>
          </a:p>
          <a:p>
            <a:pPr lvl="2"/>
            <a:r>
              <a:rPr lang="en-US" sz="2200" dirty="0" smtClean="0"/>
              <a:t>All the tasks run at regular intervals i.e. the tasks are periodic.</a:t>
            </a:r>
          </a:p>
          <a:p>
            <a:pPr lvl="2"/>
            <a:r>
              <a:rPr lang="en-US" sz="2200" dirty="0" smtClean="0"/>
              <a:t>Tasks do not synchronize with each other, i.e. they do not share resources or share data (which is not a valid assumption).</a:t>
            </a:r>
          </a:p>
          <a:p>
            <a:pPr lvl="1"/>
            <a:r>
              <a:rPr lang="en-US" sz="2400" dirty="0" smtClean="0"/>
              <a:t>the priority is proportional to the frequency of execution.</a:t>
            </a:r>
          </a:p>
        </p:txBody>
      </p:sp>
      <p:sp>
        <p:nvSpPr>
          <p:cNvPr id="4" name="Slide Number Placeholder 3"/>
          <p:cNvSpPr>
            <a:spLocks noGrp="1"/>
          </p:cNvSpPr>
          <p:nvPr>
            <p:ph type="sldNum" sz="quarter" idx="12"/>
          </p:nvPr>
        </p:nvSpPr>
        <p:spPr/>
        <p:txBody>
          <a:bodyPr/>
          <a:lstStyle/>
          <a:p>
            <a:fld id="{C9CBCFF9-5FC2-41BE-8389-DEA41DEA9C3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a:bodyPr>
          <a:lstStyle/>
          <a:p>
            <a:pPr lvl="1"/>
            <a:r>
              <a:rPr lang="en-US" sz="2400" dirty="0" smtClean="0"/>
              <a:t>In RMA, if n is the total number of tasks, the </a:t>
            </a:r>
            <a:r>
              <a:rPr lang="en-US" sz="2400" dirty="0" err="1" smtClean="0"/>
              <a:t>eq</a:t>
            </a:r>
            <a:r>
              <a:rPr lang="en-US" sz="2400" baseline="30000" dirty="0" err="1" smtClean="0"/>
              <a:t>n</a:t>
            </a:r>
            <a:r>
              <a:rPr lang="en-US" sz="2400" dirty="0" smtClean="0"/>
              <a:t> for </a:t>
            </a:r>
            <a:r>
              <a:rPr lang="en-US" sz="2400" dirty="0" err="1" smtClean="0"/>
              <a:t>schedulability</a:t>
            </a:r>
            <a:r>
              <a:rPr lang="en-US" sz="2400" dirty="0" smtClean="0"/>
              <a:t> test is given by,</a:t>
            </a:r>
          </a:p>
          <a:p>
            <a:pPr lvl="1">
              <a:buNone/>
            </a:pPr>
            <a:r>
              <a:rPr lang="en-US" sz="2400" i="1" dirty="0"/>
              <a:t>	</a:t>
            </a:r>
            <a:r>
              <a:rPr lang="en-US" sz="2400" i="1" dirty="0" smtClean="0"/>
              <a:t>∑(</a:t>
            </a:r>
            <a:r>
              <a:rPr lang="en-US" sz="2400" i="1" dirty="0" err="1" smtClean="0"/>
              <a:t>Ei</a:t>
            </a:r>
            <a:r>
              <a:rPr lang="en-US" sz="2400" i="1" dirty="0" smtClean="0"/>
              <a:t>/Ti)  ≤ U(n) = n(2</a:t>
            </a:r>
            <a:r>
              <a:rPr lang="en-US" sz="2400" i="1" baseline="30000" dirty="0" smtClean="0"/>
              <a:t>1/n</a:t>
            </a:r>
            <a:r>
              <a:rPr lang="en-US" sz="2400" i="1" dirty="0" smtClean="0"/>
              <a:t> – 1)</a:t>
            </a:r>
          </a:p>
          <a:p>
            <a:pPr lvl="2">
              <a:spcBef>
                <a:spcPts val="180"/>
              </a:spcBef>
            </a:pPr>
            <a:r>
              <a:rPr lang="en-US" sz="2000" dirty="0" smtClean="0"/>
              <a:t>Ti: execution period of </a:t>
            </a:r>
            <a:r>
              <a:rPr lang="en-US" sz="2000" dirty="0" err="1" smtClean="0"/>
              <a:t>ith</a:t>
            </a:r>
            <a:r>
              <a:rPr lang="en-US" sz="2000" dirty="0" smtClean="0"/>
              <a:t> task</a:t>
            </a:r>
          </a:p>
          <a:p>
            <a:pPr lvl="2">
              <a:spcBef>
                <a:spcPts val="180"/>
              </a:spcBef>
            </a:pPr>
            <a:r>
              <a:rPr lang="en-US" sz="2000" dirty="0" err="1" smtClean="0"/>
              <a:t>Ei</a:t>
            </a:r>
            <a:r>
              <a:rPr lang="en-US" sz="2000" dirty="0" smtClean="0"/>
              <a:t>: execution time of </a:t>
            </a:r>
            <a:r>
              <a:rPr lang="en-US" sz="2000" dirty="0" err="1" smtClean="0"/>
              <a:t>ith</a:t>
            </a:r>
            <a:r>
              <a:rPr lang="en-US" sz="2000" dirty="0" smtClean="0"/>
              <a:t> task</a:t>
            </a:r>
          </a:p>
          <a:p>
            <a:pPr lvl="2">
              <a:spcBef>
                <a:spcPts val="180"/>
              </a:spcBef>
            </a:pPr>
            <a:r>
              <a:rPr lang="en-US" sz="2000" dirty="0" err="1" smtClean="0"/>
              <a:t>Ei</a:t>
            </a:r>
            <a:r>
              <a:rPr lang="en-US" sz="2000" dirty="0" smtClean="0"/>
              <a:t>/Ti: percentage of the CPU time required for the execution of </a:t>
            </a:r>
            <a:r>
              <a:rPr lang="en-US" sz="2000" dirty="0" err="1" smtClean="0"/>
              <a:t>ith</a:t>
            </a:r>
            <a:r>
              <a:rPr lang="en-US" sz="2000" dirty="0" smtClean="0"/>
              <a:t> task.</a:t>
            </a:r>
          </a:p>
          <a:p>
            <a:pPr lvl="2">
              <a:spcBef>
                <a:spcPts val="180"/>
              </a:spcBef>
            </a:pPr>
            <a:r>
              <a:rPr lang="en-US" sz="2000" dirty="0" smtClean="0"/>
              <a:t>U(n): Utilization factor.</a:t>
            </a:r>
          </a:p>
          <a:p>
            <a:pPr lvl="2">
              <a:spcBef>
                <a:spcPts val="180"/>
              </a:spcBef>
            </a:pPr>
            <a:r>
              <a:rPr lang="en-US" sz="2000" dirty="0" err="1" smtClean="0"/>
              <a:t>Schedulability</a:t>
            </a:r>
            <a:r>
              <a:rPr lang="en-US" sz="2000" dirty="0" smtClean="0"/>
              <a:t> test indicates how much CPU </a:t>
            </a:r>
          </a:p>
          <a:p>
            <a:pPr lvl="2">
              <a:spcBef>
                <a:spcPts val="180"/>
              </a:spcBef>
              <a:buNone/>
            </a:pPr>
            <a:r>
              <a:rPr lang="en-US" sz="2000" dirty="0" smtClean="0"/>
              <a:t>	CPU time is actually utilized by the tasks.</a:t>
            </a:r>
          </a:p>
          <a:p>
            <a:pPr lvl="2">
              <a:spcBef>
                <a:spcPts val="180"/>
              </a:spcBef>
              <a:buNone/>
            </a:pPr>
            <a:r>
              <a:rPr lang="en-US" sz="2000" dirty="0" smtClean="0"/>
              <a:t>If the number of task is infinity, then about 70% </a:t>
            </a:r>
          </a:p>
          <a:p>
            <a:pPr lvl="2">
              <a:spcBef>
                <a:spcPts val="180"/>
              </a:spcBef>
              <a:buNone/>
            </a:pPr>
            <a:r>
              <a:rPr lang="en-US" sz="2000" dirty="0" smtClean="0"/>
              <a:t>of CPU time </a:t>
            </a:r>
            <a:r>
              <a:rPr lang="en-US" sz="2000" smtClean="0"/>
              <a:t>is utilized.</a:t>
            </a:r>
            <a:endParaRPr lang="en-US" sz="2000" dirty="0" smtClean="0"/>
          </a:p>
          <a:p>
            <a:pPr lvl="3">
              <a:spcBef>
                <a:spcPts val="180"/>
              </a:spcBef>
              <a:buNone/>
            </a:pPr>
            <a:endParaRPr lang="en-US" sz="1600" dirty="0" smtClean="0"/>
          </a:p>
          <a:p>
            <a:pPr lvl="2">
              <a:buNone/>
            </a:pPr>
            <a:endParaRPr lang="en-US" sz="2000" dirty="0"/>
          </a:p>
        </p:txBody>
      </p:sp>
      <p:graphicFrame>
        <p:nvGraphicFramePr>
          <p:cNvPr id="4" name="Table 3"/>
          <p:cNvGraphicFramePr>
            <a:graphicFrameLocks noGrp="1"/>
          </p:cNvGraphicFramePr>
          <p:nvPr/>
        </p:nvGraphicFramePr>
        <p:xfrm>
          <a:off x="6400800" y="3886200"/>
          <a:ext cx="2438400" cy="2225040"/>
        </p:xfrm>
        <a:graphic>
          <a:graphicData uri="http://schemas.openxmlformats.org/drawingml/2006/table">
            <a:tbl>
              <a:tblPr firstRow="1" bandRow="1">
                <a:tableStyleId>{5C22544A-7EE6-4342-B048-85BDC9FD1C3A}</a:tableStyleId>
              </a:tblPr>
              <a:tblGrid>
                <a:gridCol w="1440873"/>
                <a:gridCol w="997527"/>
              </a:tblGrid>
              <a:tr h="370840">
                <a:tc>
                  <a:txBody>
                    <a:bodyPr/>
                    <a:lstStyle/>
                    <a:p>
                      <a:r>
                        <a:rPr lang="en-US" dirty="0" smtClean="0"/>
                        <a:t>n</a:t>
                      </a:r>
                      <a:endParaRPr lang="en-US" dirty="0"/>
                    </a:p>
                  </a:txBody>
                  <a:tcPr/>
                </a:tc>
                <a:tc>
                  <a:txBody>
                    <a:bodyPr/>
                    <a:lstStyle/>
                    <a:p>
                      <a:r>
                        <a:rPr lang="en-US" dirty="0" smtClean="0"/>
                        <a:t>U(n)</a:t>
                      </a:r>
                      <a:endParaRPr lang="en-US" dirty="0"/>
                    </a:p>
                  </a:txBody>
                  <a:tcPr/>
                </a:tc>
              </a:tr>
              <a:tr h="370840">
                <a:tc>
                  <a:txBody>
                    <a:bodyPr/>
                    <a:lstStyle/>
                    <a:p>
                      <a:r>
                        <a:rPr lang="en-US" dirty="0" smtClean="0"/>
                        <a:t>1</a:t>
                      </a:r>
                      <a:endParaRPr lang="en-US" dirty="0"/>
                    </a:p>
                  </a:txBody>
                  <a:tcPr/>
                </a:tc>
                <a:tc>
                  <a:txBody>
                    <a:bodyPr/>
                    <a:lstStyle/>
                    <a:p>
                      <a:r>
                        <a:rPr lang="en-US" dirty="0" smtClean="0"/>
                        <a:t>1.000</a:t>
                      </a:r>
                      <a:endParaRPr lang="en-US" dirty="0"/>
                    </a:p>
                  </a:txBody>
                  <a:tcPr/>
                </a:tc>
              </a:tr>
              <a:tr h="370840">
                <a:tc>
                  <a:txBody>
                    <a:bodyPr/>
                    <a:lstStyle/>
                    <a:p>
                      <a:r>
                        <a:rPr lang="en-US" dirty="0" smtClean="0"/>
                        <a:t>2</a:t>
                      </a:r>
                      <a:endParaRPr lang="en-US" dirty="0"/>
                    </a:p>
                  </a:txBody>
                  <a:tcPr/>
                </a:tc>
                <a:tc>
                  <a:txBody>
                    <a:bodyPr/>
                    <a:lstStyle/>
                    <a:p>
                      <a:r>
                        <a:rPr lang="en-US" dirty="0" smtClean="0"/>
                        <a:t>0.828</a:t>
                      </a:r>
                      <a:endParaRPr lang="en-US" dirty="0"/>
                    </a:p>
                  </a:txBody>
                  <a:tcPr/>
                </a:tc>
              </a:tr>
              <a:tr h="370840">
                <a:tc>
                  <a:txBody>
                    <a:bodyPr/>
                    <a:lstStyle/>
                    <a:p>
                      <a:r>
                        <a:rPr lang="en-US" dirty="0" smtClean="0"/>
                        <a:t>3</a:t>
                      </a:r>
                      <a:endParaRPr lang="en-US" dirty="0"/>
                    </a:p>
                  </a:txBody>
                  <a:tcPr/>
                </a:tc>
                <a:tc>
                  <a:txBody>
                    <a:bodyPr/>
                    <a:lstStyle/>
                    <a:p>
                      <a:r>
                        <a:rPr lang="en-US" dirty="0" smtClean="0"/>
                        <a:t>0.779</a:t>
                      </a:r>
                      <a:endParaRPr lang="en-US" dirty="0"/>
                    </a:p>
                  </a:txBody>
                  <a:tcPr/>
                </a:tc>
              </a:tr>
              <a:tr h="370840">
                <a:tc>
                  <a:txBody>
                    <a:bodyPr/>
                    <a:lstStyle/>
                    <a:p>
                      <a:r>
                        <a:rPr lang="en-US" dirty="0" smtClean="0"/>
                        <a:t>4</a:t>
                      </a:r>
                      <a:endParaRPr lang="en-US" dirty="0"/>
                    </a:p>
                  </a:txBody>
                  <a:tcPr/>
                </a:tc>
                <a:tc>
                  <a:txBody>
                    <a:bodyPr/>
                    <a:lstStyle/>
                    <a:p>
                      <a:r>
                        <a:rPr lang="en-US" dirty="0" smtClean="0"/>
                        <a:t>0.756</a:t>
                      </a:r>
                      <a:endParaRPr lang="en-US" dirty="0"/>
                    </a:p>
                  </a:txBody>
                  <a:tcPr/>
                </a:tc>
              </a:tr>
              <a:tr h="370840">
                <a:tc>
                  <a:txBody>
                    <a:bodyPr/>
                    <a:lstStyle/>
                    <a:p>
                      <a:r>
                        <a:rPr lang="en-US" dirty="0" smtClean="0"/>
                        <a:t>Infinity</a:t>
                      </a:r>
                      <a:endParaRPr lang="en-US" dirty="0"/>
                    </a:p>
                  </a:txBody>
                  <a:tcPr/>
                </a:tc>
                <a:tc>
                  <a:txBody>
                    <a:bodyPr/>
                    <a:lstStyle/>
                    <a:p>
                      <a:r>
                        <a:rPr lang="en-US" dirty="0" smtClean="0"/>
                        <a:t>0.639</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C9CBCFF9-5FC2-41BE-8389-DEA41DEA9C3F}"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r>
              <a:rPr lang="en-US" dirty="0" smtClean="0"/>
              <a:t>Task Management Function Calls</a:t>
            </a:r>
          </a:p>
          <a:p>
            <a:pPr lvl="1"/>
            <a:r>
              <a:rPr lang="en-US" dirty="0" smtClean="0"/>
              <a:t>The various function calls provided by the OS API for task management are:</a:t>
            </a:r>
          </a:p>
          <a:p>
            <a:pPr lvl="2"/>
            <a:r>
              <a:rPr lang="en-US" dirty="0" smtClean="0"/>
              <a:t>Create a task</a:t>
            </a:r>
          </a:p>
          <a:p>
            <a:pPr lvl="2"/>
            <a:r>
              <a:rPr lang="en-US" dirty="0" smtClean="0"/>
              <a:t>Delete a task</a:t>
            </a:r>
          </a:p>
          <a:p>
            <a:pPr lvl="2"/>
            <a:r>
              <a:rPr lang="en-US" dirty="0" smtClean="0"/>
              <a:t>Suspend a task</a:t>
            </a:r>
          </a:p>
          <a:p>
            <a:pPr lvl="2"/>
            <a:r>
              <a:rPr lang="en-US" dirty="0" smtClean="0"/>
              <a:t>Resume a task</a:t>
            </a:r>
          </a:p>
          <a:p>
            <a:pPr lvl="2"/>
            <a:r>
              <a:rPr lang="en-US" dirty="0" smtClean="0"/>
              <a:t>Change priority of a task</a:t>
            </a:r>
          </a:p>
          <a:p>
            <a:pPr lvl="2"/>
            <a:r>
              <a:rPr lang="en-US" dirty="0" smtClean="0"/>
              <a:t>Query a task</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Service Routine</a:t>
            </a:r>
            <a:endParaRPr lang="en-US" dirty="0"/>
          </a:p>
        </p:txBody>
      </p:sp>
      <p:sp>
        <p:nvSpPr>
          <p:cNvPr id="3" name="Content Placeholder 2"/>
          <p:cNvSpPr>
            <a:spLocks noGrp="1"/>
          </p:cNvSpPr>
          <p:nvPr>
            <p:ph idx="1"/>
          </p:nvPr>
        </p:nvSpPr>
        <p:spPr/>
        <p:txBody>
          <a:bodyPr>
            <a:normAutofit fontScale="92500"/>
          </a:bodyPr>
          <a:lstStyle/>
          <a:p>
            <a:r>
              <a:rPr lang="en-US" sz="2400" dirty="0" smtClean="0"/>
              <a:t>Interrupt is a hardware signal that informs the CPU that an important event has occurred. When interrupt occurs, CPU saves its context and jumps to the ISR. After ISR processes the event, the CPU returns to the interrupted task in a non-preemptive kernel. In the case of preemptive kernel, highest priority task gets executed.</a:t>
            </a:r>
          </a:p>
          <a:p>
            <a:r>
              <a:rPr lang="en-US" sz="2400" b="1" dirty="0" smtClean="0"/>
              <a:t>Interrupt Latency</a:t>
            </a:r>
            <a:r>
              <a:rPr lang="en-US" sz="2400" dirty="0" smtClean="0"/>
              <a:t>: The maximum time for which interrupts are disabled + time to start the execution of the first instruction in the ISR is called interrupt latency.</a:t>
            </a:r>
          </a:p>
          <a:p>
            <a:r>
              <a:rPr lang="en-US" sz="2400" b="1" dirty="0" smtClean="0"/>
              <a:t>Interrupt Response Time</a:t>
            </a:r>
            <a:r>
              <a:rPr lang="en-US" sz="2400" dirty="0" smtClean="0"/>
              <a:t>: Time between receipt of interrupt signal and starting the code that handles the interrupt is called interrupt response time. In a preemptive kernel, response time = interrupt latency + time to save CPU registers context.</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fontScale="92500"/>
          </a:bodyPr>
          <a:lstStyle/>
          <a:p>
            <a:r>
              <a:rPr lang="en-US" sz="2400" dirty="0" smtClean="0"/>
              <a:t>A task is an independent thread of execution that can compete with other concurrent tasks for processor execution time. Developers decompose applications into multiple concurrent tasks to optimize the handling of inputs and outputs within set time constraints.</a:t>
            </a:r>
          </a:p>
          <a:p>
            <a:r>
              <a:rPr lang="en-US" sz="2400" dirty="0" smtClean="0"/>
              <a:t>The embedded s/w tasks include OS tasks as well as a the application-specific tasks. Each task in an embedded system is implemented as an infinite loop. </a:t>
            </a:r>
          </a:p>
          <a:p>
            <a:r>
              <a:rPr lang="en-US" sz="2400" dirty="0" smtClean="0"/>
              <a:t>The task object consists of its name, a unique ID, a priority, a stack and a Task Control Block that contains all the information related to the task.</a:t>
            </a:r>
          </a:p>
          <a:p>
            <a:r>
              <a:rPr lang="en-US" sz="2400" dirty="0" smtClean="0"/>
              <a:t>Apart from tasks required for the application software, the kernel has its own system tasks with priorities</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Service Routine</a:t>
            </a:r>
            <a:endParaRPr lang="en-US" dirty="0"/>
          </a:p>
        </p:txBody>
      </p:sp>
      <p:sp>
        <p:nvSpPr>
          <p:cNvPr id="3" name="Content Placeholder 2"/>
          <p:cNvSpPr>
            <a:spLocks noGrp="1"/>
          </p:cNvSpPr>
          <p:nvPr>
            <p:ph idx="1"/>
          </p:nvPr>
        </p:nvSpPr>
        <p:spPr/>
        <p:txBody>
          <a:bodyPr>
            <a:normAutofit/>
          </a:bodyPr>
          <a:lstStyle/>
          <a:p>
            <a:r>
              <a:rPr lang="en-US" sz="2400" b="1" dirty="0" smtClean="0"/>
              <a:t>Interrupt Recovery Time</a:t>
            </a:r>
            <a:r>
              <a:rPr lang="en-US" sz="2400" dirty="0" smtClean="0"/>
              <a:t>: Time required for CPU to return to the interrupted code/highest priority task is called interrupt recovery time.</a:t>
            </a:r>
          </a:p>
          <a:p>
            <a:pPr lvl="1"/>
            <a:r>
              <a:rPr lang="en-US" sz="2000" dirty="0" smtClean="0"/>
              <a:t>In non-preemptive kernel, interrupt recovery time = time to restore the CPU context + time to execute the return instruction from the interrupted instruction.</a:t>
            </a:r>
          </a:p>
          <a:p>
            <a:pPr lvl="1"/>
            <a:r>
              <a:rPr lang="en-US" sz="2000" dirty="0" smtClean="0"/>
              <a:t>In preemptive kernel, interrupt recovery time = time to check whether a high priority task is ready + time to restore CPU context of the highest priority task + time to execute the return instruction from the interrupt instruction.</a:t>
            </a:r>
          </a:p>
          <a:p>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Service Routine</a:t>
            </a:r>
            <a:endParaRPr lang="en-US" dirty="0"/>
          </a:p>
        </p:txBody>
      </p:sp>
      <p:sp>
        <p:nvSpPr>
          <p:cNvPr id="4" name="TextBox 3"/>
          <p:cNvSpPr txBox="1"/>
          <p:nvPr/>
        </p:nvSpPr>
        <p:spPr>
          <a:xfrm>
            <a:off x="1219200" y="5867400"/>
            <a:ext cx="6861558" cy="338554"/>
          </a:xfrm>
          <a:prstGeom prst="rect">
            <a:avLst/>
          </a:prstGeom>
          <a:noFill/>
        </p:spPr>
        <p:txBody>
          <a:bodyPr wrap="none" rtlCol="0">
            <a:spAutoFit/>
          </a:bodyPr>
          <a:lstStyle/>
          <a:p>
            <a:r>
              <a:rPr lang="en-US" sz="1600" b="1" dirty="0" smtClean="0"/>
              <a:t>Fig 7. Interrupt Latency, Interrupt Response Time and Interrupt Recovery Time </a:t>
            </a:r>
            <a:endParaRPr lang="en-US" sz="1600" b="1" dirty="0"/>
          </a:p>
        </p:txBody>
      </p:sp>
      <p:pic>
        <p:nvPicPr>
          <p:cNvPr id="7170" name="Picture 2" descr="D:\KU\COMP306\ch-7images\7_7 Interrupt Latency Interrupt Response Time and Interrupt Recovery Time.jpg"/>
          <p:cNvPicPr>
            <a:picLocks noChangeAspect="1" noChangeArrowheads="1"/>
          </p:cNvPicPr>
          <p:nvPr/>
        </p:nvPicPr>
        <p:blipFill>
          <a:blip r:embed="rId2"/>
          <a:srcRect/>
          <a:stretch>
            <a:fillRect/>
          </a:stretch>
        </p:blipFill>
        <p:spPr bwMode="auto">
          <a:xfrm>
            <a:off x="1143001" y="1676400"/>
            <a:ext cx="6782736" cy="4038600"/>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a:bodyPr>
          <a:lstStyle/>
          <a:p>
            <a:r>
              <a:rPr lang="en-US" sz="2400" dirty="0" smtClean="0"/>
              <a:t>When multiple tasks are running, two or more tasks may need to share the same resource. </a:t>
            </a:r>
          </a:p>
          <a:p>
            <a:r>
              <a:rPr lang="en-US" sz="2400" dirty="0" smtClean="0"/>
              <a:t>Assume that task1 wants to display the message "temperature is 50" and task2 has to display the message "humidity is 40%". </a:t>
            </a:r>
          </a:p>
          <a:p>
            <a:r>
              <a:rPr lang="en-US" sz="2400" dirty="0" smtClean="0"/>
              <a:t>The display is a shared resource and if there is no synchronization between the tasks, then a garbled message is displayed. </a:t>
            </a:r>
          </a:p>
          <a:p>
            <a:r>
              <a:rPr lang="en-US" sz="2400" dirty="0" smtClean="0"/>
              <a:t>To access a shared resource, there should be a mechanism so that there is discipline. This is known as resource synchronization.</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CBCFF9-5FC2-41BE-8389-DEA41DEA9C3F}" type="slidenum">
              <a:rPr lang="en-US" smtClean="0"/>
              <a:pPr/>
              <a:t>33</a:t>
            </a:fld>
            <a:endParaRPr lang="en-US"/>
          </a:p>
        </p:txBody>
      </p:sp>
      <p:pic>
        <p:nvPicPr>
          <p:cNvPr id="2050" name="Picture 2"/>
          <p:cNvPicPr>
            <a:picLocks noChangeAspect="1" noChangeArrowheads="1"/>
          </p:cNvPicPr>
          <p:nvPr/>
        </p:nvPicPr>
        <p:blipFill>
          <a:blip r:embed="rId2"/>
          <a:srcRect/>
          <a:stretch>
            <a:fillRect/>
          </a:stretch>
        </p:blipFill>
        <p:spPr bwMode="auto">
          <a:xfrm>
            <a:off x="1524000" y="2133600"/>
            <a:ext cx="6473440" cy="3958046"/>
          </a:xfrm>
          <a:prstGeom prst="rect">
            <a:avLst/>
          </a:prstGeom>
          <a:noFill/>
          <a:ln w="9525">
            <a:noFill/>
            <a:miter lim="800000"/>
            <a:headEnd/>
            <a:tailEnd/>
          </a:ln>
          <a:effectLst/>
        </p:spPr>
      </p:pic>
      <p:sp>
        <p:nvSpPr>
          <p:cNvPr id="6" name="TextBox 5"/>
          <p:cNvSpPr txBox="1"/>
          <p:nvPr/>
        </p:nvSpPr>
        <p:spPr>
          <a:xfrm>
            <a:off x="1295400" y="1066800"/>
            <a:ext cx="6981976" cy="923330"/>
          </a:xfrm>
          <a:prstGeom prst="rect">
            <a:avLst/>
          </a:prstGeom>
          <a:noFill/>
        </p:spPr>
        <p:txBody>
          <a:bodyPr wrap="none" rtlCol="0">
            <a:spAutoFit/>
          </a:bodyPr>
          <a:lstStyle/>
          <a:p>
            <a:r>
              <a:rPr lang="en-US" dirty="0" smtClean="0"/>
              <a:t>When a semaphore is first created, the kernel assigns to it an associated </a:t>
            </a:r>
          </a:p>
          <a:p>
            <a:r>
              <a:rPr lang="en-US" dirty="0" smtClean="0"/>
              <a:t>semaphore control block (SCB), a unique ID, a value (binary or a count), </a:t>
            </a:r>
          </a:p>
          <a:p>
            <a:r>
              <a:rPr lang="en-US" dirty="0" smtClean="0"/>
              <a:t>and a task-waiting list, as shown in figure.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4" name="TextBox 3"/>
          <p:cNvSpPr txBox="1"/>
          <p:nvPr/>
        </p:nvSpPr>
        <p:spPr>
          <a:xfrm>
            <a:off x="3048000" y="5715000"/>
            <a:ext cx="2848857" cy="338554"/>
          </a:xfrm>
          <a:prstGeom prst="rect">
            <a:avLst/>
          </a:prstGeom>
          <a:noFill/>
        </p:spPr>
        <p:txBody>
          <a:bodyPr wrap="none" rtlCol="0">
            <a:spAutoFit/>
          </a:bodyPr>
          <a:lstStyle/>
          <a:p>
            <a:r>
              <a:rPr lang="en-US" sz="1600" b="1" dirty="0" smtClean="0"/>
              <a:t>Fig 8. Resource synchronization</a:t>
            </a:r>
            <a:endParaRPr lang="en-US" sz="1600" b="1" dirty="0"/>
          </a:p>
        </p:txBody>
      </p:sp>
      <p:pic>
        <p:nvPicPr>
          <p:cNvPr id="8194" name="Picture 2" descr="D:\KU\COMP306\ch-7images\7_8 a Resource Synchronization.jpg"/>
          <p:cNvPicPr>
            <a:picLocks noChangeAspect="1" noChangeArrowheads="1"/>
          </p:cNvPicPr>
          <p:nvPr/>
        </p:nvPicPr>
        <p:blipFill>
          <a:blip r:embed="rId2"/>
          <a:srcRect/>
          <a:stretch>
            <a:fillRect/>
          </a:stretch>
        </p:blipFill>
        <p:spPr bwMode="auto">
          <a:xfrm>
            <a:off x="1600200" y="2105024"/>
            <a:ext cx="6101413" cy="3152775"/>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task reads the data from an ADC and writes it to memory. Another task reads that data and sends it to a DAC.</a:t>
            </a:r>
          </a:p>
          <a:p>
            <a:r>
              <a:rPr lang="en-US" dirty="0" smtClean="0"/>
              <a:t> The read operation takes place only after write operation and it has to be done very fast with minimal time delay.</a:t>
            </a:r>
          </a:p>
          <a:p>
            <a:r>
              <a:rPr lang="en-US" dirty="0" smtClean="0"/>
              <a:t>There should be a mechanism for task1 to inform task2 that it has done its job. </a:t>
            </a:r>
          </a:p>
          <a:p>
            <a:r>
              <a:rPr lang="en-US" dirty="0" smtClean="0"/>
              <a:t>This has to be done through a well-defined procedure. This is known as task synchronization.</a:t>
            </a:r>
          </a:p>
          <a:p>
            <a:r>
              <a:rPr lang="en-US" dirty="0" smtClean="0"/>
              <a:t>Semaphore is a kernel object that is used for both resource synchronization and task synchronization.</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4" name="TextBox 3"/>
          <p:cNvSpPr txBox="1"/>
          <p:nvPr/>
        </p:nvSpPr>
        <p:spPr>
          <a:xfrm>
            <a:off x="3323343" y="5867400"/>
            <a:ext cx="2436886" cy="338554"/>
          </a:xfrm>
          <a:prstGeom prst="rect">
            <a:avLst/>
          </a:prstGeom>
          <a:noFill/>
        </p:spPr>
        <p:txBody>
          <a:bodyPr wrap="none" rtlCol="0">
            <a:spAutoFit/>
          </a:bodyPr>
          <a:lstStyle/>
          <a:p>
            <a:r>
              <a:rPr lang="en-US" sz="1600" b="1" dirty="0" smtClean="0"/>
              <a:t>Fig 9. Task synchronization</a:t>
            </a:r>
            <a:endParaRPr lang="en-US" sz="1600" b="1" dirty="0"/>
          </a:p>
        </p:txBody>
      </p:sp>
      <p:pic>
        <p:nvPicPr>
          <p:cNvPr id="9218" name="Picture 2" descr="D:\KU\COMP306\ch-7images\7_8 b Task Synchronization.jpg"/>
          <p:cNvPicPr>
            <a:picLocks noChangeAspect="1" noChangeArrowheads="1"/>
          </p:cNvPicPr>
          <p:nvPr/>
        </p:nvPicPr>
        <p:blipFill>
          <a:blip r:embed="rId2"/>
          <a:srcRect/>
          <a:stretch>
            <a:fillRect/>
          </a:stretch>
        </p:blipFill>
        <p:spPr bwMode="auto">
          <a:xfrm>
            <a:off x="385215" y="2147888"/>
            <a:ext cx="8377785" cy="2957512"/>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Two tasks want to access a display which is a shared resource. To control the access, a semaphore is created. </a:t>
            </a:r>
          </a:p>
          <a:p>
            <a:r>
              <a:rPr lang="en-US" dirty="0" smtClean="0"/>
              <a:t> If task1 wants to access the printer, it acquires the semaphore, uses the printer and then releases the semaphore. </a:t>
            </a:r>
          </a:p>
          <a:p>
            <a:r>
              <a:rPr lang="en-US" dirty="0" smtClean="0"/>
              <a:t>If both the tasks want to access a resource simultaneously, the kernel has to give the semaphore only to one of the tasks. </a:t>
            </a:r>
          </a:p>
          <a:p>
            <a:r>
              <a:rPr lang="en-US" dirty="0" smtClean="0"/>
              <a:t>This allocation may be based on the priority of the task or on first-come-first-served basis. </a:t>
            </a:r>
          </a:p>
          <a:p>
            <a:r>
              <a:rPr lang="en-US" dirty="0" smtClean="0"/>
              <a:t>If a number of tasks have to access the same resource then the tasks are kept in a queue and each task can acquire the semaphore one by one.</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3343" y="5867400"/>
            <a:ext cx="2315442" cy="338554"/>
          </a:xfrm>
          <a:prstGeom prst="rect">
            <a:avLst/>
          </a:prstGeom>
          <a:noFill/>
        </p:spPr>
        <p:txBody>
          <a:bodyPr wrap="none" rtlCol="0">
            <a:spAutoFit/>
          </a:bodyPr>
          <a:lstStyle/>
          <a:p>
            <a:r>
              <a:rPr lang="en-US" sz="1600" b="1" dirty="0" smtClean="0"/>
              <a:t>Fig 9. Display Semaphore</a:t>
            </a:r>
            <a:endParaRPr lang="en-US" sz="1600" b="1" dirty="0"/>
          </a:p>
        </p:txBody>
      </p:sp>
      <p:pic>
        <p:nvPicPr>
          <p:cNvPr id="10242" name="Picture 2" descr="D:\KU\COMP306\ch-7images\7_9 Display Semaphore.jpg"/>
          <p:cNvPicPr>
            <a:picLocks noChangeAspect="1" noChangeArrowheads="1"/>
          </p:cNvPicPr>
          <p:nvPr/>
        </p:nvPicPr>
        <p:blipFill>
          <a:blip r:embed="rId2"/>
          <a:srcRect/>
          <a:stretch>
            <a:fillRect/>
          </a:stretch>
        </p:blipFill>
        <p:spPr bwMode="auto">
          <a:xfrm>
            <a:off x="457200" y="838200"/>
            <a:ext cx="8186213" cy="4748213"/>
          </a:xfrm>
          <a:prstGeom prst="rect">
            <a:avLst/>
          </a:prstGeom>
          <a:noFill/>
        </p:spPr>
      </p:pic>
      <p:sp>
        <p:nvSpPr>
          <p:cNvPr id="6" name="Slide Number Placeholder 5"/>
          <p:cNvSpPr>
            <a:spLocks noGrp="1"/>
          </p:cNvSpPr>
          <p:nvPr>
            <p:ph type="sldNum" sz="quarter" idx="12"/>
          </p:nvPr>
        </p:nvSpPr>
        <p:spPr/>
        <p:txBody>
          <a:bodyPr/>
          <a:lstStyle/>
          <a:p>
            <a:fld id="{C9CBCFF9-5FC2-41BE-8389-DEA41DEA9C3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Autofit/>
          </a:bodyPr>
          <a:lstStyle/>
          <a:p>
            <a:r>
              <a:rPr lang="en-US" sz="2400" dirty="0" smtClean="0"/>
              <a:t>Suppose a pool of 10 buffers is available that need to be shared by a number of tasks. Any task can write to a buffer. </a:t>
            </a:r>
            <a:endParaRPr lang="en-US" sz="2400" dirty="0"/>
          </a:p>
          <a:p>
            <a:r>
              <a:rPr lang="en-US" sz="2400" dirty="0" smtClean="0"/>
              <a:t>Using a binary semaphore does not work in this case. So, a counting semaphore is used. </a:t>
            </a:r>
          </a:p>
          <a:p>
            <a:r>
              <a:rPr lang="en-US" sz="2400" dirty="0" smtClean="0"/>
              <a:t>The initial value of the semaphore is set to 10. </a:t>
            </a:r>
          </a:p>
          <a:p>
            <a:r>
              <a:rPr lang="en-US" sz="2400" dirty="0" smtClean="0"/>
              <a:t>Whenever a task acquires the semaphore, the value is decremented by 1 and whenever a task releases the semaphore, it is incremented by 1. </a:t>
            </a:r>
          </a:p>
          <a:p>
            <a:r>
              <a:rPr lang="en-US" sz="2400" dirty="0" smtClean="0"/>
              <a:t>When the value is 0, it is an indication that the shared resource is no longer available. A counting semaphore is like having multiple keys</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lstStyle/>
          <a:p>
            <a:r>
              <a:rPr lang="en-US" sz="2400" dirty="0"/>
              <a:t>T</a:t>
            </a:r>
            <a:r>
              <a:rPr lang="en-US" sz="2400" dirty="0" smtClean="0"/>
              <a:t>hese tasks are</a:t>
            </a:r>
            <a:r>
              <a:rPr lang="en-US" sz="2200" dirty="0" smtClean="0"/>
              <a:t>:</a:t>
            </a:r>
          </a:p>
          <a:p>
            <a:pPr lvl="1"/>
            <a:r>
              <a:rPr lang="en-US" sz="2200" dirty="0" smtClean="0"/>
              <a:t>Startup task, which is executed when the operating system starts</a:t>
            </a:r>
          </a:p>
          <a:p>
            <a:pPr lvl="1"/>
            <a:r>
              <a:rPr lang="en-US" sz="2200" dirty="0" smtClean="0"/>
              <a:t>Exception handling task to handle the exceptions</a:t>
            </a:r>
          </a:p>
          <a:p>
            <a:pPr lvl="1"/>
            <a:r>
              <a:rPr lang="en-US" sz="2200" dirty="0" smtClean="0"/>
              <a:t>Logging task to log the various system messages</a:t>
            </a:r>
          </a:p>
          <a:p>
            <a:pPr lvl="1"/>
            <a:r>
              <a:rPr lang="en-US" sz="2200" dirty="0" smtClean="0"/>
              <a:t>Idle task, which will have the lowest priority and will run when there is no other task to run. This task ensures that the CPU is not idle</a:t>
            </a:r>
          </a:p>
          <a:p>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a:bodyPr>
          <a:lstStyle/>
          <a:p>
            <a:r>
              <a:rPr lang="en-US" sz="2400" dirty="0" smtClean="0"/>
              <a:t>Semaphore is just an integer. Semaphores are of two types: counting semaphore and binary semaphore. Counting semaphore will have an integer value greater than 1. Binary semaphore will take the values of either 0 or 1.</a:t>
            </a:r>
            <a:endParaRPr lang="en-US" sz="2400" dirty="0"/>
          </a:p>
        </p:txBody>
      </p:sp>
      <p:sp>
        <p:nvSpPr>
          <p:cNvPr id="4" name="TextBox 3"/>
          <p:cNvSpPr txBox="1"/>
          <p:nvPr/>
        </p:nvSpPr>
        <p:spPr>
          <a:xfrm>
            <a:off x="3429000" y="6019800"/>
            <a:ext cx="2466316" cy="338554"/>
          </a:xfrm>
          <a:prstGeom prst="rect">
            <a:avLst/>
          </a:prstGeom>
          <a:noFill/>
        </p:spPr>
        <p:txBody>
          <a:bodyPr wrap="none" rtlCol="0">
            <a:spAutoFit/>
          </a:bodyPr>
          <a:lstStyle/>
          <a:p>
            <a:r>
              <a:rPr lang="en-US" sz="1600" b="1" dirty="0" smtClean="0"/>
              <a:t>Fig 9. Counting Semaphore</a:t>
            </a:r>
            <a:endParaRPr lang="en-US" sz="1600" b="1" dirty="0"/>
          </a:p>
        </p:txBody>
      </p:sp>
      <p:pic>
        <p:nvPicPr>
          <p:cNvPr id="11266" name="Picture 2" descr="D:\KU\COMP306\ch-7images\7_10 Counting Semaphore.jpg"/>
          <p:cNvPicPr>
            <a:picLocks noChangeAspect="1" noChangeArrowheads="1"/>
          </p:cNvPicPr>
          <p:nvPr/>
        </p:nvPicPr>
        <p:blipFill>
          <a:blip r:embed="rId2"/>
          <a:srcRect/>
          <a:stretch>
            <a:fillRect/>
          </a:stretch>
        </p:blipFill>
        <p:spPr bwMode="auto">
          <a:xfrm>
            <a:off x="990600" y="3352800"/>
            <a:ext cx="7010400" cy="2466975"/>
          </a:xfrm>
          <a:prstGeom prst="rect">
            <a:avLst/>
          </a:prstGeom>
          <a:noFill/>
        </p:spPr>
      </p:pic>
      <p:sp>
        <p:nvSpPr>
          <p:cNvPr id="6" name="Slide Number Placeholder 5"/>
          <p:cNvSpPr>
            <a:spLocks noGrp="1"/>
          </p:cNvSpPr>
          <p:nvPr>
            <p:ph type="sldNum" sz="quarter" idx="12"/>
          </p:nvPr>
        </p:nvSpPr>
        <p:spPr/>
        <p:txBody>
          <a:bodyPr/>
          <a:lstStyle/>
          <a:p>
            <a:fld id="{C9CBCFF9-5FC2-41BE-8389-DEA41DEA9C3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lstStyle/>
          <a:p>
            <a:r>
              <a:rPr lang="en-US" dirty="0" smtClean="0"/>
              <a:t>Semaphore Management Function Calls</a:t>
            </a:r>
          </a:p>
          <a:p>
            <a:pPr lvl="1"/>
            <a:r>
              <a:rPr lang="en-US" dirty="0" smtClean="0"/>
              <a:t>	Create a semaphore</a:t>
            </a:r>
          </a:p>
          <a:p>
            <a:pPr lvl="1"/>
            <a:r>
              <a:rPr lang="en-US" dirty="0" smtClean="0"/>
              <a:t>	Delete a semaphore</a:t>
            </a:r>
          </a:p>
          <a:p>
            <a:pPr lvl="1"/>
            <a:r>
              <a:rPr lang="en-US" dirty="0" smtClean="0"/>
              <a:t>	Acquire a semaphore</a:t>
            </a:r>
          </a:p>
          <a:p>
            <a:pPr lvl="1"/>
            <a:r>
              <a:rPr lang="en-US" dirty="0" smtClean="0"/>
              <a:t>	Release a semaphore</a:t>
            </a:r>
          </a:p>
          <a:p>
            <a:pPr lvl="1"/>
            <a:r>
              <a:rPr lang="en-US" dirty="0" smtClean="0"/>
              <a:t>	Query a semaphore</a:t>
            </a:r>
          </a:p>
          <a:p>
            <a:pPr lvl="1"/>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Mutex stands for mutual exclusion. Mutex is the general mechanism used for both resource synchronization as well as task synchronization. Mutual exclusion can be achieved through the following mechanisms:</a:t>
            </a:r>
          </a:p>
          <a:p>
            <a:pPr lvl="1"/>
            <a:r>
              <a:rPr lang="en-US" sz="2000" dirty="0" smtClean="0"/>
              <a:t>Disabling the scheduler: If the scheduler itself is disabled, the currently running task can complete its work on the shared resource. An excellent idea, but a very dangerous idea too! Due to some problem in the presently running task, if the scheduler cannot be enabled again, the system will crash.</a:t>
            </a:r>
          </a:p>
          <a:p>
            <a:pPr lvl="1"/>
            <a:r>
              <a:rPr lang="en-US" sz="2000" dirty="0" smtClean="0"/>
              <a:t>Disabling the interrupts: A task in the Waiting state will move to the Ready-to-Run state through an ISR. If the interrupts are disabled, this movement will not happen. So, a solution for mutual exclusion is to disable the interrupts, execute the critical section of the code for using the shared resource and then enable the interrupts. This is certainly a good solution, but the interrupt latency will be more. </a:t>
            </a:r>
            <a:endParaRPr lang="en-US" sz="20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normAutofit/>
          </a:bodyPr>
          <a:lstStyle/>
          <a:p>
            <a:pPr lvl="1"/>
            <a:r>
              <a:rPr lang="en-US" sz="2200" dirty="0" smtClean="0"/>
              <a:t>Test-and-set operations: When two tasks have to share a resource, the functions in each of the tasks can check the value of a global variable to obtain the status of the shared resource. For instance, a global variable 'x' can be set to 0 if the resource can be used and it can be set to '1' if it cannot be used. The procedure is:</a:t>
            </a:r>
          </a:p>
          <a:p>
            <a:pPr lvl="2"/>
            <a:r>
              <a:rPr lang="en-US" sz="2000" dirty="0" smtClean="0"/>
              <a:t>Disable the interrupts</a:t>
            </a:r>
          </a:p>
          <a:p>
            <a:pPr lvl="2"/>
            <a:r>
              <a:rPr lang="en-US" sz="2000" dirty="0" smtClean="0"/>
              <a:t>Set the variable</a:t>
            </a:r>
          </a:p>
          <a:p>
            <a:pPr lvl="2"/>
            <a:r>
              <a:rPr lang="en-US" sz="2000" dirty="0" smtClean="0"/>
              <a:t>Access the shared resource</a:t>
            </a:r>
          </a:p>
          <a:p>
            <a:pPr lvl="2"/>
            <a:r>
              <a:rPr lang="en-US" sz="2000" dirty="0" smtClean="0"/>
              <a:t>Set the variable</a:t>
            </a:r>
          </a:p>
          <a:p>
            <a:pPr lvl="2"/>
            <a:r>
              <a:rPr lang="en-US" sz="2000" dirty="0" smtClean="0"/>
              <a:t>Enable the interrupts</a:t>
            </a:r>
          </a:p>
          <a:p>
            <a:pPr lvl="2"/>
            <a:endParaRPr lang="en-US" sz="1800" dirty="0" smtClean="0"/>
          </a:p>
          <a:p>
            <a:pPr lvl="1"/>
            <a:endParaRPr lang="en-US" sz="22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CBCFF9-5FC2-41BE-8389-DEA41DEA9C3F}" type="slidenum">
              <a:rPr lang="en-US" smtClean="0"/>
              <a:pPr/>
              <a:t>44</a:t>
            </a:fld>
            <a:endParaRPr lang="en-US"/>
          </a:p>
        </p:txBody>
      </p:sp>
      <p:pic>
        <p:nvPicPr>
          <p:cNvPr id="1026" name="Picture 2"/>
          <p:cNvPicPr>
            <a:picLocks noChangeAspect="1" noChangeArrowheads="1"/>
          </p:cNvPicPr>
          <p:nvPr/>
        </p:nvPicPr>
        <p:blipFill>
          <a:blip r:embed="rId2"/>
          <a:srcRect/>
          <a:stretch>
            <a:fillRect/>
          </a:stretch>
        </p:blipFill>
        <p:spPr bwMode="auto">
          <a:xfrm>
            <a:off x="1905000" y="304800"/>
            <a:ext cx="5380419" cy="2428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08143" y="3429000"/>
            <a:ext cx="5273657" cy="260669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Using semaphore</a:t>
            </a:r>
          </a:p>
          <a:p>
            <a:pPr lvl="2"/>
            <a:r>
              <a:rPr lang="en-US" dirty="0" smtClean="0"/>
              <a:t>Note that mutex is a special binary semaphore</a:t>
            </a:r>
          </a:p>
          <a:p>
            <a:pPr lvl="2"/>
            <a:r>
              <a:rPr lang="en-US" dirty="0" smtClean="0"/>
              <a:t>A mutex can be either in locked state or unlocked state. A task acquires (locks) a mutex and after using resource, releases (unlocks) it.</a:t>
            </a:r>
          </a:p>
          <a:p>
            <a:pPr lvl="2"/>
            <a:r>
              <a:rPr lang="en-US" dirty="0" smtClean="0"/>
              <a:t>It is much more powerful than semaphore because of its special features listed below:</a:t>
            </a:r>
          </a:p>
          <a:p>
            <a:pPr lvl="3"/>
            <a:r>
              <a:rPr lang="en-US" dirty="0" smtClean="0"/>
              <a:t>Initially, the mutex is in unlocked state. The task which acquires it is the owner. Only the task that is the owner can release the mutex, not any other task. </a:t>
            </a:r>
          </a:p>
          <a:p>
            <a:pPr lvl="3"/>
            <a:r>
              <a:rPr lang="en-US" dirty="0" smtClean="0"/>
              <a:t>Owner can acquire a mutex multiple times in the locked state. If the owner locks it 'n' times, the owner has to release it 'n' times.</a:t>
            </a:r>
          </a:p>
          <a:p>
            <a:pPr lvl="3"/>
            <a:r>
              <a:rPr lang="en-US" dirty="0" smtClean="0"/>
              <a:t>A task owning a mutex, cannot be deleted.</a:t>
            </a:r>
          </a:p>
          <a:p>
            <a:pPr lvl="3"/>
            <a:r>
              <a:rPr lang="en-US" dirty="0" smtClean="0"/>
              <a:t>The mutex supports priority inheritance protocol to avoid priority inversion problem.</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operating system function calls provided for mutex management are:</a:t>
            </a:r>
          </a:p>
          <a:p>
            <a:pPr lvl="1"/>
            <a:r>
              <a:rPr lang="en-US" sz="2000" dirty="0" smtClean="0"/>
              <a:t>Create a mutex</a:t>
            </a:r>
          </a:p>
          <a:p>
            <a:pPr lvl="1"/>
            <a:r>
              <a:rPr lang="en-US" sz="2000" dirty="0" smtClean="0"/>
              <a:t>Delete a mutex</a:t>
            </a:r>
          </a:p>
          <a:p>
            <a:pPr lvl="1"/>
            <a:r>
              <a:rPr lang="en-US" sz="2000" dirty="0" smtClean="0"/>
              <a:t>Acquire a mutex</a:t>
            </a:r>
          </a:p>
          <a:p>
            <a:pPr lvl="1"/>
            <a:r>
              <a:rPr lang="en-US" sz="2000" dirty="0" smtClean="0"/>
              <a:t>Release a mutex</a:t>
            </a:r>
          </a:p>
          <a:p>
            <a:pPr lvl="1"/>
            <a:r>
              <a:rPr lang="en-US" sz="2000" dirty="0" smtClean="0"/>
              <a:t>Query a mutex</a:t>
            </a:r>
          </a:p>
          <a:p>
            <a:pPr lvl="1"/>
            <a:r>
              <a:rPr lang="en-US" sz="2000" dirty="0" smtClean="0"/>
              <a:t>Wait on a mutex</a:t>
            </a:r>
          </a:p>
          <a:p>
            <a:r>
              <a:rPr lang="en-US" sz="2400" dirty="0" smtClean="0"/>
              <a:t>Mutex and semaphore can be used for a number of activities such as: to control access to a shared resource; to indicate (signal) the occurrence of an event; and, to synchronize the activities of tasks.</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lstStyle/>
          <a:p>
            <a:r>
              <a:rPr lang="en-US" dirty="0" smtClean="0"/>
              <a:t>Deadlock</a:t>
            </a:r>
          </a:p>
          <a:p>
            <a:pPr lvl="1"/>
            <a:r>
              <a:rPr lang="en-US" dirty="0" smtClean="0"/>
              <a:t>Deadlock occurs when two or more tasks wait for resource being held by another task. </a:t>
            </a:r>
          </a:p>
          <a:p>
            <a:pPr lvl="1"/>
            <a:r>
              <a:rPr lang="en-US" dirty="0" smtClean="0"/>
              <a:t>To avoid deadlock, a time limit can be set. </a:t>
            </a:r>
          </a:p>
          <a:p>
            <a:pPr lvl="1"/>
            <a:r>
              <a:rPr lang="en-US" dirty="0" smtClean="0"/>
              <a:t>When a task is waiting for a semaphore or mutex, it can wait for a fixed time; if even after this wait, the resource is not available, the queue can be emptied.</a:t>
            </a:r>
          </a:p>
          <a:p>
            <a:pPr lvl="1"/>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Mailboxes</a:t>
            </a:r>
            <a:endParaRPr lang="en-US" dirty="0"/>
          </a:p>
        </p:txBody>
      </p:sp>
      <p:sp>
        <p:nvSpPr>
          <p:cNvPr id="3" name="Content Placeholder 2"/>
          <p:cNvSpPr>
            <a:spLocks noGrp="1"/>
          </p:cNvSpPr>
          <p:nvPr>
            <p:ph idx="1"/>
          </p:nvPr>
        </p:nvSpPr>
        <p:spPr/>
        <p:txBody>
          <a:bodyPr>
            <a:normAutofit/>
          </a:bodyPr>
          <a:lstStyle/>
          <a:p>
            <a:r>
              <a:rPr lang="en-US" sz="2400" dirty="0" smtClean="0"/>
              <a:t>A mailbox object is just like the postal mailbox. Someone posts a message in your mailbox and you take out the message. A task can have a mailbox into which others can post a mail. A task or ISR sends the message to the mailbox.</a:t>
            </a:r>
          </a:p>
          <a:p>
            <a:r>
              <a:rPr lang="en-US" sz="2400" dirty="0" smtClean="0"/>
              <a:t>To manage the mailbox object, the following function calls are provided in the operating system API:</a:t>
            </a:r>
          </a:p>
          <a:p>
            <a:pPr lvl="1"/>
            <a:r>
              <a:rPr lang="en-US" sz="2000" dirty="0" smtClean="0"/>
              <a:t>Create a mailbox</a:t>
            </a:r>
          </a:p>
          <a:p>
            <a:pPr lvl="1"/>
            <a:r>
              <a:rPr lang="en-US" sz="2000" dirty="0" smtClean="0"/>
              <a:t>Delete a mailbox</a:t>
            </a:r>
          </a:p>
          <a:p>
            <a:pPr lvl="1"/>
            <a:r>
              <a:rPr lang="en-US" sz="2000" dirty="0" smtClean="0"/>
              <a:t>Query a mailbox</a:t>
            </a:r>
          </a:p>
          <a:p>
            <a:pPr lvl="1"/>
            <a:r>
              <a:rPr lang="en-US" sz="2000" dirty="0" smtClean="0"/>
              <a:t>Post a message in a mailbox</a:t>
            </a:r>
          </a:p>
          <a:p>
            <a:pPr lvl="1"/>
            <a:r>
              <a:rPr lang="en-US" sz="2000" dirty="0" smtClean="0"/>
              <a:t>Read a message from a mailbox</a:t>
            </a:r>
          </a:p>
          <a:p>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Mailboxes</a:t>
            </a:r>
            <a:endParaRPr lang="en-US" dirty="0"/>
          </a:p>
        </p:txBody>
      </p:sp>
      <p:sp>
        <p:nvSpPr>
          <p:cNvPr id="4" name="TextBox 3"/>
          <p:cNvSpPr txBox="1"/>
          <p:nvPr/>
        </p:nvSpPr>
        <p:spPr>
          <a:xfrm>
            <a:off x="2667000" y="5791200"/>
            <a:ext cx="4476995" cy="338554"/>
          </a:xfrm>
          <a:prstGeom prst="rect">
            <a:avLst/>
          </a:prstGeom>
          <a:noFill/>
        </p:spPr>
        <p:txBody>
          <a:bodyPr wrap="none" rtlCol="0">
            <a:spAutoFit/>
          </a:bodyPr>
          <a:lstStyle/>
          <a:p>
            <a:r>
              <a:rPr lang="en-US" sz="1600" b="1" dirty="0" smtClean="0"/>
              <a:t>Fig 10. Inter-task Synchronization through Mailbox</a:t>
            </a:r>
            <a:endParaRPr lang="en-US" sz="1600" b="1" dirty="0"/>
          </a:p>
        </p:txBody>
      </p:sp>
      <p:pic>
        <p:nvPicPr>
          <p:cNvPr id="12290" name="Picture 2" descr="D:\KU\COMP306\ch-7images\7_11 Inter-task Synchronization through Mailbox.jpg"/>
          <p:cNvPicPr>
            <a:picLocks noChangeAspect="1" noChangeArrowheads="1"/>
          </p:cNvPicPr>
          <p:nvPr/>
        </p:nvPicPr>
        <p:blipFill>
          <a:blip r:embed="rId2"/>
          <a:srcRect/>
          <a:stretch>
            <a:fillRect/>
          </a:stretch>
        </p:blipFill>
        <p:spPr bwMode="auto">
          <a:xfrm>
            <a:off x="1058713" y="1981200"/>
            <a:ext cx="7039947" cy="3429000"/>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a:bodyPr>
          <a:lstStyle/>
          <a:p>
            <a:r>
              <a:rPr lang="en-US" sz="2400" dirty="0" smtClean="0"/>
              <a:t>Single CPU has to handle multiple tasks, that share the CPU time in a disciplined manner so that one task does not get lot of time while others are waiting forever. </a:t>
            </a:r>
          </a:p>
          <a:p>
            <a:r>
              <a:rPr lang="en-US" sz="2400" dirty="0" smtClean="0"/>
              <a:t>Therefore, each task has to be assigned a priority; and a mechanism for deciding which task will get CPU time next has to be worked out. This is known as task scheduling.</a:t>
            </a:r>
          </a:p>
          <a:p>
            <a:r>
              <a:rPr lang="en-US" sz="2400" dirty="0" smtClean="0"/>
              <a:t>The object that does task scheduling is the task scheduler.</a:t>
            </a:r>
          </a:p>
          <a:p>
            <a:r>
              <a:rPr lang="en-US" sz="2400" dirty="0" smtClean="0"/>
              <a:t>In addition to the CPU time, the tasks have to share the system resources such as CPU registers, external memory and input/output devices.</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smtClean="0"/>
              <a:t>Message queue can be considered as an array of mailboxes. Some of the applications of message queue are:</a:t>
            </a:r>
          </a:p>
          <a:p>
            <a:pPr lvl="1"/>
            <a:r>
              <a:rPr lang="en-US" sz="3100" dirty="0" smtClean="0"/>
              <a:t>Taking the input from a keyboard</a:t>
            </a:r>
          </a:p>
          <a:p>
            <a:pPr lvl="1"/>
            <a:r>
              <a:rPr lang="en-US" sz="3100" dirty="0" smtClean="0"/>
              <a:t>To display output</a:t>
            </a:r>
          </a:p>
          <a:p>
            <a:pPr lvl="1"/>
            <a:r>
              <a:rPr lang="en-US" sz="3100" dirty="0" smtClean="0"/>
              <a:t>Reading voltages from sensors or transducers</a:t>
            </a:r>
          </a:p>
          <a:p>
            <a:pPr lvl="1"/>
            <a:r>
              <a:rPr lang="en-US" sz="3100" dirty="0" smtClean="0"/>
              <a:t>Data packet transmission in a network</a:t>
            </a:r>
          </a:p>
          <a:p>
            <a:r>
              <a:rPr lang="en-US" sz="3400" dirty="0" smtClean="0"/>
              <a:t>In each of these applications, a task or an ISR deposits the message in the message queue. Other tasks can take the messages. Based on the application, the highest priority task or the first task waiting in the queue can take the message.</a:t>
            </a:r>
          </a:p>
          <a:p>
            <a:r>
              <a:rPr lang="en-US" sz="3400" dirty="0" smtClean="0"/>
              <a:t>While creating a queue, the queue is given a name or ID, queue length, sending task waiting list and receiving task waiting list.</a:t>
            </a:r>
          </a:p>
          <a:p>
            <a:endParaRPr lang="en-US" sz="3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following function calls are provided to manage message queues:</a:t>
            </a:r>
          </a:p>
          <a:p>
            <a:pPr lvl="1"/>
            <a:r>
              <a:rPr lang="en-US" dirty="0" smtClean="0"/>
              <a:t>Create a queue</a:t>
            </a:r>
          </a:p>
          <a:p>
            <a:pPr lvl="1"/>
            <a:r>
              <a:rPr lang="en-US" dirty="0" smtClean="0"/>
              <a:t>Delete a queue</a:t>
            </a:r>
          </a:p>
          <a:p>
            <a:pPr lvl="1"/>
            <a:r>
              <a:rPr lang="en-US" dirty="0" smtClean="0"/>
              <a:t>Flush a queue</a:t>
            </a:r>
          </a:p>
          <a:p>
            <a:pPr lvl="1"/>
            <a:r>
              <a:rPr lang="en-US" dirty="0" smtClean="0"/>
              <a:t>Post a message in queue</a:t>
            </a:r>
          </a:p>
          <a:p>
            <a:pPr lvl="1"/>
            <a:r>
              <a:rPr lang="en-US" dirty="0" smtClean="0"/>
              <a:t>Post a message in front of queue</a:t>
            </a:r>
          </a:p>
          <a:p>
            <a:pPr lvl="1"/>
            <a:r>
              <a:rPr lang="en-US" dirty="0" smtClean="0"/>
              <a:t>Read message from queue</a:t>
            </a:r>
          </a:p>
          <a:p>
            <a:pPr lvl="1"/>
            <a:r>
              <a:rPr lang="en-US" dirty="0" smtClean="0"/>
              <a:t>Broadcast a message</a:t>
            </a:r>
          </a:p>
          <a:p>
            <a:pPr lvl="1"/>
            <a:r>
              <a:rPr lang="en-US" dirty="0" smtClean="0"/>
              <a:t>Show queue information</a:t>
            </a:r>
          </a:p>
          <a:p>
            <a:pPr lvl="1"/>
            <a:r>
              <a:rPr lang="en-US" dirty="0" smtClean="0"/>
              <a:t>Show queue waiting list</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4" name="TextBox 3"/>
          <p:cNvSpPr txBox="1"/>
          <p:nvPr/>
        </p:nvSpPr>
        <p:spPr>
          <a:xfrm>
            <a:off x="3276600" y="5257800"/>
            <a:ext cx="2141355" cy="338554"/>
          </a:xfrm>
          <a:prstGeom prst="rect">
            <a:avLst/>
          </a:prstGeom>
          <a:noFill/>
        </p:spPr>
        <p:txBody>
          <a:bodyPr wrap="none" rtlCol="0">
            <a:spAutoFit/>
          </a:bodyPr>
          <a:lstStyle/>
          <a:p>
            <a:r>
              <a:rPr lang="en-US" sz="1600" b="1" dirty="0" smtClean="0"/>
              <a:t>Fig 11. Message Queue</a:t>
            </a:r>
            <a:endParaRPr lang="en-US" sz="1600" b="1" dirty="0"/>
          </a:p>
        </p:txBody>
      </p:sp>
      <p:pic>
        <p:nvPicPr>
          <p:cNvPr id="13314" name="Picture 2" descr="D:\KU\COMP306\ch-7images\7_12 Message Queue.jpg"/>
          <p:cNvPicPr>
            <a:picLocks noChangeAspect="1" noChangeArrowheads="1"/>
          </p:cNvPicPr>
          <p:nvPr/>
        </p:nvPicPr>
        <p:blipFill>
          <a:blip r:embed="rId2"/>
          <a:srcRect/>
          <a:stretch>
            <a:fillRect/>
          </a:stretch>
        </p:blipFill>
        <p:spPr bwMode="auto">
          <a:xfrm>
            <a:off x="540884" y="2133600"/>
            <a:ext cx="7993516" cy="2362200"/>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53000" y="6248400"/>
            <a:ext cx="2942665" cy="338554"/>
          </a:xfrm>
          <a:prstGeom prst="rect">
            <a:avLst/>
          </a:prstGeom>
          <a:noFill/>
        </p:spPr>
        <p:txBody>
          <a:bodyPr wrap="none" rtlCol="0">
            <a:spAutoFit/>
          </a:bodyPr>
          <a:lstStyle/>
          <a:p>
            <a:r>
              <a:rPr lang="en-US" sz="1600" b="1" dirty="0" smtClean="0"/>
              <a:t>Fig 13. Two-way Communication</a:t>
            </a:r>
            <a:endParaRPr lang="en-US" sz="1600" b="1" dirty="0"/>
          </a:p>
        </p:txBody>
      </p:sp>
      <p:pic>
        <p:nvPicPr>
          <p:cNvPr id="14338" name="Picture 2" descr="D:\KU\COMP306\ch-7images\7_13  a One-way communication with ACK.jpg"/>
          <p:cNvPicPr>
            <a:picLocks noChangeAspect="1" noChangeArrowheads="1"/>
          </p:cNvPicPr>
          <p:nvPr/>
        </p:nvPicPr>
        <p:blipFill>
          <a:blip r:embed="rId2"/>
          <a:srcRect/>
          <a:stretch>
            <a:fillRect/>
          </a:stretch>
        </p:blipFill>
        <p:spPr bwMode="auto">
          <a:xfrm>
            <a:off x="533400" y="381000"/>
            <a:ext cx="4591050" cy="2524125"/>
          </a:xfrm>
          <a:prstGeom prst="rect">
            <a:avLst/>
          </a:prstGeom>
          <a:noFill/>
        </p:spPr>
      </p:pic>
      <p:pic>
        <p:nvPicPr>
          <p:cNvPr id="14339" name="Picture 3" descr="D:\KU\COMP306\ch-7images\7_13  b Two-way communication.jpg"/>
          <p:cNvPicPr>
            <a:picLocks noChangeAspect="1" noChangeArrowheads="1"/>
          </p:cNvPicPr>
          <p:nvPr/>
        </p:nvPicPr>
        <p:blipFill>
          <a:blip r:embed="rId3"/>
          <a:srcRect/>
          <a:stretch>
            <a:fillRect/>
          </a:stretch>
        </p:blipFill>
        <p:spPr bwMode="auto">
          <a:xfrm>
            <a:off x="3962400" y="3505200"/>
            <a:ext cx="4791075" cy="2562225"/>
          </a:xfrm>
          <a:prstGeom prst="rect">
            <a:avLst/>
          </a:prstGeom>
          <a:noFill/>
        </p:spPr>
      </p:pic>
      <p:sp>
        <p:nvSpPr>
          <p:cNvPr id="4" name="TextBox 3"/>
          <p:cNvSpPr txBox="1"/>
          <p:nvPr/>
        </p:nvSpPr>
        <p:spPr>
          <a:xfrm>
            <a:off x="914400" y="3048000"/>
            <a:ext cx="3759106" cy="338554"/>
          </a:xfrm>
          <a:prstGeom prst="rect">
            <a:avLst/>
          </a:prstGeom>
          <a:noFill/>
        </p:spPr>
        <p:txBody>
          <a:bodyPr wrap="none" rtlCol="0">
            <a:spAutoFit/>
          </a:bodyPr>
          <a:lstStyle/>
          <a:p>
            <a:r>
              <a:rPr lang="en-US" sz="1600" b="1" dirty="0" smtClean="0"/>
              <a:t>Fig 12. One-way Communication with ACK</a:t>
            </a:r>
            <a:endParaRPr lang="en-US" sz="1600" b="1" dirty="0"/>
          </a:p>
        </p:txBody>
      </p:sp>
      <p:sp>
        <p:nvSpPr>
          <p:cNvPr id="8" name="Slide Number Placeholder 7"/>
          <p:cNvSpPr>
            <a:spLocks noGrp="1"/>
          </p:cNvSpPr>
          <p:nvPr>
            <p:ph type="sldNum" sz="quarter" idx="12"/>
          </p:nvPr>
        </p:nvSpPr>
        <p:spPr/>
        <p:txBody>
          <a:bodyPr/>
          <a:lstStyle/>
          <a:p>
            <a:fld id="{C9CBCFF9-5FC2-41BE-8389-DEA41DEA9C3F}"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4" name="TextBox 3"/>
          <p:cNvSpPr txBox="1"/>
          <p:nvPr/>
        </p:nvSpPr>
        <p:spPr>
          <a:xfrm>
            <a:off x="3581400" y="5105400"/>
            <a:ext cx="1885837" cy="338554"/>
          </a:xfrm>
          <a:prstGeom prst="rect">
            <a:avLst/>
          </a:prstGeom>
          <a:noFill/>
        </p:spPr>
        <p:txBody>
          <a:bodyPr wrap="none" rtlCol="0">
            <a:spAutoFit/>
          </a:bodyPr>
          <a:lstStyle/>
          <a:p>
            <a:r>
              <a:rPr lang="en-US" sz="1600" b="1" dirty="0" smtClean="0"/>
              <a:t>Fig 14. Broadcasting</a:t>
            </a:r>
            <a:endParaRPr lang="en-US" sz="1600" b="1" dirty="0"/>
          </a:p>
        </p:txBody>
      </p:sp>
      <p:pic>
        <p:nvPicPr>
          <p:cNvPr id="15362" name="Picture 2" descr="D:\KU\COMP306\ch-7images\7_13  c Broadcasting.jpg"/>
          <p:cNvPicPr>
            <a:picLocks noChangeAspect="1" noChangeArrowheads="1"/>
          </p:cNvPicPr>
          <p:nvPr/>
        </p:nvPicPr>
        <p:blipFill>
          <a:blip r:embed="rId2"/>
          <a:srcRect/>
          <a:stretch>
            <a:fillRect/>
          </a:stretch>
        </p:blipFill>
        <p:spPr bwMode="auto">
          <a:xfrm>
            <a:off x="2073204" y="1981200"/>
            <a:ext cx="4937196" cy="2860607"/>
          </a:xfrm>
          <a:prstGeom prst="rect">
            <a:avLst/>
          </a:prstGeom>
          <a:noFill/>
        </p:spPr>
      </p:pic>
      <p:sp>
        <p:nvSpPr>
          <p:cNvPr id="5" name="Slide Number Placeholder 4"/>
          <p:cNvSpPr>
            <a:spLocks noGrp="1"/>
          </p:cNvSpPr>
          <p:nvPr>
            <p:ph type="sldNum" sz="quarter" idx="12"/>
          </p:nvPr>
        </p:nvSpPr>
        <p:spPr/>
        <p:txBody>
          <a:bodyPr/>
          <a:lstStyle/>
          <a:p>
            <a:fld id="{C9CBCFF9-5FC2-41BE-8389-DEA41DEA9C3F}"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3" name="Content Placeholder 2"/>
          <p:cNvSpPr>
            <a:spLocks noGrp="1"/>
          </p:cNvSpPr>
          <p:nvPr>
            <p:ph idx="1"/>
          </p:nvPr>
        </p:nvSpPr>
        <p:spPr/>
        <p:txBody>
          <a:bodyPr/>
          <a:lstStyle/>
          <a:p>
            <a:r>
              <a:rPr lang="en-US" sz="2400" dirty="0" smtClean="0"/>
              <a:t>One-way data communication</a:t>
            </a:r>
          </a:p>
          <a:p>
            <a:pPr lvl="1"/>
            <a:r>
              <a:rPr lang="en-US" sz="2000" dirty="0" smtClean="0"/>
              <a:t>A task can send messages to the queue which are read by the other task. For each message received, the second task uses a semaphore to indicate an acknowledgement.</a:t>
            </a:r>
          </a:p>
          <a:p>
            <a:r>
              <a:rPr lang="en-US" sz="2400" dirty="0" smtClean="0"/>
              <a:t>Two-way data communication</a:t>
            </a:r>
          </a:p>
          <a:p>
            <a:pPr lvl="1"/>
            <a:r>
              <a:rPr lang="en-US" sz="2000" dirty="0" smtClean="0"/>
              <a:t>two tasks can have two queues to send messages in both directions.</a:t>
            </a:r>
          </a:p>
          <a:p>
            <a:r>
              <a:rPr lang="en-US" sz="2400" dirty="0" smtClean="0"/>
              <a:t>Broadcast communication</a:t>
            </a:r>
          </a:p>
          <a:p>
            <a:pPr lvl="1"/>
            <a:r>
              <a:rPr lang="en-US" sz="2000" dirty="0" smtClean="0"/>
              <a:t>a task can send messages to the queue which are broadcast to a number of tasks</a:t>
            </a:r>
          </a:p>
          <a:p>
            <a:pPr lvl="1"/>
            <a:endParaRPr lang="en-US" sz="20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Registers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A task can have an event register in which the bits correspond to different events. </a:t>
            </a:r>
          </a:p>
          <a:p>
            <a:r>
              <a:rPr lang="en-US" sz="2400" dirty="0" smtClean="0"/>
              <a:t>The 16 bits are divided into four portions corresponding to the events of three tasks and one ISR. </a:t>
            </a:r>
          </a:p>
          <a:p>
            <a:r>
              <a:rPr lang="en-US" sz="2400" dirty="0" smtClean="0"/>
              <a:t>For example, task2 can set the first four bits to 1 or 0. Using a predetermined protocol, the meaning for each of these bits is decided. Task1 comes to know the status of events from these bits. Each of the bits in the event register is an event flag.</a:t>
            </a:r>
          </a:p>
          <a:p>
            <a:r>
              <a:rPr lang="en-US" sz="2400" dirty="0" smtClean="0"/>
              <a:t>Each bit in an event register can be used to obtain the status of an event. A task can have an event register and other tasks can set/clear the bits in the event register to inform the status of an event. The meaning of 1 or 0 for a particular bit has to be decided beforehand.</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Registers</a:t>
            </a:r>
            <a:endParaRPr lang="en-US" dirty="0"/>
          </a:p>
        </p:txBody>
      </p:sp>
      <p:sp>
        <p:nvSpPr>
          <p:cNvPr id="4" name="TextBox 3"/>
          <p:cNvSpPr txBox="1"/>
          <p:nvPr/>
        </p:nvSpPr>
        <p:spPr>
          <a:xfrm>
            <a:off x="3124200" y="5029200"/>
            <a:ext cx="2535309" cy="338554"/>
          </a:xfrm>
          <a:prstGeom prst="rect">
            <a:avLst/>
          </a:prstGeom>
          <a:noFill/>
        </p:spPr>
        <p:txBody>
          <a:bodyPr wrap="none" rtlCol="0">
            <a:spAutoFit/>
          </a:bodyPr>
          <a:lstStyle/>
          <a:p>
            <a:r>
              <a:rPr lang="en-US" sz="1600" b="1" dirty="0" smtClean="0"/>
              <a:t>Fig 15. 16-bit Event Register</a:t>
            </a:r>
            <a:endParaRPr lang="en-US" sz="1600" b="1" dirty="0"/>
          </a:p>
        </p:txBody>
      </p:sp>
      <p:sp>
        <p:nvSpPr>
          <p:cNvPr id="5" name="Slide Number Placeholder 4"/>
          <p:cNvSpPr>
            <a:spLocks noGrp="1"/>
          </p:cNvSpPr>
          <p:nvPr>
            <p:ph type="sldNum" sz="quarter" idx="12"/>
          </p:nvPr>
        </p:nvSpPr>
        <p:spPr/>
        <p:txBody>
          <a:bodyPr/>
          <a:lstStyle/>
          <a:p>
            <a:fld id="{C9CBCFF9-5FC2-41BE-8389-DEA41DEA9C3F}" type="slidenum">
              <a:rPr lang="en-US" smtClean="0"/>
              <a:pPr/>
              <a:t>57</a:t>
            </a:fld>
            <a:endParaRPr lang="en-US" dirty="0"/>
          </a:p>
        </p:txBody>
      </p:sp>
      <p:pic>
        <p:nvPicPr>
          <p:cNvPr id="16386" name="Picture 2" descr="D:\KU\COMP306\ch-7images\7_14 16-bit Event Register.jpg"/>
          <p:cNvPicPr>
            <a:picLocks noChangeAspect="1" noChangeArrowheads="1"/>
          </p:cNvPicPr>
          <p:nvPr/>
        </p:nvPicPr>
        <p:blipFill>
          <a:blip r:embed="rId2"/>
          <a:srcRect/>
          <a:stretch>
            <a:fillRect/>
          </a:stretch>
        </p:blipFill>
        <p:spPr bwMode="auto">
          <a:xfrm>
            <a:off x="533400" y="2824163"/>
            <a:ext cx="8229599" cy="1900237"/>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Registers</a:t>
            </a:r>
            <a:endParaRPr lang="en-US" dirty="0"/>
          </a:p>
        </p:txBody>
      </p:sp>
      <p:sp>
        <p:nvSpPr>
          <p:cNvPr id="3" name="Content Placeholder 2"/>
          <p:cNvSpPr>
            <a:spLocks noGrp="1"/>
          </p:cNvSpPr>
          <p:nvPr>
            <p:ph idx="1"/>
          </p:nvPr>
        </p:nvSpPr>
        <p:spPr/>
        <p:txBody>
          <a:bodyPr/>
          <a:lstStyle/>
          <a:p>
            <a:r>
              <a:rPr lang="en-US" sz="2400" dirty="0" smtClean="0"/>
              <a:t>For managing the event registers, the following function calls are provided:</a:t>
            </a:r>
          </a:p>
          <a:p>
            <a:pPr lvl="1"/>
            <a:r>
              <a:rPr lang="en-US" sz="2400" dirty="0" smtClean="0"/>
              <a:t>Create an event register</a:t>
            </a:r>
          </a:p>
          <a:p>
            <a:pPr lvl="1"/>
            <a:r>
              <a:rPr lang="en-US" sz="2400" dirty="0" smtClean="0"/>
              <a:t>Delete an event register</a:t>
            </a:r>
          </a:p>
          <a:p>
            <a:pPr lvl="1"/>
            <a:r>
              <a:rPr lang="en-US" sz="2400" dirty="0" smtClean="0"/>
              <a:t>Query an event register</a:t>
            </a:r>
          </a:p>
          <a:p>
            <a:pPr lvl="1"/>
            <a:r>
              <a:rPr lang="en-US" sz="2400" dirty="0" smtClean="0"/>
              <a:t>Set an event flag</a:t>
            </a:r>
          </a:p>
          <a:p>
            <a:pPr lvl="1"/>
            <a:r>
              <a:rPr lang="en-US" sz="2400" dirty="0" smtClean="0"/>
              <a:t>Clear an event flag</a:t>
            </a:r>
          </a:p>
          <a:p>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normAutofit/>
          </a:bodyPr>
          <a:lstStyle/>
          <a:p>
            <a:r>
              <a:rPr lang="en-US" sz="2400" dirty="0" smtClean="0"/>
              <a:t>A task can write into a pipe and the other task reads the data that comes out of the pipe. In other words, the output of one task is passed on as input to the other task. Task-to-task or ISR-to-task data transfer can take place using pipes.</a:t>
            </a:r>
            <a:endParaRPr lang="en-US" sz="2400" dirty="0"/>
          </a:p>
        </p:txBody>
      </p:sp>
      <p:sp>
        <p:nvSpPr>
          <p:cNvPr id="4" name="TextBox 3"/>
          <p:cNvSpPr txBox="1"/>
          <p:nvPr/>
        </p:nvSpPr>
        <p:spPr>
          <a:xfrm>
            <a:off x="2438400" y="5715000"/>
            <a:ext cx="3791615" cy="338554"/>
          </a:xfrm>
          <a:prstGeom prst="rect">
            <a:avLst/>
          </a:prstGeom>
          <a:noFill/>
        </p:spPr>
        <p:txBody>
          <a:bodyPr wrap="none" rtlCol="0">
            <a:spAutoFit/>
          </a:bodyPr>
          <a:lstStyle/>
          <a:p>
            <a:r>
              <a:rPr lang="en-US" sz="1600" b="1" dirty="0" smtClean="0"/>
              <a:t>Fig 16. Pipes for Inter-task Communication</a:t>
            </a:r>
            <a:endParaRPr lang="en-US" sz="1600" b="1" dirty="0"/>
          </a:p>
        </p:txBody>
      </p:sp>
      <p:sp>
        <p:nvSpPr>
          <p:cNvPr id="5" name="Slide Number Placeholder 4"/>
          <p:cNvSpPr>
            <a:spLocks noGrp="1"/>
          </p:cNvSpPr>
          <p:nvPr>
            <p:ph type="sldNum" sz="quarter" idx="12"/>
          </p:nvPr>
        </p:nvSpPr>
        <p:spPr/>
        <p:txBody>
          <a:bodyPr/>
          <a:lstStyle/>
          <a:p>
            <a:fld id="{C9CBCFF9-5FC2-41BE-8389-DEA41DEA9C3F}" type="slidenum">
              <a:rPr lang="en-US" smtClean="0"/>
              <a:pPr/>
              <a:t>59</a:t>
            </a:fld>
            <a:endParaRPr lang="en-US"/>
          </a:p>
        </p:txBody>
      </p:sp>
      <p:pic>
        <p:nvPicPr>
          <p:cNvPr id="17410" name="Picture 2" descr="D:\KU\COMP306\ch-7images\7_16 Pipe for Inter-task Communication.jpg"/>
          <p:cNvPicPr>
            <a:picLocks noChangeAspect="1" noChangeArrowheads="1"/>
          </p:cNvPicPr>
          <p:nvPr/>
        </p:nvPicPr>
        <p:blipFill>
          <a:blip r:embed="rId2"/>
          <a:srcRect/>
          <a:stretch>
            <a:fillRect/>
          </a:stretch>
        </p:blipFill>
        <p:spPr bwMode="auto">
          <a:xfrm>
            <a:off x="762000" y="3505200"/>
            <a:ext cx="7038975" cy="19716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While scheduling the tasks, a number of issues, as described below, need to be kept in mind:</a:t>
            </a:r>
          </a:p>
          <a:p>
            <a:r>
              <a:rPr lang="en-US" sz="2200" dirty="0" smtClean="0"/>
              <a:t>Reentrant function and non-reentrant function. </a:t>
            </a:r>
          </a:p>
          <a:p>
            <a:pPr>
              <a:buNone/>
            </a:pPr>
            <a:r>
              <a:rPr lang="en-US" sz="2200" dirty="0"/>
              <a:t>	</a:t>
            </a:r>
            <a:r>
              <a:rPr lang="en-US" sz="2200" dirty="0" smtClean="0"/>
              <a:t>Interrupts are disabled before the start of the execution of the code's critical section and enabled after the execution is completed. Kernel objects such as semaphores are used to protect the data.</a:t>
            </a:r>
          </a:p>
          <a:p>
            <a:r>
              <a:rPr lang="en-US" sz="2200" dirty="0" smtClean="0"/>
              <a:t>Tasks should maintain discipline to access shared resources. Semaphore and </a:t>
            </a:r>
            <a:r>
              <a:rPr lang="en-US" sz="2200" dirty="0" err="1" smtClean="0"/>
              <a:t>mutexes</a:t>
            </a:r>
            <a:r>
              <a:rPr lang="en-US" sz="2200" dirty="0" smtClean="0"/>
              <a:t> are used to share resources with discipline.</a:t>
            </a:r>
          </a:p>
          <a:p>
            <a:r>
              <a:rPr lang="en-US" sz="2200" dirty="0" smtClean="0"/>
              <a:t>Tasks may need to communicate data amongst themselves. Inter-task communication needs to be achieved through special mechanisms such as mailboxes, message queues, pipes, event registers, and signals.</a:t>
            </a:r>
            <a:endParaRPr lang="en-US" sz="22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normAutofit/>
          </a:bodyPr>
          <a:lstStyle/>
          <a:p>
            <a:r>
              <a:rPr lang="en-US" sz="2600" dirty="0" smtClean="0"/>
              <a:t>Pipes can be used for inter-task communication. One task may send the data packets through one pipe and the other task may send acknowledgements through the other pipe.</a:t>
            </a:r>
          </a:p>
          <a:p>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lstStyle/>
          <a:p>
            <a:r>
              <a:rPr lang="en-US" sz="2800" dirty="0"/>
              <a:t>The function calls in the operating system API to manage the pipes are:</a:t>
            </a:r>
          </a:p>
          <a:p>
            <a:pPr lvl="1"/>
            <a:r>
              <a:rPr lang="en-US" sz="2400" dirty="0"/>
              <a:t>Create a pipe</a:t>
            </a:r>
          </a:p>
          <a:p>
            <a:pPr lvl="1"/>
            <a:r>
              <a:rPr lang="en-US" sz="2400" dirty="0"/>
              <a:t>Open a pipe</a:t>
            </a:r>
          </a:p>
          <a:p>
            <a:pPr lvl="1"/>
            <a:r>
              <a:rPr lang="en-US" sz="2400" dirty="0"/>
              <a:t>Close a pipe</a:t>
            </a:r>
          </a:p>
          <a:p>
            <a:pPr lvl="1"/>
            <a:r>
              <a:rPr lang="en-US" sz="2400" dirty="0"/>
              <a:t>Read from the pipe</a:t>
            </a:r>
          </a:p>
          <a:p>
            <a:pPr lvl="1"/>
            <a:r>
              <a:rPr lang="en-US" sz="2400" dirty="0"/>
              <a:t>Write to the pipe</a:t>
            </a:r>
          </a:p>
          <a:p>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p:txBody>
          <a:bodyPr>
            <a:normAutofit/>
          </a:bodyPr>
          <a:lstStyle/>
          <a:p>
            <a:r>
              <a:rPr lang="en-US" sz="2400" dirty="0" smtClean="0"/>
              <a:t>Signals can be passed to indicate an event. However, many RTOS do not support it then and their use is discouraged. Again, in shell commands, the signals are sent to kill a process. </a:t>
            </a:r>
          </a:p>
          <a:p>
            <a:pPr>
              <a:buNone/>
            </a:pPr>
            <a:r>
              <a:rPr lang="en-US" sz="2400" dirty="0" smtClean="0"/>
              <a:t>	$kill -9 879</a:t>
            </a:r>
          </a:p>
        </p:txBody>
      </p:sp>
      <p:sp>
        <p:nvSpPr>
          <p:cNvPr id="4" name="Slide Number Placeholder 3"/>
          <p:cNvSpPr>
            <a:spLocks noGrp="1"/>
          </p:cNvSpPr>
          <p:nvPr>
            <p:ph type="sldNum" sz="quarter" idx="12"/>
          </p:nvPr>
        </p:nvSpPr>
        <p:spPr/>
        <p:txBody>
          <a:bodyPr/>
          <a:lstStyle/>
          <a:p>
            <a:fld id="{C9CBCFF9-5FC2-41BE-8389-DEA41DEA9C3F}"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Signals</a:t>
            </a:r>
            <a:endParaRPr lang="en-US"/>
          </a:p>
        </p:txBody>
      </p:sp>
      <p:sp>
        <p:nvSpPr>
          <p:cNvPr id="3" name="Content Placeholder 2"/>
          <p:cNvSpPr>
            <a:spLocks noGrp="1"/>
          </p:cNvSpPr>
          <p:nvPr>
            <p:ph idx="1"/>
          </p:nvPr>
        </p:nvSpPr>
        <p:spPr/>
        <p:txBody>
          <a:bodyPr>
            <a:normAutofit/>
          </a:bodyPr>
          <a:lstStyle/>
          <a:p>
            <a:pPr>
              <a:buNone/>
            </a:pPr>
            <a:r>
              <a:rPr lang="en-US" sz="2800" dirty="0" smtClean="0"/>
              <a:t>The function calls to manage a signal are:</a:t>
            </a:r>
          </a:p>
          <a:p>
            <a:pPr lvl="1"/>
            <a:r>
              <a:rPr lang="en-US" sz="2400" dirty="0" smtClean="0"/>
              <a:t>Install a signal handler</a:t>
            </a:r>
          </a:p>
          <a:p>
            <a:pPr lvl="1"/>
            <a:r>
              <a:rPr lang="en-US" sz="2400" dirty="0" smtClean="0"/>
              <a:t>Remove an installed signal handler</a:t>
            </a:r>
          </a:p>
          <a:p>
            <a:pPr lvl="1"/>
            <a:r>
              <a:rPr lang="en-US" sz="2400" dirty="0" smtClean="0"/>
              <a:t>Send a signal to another task</a:t>
            </a:r>
          </a:p>
          <a:p>
            <a:pPr lvl="1"/>
            <a:r>
              <a:rPr lang="en-US" sz="2400" dirty="0" smtClean="0"/>
              <a:t>Block a signal from being delivered</a:t>
            </a:r>
          </a:p>
          <a:p>
            <a:pPr lvl="1"/>
            <a:r>
              <a:rPr lang="en-US" sz="2400" dirty="0" smtClean="0"/>
              <a:t>Unblock a blocked signal</a:t>
            </a:r>
          </a:p>
          <a:p>
            <a:pPr lvl="1"/>
            <a:r>
              <a:rPr lang="en-US" sz="2400" dirty="0" smtClean="0"/>
              <a:t>Ignore a signal</a:t>
            </a:r>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smtClean="0"/>
              <a:t>Timers are used to measure the elapsed time of events. For instance, the kernel has to keep track of different times:</a:t>
            </a:r>
          </a:p>
          <a:p>
            <a:pPr lvl="1"/>
            <a:r>
              <a:rPr lang="en-US" sz="2600" dirty="0" smtClean="0"/>
              <a:t>A particular task may need to be executed periodically, say, every 10 msec. A timer is used to keep track of this periodicity.</a:t>
            </a:r>
          </a:p>
          <a:p>
            <a:pPr lvl="1"/>
            <a:r>
              <a:rPr lang="en-US" sz="2600" dirty="0" smtClean="0"/>
              <a:t>A task may be waiting in a queue for an event to occur. If the event does not occur for a specified time, it has to take appropriate action.</a:t>
            </a:r>
          </a:p>
          <a:p>
            <a:pPr lvl="1"/>
            <a:r>
              <a:rPr lang="en-US" sz="2600" dirty="0" smtClean="0"/>
              <a:t>A task may be waiting in a queue for a shared resource. If the resource is not available for a specified time, an appropriate action has to be taken.</a:t>
            </a:r>
          </a:p>
          <a:p>
            <a:pPr lvl="1"/>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a:t>
            </a:r>
            <a:endParaRPr lang="en-US" dirty="0"/>
          </a:p>
        </p:txBody>
      </p:sp>
      <p:sp>
        <p:nvSpPr>
          <p:cNvPr id="3" name="Content Placeholder 2"/>
          <p:cNvSpPr>
            <a:spLocks noGrp="1"/>
          </p:cNvSpPr>
          <p:nvPr>
            <p:ph idx="1"/>
          </p:nvPr>
        </p:nvSpPr>
        <p:spPr/>
        <p:txBody>
          <a:bodyPr/>
          <a:lstStyle/>
          <a:p>
            <a:pPr>
              <a:buNone/>
            </a:pPr>
            <a:r>
              <a:rPr lang="en-US" sz="2800" dirty="0" smtClean="0"/>
              <a:t>The following function calls are provided to manage the timer:</a:t>
            </a:r>
          </a:p>
          <a:p>
            <a:pPr lvl="1"/>
            <a:r>
              <a:rPr lang="en-US" sz="2400" dirty="0" smtClean="0"/>
              <a:t>Get time</a:t>
            </a:r>
          </a:p>
          <a:p>
            <a:pPr lvl="1"/>
            <a:r>
              <a:rPr lang="en-US" sz="2400" dirty="0" smtClean="0"/>
              <a:t>Set time</a:t>
            </a:r>
          </a:p>
          <a:p>
            <a:pPr lvl="1"/>
            <a:r>
              <a:rPr lang="en-US" sz="2400" dirty="0" smtClean="0"/>
              <a:t>Time Delay (in system clock ticks)</a:t>
            </a:r>
          </a:p>
          <a:p>
            <a:pPr lvl="1"/>
            <a:r>
              <a:rPr lang="en-US" sz="2400" dirty="0" smtClean="0"/>
              <a:t>Time delay (in seconds)</a:t>
            </a:r>
          </a:p>
          <a:p>
            <a:pPr lvl="1"/>
            <a:r>
              <a:rPr lang="en-US" sz="2400" dirty="0" smtClean="0"/>
              <a:t>Reset timer</a:t>
            </a:r>
          </a:p>
          <a:p>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r>
              <a:rPr lang="en-US" sz="2400" dirty="0" smtClean="0"/>
              <a:t>In addition to the kernel objects memory management is an important service provided by the kernel. The API provides the following function calls to manage memory:</a:t>
            </a:r>
          </a:p>
          <a:p>
            <a:pPr lvl="1"/>
            <a:r>
              <a:rPr lang="en-US" sz="2200" dirty="0" smtClean="0"/>
              <a:t>Create a memory block</a:t>
            </a:r>
          </a:p>
          <a:p>
            <a:pPr lvl="1"/>
            <a:r>
              <a:rPr lang="en-US" sz="2200" dirty="0" smtClean="0"/>
              <a:t>Get data from memory</a:t>
            </a:r>
          </a:p>
          <a:p>
            <a:pPr lvl="1"/>
            <a:r>
              <a:rPr lang="en-US" sz="2200" dirty="0" smtClean="0"/>
              <a:t>Post data in the memory</a:t>
            </a:r>
          </a:p>
          <a:p>
            <a:pPr lvl="1"/>
            <a:r>
              <a:rPr lang="en-US" sz="2200" dirty="0" smtClean="0"/>
              <a:t>Query a memory block</a:t>
            </a:r>
          </a:p>
          <a:p>
            <a:pPr lvl="1"/>
            <a:r>
              <a:rPr lang="en-US" sz="2200" dirty="0" smtClean="0"/>
              <a:t>Free the memory block</a:t>
            </a:r>
            <a:endParaRPr lang="en-US" sz="22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Inversion Problem</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When tasks share a resource, there is a possibility of getting into a problem, known as priority inversion problem.</a:t>
            </a:r>
          </a:p>
          <a:p>
            <a:r>
              <a:rPr lang="en-US" sz="2400" dirty="0" smtClean="0"/>
              <a:t>Priority inversion problem arises when a high priority task has to wait while a lower priority task executes. To overcome this problem, priority inheritance protocol is used.</a:t>
            </a:r>
          </a:p>
          <a:p>
            <a:pPr lvl="1"/>
            <a:r>
              <a:rPr lang="en-US" sz="2000" dirty="0" smtClean="0"/>
              <a:t>to start with, the MP task and HP task are in the Waiting state and the LP task is Running.</a:t>
            </a:r>
          </a:p>
          <a:p>
            <a:pPr lvl="1"/>
            <a:r>
              <a:rPr lang="en-US" sz="2000" dirty="0" smtClean="0"/>
              <a:t>After some time, LP gets a </a:t>
            </a:r>
            <a:r>
              <a:rPr lang="en-US" sz="2000" dirty="0" err="1" smtClean="0"/>
              <a:t>mutex</a:t>
            </a:r>
            <a:r>
              <a:rPr lang="en-US" sz="2000" dirty="0" smtClean="0"/>
              <a:t> for a shared resource (SR) and performs some operations on the shared resource, but it still has not completed its operations. </a:t>
            </a:r>
          </a:p>
          <a:p>
            <a:pPr lvl="1"/>
            <a:r>
              <a:rPr lang="en-US" sz="2000" dirty="0" smtClean="0"/>
              <a:t>Meanwhile, the HP is Ready-to-Run and hence the HP task is executed by the CPU. Now the HP wants the </a:t>
            </a:r>
            <a:r>
              <a:rPr lang="en-US" sz="2000" dirty="0" err="1" smtClean="0"/>
              <a:t>mutex</a:t>
            </a:r>
            <a:r>
              <a:rPr lang="en-US" sz="2000" dirty="0" smtClean="0"/>
              <a:t> of the shared resource being held by LP task. So, HP task is moved to the Waiting state and the LP task is executed</a:t>
            </a:r>
          </a:p>
          <a:p>
            <a:pPr lvl="1"/>
            <a:r>
              <a:rPr lang="en-US" sz="2000" dirty="0" smtClean="0"/>
              <a:t> </a:t>
            </a:r>
          </a:p>
          <a:p>
            <a:endParaRPr lang="en-US" sz="24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CBCFF9-5FC2-41BE-8389-DEA41DEA9C3F}" type="slidenum">
              <a:rPr lang="en-US" smtClean="0"/>
              <a:pPr/>
              <a:t>68</a:t>
            </a:fld>
            <a:endParaRPr lang="en-US"/>
          </a:p>
        </p:txBody>
      </p:sp>
      <p:pic>
        <p:nvPicPr>
          <p:cNvPr id="1026" name="Picture 2" descr="D:\KU\COMP306\ch-7images\7_17 Priority Inversion Problem.jpg"/>
          <p:cNvPicPr>
            <a:picLocks noChangeAspect="1" noChangeArrowheads="1"/>
          </p:cNvPicPr>
          <p:nvPr/>
        </p:nvPicPr>
        <p:blipFill>
          <a:blip r:embed="rId2"/>
          <a:srcRect/>
          <a:stretch>
            <a:fillRect/>
          </a:stretch>
        </p:blipFill>
        <p:spPr bwMode="auto">
          <a:xfrm>
            <a:off x="304800" y="1371601"/>
            <a:ext cx="8649689" cy="3595688"/>
          </a:xfrm>
          <a:prstGeom prst="rect">
            <a:avLst/>
          </a:prstGeom>
          <a:noFill/>
        </p:spPr>
      </p:pic>
      <p:sp>
        <p:nvSpPr>
          <p:cNvPr id="6" name="TextBox 5"/>
          <p:cNvSpPr txBox="1"/>
          <p:nvPr/>
        </p:nvSpPr>
        <p:spPr>
          <a:xfrm>
            <a:off x="2971800" y="5715000"/>
            <a:ext cx="3097130" cy="338554"/>
          </a:xfrm>
          <a:prstGeom prst="rect">
            <a:avLst/>
          </a:prstGeom>
          <a:noFill/>
        </p:spPr>
        <p:txBody>
          <a:bodyPr wrap="none" rtlCol="0">
            <a:spAutoFit/>
          </a:bodyPr>
          <a:lstStyle/>
          <a:p>
            <a:r>
              <a:rPr lang="en-US" sz="1600" b="1" dirty="0" smtClean="0"/>
              <a:t>Fig 17. Priority Inversion Problems</a:t>
            </a:r>
            <a:endParaRPr lang="en-US" sz="16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CBCFF9-5FC2-41BE-8389-DEA41DEA9C3F}" type="slidenum">
              <a:rPr lang="en-US" smtClean="0"/>
              <a:pPr/>
              <a:t>69</a:t>
            </a:fld>
            <a:endParaRPr lang="en-US"/>
          </a:p>
        </p:txBody>
      </p:sp>
      <p:pic>
        <p:nvPicPr>
          <p:cNvPr id="2050" name="Picture 2"/>
          <p:cNvPicPr>
            <a:picLocks noChangeAspect="1" noChangeArrowheads="1"/>
          </p:cNvPicPr>
          <p:nvPr/>
        </p:nvPicPr>
        <p:blipFill>
          <a:blip r:embed="rId2"/>
          <a:srcRect/>
          <a:stretch>
            <a:fillRect/>
          </a:stretch>
        </p:blipFill>
        <p:spPr bwMode="auto">
          <a:xfrm>
            <a:off x="609600" y="1143000"/>
            <a:ext cx="7620000" cy="3810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CBCFF9-5FC2-41BE-8389-DEA41DEA9C3F}" type="slidenum">
              <a:rPr lang="en-US" smtClean="0"/>
              <a:pPr/>
              <a:t>7</a:t>
            </a:fld>
            <a:endParaRPr lang="en-US"/>
          </a:p>
        </p:txBody>
      </p:sp>
      <p:pic>
        <p:nvPicPr>
          <p:cNvPr id="1026" name="Picture 2"/>
          <p:cNvPicPr>
            <a:picLocks noChangeAspect="1" noChangeArrowheads="1"/>
          </p:cNvPicPr>
          <p:nvPr/>
        </p:nvPicPr>
        <p:blipFill>
          <a:blip r:embed="rId2"/>
          <a:srcRect/>
          <a:stretch>
            <a:fillRect/>
          </a:stretch>
        </p:blipFill>
        <p:spPr bwMode="auto">
          <a:xfrm>
            <a:off x="1565562" y="1447800"/>
            <a:ext cx="5721927" cy="44958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Inversion Problem</a:t>
            </a:r>
            <a:endParaRPr lang="en-US" dirty="0"/>
          </a:p>
        </p:txBody>
      </p:sp>
      <p:sp>
        <p:nvSpPr>
          <p:cNvPr id="3" name="Content Placeholder 2"/>
          <p:cNvSpPr>
            <a:spLocks noGrp="1"/>
          </p:cNvSpPr>
          <p:nvPr>
            <p:ph idx="1"/>
          </p:nvPr>
        </p:nvSpPr>
        <p:spPr/>
        <p:txBody>
          <a:bodyPr>
            <a:normAutofit fontScale="85000" lnSpcReduction="10000"/>
          </a:bodyPr>
          <a:lstStyle/>
          <a:p>
            <a:pPr lvl="1"/>
            <a:r>
              <a:rPr lang="en-US" dirty="0" smtClean="0"/>
              <a:t>After some time, the MP task is Ready-to-Run and hence the LP task is preempted and the MP task is Running. </a:t>
            </a:r>
          </a:p>
          <a:p>
            <a:pPr lvl="1"/>
            <a:r>
              <a:rPr lang="en-US" dirty="0" smtClean="0"/>
              <a:t>The MP task completes its job and now the LP task is Running. </a:t>
            </a:r>
          </a:p>
          <a:p>
            <a:pPr lvl="1"/>
            <a:r>
              <a:rPr lang="en-US" dirty="0" smtClean="0"/>
              <a:t>When LP task releases the </a:t>
            </a:r>
            <a:r>
              <a:rPr lang="en-US" dirty="0" err="1" smtClean="0"/>
              <a:t>mutex</a:t>
            </a:r>
            <a:r>
              <a:rPr lang="en-US" dirty="0" smtClean="0"/>
              <a:t>, HP task acquires it and now this task gets executed. </a:t>
            </a:r>
          </a:p>
          <a:p>
            <a:pPr lvl="1"/>
            <a:r>
              <a:rPr lang="en-US" dirty="0" smtClean="0"/>
              <a:t>In this process, the high priority task has to wait for a very long time, in spite of its high priority due to the semaphore held by the LP task. </a:t>
            </a:r>
          </a:p>
          <a:p>
            <a:pPr lvl="1"/>
            <a:r>
              <a:rPr lang="en-US" dirty="0" smtClean="0"/>
              <a:t>This problem is called the priority inversion problem because the priorities of LP task and HP task are effectively inversed!</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Inversion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Priority Inheritance</a:t>
            </a:r>
          </a:p>
          <a:p>
            <a:pPr lvl="1"/>
            <a:r>
              <a:rPr lang="en-US" dirty="0" smtClean="0"/>
              <a:t>When the LP task acquires the </a:t>
            </a:r>
            <a:r>
              <a:rPr lang="en-US" dirty="0" err="1" smtClean="0"/>
              <a:t>mutex</a:t>
            </a:r>
            <a:r>
              <a:rPr lang="en-US" dirty="0" smtClean="0"/>
              <a:t>, its priority can be increased to a value more than the priority of the HP task. </a:t>
            </a:r>
          </a:p>
          <a:p>
            <a:pPr lvl="1"/>
            <a:r>
              <a:rPr lang="en-US" dirty="0" smtClean="0"/>
              <a:t>Kernel has to automatically change this priority.</a:t>
            </a:r>
          </a:p>
          <a:p>
            <a:pPr lvl="1"/>
            <a:r>
              <a:rPr lang="en-US" dirty="0" smtClean="0"/>
              <a:t>In such a case, the LP task will complete its work very fast and release the </a:t>
            </a:r>
            <a:r>
              <a:rPr lang="en-US" dirty="0" err="1" smtClean="0"/>
              <a:t>mutex</a:t>
            </a:r>
            <a:r>
              <a:rPr lang="en-US" dirty="0" smtClean="0"/>
              <a:t> which can be acquired by the HP task. </a:t>
            </a:r>
          </a:p>
          <a:p>
            <a:pPr lvl="1"/>
            <a:r>
              <a:rPr lang="en-US" dirty="0" smtClean="0"/>
              <a:t>Generally, in Priority Inheritance, the priority of the task which acquired the </a:t>
            </a:r>
            <a:r>
              <a:rPr lang="en-US" dirty="0" err="1" smtClean="0"/>
              <a:t>mutex</a:t>
            </a:r>
            <a:r>
              <a:rPr lang="en-US" dirty="0" smtClean="0"/>
              <a:t> will be increased to a value higher than the priority of the task competing for that resource.</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Inversion Problem</a:t>
            </a:r>
            <a:endParaRPr lang="en-US"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72</a:t>
            </a:fld>
            <a:endParaRPr lang="en-US"/>
          </a:p>
        </p:txBody>
      </p:sp>
      <p:pic>
        <p:nvPicPr>
          <p:cNvPr id="2050" name="Picture 2" descr="D:\KU\COMP306\ch-7images\7_18 Priority Inheritance.jpg"/>
          <p:cNvPicPr>
            <a:picLocks noChangeAspect="1" noChangeArrowheads="1"/>
          </p:cNvPicPr>
          <p:nvPr/>
        </p:nvPicPr>
        <p:blipFill>
          <a:blip r:embed="rId2"/>
          <a:srcRect/>
          <a:stretch>
            <a:fillRect/>
          </a:stretch>
        </p:blipFill>
        <p:spPr bwMode="auto">
          <a:xfrm>
            <a:off x="1002164" y="2205038"/>
            <a:ext cx="7329319" cy="3128962"/>
          </a:xfrm>
          <a:prstGeom prst="rect">
            <a:avLst/>
          </a:prstGeom>
          <a:noFill/>
        </p:spPr>
      </p:pic>
      <p:sp>
        <p:nvSpPr>
          <p:cNvPr id="7" name="TextBox 6"/>
          <p:cNvSpPr txBox="1"/>
          <p:nvPr/>
        </p:nvSpPr>
        <p:spPr>
          <a:xfrm>
            <a:off x="2971800" y="5715000"/>
            <a:ext cx="2516651" cy="338554"/>
          </a:xfrm>
          <a:prstGeom prst="rect">
            <a:avLst/>
          </a:prstGeom>
          <a:noFill/>
        </p:spPr>
        <p:txBody>
          <a:bodyPr wrap="none" rtlCol="0">
            <a:spAutoFit/>
          </a:bodyPr>
          <a:lstStyle/>
          <a:p>
            <a:r>
              <a:rPr lang="en-US" sz="1600" b="1" dirty="0" smtClean="0"/>
              <a:t>Fig 17. Priority Inheritance</a:t>
            </a:r>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Tasks Scheduler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Tasks States</a:t>
            </a:r>
          </a:p>
          <a:p>
            <a:pPr lvl="1"/>
            <a:r>
              <a:rPr lang="en-US" sz="2600" dirty="0" smtClean="0"/>
              <a:t>In an embedded system, each task has to do a specific job.</a:t>
            </a:r>
          </a:p>
          <a:p>
            <a:pPr lvl="1"/>
            <a:r>
              <a:rPr lang="en-US" sz="2600" dirty="0" smtClean="0"/>
              <a:t> For instance, consider an embedded system that obtains data from a serial port and converts the data into Ethernet packets.</a:t>
            </a:r>
          </a:p>
          <a:p>
            <a:pPr lvl="2"/>
            <a:r>
              <a:rPr lang="en-US" sz="2200" dirty="0" smtClean="0"/>
              <a:t>TASK1: reads the data from a serial port</a:t>
            </a:r>
          </a:p>
          <a:p>
            <a:pPr lvl="2"/>
            <a:r>
              <a:rPr lang="en-US" sz="2200" dirty="0" smtClean="0"/>
              <a:t>TASK 2: keeps converting the serial data into packets and puts them in a buffer. </a:t>
            </a:r>
          </a:p>
          <a:p>
            <a:pPr lvl="2"/>
            <a:r>
              <a:rPr lang="en-US" sz="2200" dirty="0" smtClean="0"/>
              <a:t>TASK 3: reads the buffer and sends it over an Ethernet interface. </a:t>
            </a:r>
            <a:endParaRPr lang="en-US" sz="2200" dirty="0"/>
          </a:p>
          <a:p>
            <a:pPr lvl="1"/>
            <a:r>
              <a:rPr lang="en-US" sz="2600" dirty="0" smtClean="0"/>
              <a:t> At any instant, only one task is being executed by the CPU whereas other tasks are either waiting for some external event to occur or waiting for the CPU time.</a:t>
            </a:r>
            <a:endParaRPr lang="en-US" sz="2600" dirty="0"/>
          </a:p>
        </p:txBody>
      </p:sp>
      <p:sp>
        <p:nvSpPr>
          <p:cNvPr id="4" name="Slide Number Placeholder 3"/>
          <p:cNvSpPr>
            <a:spLocks noGrp="1"/>
          </p:cNvSpPr>
          <p:nvPr>
            <p:ph type="sldNum" sz="quarter" idx="12"/>
          </p:nvPr>
        </p:nvSpPr>
        <p:spPr/>
        <p:txBody>
          <a:bodyPr/>
          <a:lstStyle/>
          <a:p>
            <a:fld id="{C9CBCFF9-5FC2-41BE-8389-DEA41DEA9C3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5334000"/>
            <a:ext cx="1962012" cy="338554"/>
          </a:xfrm>
          <a:prstGeom prst="rect">
            <a:avLst/>
          </a:prstGeom>
          <a:noFill/>
        </p:spPr>
        <p:txBody>
          <a:bodyPr wrap="none" rtlCol="0">
            <a:spAutoFit/>
          </a:bodyPr>
          <a:lstStyle/>
          <a:p>
            <a:r>
              <a:rPr lang="en-US" sz="1600" b="1" dirty="0" smtClean="0"/>
              <a:t>Fig 2. States of a Task</a:t>
            </a:r>
            <a:endParaRPr lang="en-US" sz="1600" b="1" dirty="0"/>
          </a:p>
        </p:txBody>
      </p:sp>
      <p:pic>
        <p:nvPicPr>
          <p:cNvPr id="2050" name="Picture 2" descr="D:\KU\COMP306\ch-7images\7_2 States of a Task.jpg"/>
          <p:cNvPicPr>
            <a:picLocks noChangeAspect="1" noChangeArrowheads="1"/>
          </p:cNvPicPr>
          <p:nvPr/>
        </p:nvPicPr>
        <p:blipFill>
          <a:blip r:embed="rId2"/>
          <a:srcRect/>
          <a:stretch>
            <a:fillRect/>
          </a:stretch>
        </p:blipFill>
        <p:spPr bwMode="auto">
          <a:xfrm>
            <a:off x="1295400" y="838200"/>
            <a:ext cx="6711857" cy="4381500"/>
          </a:xfrm>
          <a:prstGeom prst="rect">
            <a:avLst/>
          </a:prstGeom>
          <a:noFill/>
        </p:spPr>
      </p:pic>
      <p:sp>
        <p:nvSpPr>
          <p:cNvPr id="6" name="Slide Number Placeholder 5"/>
          <p:cNvSpPr>
            <a:spLocks noGrp="1"/>
          </p:cNvSpPr>
          <p:nvPr>
            <p:ph type="sldNum" sz="quarter" idx="12"/>
          </p:nvPr>
        </p:nvSpPr>
        <p:spPr/>
        <p:txBody>
          <a:bodyPr/>
          <a:lstStyle/>
          <a:p>
            <a:fld id="{C9CBCFF9-5FC2-41BE-8389-DEA41DEA9C3F}"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4657</Words>
  <Application>Microsoft Office PowerPoint</Application>
  <PresentationFormat>On-screen Show (4:3)</PresentationFormat>
  <Paragraphs>436</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Architecture of the Kernel</vt:lpstr>
      <vt:lpstr>Slide 2</vt:lpstr>
      <vt:lpstr>Tasks and Tasks Scheduler</vt:lpstr>
      <vt:lpstr>Tasks and Tasks Scheduler</vt:lpstr>
      <vt:lpstr>Tasks and Tasks Scheduler</vt:lpstr>
      <vt:lpstr>Tasks and Tasks Scheduler</vt:lpstr>
      <vt:lpstr>Slide 7</vt:lpstr>
      <vt:lpstr>Tasks and Tasks Scheduler</vt:lpstr>
      <vt:lpstr>Slide 9</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Tasks and Tasks Scheduler</vt:lpstr>
      <vt:lpstr>Interrupt Service Routine</vt:lpstr>
      <vt:lpstr>Interrupt Service Routine</vt:lpstr>
      <vt:lpstr>Interrupt Service Routine</vt:lpstr>
      <vt:lpstr>Semaphores</vt:lpstr>
      <vt:lpstr>Slide 33</vt:lpstr>
      <vt:lpstr>Semaphores</vt:lpstr>
      <vt:lpstr>Semaphores</vt:lpstr>
      <vt:lpstr>Semaphores</vt:lpstr>
      <vt:lpstr>Semaphores</vt:lpstr>
      <vt:lpstr>Slide 38</vt:lpstr>
      <vt:lpstr>Semaphores</vt:lpstr>
      <vt:lpstr>Semaphores</vt:lpstr>
      <vt:lpstr>Semaphores</vt:lpstr>
      <vt:lpstr>Mutex</vt:lpstr>
      <vt:lpstr>Mutex</vt:lpstr>
      <vt:lpstr>Slide 44</vt:lpstr>
      <vt:lpstr>Mutex</vt:lpstr>
      <vt:lpstr>Mutex</vt:lpstr>
      <vt:lpstr>Mutex</vt:lpstr>
      <vt:lpstr>Mailboxes</vt:lpstr>
      <vt:lpstr>Mailboxes</vt:lpstr>
      <vt:lpstr>Message Queues</vt:lpstr>
      <vt:lpstr>Message Queues</vt:lpstr>
      <vt:lpstr>Message Queues</vt:lpstr>
      <vt:lpstr>Slide 53</vt:lpstr>
      <vt:lpstr>Message Queues</vt:lpstr>
      <vt:lpstr>Message Queues</vt:lpstr>
      <vt:lpstr>Event Registers</vt:lpstr>
      <vt:lpstr>Event Registers</vt:lpstr>
      <vt:lpstr>Event Registers</vt:lpstr>
      <vt:lpstr>Pipes</vt:lpstr>
      <vt:lpstr>Pipes</vt:lpstr>
      <vt:lpstr>Pipes</vt:lpstr>
      <vt:lpstr>Signals</vt:lpstr>
      <vt:lpstr>Signals</vt:lpstr>
      <vt:lpstr>Timers</vt:lpstr>
      <vt:lpstr>Timers</vt:lpstr>
      <vt:lpstr>Memory Management</vt:lpstr>
      <vt:lpstr>Priority Inversion Problem</vt:lpstr>
      <vt:lpstr>Slide 68</vt:lpstr>
      <vt:lpstr>Slide 69</vt:lpstr>
      <vt:lpstr>Priority Inversion Problem</vt:lpstr>
      <vt:lpstr>Priority Inversion Problem</vt:lpstr>
      <vt:lpstr>Priority Inversion Problem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the Kernel</dc:title>
  <dc:creator>Sat</dc:creator>
  <cp:lastModifiedBy>Sat</cp:lastModifiedBy>
  <cp:revision>3</cp:revision>
  <dcterms:created xsi:type="dcterms:W3CDTF">2006-08-16T00:00:00Z</dcterms:created>
  <dcterms:modified xsi:type="dcterms:W3CDTF">2014-06-12T05:44:09Z</dcterms:modified>
</cp:coreProperties>
</file>