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5" r:id="rId5"/>
    <p:sldId id="259" r:id="rId6"/>
    <p:sldId id="260" r:id="rId7"/>
    <p:sldId id="261" r:id="rId8"/>
    <p:sldId id="262" r:id="rId9"/>
    <p:sldId id="263" r:id="rId10"/>
    <p:sldId id="264" r:id="rId11"/>
    <p:sldId id="265" r:id="rId12"/>
    <p:sldId id="270" r:id="rId13"/>
    <p:sldId id="271" r:id="rId14"/>
    <p:sldId id="272" r:id="rId15"/>
    <p:sldId id="273" r:id="rId16"/>
    <p:sldId id="274" r:id="rId17"/>
    <p:sldId id="276" r:id="rId18"/>
    <p:sldId id="277" r:id="rId19"/>
    <p:sldId id="278" r:id="rId20"/>
    <p:sldId id="279" r:id="rId21"/>
    <p:sldId id="280" r:id="rId22"/>
    <p:sldId id="281" r:id="rId23"/>
    <p:sldId id="283" r:id="rId24"/>
    <p:sldId id="286" r:id="rId25"/>
    <p:sldId id="290"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47" autoAdjust="0"/>
    <p:restoredTop sz="94660"/>
  </p:normalViewPr>
  <p:slideViewPr>
    <p:cSldViewPr>
      <p:cViewPr varScale="1">
        <p:scale>
          <a:sx n="86" d="100"/>
          <a:sy n="86" d="100"/>
        </p:scale>
        <p:origin x="-14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Types of Hardware Platforms</a:t>
            </a:r>
          </a:p>
        </p:txBody>
      </p:sp>
      <p:sp>
        <p:nvSpPr>
          <p:cNvPr id="3075" name="Content Placeholder 2"/>
          <p:cNvSpPr>
            <a:spLocks noGrp="1"/>
          </p:cNvSpPr>
          <p:nvPr>
            <p:ph idx="1"/>
          </p:nvPr>
        </p:nvSpPr>
        <p:spPr>
          <a:xfrm>
            <a:off x="457200" y="1600200"/>
            <a:ext cx="8458200" cy="4525963"/>
          </a:xfrm>
        </p:spPr>
        <p:txBody>
          <a:bodyPr/>
          <a:lstStyle/>
          <a:p>
            <a:pPr eaLnBrk="1" hangingPunct="1"/>
            <a:r>
              <a:rPr lang="en-US" sz="2800" smtClean="0"/>
              <a:t>The hardware platforms for embedded systems can be</a:t>
            </a:r>
          </a:p>
          <a:p>
            <a:pPr lvl="1" eaLnBrk="1" hangingPunct="1"/>
            <a:r>
              <a:rPr lang="en-US" sz="2400" smtClean="0"/>
              <a:t> Single board computer; </a:t>
            </a:r>
          </a:p>
          <a:p>
            <a:pPr lvl="1" eaLnBrk="1" hangingPunct="1"/>
            <a:r>
              <a:rPr lang="en-US" sz="2400" smtClean="0"/>
              <a:t>PC add-on card; or</a:t>
            </a:r>
          </a:p>
          <a:p>
            <a:pPr lvl="1" eaLnBrk="1" hangingPunct="1"/>
            <a:r>
              <a:rPr lang="en-US" sz="2400" smtClean="0"/>
              <a:t>Custom-build hardware.</a:t>
            </a:r>
          </a:p>
          <a:p>
            <a:pPr lvl="1" eaLnBrk="1" hangingPunct="1"/>
            <a:endParaRPr lang="en-US" sz="2400" smtClean="0"/>
          </a:p>
          <a:p>
            <a:pPr lvl="1"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0025" y="5638800"/>
            <a:ext cx="4270375" cy="338138"/>
          </a:xfrm>
          <a:prstGeom prst="rect">
            <a:avLst/>
          </a:prstGeom>
          <a:noFill/>
        </p:spPr>
        <p:txBody>
          <a:bodyPr wrap="none">
            <a:spAutoFit/>
          </a:bodyPr>
          <a:lstStyle/>
          <a:p>
            <a:pPr>
              <a:defRPr/>
            </a:pPr>
            <a:r>
              <a:rPr lang="en-US" sz="1600" b="1" dirty="0">
                <a:latin typeface="+mj-lt"/>
              </a:rPr>
              <a:t>Fig2. The component layout diagram on the PCB</a:t>
            </a:r>
          </a:p>
        </p:txBody>
      </p:sp>
      <p:pic>
        <p:nvPicPr>
          <p:cNvPr id="11267" name="Picture 4" descr="fig2.jpg"/>
          <p:cNvPicPr>
            <a:picLocks noChangeAspect="1"/>
          </p:cNvPicPr>
          <p:nvPr/>
        </p:nvPicPr>
        <p:blipFill>
          <a:blip r:embed="rId2"/>
          <a:srcRect/>
          <a:stretch>
            <a:fillRect/>
          </a:stretch>
        </p:blipFill>
        <p:spPr bwMode="auto">
          <a:xfrm>
            <a:off x="608013" y="685800"/>
            <a:ext cx="7850187" cy="4876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sz="4000" smtClean="0"/>
              <a:t>89C51 Micro-controller Development Board</a:t>
            </a:r>
          </a:p>
        </p:txBody>
      </p:sp>
      <p:sp>
        <p:nvSpPr>
          <p:cNvPr id="12291" name="Content Placeholder 2"/>
          <p:cNvSpPr>
            <a:spLocks noGrp="1"/>
          </p:cNvSpPr>
          <p:nvPr>
            <p:ph idx="1"/>
          </p:nvPr>
        </p:nvSpPr>
        <p:spPr/>
        <p:txBody>
          <a:bodyPr>
            <a:normAutofit lnSpcReduction="10000"/>
          </a:bodyPr>
          <a:lstStyle/>
          <a:p>
            <a:pPr eaLnBrk="1" hangingPunct="1"/>
            <a:r>
              <a:rPr lang="en-US" sz="2200" b="1" smtClean="0"/>
              <a:t>89C51</a:t>
            </a:r>
            <a:r>
              <a:rPr lang="en-US" sz="2200" smtClean="0"/>
              <a:t>: It is a 40-pin DIP IC (600 mils). One can use any 40-pin DIP micro-controller of Intel 8051 family here.</a:t>
            </a:r>
          </a:p>
          <a:p>
            <a:pPr eaLnBrk="1" hangingPunct="1"/>
            <a:r>
              <a:rPr lang="en-US" sz="2200" b="1" smtClean="0"/>
              <a:t>Data RAM</a:t>
            </a:r>
            <a:r>
              <a:rPr lang="en-US" sz="2200" smtClean="0"/>
              <a:t>: It is a 28-pin DIP IC (600 mils). Size is 32 KB. Access time is 70 ns.</a:t>
            </a:r>
          </a:p>
          <a:p>
            <a:pPr eaLnBrk="1" hangingPunct="1"/>
            <a:r>
              <a:rPr lang="en-US" sz="2200" b="1" smtClean="0"/>
              <a:t>Code Flash</a:t>
            </a:r>
            <a:r>
              <a:rPr lang="en-US" sz="2200" smtClean="0"/>
              <a:t>: It is a 32-pin PLCC IC. Size is 64 KB. When you set the jumper (LSI) for the external code memory, the 89C51 fetches the code from external code Hash. </a:t>
            </a:r>
          </a:p>
          <a:p>
            <a:pPr eaLnBrk="1" hangingPunct="1"/>
            <a:r>
              <a:rPr lang="en-US" sz="2200" b="1" smtClean="0"/>
              <a:t>LEDs</a:t>
            </a:r>
            <a:r>
              <a:rPr lang="en-US" sz="2200" smtClean="0"/>
              <a:t>: The development board has 8 Green LEDs and 8 push-button switches. The LEDs and switches are connected to debug headers (JP1 and JP4) that are separated from the rest of the board. They can be connected with a 10-wire cable to the pin header of 89C51 I/O ports. The cables should be connected directly from the port header to the LEDs or switches. The cable should not be twisted. </a:t>
            </a:r>
          </a:p>
          <a:p>
            <a:pPr eaLnBrk="1" hangingPunct="1"/>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17411" name="Content Placeholder 2"/>
          <p:cNvSpPr>
            <a:spLocks noGrp="1"/>
          </p:cNvSpPr>
          <p:nvPr>
            <p:ph idx="1"/>
          </p:nvPr>
        </p:nvSpPr>
        <p:spPr/>
        <p:txBody>
          <a:bodyPr/>
          <a:lstStyle/>
          <a:p>
            <a:pPr eaLnBrk="1" hangingPunct="1"/>
            <a:r>
              <a:rPr lang="en-US" sz="2400" smtClean="0"/>
              <a:t>AVR microcontrollers are available with different capabilities to suit our application needs. </a:t>
            </a:r>
          </a:p>
          <a:p>
            <a:pPr eaLnBrk="1" hangingPunct="1"/>
            <a:r>
              <a:rPr lang="en-US" sz="2400" smtClean="0"/>
              <a:t>This family of micro-controllers can be used for tiny applications as well as large applications. </a:t>
            </a:r>
          </a:p>
          <a:p>
            <a:pPr eaLnBrk="1" hangingPunct="1"/>
            <a:r>
              <a:rPr lang="en-US" sz="2400" smtClean="0"/>
              <a:t>Right controller must be chosen based on the peripherals and memory requirements.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18435" name="Content Placeholder 2"/>
          <p:cNvSpPr>
            <a:spLocks noGrp="1"/>
          </p:cNvSpPr>
          <p:nvPr>
            <p:ph idx="1"/>
          </p:nvPr>
        </p:nvSpPr>
        <p:spPr/>
        <p:txBody>
          <a:bodyPr/>
          <a:lstStyle/>
          <a:p>
            <a:pPr eaLnBrk="1" hangingPunct="1"/>
            <a:r>
              <a:rPr lang="en-US" sz="2400" smtClean="0"/>
              <a:t>Hardware details of a development board based on AVR ATmega128 micro-controller. </a:t>
            </a:r>
          </a:p>
          <a:p>
            <a:pPr lvl="1" eaLnBrk="1" hangingPunct="1"/>
            <a:r>
              <a:rPr lang="en-US" sz="2400" smtClean="0"/>
              <a:t>very powerful development board</a:t>
            </a:r>
          </a:p>
          <a:p>
            <a:pPr lvl="1" eaLnBrk="1" hangingPunct="1"/>
            <a:r>
              <a:rPr lang="en-US" sz="2400" smtClean="0"/>
              <a:t>can be used to develop prototype of our system and test the software. </a:t>
            </a:r>
          </a:p>
          <a:p>
            <a:pPr lvl="1" eaLnBrk="1" hangingPunct="1"/>
            <a:r>
              <a:rPr lang="en-US" sz="2400" smtClean="0"/>
              <a:t>The AVRStudio and AVR-GNU development tools provide the environment for embedded system development. </a:t>
            </a:r>
          </a:p>
          <a:p>
            <a:pPr lvl="1" eaLnBrk="1" hangingPunct="1"/>
            <a:r>
              <a:rPr lang="en-US" sz="2400" smtClean="0"/>
              <a:t>The board can be used for a variety of applications to develop prototypes to prove our design concepts. </a:t>
            </a:r>
          </a:p>
          <a:p>
            <a:pPr lvl="1" eaLnBrk="1" hangingPunct="1"/>
            <a:r>
              <a:rPr lang="en-US" sz="2400" smtClean="0"/>
              <a:t>One can also port an operating system on this board</a:t>
            </a:r>
            <a:r>
              <a:rPr lang="en-US" sz="2000" smtClean="0"/>
              <a:t>.</a:t>
            </a:r>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19459" name="Content Placeholder 2"/>
          <p:cNvSpPr>
            <a:spLocks noGrp="1"/>
          </p:cNvSpPr>
          <p:nvPr>
            <p:ph idx="1"/>
          </p:nvPr>
        </p:nvSpPr>
        <p:spPr/>
        <p:txBody>
          <a:bodyPr/>
          <a:lstStyle/>
          <a:p>
            <a:pPr eaLnBrk="1" hangingPunct="1"/>
            <a:r>
              <a:rPr lang="en-US" smtClean="0"/>
              <a:t>Development Board features</a:t>
            </a:r>
          </a:p>
          <a:p>
            <a:pPr lvl="1" eaLnBrk="1" hangingPunct="1"/>
            <a:r>
              <a:rPr lang="en-US" sz="2200" smtClean="0"/>
              <a:t>Board is built around ATMEL AVR ATmega128-16AI micro-controller, that has RISC architecture, with maximum 16 MIPS at 16 MHz clock</a:t>
            </a:r>
          </a:p>
          <a:p>
            <a:pPr lvl="1" eaLnBrk="1" hangingPunct="1"/>
            <a:r>
              <a:rPr lang="en-US" sz="2200" smtClean="0"/>
              <a:t>Microphone input through 3.5mm Stereo Jack.</a:t>
            </a:r>
          </a:p>
          <a:p>
            <a:pPr lvl="1" eaLnBrk="1" hangingPunct="1"/>
            <a:r>
              <a:rPr lang="en-US" sz="2200" smtClean="0"/>
              <a:t>Tape / CD Input through 3.5mm Stereo Jack</a:t>
            </a:r>
          </a:p>
          <a:p>
            <a:pPr lvl="1" eaLnBrk="1" hangingPunct="1"/>
            <a:r>
              <a:rPr lang="en-US" sz="2200" smtClean="0"/>
              <a:t>Speaker Output through 3.5mm Stereo Jack </a:t>
            </a:r>
          </a:p>
          <a:p>
            <a:pPr lvl="1" eaLnBrk="1" hangingPunct="1"/>
            <a:r>
              <a:rPr lang="en-US" sz="2200" smtClean="0"/>
              <a:t>On board Data Memory 32 K x 8</a:t>
            </a:r>
          </a:p>
          <a:p>
            <a:pPr lvl="1" eaLnBrk="1" hangingPunct="1"/>
            <a:r>
              <a:rPr lang="en-US" sz="2200" smtClean="0"/>
              <a:t>Interface Connectors</a:t>
            </a:r>
          </a:p>
          <a:p>
            <a:pPr lvl="2" eaLnBrk="1" hangingPunct="1"/>
            <a:r>
              <a:rPr lang="en-US" sz="1800" smtClean="0"/>
              <a:t>All I/O Ports easily accessible through Pin Header Connectors</a:t>
            </a:r>
          </a:p>
          <a:p>
            <a:pPr lvl="2" eaLnBrk="1" hangingPunct="1"/>
            <a:r>
              <a:rPr lang="en-US" sz="1800" smtClean="0"/>
              <a:t>4 * 4 Keypad Connector</a:t>
            </a:r>
          </a:p>
          <a:p>
            <a:pPr lvl="2" eaLnBrk="1" hangingPunct="1"/>
            <a:endParaRPr lang="en-US" sz="1800" smtClean="0"/>
          </a:p>
          <a:p>
            <a:pPr lvl="1" eaLnBrk="1" hangingPunct="1"/>
            <a:endParaRPr lang="en-US" sz="22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0483" name="Content Placeholder 2"/>
          <p:cNvSpPr>
            <a:spLocks noGrp="1"/>
          </p:cNvSpPr>
          <p:nvPr>
            <p:ph idx="1"/>
          </p:nvPr>
        </p:nvSpPr>
        <p:spPr/>
        <p:txBody>
          <a:bodyPr/>
          <a:lstStyle/>
          <a:p>
            <a:pPr lvl="2" eaLnBrk="1" hangingPunct="1"/>
            <a:r>
              <a:rPr lang="en-US" sz="1800" smtClean="0"/>
              <a:t>12 * 2 LCD Connector   '</a:t>
            </a:r>
          </a:p>
          <a:p>
            <a:pPr lvl="2" eaLnBrk="1" hangingPunct="1"/>
            <a:r>
              <a:rPr lang="en-US" sz="1800" smtClean="0"/>
              <a:t>RS232 Connector</a:t>
            </a:r>
          </a:p>
          <a:p>
            <a:pPr lvl="2" eaLnBrk="1" hangingPunct="1"/>
            <a:r>
              <a:rPr lang="en-US" sz="1800" smtClean="0"/>
              <a:t>USB Connector</a:t>
            </a:r>
          </a:p>
          <a:p>
            <a:pPr lvl="2" eaLnBrk="1" hangingPunct="1"/>
            <a:r>
              <a:rPr lang="en-US" sz="1800" smtClean="0"/>
              <a:t>Interrupr Connector</a:t>
            </a:r>
          </a:p>
          <a:p>
            <a:pPr lvl="2" eaLnBrk="1" hangingPunct="1"/>
            <a:r>
              <a:rPr lang="en-US" sz="1800" smtClean="0"/>
              <a:t>SPI Connector</a:t>
            </a:r>
          </a:p>
          <a:p>
            <a:pPr lvl="2" eaLnBrk="1" hangingPunct="1"/>
            <a:r>
              <a:rPr lang="en-US" sz="1800" smtClean="0"/>
              <a:t>In-System Programming (ISP) Port</a:t>
            </a:r>
          </a:p>
          <a:p>
            <a:pPr lvl="1" eaLnBrk="1" hangingPunct="1"/>
            <a:r>
              <a:rPr lang="en-US" sz="2200" smtClean="0"/>
              <a:t>General Purpose I/O</a:t>
            </a:r>
          </a:p>
          <a:p>
            <a:pPr lvl="2" eaLnBrk="1" hangingPunct="1"/>
            <a:r>
              <a:rPr lang="en-US" sz="1800" smtClean="0"/>
              <a:t>8 Push Button Inputs</a:t>
            </a:r>
          </a:p>
          <a:p>
            <a:pPr lvl="2" eaLnBrk="1" hangingPunct="1"/>
            <a:r>
              <a:rPr lang="en-US" sz="1800" smtClean="0"/>
              <a:t>8 LED Outputs</a:t>
            </a:r>
          </a:p>
          <a:p>
            <a:pPr lvl="1" eaLnBrk="1" hangingPunct="1"/>
            <a:r>
              <a:rPr lang="en-US" sz="2200" smtClean="0"/>
              <a:t>LM7805, LP3965 and LM1085 Voltage Regulators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1507" name="Content Placeholder 2"/>
          <p:cNvSpPr>
            <a:spLocks noGrp="1"/>
          </p:cNvSpPr>
          <p:nvPr>
            <p:ph idx="1"/>
          </p:nvPr>
        </p:nvSpPr>
        <p:spPr>
          <a:xfrm>
            <a:off x="457200" y="1600200"/>
            <a:ext cx="8458200" cy="4525963"/>
          </a:xfrm>
        </p:spPr>
        <p:txBody>
          <a:bodyPr>
            <a:normAutofit lnSpcReduction="10000"/>
          </a:bodyPr>
          <a:lstStyle/>
          <a:p>
            <a:pPr eaLnBrk="1" hangingPunct="1">
              <a:spcBef>
                <a:spcPts val="200"/>
              </a:spcBef>
            </a:pPr>
            <a:r>
              <a:rPr lang="en-US" sz="2200" smtClean="0"/>
              <a:t>The AVR ATmega128 board has the feature of In-System Programming (ISP). </a:t>
            </a:r>
          </a:p>
          <a:p>
            <a:pPr eaLnBrk="1" hangingPunct="1">
              <a:spcBef>
                <a:spcPts val="200"/>
              </a:spcBef>
            </a:pPr>
            <a:r>
              <a:rPr lang="en-US" sz="2200" smtClean="0"/>
              <a:t>For ISP, the ISP port should be connected to the Parallel Port of the PC to program the internal 128 K byte Flash of ATmegal28. </a:t>
            </a:r>
          </a:p>
          <a:p>
            <a:pPr eaLnBrk="1" hangingPunct="1">
              <a:spcBef>
                <a:spcPts val="200"/>
              </a:spcBef>
            </a:pPr>
            <a:r>
              <a:rPr lang="en-US" sz="2200" smtClean="0"/>
              <a:t>Microphone, Tape/CD and speaker interface are used for voice processing applications. </a:t>
            </a:r>
          </a:p>
          <a:p>
            <a:pPr eaLnBrk="1" hangingPunct="1">
              <a:spcBef>
                <a:spcPts val="200"/>
              </a:spcBef>
            </a:pPr>
            <a:r>
              <a:rPr lang="en-US" sz="2200" smtClean="0"/>
              <a:t>User can easily access all the Ports (Port A to Port G) through 10-pin Headers. </a:t>
            </a:r>
          </a:p>
          <a:p>
            <a:pPr eaLnBrk="1" hangingPunct="1">
              <a:spcBef>
                <a:spcPts val="200"/>
              </a:spcBef>
            </a:pPr>
            <a:r>
              <a:rPr lang="en-US" sz="2200" smtClean="0"/>
              <a:t>Keypad and LCD interfaces are also provided.</a:t>
            </a:r>
          </a:p>
          <a:p>
            <a:pPr eaLnBrk="1" hangingPunct="1">
              <a:spcBef>
                <a:spcPts val="200"/>
              </a:spcBef>
            </a:pPr>
            <a:r>
              <a:rPr lang="en-US" sz="2200" smtClean="0"/>
              <a:t> The RS232 and USB connector are provided for serial communication applications. </a:t>
            </a:r>
          </a:p>
          <a:p>
            <a:pPr eaLnBrk="1" hangingPunct="1">
              <a:spcBef>
                <a:spcPts val="200"/>
              </a:spcBef>
            </a:pPr>
            <a:r>
              <a:rPr lang="en-US" sz="2200" smtClean="0"/>
              <a:t>The general purpose LED and Switch port are also provided. </a:t>
            </a:r>
          </a:p>
          <a:p>
            <a:pPr eaLnBrk="1" hangingPunct="1">
              <a:spcBef>
                <a:spcPts val="200"/>
              </a:spcBef>
            </a:pPr>
            <a:r>
              <a:rPr lang="en-US" sz="2200" smtClean="0"/>
              <a:t>The input power supply is 12 V DC, 500 mA minimum.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3555" name="Content Placeholder 2"/>
          <p:cNvSpPr>
            <a:spLocks noGrp="1"/>
          </p:cNvSpPr>
          <p:nvPr>
            <p:ph idx="1"/>
          </p:nvPr>
        </p:nvSpPr>
        <p:spPr/>
        <p:txBody>
          <a:bodyPr/>
          <a:lstStyle/>
          <a:p>
            <a:pPr eaLnBrk="1" hangingPunct="1"/>
            <a:r>
              <a:rPr lang="en-US" sz="2400" dirty="0" smtClean="0"/>
              <a:t>The important components of this development board are as follows:</a:t>
            </a:r>
          </a:p>
          <a:p>
            <a:pPr lvl="1" eaLnBrk="1" hangingPunct="1">
              <a:spcBef>
                <a:spcPts val="200"/>
              </a:spcBef>
            </a:pPr>
            <a:r>
              <a:rPr lang="en-US" sz="2000" dirty="0" smtClean="0"/>
              <a:t>ATmega128 micro-controller (</a:t>
            </a:r>
            <a:r>
              <a:rPr lang="en-US" sz="2000" dirty="0" err="1" smtClean="0"/>
              <a:t>Ul</a:t>
            </a:r>
            <a:r>
              <a:rPr lang="en-US" sz="2000" dirty="0" smtClean="0"/>
              <a:t>)</a:t>
            </a:r>
          </a:p>
          <a:p>
            <a:pPr lvl="1" eaLnBrk="1" hangingPunct="1">
              <a:spcBef>
                <a:spcPts val="200"/>
              </a:spcBef>
            </a:pPr>
            <a:r>
              <a:rPr lang="en-US" sz="2000" smtClean="0"/>
              <a:t>Data </a:t>
            </a:r>
            <a:r>
              <a:rPr lang="en-US" sz="2000" dirty="0" smtClean="0"/>
              <a:t>Memory (U2)</a:t>
            </a:r>
          </a:p>
          <a:p>
            <a:pPr lvl="1" eaLnBrk="1" hangingPunct="1">
              <a:spcBef>
                <a:spcPts val="200"/>
              </a:spcBef>
            </a:pPr>
            <a:r>
              <a:rPr lang="en-US" sz="2000" dirty="0" smtClean="0"/>
              <a:t>8279 Keypad controller  (U4)</a:t>
            </a:r>
          </a:p>
          <a:p>
            <a:pPr lvl="1" eaLnBrk="1" hangingPunct="1">
              <a:spcBef>
                <a:spcPts val="200"/>
              </a:spcBef>
            </a:pPr>
            <a:r>
              <a:rPr lang="en-US" sz="2000" dirty="0" smtClean="0"/>
              <a:t>20 Pin FRC connector tor LCD Interface</a:t>
            </a:r>
          </a:p>
          <a:p>
            <a:pPr lvl="1" eaLnBrk="1" hangingPunct="1">
              <a:spcBef>
                <a:spcPts val="200"/>
              </a:spcBef>
            </a:pPr>
            <a:r>
              <a:rPr lang="en-US" sz="2000" dirty="0" smtClean="0"/>
              <a:t>20 Pin FRC connector for Keypad Interface</a:t>
            </a:r>
          </a:p>
          <a:p>
            <a:pPr lvl="1" eaLnBrk="1" hangingPunct="1">
              <a:spcBef>
                <a:spcPts val="200"/>
              </a:spcBef>
            </a:pPr>
            <a:r>
              <a:rPr lang="en-US" sz="2000" dirty="0" smtClean="0"/>
              <a:t>USB Controller (U8)</a:t>
            </a:r>
          </a:p>
          <a:p>
            <a:pPr lvl="1" eaLnBrk="1" hangingPunct="1">
              <a:spcBef>
                <a:spcPts val="200"/>
              </a:spcBef>
            </a:pPr>
            <a:r>
              <a:rPr lang="en-US" sz="2000" dirty="0" smtClean="0"/>
              <a:t>USB connector</a:t>
            </a:r>
          </a:p>
          <a:p>
            <a:pPr lvl="1" eaLnBrk="1" hangingPunct="1">
              <a:spcBef>
                <a:spcPts val="200"/>
              </a:spcBef>
            </a:pPr>
            <a:r>
              <a:rPr lang="en-US" sz="2000" dirty="0" smtClean="0"/>
              <a:t>DAC(U13)</a:t>
            </a:r>
          </a:p>
          <a:p>
            <a:pPr lvl="1" eaLnBrk="1" hangingPunct="1">
              <a:spcBef>
                <a:spcPts val="200"/>
              </a:spcBef>
            </a:pPr>
            <a:r>
              <a:rPr lang="en-US" sz="2000" dirty="0" smtClean="0"/>
              <a:t>LEDs Header (LED)</a:t>
            </a:r>
          </a:p>
          <a:p>
            <a:pPr lvl="1" eaLnBrk="1" hangingPunct="1">
              <a:spcBef>
                <a:spcPts val="200"/>
              </a:spcBef>
            </a:pPr>
            <a:r>
              <a:rPr lang="en-US" sz="2000" dirty="0" smtClean="0"/>
              <a:t>Switch Header (SWITCH)</a:t>
            </a:r>
          </a:p>
          <a:p>
            <a:pPr lvl="1" eaLnBrk="1" hangingPunct="1">
              <a:spcBef>
                <a:spcPts val="200"/>
              </a:spcBef>
            </a:pPr>
            <a:r>
              <a:rPr lang="en-US" sz="2000" dirty="0" smtClean="0"/>
              <a:t>Port A, Port B, Port C(A(H)), Port D, Port E, Port F(ADC),</a:t>
            </a:r>
          </a:p>
          <a:p>
            <a:pPr lvl="1" eaLnBrk="1" hangingPunct="1"/>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4579" name="Content Placeholder 2"/>
          <p:cNvSpPr>
            <a:spLocks noGrp="1"/>
          </p:cNvSpPr>
          <p:nvPr>
            <p:ph idx="1"/>
          </p:nvPr>
        </p:nvSpPr>
        <p:spPr/>
        <p:txBody>
          <a:bodyPr/>
          <a:lstStyle/>
          <a:p>
            <a:pPr lvl="1" eaLnBrk="1" hangingPunct="1"/>
            <a:r>
              <a:rPr lang="en-US" sz="2000" smtClean="0"/>
              <a:t>Port G, Address Line Header (LATCH A (L)), INTERRUPT Header</a:t>
            </a:r>
          </a:p>
          <a:p>
            <a:pPr lvl="1" eaLnBrk="1" hangingPunct="1"/>
            <a:r>
              <a:rPr lang="en-US" sz="2000" smtClean="0"/>
              <a:t>MAX232 Line-Driver</a:t>
            </a:r>
          </a:p>
          <a:p>
            <a:pPr lvl="1" eaLnBrk="1" hangingPunct="1"/>
            <a:r>
              <a:rPr lang="en-US" sz="2000" smtClean="0"/>
              <a:t>RS232 Interface</a:t>
            </a:r>
          </a:p>
          <a:p>
            <a:pPr lvl="1" eaLnBrk="1" hangingPunct="1"/>
            <a:r>
              <a:rPr lang="en-US" sz="2000" smtClean="0"/>
              <a:t>Microphone-ln 3.5mm Stereo Jack</a:t>
            </a:r>
          </a:p>
          <a:p>
            <a:pPr lvl="1" eaLnBrk="1" hangingPunct="1"/>
            <a:r>
              <a:rPr lang="en-US" sz="2000" smtClean="0"/>
              <a:t>Tape/CD-In 3.5mm Stereo Jack</a:t>
            </a:r>
          </a:p>
          <a:p>
            <a:pPr lvl="1" eaLnBrk="1" hangingPunct="1"/>
            <a:r>
              <a:rPr lang="en-US" sz="2000" smtClean="0"/>
              <a:t>Speaker-Out 3.5mm Stereo Jack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fig5.jpg"/>
          <p:cNvPicPr>
            <a:picLocks noChangeAspect="1"/>
          </p:cNvPicPr>
          <p:nvPr/>
        </p:nvPicPr>
        <p:blipFill>
          <a:blip r:embed="rId2"/>
          <a:srcRect/>
          <a:stretch>
            <a:fillRect/>
          </a:stretch>
        </p:blipFill>
        <p:spPr bwMode="auto">
          <a:xfrm>
            <a:off x="750888" y="152400"/>
            <a:ext cx="7707312" cy="6027738"/>
          </a:xfrm>
          <a:prstGeom prst="rect">
            <a:avLst/>
          </a:prstGeom>
          <a:noFill/>
          <a:ln w="9525">
            <a:noFill/>
            <a:miter lim="800000"/>
            <a:headEnd/>
            <a:tailEnd/>
          </a:ln>
        </p:spPr>
      </p:pic>
      <p:sp>
        <p:nvSpPr>
          <p:cNvPr id="6" name="TextBox 5"/>
          <p:cNvSpPr txBox="1"/>
          <p:nvPr/>
        </p:nvSpPr>
        <p:spPr>
          <a:xfrm>
            <a:off x="2209800" y="6291263"/>
            <a:ext cx="5645150" cy="338137"/>
          </a:xfrm>
          <a:prstGeom prst="rect">
            <a:avLst/>
          </a:prstGeom>
          <a:noFill/>
        </p:spPr>
        <p:txBody>
          <a:bodyPr wrap="none">
            <a:spAutoFit/>
          </a:bodyPr>
          <a:lstStyle/>
          <a:p>
            <a:pPr>
              <a:defRPr/>
            </a:pPr>
            <a:r>
              <a:rPr lang="en-US" sz="1600" b="1" dirty="0">
                <a:latin typeface="+mn-lt"/>
              </a:rPr>
              <a:t>Fig8. Component Layout of AVR ATmega128 Development 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Types of Hardware Platforms</a:t>
            </a:r>
          </a:p>
        </p:txBody>
      </p:sp>
      <p:sp>
        <p:nvSpPr>
          <p:cNvPr id="4099" name="Content Placeholder 2"/>
          <p:cNvSpPr>
            <a:spLocks noGrp="1"/>
          </p:cNvSpPr>
          <p:nvPr>
            <p:ph idx="1"/>
          </p:nvPr>
        </p:nvSpPr>
        <p:spPr/>
        <p:txBody>
          <a:bodyPr/>
          <a:lstStyle/>
          <a:p>
            <a:pPr eaLnBrk="1" hangingPunct="1">
              <a:lnSpc>
                <a:spcPct val="90000"/>
              </a:lnSpc>
            </a:pPr>
            <a:r>
              <a:rPr lang="en-US" sz="2400" smtClean="0"/>
              <a:t>Single board computer (SBC)</a:t>
            </a:r>
          </a:p>
          <a:p>
            <a:pPr lvl="1" eaLnBrk="1" hangingPunct="1">
              <a:lnSpc>
                <a:spcPct val="90000"/>
              </a:lnSpc>
            </a:pPr>
            <a:r>
              <a:rPr lang="en-US" sz="2000" smtClean="0"/>
              <a:t>entire hardware is built on a single board.</a:t>
            </a:r>
          </a:p>
          <a:p>
            <a:pPr lvl="1" eaLnBrk="1" hangingPunct="1">
              <a:lnSpc>
                <a:spcPct val="90000"/>
              </a:lnSpc>
            </a:pPr>
            <a:r>
              <a:rPr lang="en-US" sz="2000" smtClean="0"/>
              <a:t>one of the widely used hardware platforms for embedded systems.</a:t>
            </a:r>
          </a:p>
          <a:p>
            <a:pPr lvl="1" eaLnBrk="1" hangingPunct="1">
              <a:lnSpc>
                <a:spcPct val="90000"/>
              </a:lnSpc>
            </a:pPr>
            <a:r>
              <a:rPr lang="en-US" sz="2000" smtClean="0"/>
              <a:t>Used if the embedded system requires high processing power</a:t>
            </a:r>
          </a:p>
          <a:p>
            <a:pPr lvl="1" eaLnBrk="1" hangingPunct="1">
              <a:lnSpc>
                <a:spcPct val="90000"/>
              </a:lnSpc>
            </a:pPr>
            <a:r>
              <a:rPr lang="en-US" sz="2000" smtClean="0"/>
              <a:t>The embedded system can be built around the SBC by integrating other application specific hardware.</a:t>
            </a:r>
          </a:p>
          <a:p>
            <a:pPr lvl="1" eaLnBrk="1" hangingPunct="1">
              <a:lnSpc>
                <a:spcPct val="90000"/>
              </a:lnSpc>
            </a:pPr>
            <a:r>
              <a:rPr lang="en-US" sz="2000" smtClean="0"/>
              <a:t>generally have a 32-bit/64-bit processor along with the necessary peripherals such as the memory, communication interfaces, input/output devices and if required even secondary storage such as the CDROM</a:t>
            </a:r>
          </a:p>
          <a:p>
            <a:pPr lvl="1" eaLnBrk="1" hangingPunct="1">
              <a:lnSpc>
                <a:spcPct val="90000"/>
              </a:lnSpc>
            </a:pPr>
            <a:r>
              <a:rPr lang="en-US" sz="2000" smtClean="0"/>
              <a:t>can be built around processors such as x86/Pentium, PowerPC and ARM. </a:t>
            </a:r>
          </a:p>
          <a:p>
            <a:pPr lvl="1" eaLnBrk="1" hangingPunct="1">
              <a:lnSpc>
                <a:spcPct val="90000"/>
              </a:lnSpc>
            </a:pPr>
            <a:r>
              <a:rPr lang="en-US" sz="2000" smtClean="0"/>
              <a:t>Internet Kiosks, Automatic Teller Machines etc. use this platform.</a:t>
            </a:r>
          </a:p>
          <a:p>
            <a:pPr eaLnBrk="1" hangingPunct="1">
              <a:lnSpc>
                <a:spcPct val="90000"/>
              </a:lnSpc>
            </a:pPr>
            <a:endParaRPr lang="en-US" sz="27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6627" name="Content Placeholder 2"/>
          <p:cNvSpPr>
            <a:spLocks noGrp="1"/>
          </p:cNvSpPr>
          <p:nvPr>
            <p:ph idx="1"/>
          </p:nvPr>
        </p:nvSpPr>
        <p:spPr/>
        <p:txBody>
          <a:bodyPr/>
          <a:lstStyle/>
          <a:p>
            <a:pPr eaLnBrk="1" hangingPunct="1"/>
            <a:r>
              <a:rPr lang="en-US" sz="2200" smtClean="0"/>
              <a:t>ATmega128 micro-controller: ATmega128 micro-controller (U1) is a 64-pin IC. Its pin connections are shown in Fig. 9.&lt;&lt;ATmega128 connections&gt;&gt;</a:t>
            </a:r>
          </a:p>
          <a:p>
            <a:pPr eaLnBrk="1" hangingPunct="1"/>
            <a:r>
              <a:rPr lang="en-US" sz="2200" smtClean="0"/>
              <a:t>ATmega128 is a low-power CMOS 8-bit micro-controller based on AVR enhanced RISC architecture. By executing powerful instructions in a single clock cycle, this micro-controller achieves a throughput of 16 MIPS @ 16 MHz . This micro-controller has the following features:</a:t>
            </a:r>
          </a:p>
          <a:p>
            <a:pPr lvl="1" eaLnBrk="1" hangingPunct="1">
              <a:spcBef>
                <a:spcPts val="200"/>
              </a:spcBef>
            </a:pPr>
            <a:r>
              <a:rPr lang="en-US" sz="1800" smtClean="0"/>
              <a:t>On-chip 128 K byte of In-systcm Programmable Flash with Read/Write capability</a:t>
            </a:r>
          </a:p>
          <a:p>
            <a:pPr lvl="1" eaLnBrk="1" hangingPunct="1">
              <a:spcBef>
                <a:spcPts val="200"/>
              </a:spcBef>
            </a:pPr>
            <a:r>
              <a:rPr lang="en-US" sz="1800" smtClean="0"/>
              <a:t>On-chip 4 K byte EEPROM</a:t>
            </a:r>
          </a:p>
          <a:p>
            <a:pPr lvl="1" eaLnBrk="1" hangingPunct="1">
              <a:spcBef>
                <a:spcPts val="200"/>
              </a:spcBef>
            </a:pPr>
            <a:r>
              <a:rPr lang="en-US" sz="1800" smtClean="0"/>
              <a:t>On-chip 4 K byte SRAM</a:t>
            </a:r>
          </a:p>
          <a:p>
            <a:pPr lvl="1" eaLnBrk="1" hangingPunct="1">
              <a:spcBef>
                <a:spcPts val="200"/>
              </a:spcBef>
            </a:pPr>
            <a:r>
              <a:rPr lang="en-US" sz="1800" smtClean="0"/>
              <a:t>53 General Purpose I/O lines</a:t>
            </a:r>
          </a:p>
          <a:p>
            <a:pPr lvl="1" eaLnBrk="1" hangingPunct="1"/>
            <a:endParaRPr lang="en-US" sz="1800" smtClean="0"/>
          </a:p>
          <a:p>
            <a:pPr lvl="1" eaLnBrk="1" hangingPunct="1"/>
            <a:endParaRPr lang="en-US"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fig6.jpg"/>
          <p:cNvPicPr>
            <a:picLocks noChangeAspect="1"/>
          </p:cNvPicPr>
          <p:nvPr/>
        </p:nvPicPr>
        <p:blipFill>
          <a:blip r:embed="rId2"/>
          <a:srcRect/>
          <a:stretch>
            <a:fillRect/>
          </a:stretch>
        </p:blipFill>
        <p:spPr bwMode="auto">
          <a:xfrm>
            <a:off x="244475" y="0"/>
            <a:ext cx="8670925" cy="5946775"/>
          </a:xfrm>
          <a:prstGeom prst="rect">
            <a:avLst/>
          </a:prstGeom>
          <a:noFill/>
          <a:ln w="9525">
            <a:noFill/>
            <a:miter lim="800000"/>
            <a:headEnd/>
            <a:tailEnd/>
          </a:ln>
        </p:spPr>
      </p:pic>
      <p:sp>
        <p:nvSpPr>
          <p:cNvPr id="6" name="TextBox 5"/>
          <p:cNvSpPr txBox="1"/>
          <p:nvPr/>
        </p:nvSpPr>
        <p:spPr>
          <a:xfrm>
            <a:off x="2808288" y="6215063"/>
            <a:ext cx="2754312" cy="338137"/>
          </a:xfrm>
          <a:prstGeom prst="rect">
            <a:avLst/>
          </a:prstGeom>
          <a:noFill/>
        </p:spPr>
        <p:txBody>
          <a:bodyPr wrap="none">
            <a:spAutoFit/>
          </a:bodyPr>
          <a:lstStyle/>
          <a:p>
            <a:pPr>
              <a:defRPr/>
            </a:pPr>
            <a:r>
              <a:rPr lang="en-US" sz="1600" b="1" dirty="0">
                <a:latin typeface="+mn-lt"/>
              </a:rPr>
              <a:t>Fig9.  ATmega128 Connections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28675" name="Content Placeholder 2"/>
          <p:cNvSpPr>
            <a:spLocks noGrp="1"/>
          </p:cNvSpPr>
          <p:nvPr>
            <p:ph idx="1"/>
          </p:nvPr>
        </p:nvSpPr>
        <p:spPr/>
        <p:txBody>
          <a:bodyPr/>
          <a:lstStyle/>
          <a:p>
            <a:pPr lvl="1" eaLnBrk="1" hangingPunct="1">
              <a:spcBef>
                <a:spcPts val="200"/>
              </a:spcBef>
            </a:pPr>
            <a:r>
              <a:rPr lang="en-US" sz="2000" smtClean="0"/>
              <a:t>32 General Purpose Registers</a:t>
            </a:r>
          </a:p>
          <a:p>
            <a:pPr lvl="1" eaLnBrk="1" hangingPunct="1">
              <a:spcBef>
                <a:spcPts val="200"/>
              </a:spcBef>
            </a:pPr>
            <a:r>
              <a:rPr lang="en-US" sz="2000" smtClean="0"/>
              <a:t>Real Time Clock</a:t>
            </a:r>
          </a:p>
          <a:p>
            <a:pPr lvl="1" eaLnBrk="1" hangingPunct="1">
              <a:spcBef>
                <a:spcPts val="200"/>
              </a:spcBef>
            </a:pPr>
            <a:r>
              <a:rPr lang="en-US" sz="2000" smtClean="0"/>
              <a:t>Four Flexible Timers</a:t>
            </a:r>
          </a:p>
          <a:p>
            <a:pPr lvl="1" eaLnBrk="1" hangingPunct="1">
              <a:spcBef>
                <a:spcPts val="200"/>
              </a:spcBef>
            </a:pPr>
            <a:r>
              <a:rPr lang="en-US" sz="2000" smtClean="0"/>
              <a:t>Two-Wire Interface</a:t>
            </a:r>
          </a:p>
          <a:p>
            <a:pPr lvl="1" eaLnBrk="1" hangingPunct="1">
              <a:spcBef>
                <a:spcPts val="200"/>
              </a:spcBef>
            </a:pPr>
            <a:r>
              <a:rPr lang="en-US" sz="2000" smtClean="0"/>
              <a:t>8 channel ADC</a:t>
            </a:r>
          </a:p>
          <a:p>
            <a:pPr lvl="1" eaLnBrk="1" hangingPunct="1">
              <a:spcBef>
                <a:spcPts val="200"/>
              </a:spcBef>
            </a:pPr>
            <a:r>
              <a:rPr lang="en-US" sz="2000" smtClean="0"/>
              <a:t>Programmable Watch-dog timer</a:t>
            </a:r>
          </a:p>
          <a:p>
            <a:pPr lvl="1" eaLnBrk="1" hangingPunct="1">
              <a:spcBef>
                <a:spcPts val="200"/>
              </a:spcBef>
            </a:pPr>
            <a:r>
              <a:rPr lang="en-US" sz="2000" smtClean="0"/>
              <a:t>SPI Port</a:t>
            </a:r>
          </a:p>
          <a:p>
            <a:pPr lvl="1" eaLnBrk="1" hangingPunct="1">
              <a:spcBef>
                <a:spcPts val="200"/>
              </a:spcBef>
            </a:pPr>
            <a:r>
              <a:rPr lang="en-US" sz="2000" smtClean="0"/>
              <a:t>8 Programmable Interrupts</a:t>
            </a:r>
          </a:p>
          <a:p>
            <a:pPr eaLnBrk="1" hangingPunct="1">
              <a:spcBef>
                <a:spcPts val="200"/>
              </a:spcBef>
            </a:pPr>
            <a:r>
              <a:rPr lang="en-US" sz="2200" b="1" smtClean="0"/>
              <a:t>SRAM </a:t>
            </a:r>
            <a:r>
              <a:rPr lang="en-US" sz="2200" smtClean="0"/>
              <a:t>: It is a 28-pin DIP IC. The size of the Data RAM is 32 KB. The access time is 70 ns. The board has sufficient working memory (SRAM) to develop large application and you can also port an RTOS. Fig. 10 shows the pin connections.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30723" name="Content Placeholder 2"/>
          <p:cNvSpPr>
            <a:spLocks noGrp="1"/>
          </p:cNvSpPr>
          <p:nvPr>
            <p:ph idx="1"/>
          </p:nvPr>
        </p:nvSpPr>
        <p:spPr/>
        <p:txBody>
          <a:bodyPr/>
          <a:lstStyle/>
          <a:p>
            <a:pPr eaLnBrk="1" hangingPunct="1"/>
            <a:r>
              <a:rPr lang="en-US" sz="2200" b="1" smtClean="0"/>
              <a:t>8279 Keypad Controller:</a:t>
            </a:r>
            <a:r>
              <a:rPr lang="en-US" sz="2200" smtClean="0"/>
              <a:t> It is 40-pin DIP IC used to interface with    4 * 4 keypad. The keypad is incorporated with the LEDs. Whenever the user presses any key, corresponding LED will glow. It is I/O mapped device connected to the Port B of ATmega128. The clock input is 1.8432 MHz which is internally divided by 2. The Select Lines (SL0-SL3) are used to select the Line during the scanning and it is connected to horizontal lines of keypad matrix. The Read Line (RL0-RL7) is used to connect to vertical lines of keypad matrix. The Output Lines (OUTA0-OUTA3) are used to glow the LED connected to the keypad. The pin connections are shown in Fig11.</a:t>
            </a:r>
          </a:p>
          <a:p>
            <a:pPr eaLnBrk="1" hangingPunct="1"/>
            <a:r>
              <a:rPr lang="en-US" sz="2200" b="1" smtClean="0"/>
              <a:t>LCD Interlace: </a:t>
            </a:r>
            <a:r>
              <a:rPr lang="en-US" sz="2200" smtClean="0"/>
              <a:t>The external 12 * 2 LCD can be interfaced as shown in Fig. 12. The LCD is I/O mapped, connected to the Port B of ATmegal28.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33795" name="Content Placeholder 2"/>
          <p:cNvSpPr>
            <a:spLocks noGrp="1"/>
          </p:cNvSpPr>
          <p:nvPr>
            <p:ph idx="1"/>
          </p:nvPr>
        </p:nvSpPr>
        <p:spPr/>
        <p:txBody>
          <a:bodyPr/>
          <a:lstStyle/>
          <a:p>
            <a:pPr eaLnBrk="1" hangingPunct="1"/>
            <a:r>
              <a:rPr lang="en-US" sz="2200" b="1" smtClean="0"/>
              <a:t>Keypad interface: </a:t>
            </a:r>
            <a:r>
              <a:rPr lang="en-US" sz="2200" smtClean="0"/>
              <a:t>20-Pin FRC (Free Ribbon Cable) connector is used to interface the keypad. The Free Ribbon Cable can be connected as shown in Fig.13.</a:t>
            </a:r>
          </a:p>
          <a:p>
            <a:pPr eaLnBrk="1" hangingPunct="1"/>
            <a:r>
              <a:rPr lang="en-US" sz="2200" b="1" smtClean="0"/>
              <a:t>USB Controller: </a:t>
            </a:r>
            <a:r>
              <a:rPr lang="en-US" sz="2200" smtClean="0"/>
              <a:t>The FTDI232 chip is connected for USB interface. It supports USB 1.1 version. Fig.14 shows the USB connections.</a:t>
            </a:r>
          </a:p>
          <a:p>
            <a:pPr eaLnBrk="1" hangingPunct="1"/>
            <a:r>
              <a:rPr lang="en-US" sz="2200" b="1" smtClean="0"/>
              <a:t>DAC</a:t>
            </a:r>
            <a:r>
              <a:rPr lang="en-US" sz="2200" smtClean="0"/>
              <a:t>: The MAX551 from Maxim is 12-bit, current-output, and 4-quadrant multiplying digital-to-analog converter (DAC). It is interfaced with the AVR through SPI interface. Data in the DAC register sets the DAC output voltage. Data is loaded into the input register via the serial interface. The LOAD input transfers data from the input register to the DAC register, updating the DAC output voltage. The DAC connections are shown in Fig15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37891" name="Content Placeholder 2"/>
          <p:cNvSpPr>
            <a:spLocks noGrp="1"/>
          </p:cNvSpPr>
          <p:nvPr>
            <p:ph idx="1"/>
          </p:nvPr>
        </p:nvSpPr>
        <p:spPr/>
        <p:txBody>
          <a:bodyPr/>
          <a:lstStyle/>
          <a:p>
            <a:pPr eaLnBrk="1" hangingPunct="1">
              <a:spcBef>
                <a:spcPts val="300"/>
              </a:spcBef>
            </a:pPr>
            <a:r>
              <a:rPr lang="en-US" sz="2200" b="1" smtClean="0"/>
              <a:t>LEDs Header (LED): </a:t>
            </a:r>
            <a:r>
              <a:rPr lang="en-US" sz="2200" smtClean="0"/>
              <a:t>The development board includes 8 green LEDs and 8 push-button switches. The LEDs and switches are connected to debug headers (LED and Switch) that are separated from the rest of the board. They can be connected to the micro-controller through a 10-wire cable to the pin header of micro-controller I/O ports. The cable should be connected directly from the port header to the LEDs or switches. The cable should not be twisted. Fig.16 shows the LED Header interface connections.</a:t>
            </a:r>
          </a:p>
          <a:p>
            <a:pPr eaLnBrk="1" hangingPunct="1">
              <a:spcBef>
                <a:spcPts val="300"/>
              </a:spcBef>
            </a:pPr>
            <a:r>
              <a:rPr lang="en-US" sz="2200" b="1" smtClean="0"/>
              <a:t>Switch Header (SWITCH): </a:t>
            </a:r>
            <a:r>
              <a:rPr lang="en-US" sz="2200" smtClean="0"/>
              <a:t>Pushing a switch causes the corresponding signal to be pulled low, while releasing it will result in voltage on the appropriate switch header connector. The interfacing details are shown in Fig. 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US" sz="4000" smtClean="0"/>
              <a:t>AVR Micro-Controller Development Board</a:t>
            </a:r>
          </a:p>
        </p:txBody>
      </p:sp>
      <p:sp>
        <p:nvSpPr>
          <p:cNvPr id="39939" name="Content Placeholder 2"/>
          <p:cNvSpPr>
            <a:spLocks noGrp="1"/>
          </p:cNvSpPr>
          <p:nvPr>
            <p:ph idx="1"/>
          </p:nvPr>
        </p:nvSpPr>
        <p:spPr/>
        <p:txBody>
          <a:bodyPr>
            <a:normAutofit lnSpcReduction="10000"/>
          </a:bodyPr>
          <a:lstStyle/>
          <a:p>
            <a:pPr eaLnBrk="1" hangingPunct="1"/>
            <a:r>
              <a:rPr lang="en-US" sz="2200" b="1" smtClean="0"/>
              <a:t>Port A, Port B, Port C(A(H)), Port D, Port E, Port F(ADC), Port G, Address Line Header (LATCH A (L)), INTERRUPT Header</a:t>
            </a:r>
            <a:r>
              <a:rPr lang="en-US" sz="2200" smtClean="0"/>
              <a:t>: The connections for I/O port headers are shown in Fig. 18.</a:t>
            </a:r>
          </a:p>
          <a:p>
            <a:pPr eaLnBrk="1" hangingPunct="1"/>
            <a:r>
              <a:rPr lang="en-US" sz="2200" b="1" smtClean="0"/>
              <a:t>RS232 connector</a:t>
            </a:r>
            <a:r>
              <a:rPr lang="en-US" sz="2200" smtClean="0"/>
              <a:t>: ATmega128 has an in-built UART controller, which is connected to the RS232 line driver chip whose Tx and Rx I/O's are extended to the 9-pin D-type connector. To use RS232, the UART pins of micro-controller need be to physically connected to RS232 connector through MAX232 as shown in Fig. 5-19.</a:t>
            </a:r>
          </a:p>
          <a:p>
            <a:pPr eaLnBrk="1" hangingPunct="1"/>
            <a:r>
              <a:rPr lang="en-US" sz="2200" b="1" smtClean="0"/>
              <a:t>Reset Push Button: </a:t>
            </a:r>
            <a:r>
              <a:rPr lang="en-US" sz="2200" smtClean="0"/>
              <a:t>The Reset Push Button resets the micro-controller when pushed.</a:t>
            </a:r>
          </a:p>
          <a:p>
            <a:pPr eaLnBrk="1" hangingPunct="1"/>
            <a:r>
              <a:rPr lang="en-US" sz="2200" b="1" smtClean="0"/>
              <a:t>Main Power LED: </a:t>
            </a:r>
            <a:r>
              <a:rPr lang="en-US" sz="2200" smtClean="0"/>
              <a:t>The red LED is directly connected to the main power supply. This LED is always lit when power is applied to the 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Types of Hardware Platforms</a:t>
            </a:r>
          </a:p>
        </p:txBody>
      </p:sp>
      <p:sp>
        <p:nvSpPr>
          <p:cNvPr id="5123" name="Content Placeholder 2"/>
          <p:cNvSpPr>
            <a:spLocks noGrp="1"/>
          </p:cNvSpPr>
          <p:nvPr>
            <p:ph idx="1"/>
          </p:nvPr>
        </p:nvSpPr>
        <p:spPr/>
        <p:txBody>
          <a:bodyPr/>
          <a:lstStyle/>
          <a:p>
            <a:pPr eaLnBrk="1" hangingPunct="1"/>
            <a:r>
              <a:rPr lang="en-US" smtClean="0"/>
              <a:t>PC Add-on  Cards</a:t>
            </a:r>
          </a:p>
          <a:p>
            <a:pPr lvl="1" eaLnBrk="1" hangingPunct="1"/>
            <a:r>
              <a:rPr lang="en-US" sz="2400" smtClean="0"/>
              <a:t>are plugged into the motherboard of a PC.</a:t>
            </a:r>
          </a:p>
          <a:p>
            <a:pPr lvl="1" eaLnBrk="1" hangingPunct="1"/>
            <a:r>
              <a:rPr lang="en-US" sz="2400" smtClean="0"/>
              <a:t>These cards use different types of buses for communication with the processor board. These buses are: ISA bus, PCI bus, compact PCI bus, PCMCIA bus</a:t>
            </a:r>
          </a:p>
          <a:p>
            <a:pPr lvl="1" eaLnBrk="1" hangingPunct="1"/>
            <a:r>
              <a:rPr lang="en-US" sz="2400" smtClean="0"/>
              <a:t>The PC add-on card will have application-specific hardware that includes a processor (micro-controller, microprocessor or a digital signal processor) for real-time data acquisition.</a:t>
            </a:r>
          </a:p>
          <a:p>
            <a:pPr lvl="1" eaLnBrk="1" hangingPunct="1"/>
            <a:r>
              <a:rPr lang="en-US" sz="2400" smtClean="0"/>
              <a:t>The acquired data is transferred to the PC's processor for further analysis and presentation to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t\Desktop\20140607_143506.jpg"/>
          <p:cNvPicPr>
            <a:picLocks noChangeAspect="1" noChangeArrowheads="1"/>
          </p:cNvPicPr>
          <p:nvPr/>
        </p:nvPicPr>
        <p:blipFill>
          <a:blip r:embed="rId2"/>
          <a:srcRect/>
          <a:stretch>
            <a:fillRect/>
          </a:stretch>
        </p:blipFill>
        <p:spPr bwMode="auto">
          <a:xfrm>
            <a:off x="609600" y="838200"/>
            <a:ext cx="7696200" cy="53545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Types of Hardware Platforms</a:t>
            </a:r>
          </a:p>
        </p:txBody>
      </p:sp>
      <p:sp>
        <p:nvSpPr>
          <p:cNvPr id="3" name="Content Placeholder 2"/>
          <p:cNvSpPr>
            <a:spLocks noGrp="1"/>
          </p:cNvSpPr>
          <p:nvPr>
            <p:ph idx="1"/>
          </p:nvPr>
        </p:nvSpPr>
        <p:spPr/>
        <p:txBody>
          <a:bodyPr>
            <a:normAutofit lnSpcReduction="10000"/>
          </a:bodyPr>
          <a:lstStyle/>
          <a:p>
            <a:pPr marL="514350" lvl="1" eaLnBrk="1" hangingPunct="1">
              <a:lnSpc>
                <a:spcPct val="80000"/>
              </a:lnSpc>
              <a:defRPr/>
            </a:pPr>
            <a:r>
              <a:rPr lang="en-US" sz="2400" dirty="0" smtClean="0"/>
              <a:t> A few such applications are given below:</a:t>
            </a:r>
          </a:p>
          <a:p>
            <a:pPr marL="914400" lvl="2" eaLnBrk="1" hangingPunct="1">
              <a:lnSpc>
                <a:spcPct val="80000"/>
              </a:lnSpc>
              <a:defRPr/>
            </a:pPr>
            <a:r>
              <a:rPr lang="en-US" sz="2000" dirty="0" smtClean="0"/>
              <a:t>Virtual Instrumentation in which the PC add-on card is used to acquire the signals in real-time. The PC's resources (hard disk, monitor) are used for signal analysis and display.</a:t>
            </a:r>
          </a:p>
          <a:p>
            <a:pPr marL="914400" lvl="2" eaLnBrk="1" hangingPunct="1">
              <a:lnSpc>
                <a:spcPct val="80000"/>
              </a:lnSpc>
              <a:defRPr/>
            </a:pPr>
            <a:r>
              <a:rPr lang="en-US" sz="2000" smtClean="0"/>
              <a:t>Interactive Voice Response (IVR) systems in which the PC add-on card is used to interface with the telephone network. </a:t>
            </a:r>
            <a:r>
              <a:rPr lang="en-US" sz="2000" dirty="0" smtClean="0"/>
              <a:t>Any person who calls the IVR system can retrieve the information stored in the PC's database.</a:t>
            </a:r>
          </a:p>
          <a:p>
            <a:pPr marL="914400" lvl="2" eaLnBrk="1" hangingPunct="1">
              <a:lnSpc>
                <a:spcPct val="80000"/>
              </a:lnSpc>
              <a:defRPr/>
            </a:pPr>
            <a:r>
              <a:rPr lang="en-US" sz="2000" dirty="0" smtClean="0"/>
              <a:t>Software-Defined Radio (SDR) in which the radio signals are acquired in real-time. These analog signals are converted to digital format and processed through the DSP on the PC add-on card.</a:t>
            </a:r>
          </a:p>
          <a:p>
            <a:pPr marL="914400" lvl="2" eaLnBrk="1" hangingPunct="1">
              <a:lnSpc>
                <a:spcPct val="80000"/>
              </a:lnSpc>
              <a:defRPr/>
            </a:pPr>
            <a:r>
              <a:rPr lang="en-US" sz="2000" dirty="0" smtClean="0"/>
              <a:t>Telephone tapping system in which the PC add-on card captures the telephone conversation and the PC's hard disk is used to store the conversation for later analysis.</a:t>
            </a:r>
          </a:p>
          <a:p>
            <a:pPr marL="914400" lvl="2" eaLnBrk="1" hangingPunct="1">
              <a:lnSpc>
                <a:spcPct val="80000"/>
              </a:lnSpc>
              <a:defRPr/>
            </a:pPr>
            <a:r>
              <a:rPr lang="en-US" sz="2000" dirty="0" smtClean="0"/>
              <a:t>In process control systems, the PC add-on card will have multi-channel ADC chips that acquire the data from multiple sensors and transducers, and send the data to PC for analysis.</a:t>
            </a:r>
          </a:p>
          <a:p>
            <a:pPr marL="914400" lvl="2" eaLnBrk="1" hangingPunct="1">
              <a:lnSpc>
                <a:spcPct val="80000"/>
              </a:lnSpc>
              <a:defRPr/>
            </a:pPr>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Types of Hardware Platforms</a:t>
            </a:r>
          </a:p>
        </p:txBody>
      </p:sp>
      <p:sp>
        <p:nvSpPr>
          <p:cNvPr id="7171" name="Content Placeholder 2"/>
          <p:cNvSpPr>
            <a:spLocks noGrp="1"/>
          </p:cNvSpPr>
          <p:nvPr>
            <p:ph idx="1"/>
          </p:nvPr>
        </p:nvSpPr>
        <p:spPr/>
        <p:txBody>
          <a:bodyPr/>
          <a:lstStyle/>
          <a:p>
            <a:pPr eaLnBrk="1" hangingPunct="1"/>
            <a:r>
              <a:rPr lang="en-US" smtClean="0"/>
              <a:t>Custom-built Hardware platforms</a:t>
            </a:r>
          </a:p>
          <a:p>
            <a:pPr lvl="1" eaLnBrk="1" hangingPunct="1"/>
            <a:r>
              <a:rPr lang="en-US" smtClean="0"/>
              <a:t>Custom-built hardware platforms are used when the application demands design of a processor-based system as per the customer requirements.</a:t>
            </a:r>
          </a:p>
          <a:p>
            <a:pPr lvl="1" eaLnBrk="1" hangingPunct="1"/>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89C51 Micro-controller Development Board</a:t>
            </a:r>
          </a:p>
        </p:txBody>
      </p:sp>
      <p:sp>
        <p:nvSpPr>
          <p:cNvPr id="8195" name="Content Placeholder 2"/>
          <p:cNvSpPr>
            <a:spLocks noGrp="1"/>
          </p:cNvSpPr>
          <p:nvPr>
            <p:ph idx="1"/>
          </p:nvPr>
        </p:nvSpPr>
        <p:spPr/>
        <p:txBody>
          <a:bodyPr/>
          <a:lstStyle/>
          <a:p>
            <a:pPr eaLnBrk="1" hangingPunct="1">
              <a:lnSpc>
                <a:spcPct val="90000"/>
              </a:lnSpc>
            </a:pPr>
            <a:r>
              <a:rPr lang="en-US" sz="2400" smtClean="0"/>
              <a:t>Intel 8051 family processors are widely used in small embedded systems. </a:t>
            </a:r>
          </a:p>
          <a:p>
            <a:pPr eaLnBrk="1" hangingPunct="1">
              <a:lnSpc>
                <a:spcPct val="90000"/>
              </a:lnSpc>
            </a:pPr>
            <a:r>
              <a:rPr lang="en-US" sz="2400" smtClean="0"/>
              <a:t>ATMEL 89C51 Flash micro-controller belongs to this family.</a:t>
            </a:r>
          </a:p>
          <a:p>
            <a:pPr eaLnBrk="1" hangingPunct="1">
              <a:lnSpc>
                <a:spcPct val="90000"/>
              </a:lnSpc>
            </a:pPr>
            <a:r>
              <a:rPr lang="en-US" sz="2400" smtClean="0"/>
              <a:t>Development board Features:</a:t>
            </a:r>
          </a:p>
          <a:p>
            <a:pPr lvl="1" eaLnBrk="1" hangingPunct="1">
              <a:lnSpc>
                <a:spcPct val="90000"/>
              </a:lnSpc>
            </a:pPr>
            <a:r>
              <a:rPr lang="en-US" sz="2000" smtClean="0"/>
              <a:t>On-board 64 MB code flash and 32 KB Data RAM</a:t>
            </a:r>
          </a:p>
          <a:p>
            <a:pPr lvl="1" eaLnBrk="1" hangingPunct="1">
              <a:lnSpc>
                <a:spcPct val="90000"/>
              </a:lnSpc>
            </a:pPr>
            <a:r>
              <a:rPr lang="en-US" sz="2000" smtClean="0"/>
              <a:t>RS-232 Interface</a:t>
            </a:r>
          </a:p>
          <a:p>
            <a:pPr lvl="1" eaLnBrk="1" hangingPunct="1">
              <a:lnSpc>
                <a:spcPct val="90000"/>
              </a:lnSpc>
            </a:pPr>
            <a:r>
              <a:rPr lang="en-US" sz="2000" smtClean="0"/>
              <a:t>Regulated Power Supply</a:t>
            </a:r>
          </a:p>
          <a:p>
            <a:pPr lvl="1" eaLnBrk="1" hangingPunct="1">
              <a:lnSpc>
                <a:spcPct val="90000"/>
              </a:lnSpc>
            </a:pPr>
            <a:r>
              <a:rPr lang="en-US" sz="2000" smtClean="0"/>
              <a:t>8 Push Buttons</a:t>
            </a:r>
          </a:p>
          <a:p>
            <a:pPr lvl="1" eaLnBrk="1" hangingPunct="1">
              <a:lnSpc>
                <a:spcPct val="90000"/>
              </a:lnSpc>
            </a:pPr>
            <a:r>
              <a:rPr lang="en-US" sz="2000" smtClean="0"/>
              <a:t>8 LEDs</a:t>
            </a:r>
          </a:p>
          <a:p>
            <a:pPr lvl="1" eaLnBrk="1" hangingPunct="1">
              <a:lnSpc>
                <a:spcPct val="90000"/>
              </a:lnSpc>
            </a:pPr>
            <a:r>
              <a:rPr lang="en-US" sz="2000" smtClean="0"/>
              <a:t>All I/O Ports easily accessible through Pin Header Connectors</a:t>
            </a:r>
          </a:p>
          <a:p>
            <a:pPr lvl="1" eaLnBrk="1" hangingPunct="1">
              <a:lnSpc>
                <a:spcPct val="90000"/>
              </a:lnSpc>
            </a:pPr>
            <a:r>
              <a:rPr lang="en-US" sz="2000" smtClean="0"/>
              <a:t>11.059 MHz crystal</a:t>
            </a:r>
          </a:p>
          <a:p>
            <a:pPr lvl="1" eaLnBrk="1" hangingPunct="1">
              <a:lnSpc>
                <a:spcPct val="90000"/>
              </a:lnSpc>
            </a:pPr>
            <a:r>
              <a:rPr lang="en-US" sz="2000" smtClean="0"/>
              <a:t>The micro-controller can be any of the MCS-51 compatible 40 Pin DIP micro-controllers.</a:t>
            </a:r>
          </a:p>
          <a:p>
            <a:pPr lvl="1" eaLnBrk="1" hangingPunct="1">
              <a:lnSpc>
                <a:spcPct val="90000"/>
              </a:lnSpc>
            </a:pPr>
            <a:endParaRPr lang="en-US" sz="2000" smtClean="0"/>
          </a:p>
          <a:p>
            <a:pPr eaLnBrk="1" hangingPunct="1">
              <a:lnSpc>
                <a:spcPct val="90000"/>
              </a:lnSpc>
            </a:pPr>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fig1.jpg"/>
          <p:cNvPicPr>
            <a:picLocks noChangeAspect="1"/>
          </p:cNvPicPr>
          <p:nvPr/>
        </p:nvPicPr>
        <p:blipFill>
          <a:blip r:embed="rId2"/>
          <a:srcRect/>
          <a:stretch>
            <a:fillRect/>
          </a:stretch>
        </p:blipFill>
        <p:spPr bwMode="auto">
          <a:xfrm>
            <a:off x="685800" y="381000"/>
            <a:ext cx="7961313" cy="5257800"/>
          </a:xfrm>
          <a:prstGeom prst="rect">
            <a:avLst/>
          </a:prstGeom>
          <a:noFill/>
          <a:ln w="9525">
            <a:noFill/>
            <a:miter lim="800000"/>
            <a:headEnd/>
            <a:tailEnd/>
          </a:ln>
        </p:spPr>
      </p:pic>
      <p:sp>
        <p:nvSpPr>
          <p:cNvPr id="7" name="TextBox 6"/>
          <p:cNvSpPr txBox="1"/>
          <p:nvPr/>
        </p:nvSpPr>
        <p:spPr>
          <a:xfrm>
            <a:off x="2674938" y="5867400"/>
            <a:ext cx="4411662" cy="307975"/>
          </a:xfrm>
          <a:prstGeom prst="rect">
            <a:avLst/>
          </a:prstGeom>
          <a:noFill/>
        </p:spPr>
        <p:txBody>
          <a:bodyPr wrap="none">
            <a:spAutoFit/>
          </a:bodyPr>
          <a:lstStyle/>
          <a:p>
            <a:pPr>
              <a:defRPr/>
            </a:pPr>
            <a:r>
              <a:rPr lang="en-US" sz="1400" b="1" dirty="0">
                <a:latin typeface="+mn-lt"/>
              </a:rPr>
              <a:t>Fig1. Block Diagram of ATMEL 89C51 Development Board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sz="4000" smtClean="0"/>
              <a:t>89C51 Micro-controller Development Board</a:t>
            </a:r>
          </a:p>
        </p:txBody>
      </p:sp>
      <p:sp>
        <p:nvSpPr>
          <p:cNvPr id="10243" name="Content Placeholder 2"/>
          <p:cNvSpPr>
            <a:spLocks noGrp="1"/>
          </p:cNvSpPr>
          <p:nvPr>
            <p:ph idx="1"/>
          </p:nvPr>
        </p:nvSpPr>
        <p:spPr/>
        <p:txBody>
          <a:bodyPr>
            <a:normAutofit lnSpcReduction="10000"/>
          </a:bodyPr>
          <a:lstStyle/>
          <a:p>
            <a:pPr eaLnBrk="1" hangingPunct="1"/>
            <a:r>
              <a:rPr lang="en-US" sz="2800" smtClean="0"/>
              <a:t>The important components used in the development board are listed below. The component reference on the PCB is given in brackets.</a:t>
            </a:r>
          </a:p>
          <a:p>
            <a:pPr lvl="1" eaLnBrk="1" hangingPunct="1">
              <a:spcBef>
                <a:spcPts val="300"/>
              </a:spcBef>
            </a:pPr>
            <a:r>
              <a:rPr lang="en-US" sz="2400" smtClean="0"/>
              <a:t>	89C51 Micro-controller (U2)</a:t>
            </a:r>
          </a:p>
          <a:p>
            <a:pPr lvl="1" eaLnBrk="1" hangingPunct="1">
              <a:spcBef>
                <a:spcPts val="300"/>
              </a:spcBef>
            </a:pPr>
            <a:r>
              <a:rPr lang="en-US" sz="2400" smtClean="0"/>
              <a:t>	Data Memory (U4)</a:t>
            </a:r>
          </a:p>
          <a:p>
            <a:pPr lvl="1" eaLnBrk="1" hangingPunct="1">
              <a:spcBef>
                <a:spcPts val="300"/>
              </a:spcBef>
            </a:pPr>
            <a:r>
              <a:rPr lang="en-US" sz="2400" smtClean="0"/>
              <a:t>	Code Flash (U5)</a:t>
            </a:r>
          </a:p>
          <a:p>
            <a:pPr lvl="1" eaLnBrk="1" hangingPunct="1">
              <a:spcBef>
                <a:spcPts val="300"/>
              </a:spcBef>
            </a:pPr>
            <a:r>
              <a:rPr lang="en-US" sz="2400" smtClean="0"/>
              <a:t>	LEDs Header (LED JP1)</a:t>
            </a:r>
          </a:p>
          <a:p>
            <a:pPr lvl="1" eaLnBrk="1" hangingPunct="1">
              <a:spcBef>
                <a:spcPts val="300"/>
              </a:spcBef>
            </a:pPr>
            <a:r>
              <a:rPr lang="en-US" sz="2400" smtClean="0"/>
              <a:t>	Switch Header (SW JP4)</a:t>
            </a:r>
          </a:p>
          <a:p>
            <a:pPr lvl="1" eaLnBrk="1" hangingPunct="1">
              <a:spcBef>
                <a:spcPts val="300"/>
              </a:spcBef>
            </a:pPr>
            <a:r>
              <a:rPr lang="en-US" sz="2400" smtClean="0"/>
              <a:t>	Port-0 (P0 JP2), Port-1 (PI JP3), Port-2 (A(h) JP5), Port-3 (P3 JP6) and Address Line Header (A(I)JP7)</a:t>
            </a:r>
          </a:p>
          <a:p>
            <a:pPr lvl="1" eaLnBrk="1" hangingPunct="1">
              <a:spcBef>
                <a:spcPts val="300"/>
              </a:spcBef>
            </a:pPr>
            <a:r>
              <a:rPr lang="en-US" sz="2400" smtClean="0"/>
              <a:t>	RS232 interface (U3)</a:t>
            </a:r>
          </a:p>
          <a:p>
            <a:pPr eaLnBrk="1" hangingPunct="1"/>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1986</Words>
  <Application>Microsoft Office PowerPoint</Application>
  <PresentationFormat>On-screen Show (4:3)</PresentationFormat>
  <Paragraphs>153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Types of Hardware Platforms</vt:lpstr>
      <vt:lpstr>Types of Hardware Platforms</vt:lpstr>
      <vt:lpstr>Types of Hardware Platforms</vt:lpstr>
      <vt:lpstr>Slide 4</vt:lpstr>
      <vt:lpstr>Types of Hardware Platforms</vt:lpstr>
      <vt:lpstr>Types of Hardware Platforms</vt:lpstr>
      <vt:lpstr>89C51 Micro-controller Development Board</vt:lpstr>
      <vt:lpstr>Slide 8</vt:lpstr>
      <vt:lpstr>89C51 Micro-controller Development Board</vt:lpstr>
      <vt:lpstr>Slide 10</vt:lpstr>
      <vt:lpstr>89C51 Micro-controller Development Board</vt:lpstr>
      <vt:lpstr>AVR Micro-Controller Development Board</vt:lpstr>
      <vt:lpstr>AVR Micro-Controller Development Board</vt:lpstr>
      <vt:lpstr>AVR Micro-Controller Development Board</vt:lpstr>
      <vt:lpstr>AVR Micro-Controller Development Board</vt:lpstr>
      <vt:lpstr>AVR Micro-Controller Development Board</vt:lpstr>
      <vt:lpstr>AVR Micro-Controller Development Board</vt:lpstr>
      <vt:lpstr>AVR Micro-Controller Development Board</vt:lpstr>
      <vt:lpstr>Slide 19</vt:lpstr>
      <vt:lpstr>AVR Micro-Controller Development Board</vt:lpstr>
      <vt:lpstr>Slide 21</vt:lpstr>
      <vt:lpstr>AVR Micro-Controller Development Board</vt:lpstr>
      <vt:lpstr>AVR Micro-Controller Development Board</vt:lpstr>
      <vt:lpstr>AVR Micro-Controller Development Board</vt:lpstr>
      <vt:lpstr>AVR Micro-Controller Development Board</vt:lpstr>
      <vt:lpstr>AVR Micro-Controller Development Board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Hardware Platforms</dc:title>
  <dc:creator>Sat</dc:creator>
  <cp:lastModifiedBy>MKG</cp:lastModifiedBy>
  <cp:revision>8</cp:revision>
  <dcterms:created xsi:type="dcterms:W3CDTF">2006-08-16T00:00:00Z</dcterms:created>
  <dcterms:modified xsi:type="dcterms:W3CDTF">2016-07-21T04:21:57Z</dcterms:modified>
</cp:coreProperties>
</file>