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826F8-304E-4C95-9F1E-166320B09176}" type="datetimeFigureOut">
              <a:rPr lang="en-IN" smtClean="0"/>
              <a:t>16-09-2024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81091-4C1C-4839-BC9E-58E06A12FACD}" type="slidenum">
              <a:rPr lang="en-IN" smtClean="0"/>
              <a:t>‹#›</a:t>
            </a:fld>
            <a:endParaRPr lang="en-IN"/>
          </a:p>
        </p:txBody>
      </p:sp>
    </p:spTree>
    <p:extLst>
      <p:ext uri="{BB962C8B-B14F-4D97-AF65-F5344CB8AC3E}">
        <p14:creationId xmlns:p14="http://schemas.microsoft.com/office/powerpoint/2010/main" val="2954282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081091-4C1C-4839-BC9E-58E06A12FACD}" type="slidenum">
              <a:rPr lang="en-IN" smtClean="0"/>
              <a:t>4</a:t>
            </a:fld>
            <a:endParaRPr lang="en-IN"/>
          </a:p>
        </p:txBody>
      </p:sp>
    </p:spTree>
    <p:extLst>
      <p:ext uri="{BB962C8B-B14F-4D97-AF65-F5344CB8AC3E}">
        <p14:creationId xmlns:p14="http://schemas.microsoft.com/office/powerpoint/2010/main" val="8434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3282-0CC1-A6EF-49B8-7ACAD61B3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03F331-5DB9-2EA8-F2B6-6966001150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81E01F-AB09-1EFA-A52F-FF972212D3DD}"/>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5" name="Footer Placeholder 4">
            <a:extLst>
              <a:ext uri="{FF2B5EF4-FFF2-40B4-BE49-F238E27FC236}">
                <a16:creationId xmlns:a16="http://schemas.microsoft.com/office/drawing/2014/main" id="{7612C0D6-F9DD-D5CC-92FA-32CC9594C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454F7E-B47C-62C1-E9ED-90E5F95C0B53}"/>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55244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CAF8-5041-2648-A59A-1F3043939F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C34CF6-C7E3-E4AD-9169-0A0D09474C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114BA4-4B4C-2C08-3065-1EEB3D80DD4D}"/>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5" name="Footer Placeholder 4">
            <a:extLst>
              <a:ext uri="{FF2B5EF4-FFF2-40B4-BE49-F238E27FC236}">
                <a16:creationId xmlns:a16="http://schemas.microsoft.com/office/drawing/2014/main" id="{47FFD8F5-AEB6-2DCE-B047-3D2E4E96E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D6D593-F755-4D2B-DD76-12BA91A075B7}"/>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411004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4D92A-A14F-2675-823E-D6D7B90A58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6F0F13-D6F6-D9A1-2570-16CD5E7DE0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5A7B11-3530-014B-FD3E-DC8FF6D09467}"/>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5" name="Footer Placeholder 4">
            <a:extLst>
              <a:ext uri="{FF2B5EF4-FFF2-40B4-BE49-F238E27FC236}">
                <a16:creationId xmlns:a16="http://schemas.microsoft.com/office/drawing/2014/main" id="{CE9A36D2-7EBC-5747-D1F3-3CB6C9B3F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A94EBB-B61E-84D6-2FE0-485506181E4E}"/>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232237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55C0-58F2-9FED-8C3C-43448D182F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4D5684-A769-BBA8-4545-DE3DF42A6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11F81-9E26-ADCC-56F3-0162FFC4000A}"/>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5" name="Footer Placeholder 4">
            <a:extLst>
              <a:ext uri="{FF2B5EF4-FFF2-40B4-BE49-F238E27FC236}">
                <a16:creationId xmlns:a16="http://schemas.microsoft.com/office/drawing/2014/main" id="{AC00EFA6-E844-AFE5-3C58-801CE91E8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14C140-4F7A-7643-2452-5F7B6843A582}"/>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22395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A359-ED6B-F205-89FE-025F4BE34B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5CE835-1D0A-3CE4-2587-2C4637D6A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16754-BC15-70EF-2378-70EF351C8A3B}"/>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5" name="Footer Placeholder 4">
            <a:extLst>
              <a:ext uri="{FF2B5EF4-FFF2-40B4-BE49-F238E27FC236}">
                <a16:creationId xmlns:a16="http://schemas.microsoft.com/office/drawing/2014/main" id="{2520BBE1-807B-7F0A-FCAB-5C03F0AF2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6C152-985F-04F2-7195-C970D349F93B}"/>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12883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9AD4-B451-0523-FEAA-6F299D8897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10498B-9940-99D9-46C5-439209C4DB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985DD9-09FB-5352-39BD-AFC961690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A383E1-BFDF-B051-41C9-245F4129F3E8}"/>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6" name="Footer Placeholder 5">
            <a:extLst>
              <a:ext uri="{FF2B5EF4-FFF2-40B4-BE49-F238E27FC236}">
                <a16:creationId xmlns:a16="http://schemas.microsoft.com/office/drawing/2014/main" id="{439CD42B-B9C6-9E55-DB08-3E0144FD4C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CA1327-5946-085A-9961-B730BC3E48F0}"/>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154009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2C1E-D8F5-318B-1CE1-D09DCE7D27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B6C91-3DC1-397C-8A3E-07B2DCC5DE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36648-22B5-15B5-61A5-600E43A73A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BB79BC-BCAE-8C11-37A0-7519FEFD7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16F6DC-1C20-4E60-390B-636B66E0B3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3EE888-9F50-E544-E02D-35F49F4353C7}"/>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8" name="Footer Placeholder 7">
            <a:extLst>
              <a:ext uri="{FF2B5EF4-FFF2-40B4-BE49-F238E27FC236}">
                <a16:creationId xmlns:a16="http://schemas.microsoft.com/office/drawing/2014/main" id="{493CC3AC-DA17-30D3-EF0E-E531D06AF7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F1BA6A-9BEE-E581-10E1-D89F73896A5C}"/>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345429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3FFA-85B6-DABC-C61C-35337065EA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59479B-547C-2ABD-1245-B7C7D73BE7C3}"/>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4" name="Footer Placeholder 3">
            <a:extLst>
              <a:ext uri="{FF2B5EF4-FFF2-40B4-BE49-F238E27FC236}">
                <a16:creationId xmlns:a16="http://schemas.microsoft.com/office/drawing/2014/main" id="{13E88C8F-E66D-8158-D01E-AFA095BE7E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5A08E5-6E88-80FA-D5A5-2A0202024789}"/>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373851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546524-4AF2-F32C-F8C8-DF4BFBECDADF}"/>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3" name="Footer Placeholder 2">
            <a:extLst>
              <a:ext uri="{FF2B5EF4-FFF2-40B4-BE49-F238E27FC236}">
                <a16:creationId xmlns:a16="http://schemas.microsoft.com/office/drawing/2014/main" id="{905BF4E0-3B19-D60F-3416-5B547EE3CF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172F8C-AEA9-8B44-7BF5-163F1A7CEB3C}"/>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163422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72DE-CF04-5221-2506-66E55051E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FDA01F-A80C-8C7E-BD29-1F6579B7F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3D79CA-1636-DC49-9E49-9848052CD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FEA64-DA6B-0221-5D69-9F998C3413F2}"/>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6" name="Footer Placeholder 5">
            <a:extLst>
              <a:ext uri="{FF2B5EF4-FFF2-40B4-BE49-F238E27FC236}">
                <a16:creationId xmlns:a16="http://schemas.microsoft.com/office/drawing/2014/main" id="{61954D23-14D6-6137-4D37-CB0F41525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19672F-5E50-9350-EA2F-AAB0DFA636BE}"/>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70741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5827-411A-A846-0424-927890C64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181DCB-B627-C6EF-E9AC-1D067A6568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FC2A26-4B64-A726-4D98-9C8786401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0EB10-738D-EA7D-F295-F1AD1D0DFA35}"/>
              </a:ext>
            </a:extLst>
          </p:cNvPr>
          <p:cNvSpPr>
            <a:spLocks noGrp="1"/>
          </p:cNvSpPr>
          <p:nvPr>
            <p:ph type="dt" sz="half" idx="10"/>
          </p:nvPr>
        </p:nvSpPr>
        <p:spPr/>
        <p:txBody>
          <a:bodyPr/>
          <a:lstStyle/>
          <a:p>
            <a:fld id="{CA743DDC-4ED7-47CF-8ACC-4E8BCDB7B785}" type="datetimeFigureOut">
              <a:rPr lang="en-IN" smtClean="0"/>
              <a:t>16-09-2024</a:t>
            </a:fld>
            <a:endParaRPr lang="en-IN"/>
          </a:p>
        </p:txBody>
      </p:sp>
      <p:sp>
        <p:nvSpPr>
          <p:cNvPr id="6" name="Footer Placeholder 5">
            <a:extLst>
              <a:ext uri="{FF2B5EF4-FFF2-40B4-BE49-F238E27FC236}">
                <a16:creationId xmlns:a16="http://schemas.microsoft.com/office/drawing/2014/main" id="{413C1CF8-FEA5-7821-9579-68D3B2E565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F6A6B4-3D3C-6603-965D-B9BB2B6D03C7}"/>
              </a:ext>
            </a:extLst>
          </p:cNvPr>
          <p:cNvSpPr>
            <a:spLocks noGrp="1"/>
          </p:cNvSpPr>
          <p:nvPr>
            <p:ph type="sldNum" sz="quarter" idx="12"/>
          </p:nvPr>
        </p:nvSpPr>
        <p:spPr/>
        <p:txBody>
          <a:bodyPr/>
          <a:lstStyle/>
          <a:p>
            <a:fld id="{E9431BC7-95EF-496F-8378-97219CB1C9BC}" type="slidenum">
              <a:rPr lang="en-IN" smtClean="0"/>
              <a:t>‹#›</a:t>
            </a:fld>
            <a:endParaRPr lang="en-IN"/>
          </a:p>
        </p:txBody>
      </p:sp>
    </p:spTree>
    <p:extLst>
      <p:ext uri="{BB962C8B-B14F-4D97-AF65-F5344CB8AC3E}">
        <p14:creationId xmlns:p14="http://schemas.microsoft.com/office/powerpoint/2010/main" val="275807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9F9B2B-E5E1-9D43-FA55-B6F69C8AA3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4534A4-1F8A-83D7-0A53-05ECA9BBE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922141-A27F-DC5F-741E-223DD4373D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43DDC-4ED7-47CF-8ACC-4E8BCDB7B785}" type="datetimeFigureOut">
              <a:rPr lang="en-IN" smtClean="0"/>
              <a:t>16-09-2024</a:t>
            </a:fld>
            <a:endParaRPr lang="en-IN"/>
          </a:p>
        </p:txBody>
      </p:sp>
      <p:sp>
        <p:nvSpPr>
          <p:cNvPr id="5" name="Footer Placeholder 4">
            <a:extLst>
              <a:ext uri="{FF2B5EF4-FFF2-40B4-BE49-F238E27FC236}">
                <a16:creationId xmlns:a16="http://schemas.microsoft.com/office/drawing/2014/main" id="{43B1796B-0CA5-1B89-8B31-8AC1063DF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3992A6-0792-8189-24CB-C89DAA219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31BC7-95EF-496F-8378-97219CB1C9BC}" type="slidenum">
              <a:rPr lang="en-IN" smtClean="0"/>
              <a:t>‹#›</a:t>
            </a:fld>
            <a:endParaRPr lang="en-IN"/>
          </a:p>
        </p:txBody>
      </p:sp>
    </p:spTree>
    <p:extLst>
      <p:ext uri="{BB962C8B-B14F-4D97-AF65-F5344CB8AC3E}">
        <p14:creationId xmlns:p14="http://schemas.microsoft.com/office/powerpoint/2010/main" val="677915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66e74fa1b95738572b2d1bdf--dazzling-parfait-95d87f.netlify.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F55B-298A-E8E3-3091-35A973AAC66F}"/>
              </a:ext>
            </a:extLst>
          </p:cNvPr>
          <p:cNvSpPr>
            <a:spLocks noGrp="1"/>
          </p:cNvSpPr>
          <p:nvPr>
            <p:ph type="ctrTitle"/>
          </p:nvPr>
        </p:nvSpPr>
        <p:spPr>
          <a:xfrm>
            <a:off x="1435510" y="98323"/>
            <a:ext cx="9232490" cy="2792361"/>
          </a:xfrm>
        </p:spPr>
        <p:txBody>
          <a:bodyPr>
            <a:normAutofit/>
          </a:bodyPr>
          <a:lstStyle/>
          <a:p>
            <a:r>
              <a:rPr lang="en-US" sz="7200" b="1" dirty="0">
                <a:effectLst>
                  <a:outerShdw blurRad="38100" dist="38100" dir="2700000" algn="tl">
                    <a:srgbClr val="000000">
                      <a:alpha val="43137"/>
                    </a:srgbClr>
                  </a:outerShdw>
                </a:effectLst>
                <a:latin typeface="+mn-lt"/>
              </a:rPr>
              <a:t>Twitter Data Analytics</a:t>
            </a:r>
            <a:br>
              <a:rPr lang="en-US" b="1" dirty="0"/>
            </a:br>
            <a:endParaRPr lang="en-IN" dirty="0"/>
          </a:p>
        </p:txBody>
      </p:sp>
      <p:sp>
        <p:nvSpPr>
          <p:cNvPr id="3" name="Subtitle 2">
            <a:extLst>
              <a:ext uri="{FF2B5EF4-FFF2-40B4-BE49-F238E27FC236}">
                <a16:creationId xmlns:a16="http://schemas.microsoft.com/office/drawing/2014/main" id="{CDF057AB-051E-9CCE-035D-068C03D258B1}"/>
              </a:ext>
            </a:extLst>
          </p:cNvPr>
          <p:cNvSpPr>
            <a:spLocks noGrp="1"/>
          </p:cNvSpPr>
          <p:nvPr>
            <p:ph type="subTitle" idx="1"/>
          </p:nvPr>
        </p:nvSpPr>
        <p:spPr>
          <a:xfrm>
            <a:off x="1524000" y="2753032"/>
            <a:ext cx="9144000" cy="2504768"/>
          </a:xfrm>
        </p:spPr>
        <p:txBody>
          <a:bodyPr>
            <a:noAutofit/>
          </a:bodyPr>
          <a:lstStyle/>
          <a:p>
            <a:r>
              <a:rPr lang="en-US" sz="4800" dirty="0">
                <a:solidFill>
                  <a:schemeClr val="bg2">
                    <a:lumMod val="25000"/>
                  </a:schemeClr>
                </a:solidFill>
              </a:rPr>
              <a:t>Analyzing Twitter data using Power BI and DAX to gain insights into tweet performance.</a:t>
            </a:r>
          </a:p>
          <a:p>
            <a:r>
              <a:rPr lang="en-US" sz="4800" dirty="0">
                <a:solidFill>
                  <a:schemeClr val="bg2">
                    <a:lumMod val="25000"/>
                  </a:schemeClr>
                </a:solidFill>
              </a:rPr>
              <a:t>By: Diptarka Mukherjee</a:t>
            </a:r>
            <a:endParaRPr lang="en-IN" sz="4800" dirty="0">
              <a:solidFill>
                <a:schemeClr val="bg2">
                  <a:lumMod val="25000"/>
                </a:schemeClr>
              </a:solidFill>
            </a:endParaRPr>
          </a:p>
        </p:txBody>
      </p:sp>
    </p:spTree>
    <p:extLst>
      <p:ext uri="{BB962C8B-B14F-4D97-AF65-F5344CB8AC3E}">
        <p14:creationId xmlns:p14="http://schemas.microsoft.com/office/powerpoint/2010/main" val="140248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BDC2C8-9E23-FA13-DE0F-518478717D16}"/>
              </a:ext>
            </a:extLst>
          </p:cNvPr>
          <p:cNvSpPr txBox="1"/>
          <p:nvPr/>
        </p:nvSpPr>
        <p:spPr>
          <a:xfrm>
            <a:off x="186813" y="324465"/>
            <a:ext cx="11926529" cy="4985980"/>
          </a:xfrm>
          <a:prstGeom prst="rect">
            <a:avLst/>
          </a:prstGeom>
          <a:noFill/>
        </p:spPr>
        <p:txBody>
          <a:bodyPr wrap="square" rtlCol="0">
            <a:spAutoFit/>
          </a:bodyPr>
          <a:lstStyle/>
          <a:p>
            <a:r>
              <a:rPr lang="en-IN" sz="4800" b="1" dirty="0">
                <a:effectLst>
                  <a:outerShdw blurRad="38100" dist="38100" dir="2700000" algn="tl">
                    <a:srgbClr val="000000">
                      <a:alpha val="43137"/>
                    </a:srgbClr>
                  </a:outerShdw>
                </a:effectLst>
              </a:rPr>
              <a:t>Conclusion</a:t>
            </a:r>
          </a:p>
          <a:p>
            <a:endParaRPr lang="en-IN" dirty="0"/>
          </a:p>
          <a:p>
            <a:r>
              <a:rPr lang="en-US" sz="2800" dirty="0">
                <a:solidFill>
                  <a:schemeClr val="bg2">
                    <a:lumMod val="25000"/>
                  </a:schemeClr>
                </a:solidFill>
              </a:rPr>
              <a:t>This project provided a comprehensive learning experience in using Power BI for Twitter data analytics. Through the use of advanced DAX functions, various tweet metrics were analyzed, and meaningful insights were derived. The combination of complex filters and calculated columns enabled an in-depth exploration of the data, resulting in a better understanding of tweet performance and engagement trends. Overall, the project was a success in developing both technical and analytical skills.</a:t>
            </a:r>
          </a:p>
          <a:p>
            <a:endParaRPr lang="en-US" sz="2800" dirty="0">
              <a:solidFill>
                <a:schemeClr val="bg2">
                  <a:lumMod val="25000"/>
                </a:schemeClr>
              </a:solidFill>
            </a:endParaRPr>
          </a:p>
          <a:p>
            <a:r>
              <a:rPr lang="en-US" sz="2800" dirty="0">
                <a:solidFill>
                  <a:schemeClr val="bg2">
                    <a:lumMod val="25000"/>
                  </a:schemeClr>
                </a:solidFill>
                <a:hlinkClick r:id="rId2"/>
              </a:rPr>
              <a:t>Link of Power BI Dashboard</a:t>
            </a:r>
            <a:endParaRPr lang="en-US" sz="2800" dirty="0">
              <a:solidFill>
                <a:schemeClr val="bg2">
                  <a:lumMod val="25000"/>
                </a:schemeClr>
              </a:solidFill>
            </a:endParaRPr>
          </a:p>
        </p:txBody>
      </p:sp>
    </p:spTree>
    <p:extLst>
      <p:ext uri="{BB962C8B-B14F-4D97-AF65-F5344CB8AC3E}">
        <p14:creationId xmlns:p14="http://schemas.microsoft.com/office/powerpoint/2010/main" val="337937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0F44A4-A415-52CE-7995-34CC5D0ED856}"/>
              </a:ext>
            </a:extLst>
          </p:cNvPr>
          <p:cNvSpPr txBox="1"/>
          <p:nvPr/>
        </p:nvSpPr>
        <p:spPr>
          <a:xfrm>
            <a:off x="245806" y="285135"/>
            <a:ext cx="11798710" cy="3416320"/>
          </a:xfrm>
          <a:prstGeom prst="rect">
            <a:avLst/>
          </a:prstGeom>
          <a:noFill/>
        </p:spPr>
        <p:txBody>
          <a:bodyPr wrap="square" rtlCol="0">
            <a:spAutoFit/>
          </a:bodyPr>
          <a:lstStyle/>
          <a:p>
            <a:r>
              <a:rPr lang="en-IN" sz="4800" b="1" dirty="0">
                <a:effectLst>
                  <a:outerShdw blurRad="38100" dist="38100" dir="2700000" algn="tl">
                    <a:srgbClr val="000000">
                      <a:alpha val="43137"/>
                    </a:srgbClr>
                  </a:outerShdw>
                </a:effectLst>
              </a:rPr>
              <a:t>Introduction</a:t>
            </a:r>
          </a:p>
          <a:p>
            <a:endParaRPr lang="en-US" sz="2800" dirty="0"/>
          </a:p>
          <a:p>
            <a:r>
              <a:rPr lang="en-US" sz="2800" dirty="0">
                <a:solidFill>
                  <a:schemeClr val="bg2">
                    <a:lumMod val="25000"/>
                  </a:schemeClr>
                </a:solidFill>
              </a:rPr>
              <a:t>This project involved analyzing Twitter data using Power BI and DAX functions. The primary objective was to derive insights from various tweet metrics such as media engagements, media views, replies, and impressions. By applying specific filters and conditions, we were able to visualize trends and identify key factors driving tweet engagement.</a:t>
            </a:r>
            <a:endParaRPr lang="en-IN" sz="2800" dirty="0">
              <a:solidFill>
                <a:schemeClr val="bg2">
                  <a:lumMod val="25000"/>
                </a:schemeClr>
              </a:solidFill>
            </a:endParaRPr>
          </a:p>
        </p:txBody>
      </p:sp>
    </p:spTree>
    <p:extLst>
      <p:ext uri="{BB962C8B-B14F-4D97-AF65-F5344CB8AC3E}">
        <p14:creationId xmlns:p14="http://schemas.microsoft.com/office/powerpoint/2010/main" val="123983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FFF95-7E0E-98F8-BE0C-65628F556C88}"/>
              </a:ext>
            </a:extLst>
          </p:cNvPr>
          <p:cNvSpPr txBox="1"/>
          <p:nvPr/>
        </p:nvSpPr>
        <p:spPr>
          <a:xfrm>
            <a:off x="117987" y="265471"/>
            <a:ext cx="11838039" cy="3724096"/>
          </a:xfrm>
          <a:prstGeom prst="rect">
            <a:avLst/>
          </a:prstGeom>
          <a:noFill/>
        </p:spPr>
        <p:txBody>
          <a:bodyPr wrap="square" rtlCol="0">
            <a:spAutoFit/>
          </a:bodyPr>
          <a:lstStyle/>
          <a:p>
            <a:r>
              <a:rPr lang="en-IN" sz="4800" b="1" dirty="0">
                <a:effectLst>
                  <a:outerShdw blurRad="38100" dist="38100" dir="2700000" algn="tl">
                    <a:srgbClr val="000000">
                      <a:alpha val="43137"/>
                    </a:srgbClr>
                  </a:outerShdw>
                </a:effectLst>
              </a:rPr>
              <a:t>Background</a:t>
            </a:r>
          </a:p>
          <a:p>
            <a:endParaRPr lang="en-IN" sz="4800" b="1" dirty="0">
              <a:effectLst>
                <a:outerShdw blurRad="38100" dist="38100" dir="2700000" algn="tl">
                  <a:srgbClr val="000000">
                    <a:alpha val="43137"/>
                  </a:srgbClr>
                </a:outerShdw>
              </a:effectLst>
            </a:endParaRPr>
          </a:p>
          <a:p>
            <a:r>
              <a:rPr lang="en-US" sz="2800" dirty="0">
                <a:solidFill>
                  <a:schemeClr val="bg2">
                    <a:lumMod val="25000"/>
                  </a:schemeClr>
                </a:solidFill>
              </a:rPr>
              <a:t>The project focused on understanding the relationships between different tweet metrics and content types. Using real-world Twitter data, we filtered and analyzed the dataset based on specific conditions. The analysis aimed to provide actionable insights, such as understanding the impact of media content on tweet engagement and identifying trends across different times of the day.</a:t>
            </a:r>
            <a:endParaRPr lang="en-IN" sz="2800" dirty="0">
              <a:solidFill>
                <a:schemeClr val="bg2">
                  <a:lumMod val="25000"/>
                </a:schemeClr>
              </a:solidFill>
            </a:endParaRPr>
          </a:p>
        </p:txBody>
      </p:sp>
    </p:spTree>
    <p:extLst>
      <p:ext uri="{BB962C8B-B14F-4D97-AF65-F5344CB8AC3E}">
        <p14:creationId xmlns:p14="http://schemas.microsoft.com/office/powerpoint/2010/main" val="160651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646F2-1FEF-079E-C45B-181585FBFCCD}"/>
              </a:ext>
            </a:extLst>
          </p:cNvPr>
          <p:cNvSpPr txBox="1"/>
          <p:nvPr/>
        </p:nvSpPr>
        <p:spPr>
          <a:xfrm>
            <a:off x="216310" y="353961"/>
            <a:ext cx="11739716" cy="9971961"/>
          </a:xfrm>
          <a:prstGeom prst="rect">
            <a:avLst/>
          </a:prstGeom>
          <a:noFill/>
        </p:spPr>
        <p:txBody>
          <a:bodyPr wrap="square" rtlCol="0">
            <a:spAutoFit/>
          </a:bodyPr>
          <a:lstStyle/>
          <a:p>
            <a:r>
              <a:rPr lang="en-IN" sz="4800" b="1" dirty="0">
                <a:effectLst>
                  <a:outerShdw blurRad="38100" dist="38100" dir="2700000" algn="tl">
                    <a:srgbClr val="000000">
                      <a:alpha val="43137"/>
                    </a:srgbClr>
                  </a:outerShdw>
                </a:effectLst>
              </a:rPr>
              <a:t>Learning Objective</a:t>
            </a:r>
          </a:p>
          <a:p>
            <a:endParaRPr lang="en-IN" dirty="0"/>
          </a:p>
          <a:p>
            <a:pPr marL="514350" indent="-514350">
              <a:buAutoNum type="arabicParenR"/>
            </a:pPr>
            <a:r>
              <a:rPr lang="en-US" sz="2800" dirty="0">
                <a:solidFill>
                  <a:schemeClr val="bg2">
                    <a:lumMod val="25000"/>
                  </a:schemeClr>
                </a:solidFill>
              </a:rPr>
              <a:t>Understand and apply DAX functions in Power BI for calculated columns and measures. </a:t>
            </a:r>
          </a:p>
          <a:p>
            <a:pPr marL="514350" indent="-514350">
              <a:buAutoNum type="arabicParenR"/>
            </a:pPr>
            <a:endParaRPr lang="en-US" sz="2800" dirty="0">
              <a:solidFill>
                <a:schemeClr val="bg2">
                  <a:lumMod val="25000"/>
                </a:schemeClr>
              </a:solidFill>
            </a:endParaRPr>
          </a:p>
          <a:p>
            <a:r>
              <a:rPr lang="en-US" sz="2800" dirty="0">
                <a:solidFill>
                  <a:schemeClr val="bg2">
                    <a:lumMod val="25000"/>
                  </a:schemeClr>
                </a:solidFill>
              </a:rPr>
              <a:t>2) Use advanced filters to segment and analyze data.</a:t>
            </a:r>
          </a:p>
          <a:p>
            <a:endParaRPr lang="en-US" sz="2800" dirty="0">
              <a:solidFill>
                <a:schemeClr val="bg2">
                  <a:lumMod val="25000"/>
                </a:schemeClr>
              </a:solidFill>
            </a:endParaRPr>
          </a:p>
          <a:p>
            <a:r>
              <a:rPr lang="en-US" sz="2800" dirty="0">
                <a:solidFill>
                  <a:schemeClr val="bg2">
                    <a:lumMod val="25000"/>
                  </a:schemeClr>
                </a:solidFill>
              </a:rPr>
              <a:t>3)Generate visualizations that accurately represent key metrics. Identify trends    in tweet performance, such as engagement rates and media views.</a:t>
            </a:r>
          </a:p>
          <a:p>
            <a:endParaRPr lang="en-US" sz="2800" dirty="0">
              <a:solidFill>
                <a:schemeClr val="bg2">
                  <a:lumMod val="25000"/>
                </a:schemeClr>
              </a:solidFill>
            </a:endParaRPr>
          </a:p>
          <a:p>
            <a:r>
              <a:rPr lang="en-US" sz="2800" dirty="0">
                <a:solidFill>
                  <a:schemeClr val="bg2">
                    <a:lumMod val="25000"/>
                  </a:schemeClr>
                </a:solidFill>
              </a:rPr>
              <a:t>4)Develop problem-solving skills through debugging and refining DAX queries.</a:t>
            </a:r>
            <a:endParaRPr lang="en-IN" sz="2800" dirty="0">
              <a:solidFill>
                <a:schemeClr val="bg2">
                  <a:lumMod val="25000"/>
                </a:schemeClr>
              </a:solidFill>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4016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321C0A-9654-FB8B-0611-9B716B5FD0B8}"/>
              </a:ext>
            </a:extLst>
          </p:cNvPr>
          <p:cNvSpPr txBox="1"/>
          <p:nvPr/>
        </p:nvSpPr>
        <p:spPr>
          <a:xfrm>
            <a:off x="176981" y="265471"/>
            <a:ext cx="11769213" cy="5940088"/>
          </a:xfrm>
          <a:prstGeom prst="rect">
            <a:avLst/>
          </a:prstGeom>
          <a:noFill/>
        </p:spPr>
        <p:txBody>
          <a:bodyPr wrap="square" rtlCol="0">
            <a:spAutoFit/>
          </a:bodyPr>
          <a:lstStyle/>
          <a:p>
            <a:r>
              <a:rPr lang="en-IN" sz="4800" b="1" dirty="0">
                <a:effectLst>
                  <a:outerShdw blurRad="38100" dist="38100" dir="2700000" algn="tl">
                    <a:srgbClr val="000000">
                      <a:alpha val="43137"/>
                    </a:srgbClr>
                  </a:outerShdw>
                </a:effectLst>
              </a:rPr>
              <a:t>Activities and Tasks</a:t>
            </a:r>
          </a:p>
          <a:p>
            <a:endParaRPr lang="en-IN" sz="2800" b="1" dirty="0">
              <a:effectLst>
                <a:outerShdw blurRad="38100" dist="38100" dir="2700000" algn="tl">
                  <a:srgbClr val="000000">
                    <a:alpha val="43137"/>
                  </a:srgbClr>
                </a:outerShdw>
              </a:effectLst>
            </a:endParaRPr>
          </a:p>
          <a:p>
            <a:r>
              <a:rPr lang="en-US" sz="1600" i="0" dirty="0">
                <a:solidFill>
                  <a:schemeClr val="bg2">
                    <a:lumMod val="25000"/>
                  </a:schemeClr>
                </a:solidFill>
                <a:effectLst/>
              </a:rPr>
              <a:t>1. Create a visual that shows the average engagement rate and total impressions for tweets posted between '01- 01-2020' and '30-06-2020'. Filter out tweets that received fewer than 100 impressions and like should be 0 and this graph should work only between 3Pm to 5 PM IST apart from that we should not show the graph.</a:t>
            </a:r>
            <a:br>
              <a:rPr lang="en-US" sz="1600" i="0" dirty="0">
                <a:solidFill>
                  <a:schemeClr val="bg2">
                    <a:lumMod val="25000"/>
                  </a:schemeClr>
                </a:solidFill>
                <a:effectLst/>
              </a:rPr>
            </a:br>
            <a:br>
              <a:rPr lang="en-US" sz="1600" i="0" dirty="0">
                <a:solidFill>
                  <a:schemeClr val="bg2">
                    <a:lumMod val="25000"/>
                  </a:schemeClr>
                </a:solidFill>
                <a:effectLst/>
              </a:rPr>
            </a:br>
            <a:r>
              <a:rPr lang="en-US" sz="1600" i="0" dirty="0">
                <a:solidFill>
                  <a:schemeClr val="bg2">
                    <a:lumMod val="25000"/>
                  </a:schemeClr>
                </a:solidFill>
                <a:effectLst/>
              </a:rPr>
              <a:t>2. Build a chart to identify the top 10 tweets by the sum of retweets and likes. Filter out tweets posted on weekends and show the user profile that posted each tweet and this graph should work between 3 PM to 6 PM and the tweet impression should be even number and tweet date should be odd number as well as tweet word count be below 30</a:t>
            </a:r>
            <a:br>
              <a:rPr lang="en-US" sz="1600" i="0" dirty="0">
                <a:solidFill>
                  <a:schemeClr val="bg2">
                    <a:lumMod val="25000"/>
                  </a:schemeClr>
                </a:solidFill>
                <a:effectLst/>
              </a:rPr>
            </a:br>
            <a:br>
              <a:rPr lang="en-US" sz="1600" i="0" dirty="0">
                <a:solidFill>
                  <a:schemeClr val="bg2">
                    <a:lumMod val="25000"/>
                  </a:schemeClr>
                </a:solidFill>
                <a:effectLst/>
              </a:rPr>
            </a:br>
            <a:r>
              <a:rPr lang="en-US" sz="1600" i="0" dirty="0">
                <a:solidFill>
                  <a:schemeClr val="bg2">
                    <a:lumMod val="25000"/>
                  </a:schemeClr>
                </a:solidFill>
                <a:effectLst/>
              </a:rPr>
              <a:t>3. Plot a scatter chart to analyze the relationship between media engagements and media views for tweets that received more than 10 replies. Highlight tweets with an engagement rate above 5% and this graph should work only between 12 PM to 6 PM and the tweet date should be odd number as well as tweet word count be below 50.</a:t>
            </a:r>
            <a:br>
              <a:rPr lang="en-US" sz="1600" i="0" dirty="0">
                <a:solidFill>
                  <a:schemeClr val="bg2">
                    <a:lumMod val="25000"/>
                  </a:schemeClr>
                </a:solidFill>
                <a:effectLst/>
              </a:rPr>
            </a:br>
            <a:br>
              <a:rPr lang="en-US" sz="1600" i="0" dirty="0">
                <a:solidFill>
                  <a:schemeClr val="bg2">
                    <a:lumMod val="25000"/>
                  </a:schemeClr>
                </a:solidFill>
                <a:effectLst/>
              </a:rPr>
            </a:br>
            <a:r>
              <a:rPr lang="en-US" sz="1600" i="0" dirty="0">
                <a:solidFill>
                  <a:schemeClr val="bg2">
                    <a:lumMod val="25000"/>
                  </a:schemeClr>
                </a:solidFill>
                <a:effectLst/>
              </a:rPr>
              <a:t>4. Create a line chart showing the trend of the average engagement rate over each month of the year. Separate the lines for tweets with media content and those without and this graph should work between 3 PM to 6 PM and the tweet engagement should be even number and tweet date should be odd number</a:t>
            </a:r>
            <a:br>
              <a:rPr lang="en-US" sz="1600" i="0" dirty="0">
                <a:solidFill>
                  <a:schemeClr val="bg2">
                    <a:lumMod val="25000"/>
                  </a:schemeClr>
                </a:solidFill>
                <a:effectLst/>
              </a:rPr>
            </a:br>
            <a:br>
              <a:rPr lang="en-US" sz="1600" i="0" dirty="0">
                <a:solidFill>
                  <a:schemeClr val="bg2">
                    <a:lumMod val="25000"/>
                  </a:schemeClr>
                </a:solidFill>
                <a:effectLst/>
              </a:rPr>
            </a:br>
            <a:r>
              <a:rPr lang="en-US" sz="1600" i="0" dirty="0">
                <a:solidFill>
                  <a:schemeClr val="bg2">
                    <a:lumMod val="25000"/>
                  </a:schemeClr>
                </a:solidFill>
                <a:effectLst/>
              </a:rPr>
              <a:t>5. Develop a visualization that compares the number of replies, retweets, and likes for tweets that have received media engagements greater than the median value. Include a filter for tweets posted in between June and August of 2020 and this graph should work between 3 PM to 6 PM and tweet date should be odd number and media views should be even number as well as tweet word count be below 50.</a:t>
            </a:r>
            <a:endParaRPr lang="en-IN" sz="1600" dirty="0">
              <a:solidFill>
                <a:schemeClr val="bg2">
                  <a:lumMod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255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19FD65-FACD-D435-3868-CBE27EEE070A}"/>
              </a:ext>
            </a:extLst>
          </p:cNvPr>
          <p:cNvSpPr txBox="1"/>
          <p:nvPr/>
        </p:nvSpPr>
        <p:spPr>
          <a:xfrm>
            <a:off x="442452" y="324465"/>
            <a:ext cx="11238271" cy="5416868"/>
          </a:xfrm>
          <a:prstGeom prst="rect">
            <a:avLst/>
          </a:prstGeom>
          <a:noFill/>
        </p:spPr>
        <p:txBody>
          <a:bodyPr wrap="square" rtlCol="0">
            <a:spAutoFit/>
          </a:bodyPr>
          <a:lstStyle/>
          <a:p>
            <a:r>
              <a:rPr lang="en-IN" sz="4800" b="1" dirty="0">
                <a:effectLst>
                  <a:outerShdw blurRad="38100" dist="38100" dir="2700000" algn="tl">
                    <a:srgbClr val="000000">
                      <a:alpha val="43137"/>
                    </a:srgbClr>
                  </a:outerShdw>
                </a:effectLst>
              </a:rPr>
              <a:t>Skills and Competencies</a:t>
            </a:r>
          </a:p>
          <a:p>
            <a:endParaRPr lang="en-IN" dirty="0"/>
          </a:p>
          <a:p>
            <a:r>
              <a:rPr lang="en-US" sz="2800" dirty="0">
                <a:solidFill>
                  <a:schemeClr val="bg2">
                    <a:lumMod val="25000"/>
                  </a:schemeClr>
                </a:solidFill>
              </a:rPr>
              <a:t>1)Proficient use of Power BI for creating complex visualizations.</a:t>
            </a:r>
          </a:p>
          <a:p>
            <a:endParaRPr lang="en-US" sz="2800" dirty="0">
              <a:solidFill>
                <a:schemeClr val="bg2">
                  <a:lumMod val="25000"/>
                </a:schemeClr>
              </a:solidFill>
            </a:endParaRPr>
          </a:p>
          <a:p>
            <a:r>
              <a:rPr lang="en-US" sz="2800" dirty="0">
                <a:solidFill>
                  <a:schemeClr val="bg2">
                    <a:lumMod val="25000"/>
                  </a:schemeClr>
                </a:solidFill>
              </a:rPr>
              <a:t>2)In-depth knowledge of DAX for generating calculated columns and measures.</a:t>
            </a:r>
          </a:p>
          <a:p>
            <a:endParaRPr lang="en-US" sz="2800" dirty="0">
              <a:solidFill>
                <a:schemeClr val="bg2">
                  <a:lumMod val="25000"/>
                </a:schemeClr>
              </a:solidFill>
            </a:endParaRPr>
          </a:p>
          <a:p>
            <a:r>
              <a:rPr lang="en-US" sz="2800" dirty="0">
                <a:solidFill>
                  <a:schemeClr val="bg2">
                    <a:lumMod val="25000"/>
                  </a:schemeClr>
                </a:solidFill>
              </a:rPr>
              <a:t>3)Ability to segment data based on time conditions, word count, and engagement thresholds.</a:t>
            </a:r>
          </a:p>
          <a:p>
            <a:endParaRPr lang="en-US" sz="2800" dirty="0">
              <a:solidFill>
                <a:schemeClr val="bg2">
                  <a:lumMod val="25000"/>
                </a:schemeClr>
              </a:solidFill>
            </a:endParaRPr>
          </a:p>
          <a:p>
            <a:r>
              <a:rPr lang="en-US" sz="2800" dirty="0">
                <a:solidFill>
                  <a:schemeClr val="bg2">
                    <a:lumMod val="25000"/>
                  </a:schemeClr>
                </a:solidFill>
              </a:rPr>
              <a:t>4)Experience with solving data filtering challenges. Strong understanding of social media metrics (impressions, replies, engagement rate, etc.).</a:t>
            </a:r>
            <a:endParaRPr lang="en-IN" sz="2800" dirty="0">
              <a:solidFill>
                <a:schemeClr val="bg2">
                  <a:lumMod val="25000"/>
                </a:schemeClr>
              </a:solidFill>
            </a:endParaRPr>
          </a:p>
        </p:txBody>
      </p:sp>
    </p:spTree>
    <p:extLst>
      <p:ext uri="{BB962C8B-B14F-4D97-AF65-F5344CB8AC3E}">
        <p14:creationId xmlns:p14="http://schemas.microsoft.com/office/powerpoint/2010/main" val="223032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6D743F-AAA0-EAC9-1A9D-7B9320B84AFB}"/>
              </a:ext>
            </a:extLst>
          </p:cNvPr>
          <p:cNvSpPr txBox="1"/>
          <p:nvPr/>
        </p:nvSpPr>
        <p:spPr>
          <a:xfrm>
            <a:off x="294968" y="304800"/>
            <a:ext cx="11454580" cy="6032421"/>
          </a:xfrm>
          <a:prstGeom prst="rect">
            <a:avLst/>
          </a:prstGeom>
          <a:noFill/>
        </p:spPr>
        <p:txBody>
          <a:bodyPr wrap="square" rtlCol="0">
            <a:spAutoFit/>
          </a:bodyPr>
          <a:lstStyle/>
          <a:p>
            <a:r>
              <a:rPr lang="en-IN" sz="4800" b="1" dirty="0">
                <a:effectLst>
                  <a:outerShdw blurRad="38100" dist="38100" dir="2700000" algn="tl">
                    <a:srgbClr val="000000">
                      <a:alpha val="43137"/>
                    </a:srgbClr>
                  </a:outerShdw>
                </a:effectLst>
              </a:rPr>
              <a:t>Feedback and Evidence</a:t>
            </a:r>
          </a:p>
          <a:p>
            <a:endParaRPr lang="en-IN" dirty="0"/>
          </a:p>
          <a:p>
            <a:r>
              <a:rPr lang="en-US" sz="2000" dirty="0">
                <a:solidFill>
                  <a:schemeClr val="bg2">
                    <a:lumMod val="25000"/>
                  </a:schemeClr>
                </a:solidFill>
              </a:rPr>
              <a:t>The visualizations successfully captured the insights required by the project objectives.</a:t>
            </a:r>
          </a:p>
          <a:p>
            <a:r>
              <a:rPr lang="en-US" sz="2000" dirty="0">
                <a:solidFill>
                  <a:schemeClr val="bg2">
                    <a:lumMod val="25000"/>
                  </a:schemeClr>
                </a:solidFill>
              </a:rPr>
              <a:t> </a:t>
            </a:r>
          </a:p>
          <a:p>
            <a:r>
              <a:rPr lang="en-US" sz="2000" dirty="0">
                <a:solidFill>
                  <a:schemeClr val="bg2">
                    <a:lumMod val="25000"/>
                  </a:schemeClr>
                </a:solidFill>
              </a:rPr>
              <a:t>1)For instance: The scatter plot highlighted the correlation between media engagements and views. In this particular case no tweet was found matching the conditions mentioned in the question.</a:t>
            </a:r>
          </a:p>
          <a:p>
            <a:endParaRPr lang="en-US" sz="2000" dirty="0">
              <a:solidFill>
                <a:schemeClr val="bg2">
                  <a:lumMod val="25000"/>
                </a:schemeClr>
              </a:solidFill>
            </a:endParaRPr>
          </a:p>
          <a:p>
            <a:r>
              <a:rPr lang="en-US" sz="2000" dirty="0">
                <a:solidFill>
                  <a:schemeClr val="bg2">
                    <a:lumMod val="25000"/>
                  </a:schemeClr>
                </a:solidFill>
              </a:rPr>
              <a:t>2)The top 10 tweets chart provided actionable information on the content types driving retweets and likes. The feedback  from stakeholders indicated that the application of filters was precise and allowed for more refined analysis of the dataset.</a:t>
            </a:r>
          </a:p>
          <a:p>
            <a:endParaRPr lang="en-US" sz="2000" dirty="0">
              <a:solidFill>
                <a:schemeClr val="bg2">
                  <a:lumMod val="25000"/>
                </a:schemeClr>
              </a:solidFill>
            </a:endParaRPr>
          </a:p>
          <a:p>
            <a:r>
              <a:rPr lang="en-US" sz="2000" dirty="0">
                <a:solidFill>
                  <a:schemeClr val="bg2">
                    <a:lumMod val="25000"/>
                  </a:schemeClr>
                </a:solidFill>
              </a:rPr>
              <a:t>3)The line chart of the Engagements clearly showed the disparity between media and non media tweets, thus implicating media tweets draw much more engagements over it’s non-media counterpart</a:t>
            </a:r>
          </a:p>
          <a:p>
            <a:endParaRPr lang="en-US" sz="2000" dirty="0">
              <a:solidFill>
                <a:schemeClr val="bg2">
                  <a:lumMod val="25000"/>
                </a:schemeClr>
              </a:solidFill>
            </a:endParaRPr>
          </a:p>
          <a:p>
            <a:r>
              <a:rPr lang="en-US" sz="2000" dirty="0">
                <a:solidFill>
                  <a:schemeClr val="bg2">
                    <a:lumMod val="25000"/>
                  </a:schemeClr>
                </a:solidFill>
              </a:rPr>
              <a:t>4)The column chart consisting of replies, likes and retweets of tweets having engagement more than the median engagement were shown.</a:t>
            </a:r>
          </a:p>
          <a:p>
            <a:endParaRPr lang="en-US" sz="2000" dirty="0">
              <a:solidFill>
                <a:schemeClr val="bg2">
                  <a:lumMod val="25000"/>
                </a:schemeClr>
              </a:solidFill>
            </a:endParaRPr>
          </a:p>
          <a:p>
            <a:r>
              <a:rPr lang="en-US" sz="2000" dirty="0">
                <a:solidFill>
                  <a:schemeClr val="bg2">
                    <a:lumMod val="25000"/>
                  </a:schemeClr>
                </a:solidFill>
              </a:rPr>
              <a:t>5)The plot between Average engagement rate and impressions of tweets satisfying the conditions is shown. </a:t>
            </a:r>
            <a:endParaRPr lang="en-IN" sz="2000" dirty="0">
              <a:solidFill>
                <a:schemeClr val="bg2">
                  <a:lumMod val="25000"/>
                </a:schemeClr>
              </a:solidFill>
            </a:endParaRPr>
          </a:p>
        </p:txBody>
      </p:sp>
    </p:spTree>
    <p:extLst>
      <p:ext uri="{BB962C8B-B14F-4D97-AF65-F5344CB8AC3E}">
        <p14:creationId xmlns:p14="http://schemas.microsoft.com/office/powerpoint/2010/main" val="179068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DE2FC1-2DB5-C44D-5F97-FEC2F19618F6}"/>
              </a:ext>
            </a:extLst>
          </p:cNvPr>
          <p:cNvSpPr txBox="1"/>
          <p:nvPr/>
        </p:nvSpPr>
        <p:spPr>
          <a:xfrm>
            <a:off x="127819" y="226142"/>
            <a:ext cx="11818375" cy="5416868"/>
          </a:xfrm>
          <a:prstGeom prst="rect">
            <a:avLst/>
          </a:prstGeom>
          <a:noFill/>
        </p:spPr>
        <p:txBody>
          <a:bodyPr wrap="square" rtlCol="0">
            <a:spAutoFit/>
          </a:bodyPr>
          <a:lstStyle/>
          <a:p>
            <a:r>
              <a:rPr lang="en-IN" sz="4800" b="1" dirty="0">
                <a:effectLst>
                  <a:outerShdw blurRad="38100" dist="38100" dir="2700000" algn="tl">
                    <a:srgbClr val="000000">
                      <a:alpha val="43137"/>
                    </a:srgbClr>
                  </a:outerShdw>
                </a:effectLst>
              </a:rPr>
              <a:t>Challenges &amp; Solution</a:t>
            </a:r>
          </a:p>
          <a:p>
            <a:endParaRPr lang="en-IN" dirty="0"/>
          </a:p>
          <a:p>
            <a:r>
              <a:rPr lang="en-IN" sz="2800" dirty="0">
                <a:solidFill>
                  <a:schemeClr val="bg2">
                    <a:lumMod val="25000"/>
                  </a:schemeClr>
                </a:solidFill>
              </a:rPr>
              <a:t>1)</a:t>
            </a:r>
            <a:r>
              <a:rPr lang="en-US" sz="2800" dirty="0">
                <a:solidFill>
                  <a:schemeClr val="bg2">
                    <a:lumMod val="25000"/>
                  </a:schemeClr>
                </a:solidFill>
              </a:rPr>
              <a:t>Filtering Tweets by Specific Time: The challenge of filtering data based on specific time intervals (e.g., 3 PM to 6 PM, 3PM to 5PM, 12PM to 6PM) was addressed by using the HOUR() DAX function.</a:t>
            </a:r>
          </a:p>
          <a:p>
            <a:endParaRPr lang="en-US" sz="2800" dirty="0">
              <a:solidFill>
                <a:schemeClr val="bg2">
                  <a:lumMod val="25000"/>
                </a:schemeClr>
              </a:solidFill>
            </a:endParaRPr>
          </a:p>
          <a:p>
            <a:r>
              <a:rPr lang="en-US" sz="2800" dirty="0">
                <a:solidFill>
                  <a:schemeClr val="bg2">
                    <a:lumMod val="25000"/>
                  </a:schemeClr>
                </a:solidFill>
              </a:rPr>
              <a:t>2)Odd Date Filtering: Extracting the day from the tweet date and applying the MOD() function in DAX helped filter tweets based on odd or even dates.</a:t>
            </a:r>
          </a:p>
          <a:p>
            <a:endParaRPr lang="en-US" sz="2800" dirty="0">
              <a:solidFill>
                <a:schemeClr val="bg2">
                  <a:lumMod val="25000"/>
                </a:schemeClr>
              </a:solidFill>
            </a:endParaRPr>
          </a:p>
          <a:p>
            <a:r>
              <a:rPr lang="en-US" sz="2800" dirty="0">
                <a:solidFill>
                  <a:schemeClr val="bg2">
                    <a:lumMod val="25000"/>
                  </a:schemeClr>
                </a:solidFill>
              </a:rPr>
              <a:t>3)Handling Complex Conditions: Combining multiple conditions such as word count, time of posting, and engagement thresholds required debugging multiple DAX queries, which was solved by breaking down each step.</a:t>
            </a:r>
            <a:endParaRPr lang="en-IN" sz="2800" dirty="0">
              <a:solidFill>
                <a:schemeClr val="bg2">
                  <a:lumMod val="25000"/>
                </a:schemeClr>
              </a:solidFill>
            </a:endParaRPr>
          </a:p>
        </p:txBody>
      </p:sp>
    </p:spTree>
    <p:extLst>
      <p:ext uri="{BB962C8B-B14F-4D97-AF65-F5344CB8AC3E}">
        <p14:creationId xmlns:p14="http://schemas.microsoft.com/office/powerpoint/2010/main" val="55969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02CCC5-D2F2-412B-668B-F37BACCDED84}"/>
              </a:ext>
            </a:extLst>
          </p:cNvPr>
          <p:cNvSpPr txBox="1"/>
          <p:nvPr/>
        </p:nvSpPr>
        <p:spPr>
          <a:xfrm>
            <a:off x="196645" y="245806"/>
            <a:ext cx="11995355" cy="6678751"/>
          </a:xfrm>
          <a:prstGeom prst="rect">
            <a:avLst/>
          </a:prstGeom>
          <a:noFill/>
        </p:spPr>
        <p:txBody>
          <a:bodyPr wrap="square" rtlCol="0">
            <a:spAutoFit/>
          </a:bodyPr>
          <a:lstStyle/>
          <a:p>
            <a:r>
              <a:rPr lang="en-IN" sz="4800" b="1" dirty="0">
                <a:effectLst>
                  <a:outerShdw blurRad="38100" dist="38100" dir="2700000" algn="tl">
                    <a:srgbClr val="000000">
                      <a:alpha val="43137"/>
                    </a:srgbClr>
                  </a:outerShdw>
                </a:effectLst>
              </a:rPr>
              <a:t>Outcomes and Impact</a:t>
            </a:r>
          </a:p>
          <a:p>
            <a:r>
              <a:rPr lang="en-US" sz="2000" dirty="0"/>
              <a:t>The project outcomes led to several important insights:</a:t>
            </a:r>
          </a:p>
          <a:p>
            <a:endParaRPr lang="en-US" sz="2000" dirty="0"/>
          </a:p>
          <a:p>
            <a:r>
              <a:rPr lang="en-US" sz="2000" dirty="0"/>
              <a:t>1)Tweets with media content generally had higher engagement rates compared to those without.</a:t>
            </a:r>
          </a:p>
          <a:p>
            <a:endParaRPr lang="en-US" sz="2000" dirty="0"/>
          </a:p>
          <a:p>
            <a:r>
              <a:rPr lang="en-US" sz="2000" dirty="0"/>
              <a:t>2)The relationship between media engagements and media views was positively correlated, particularly for tweets with higher engagement rates</a:t>
            </a:r>
            <a:r>
              <a:rPr lang="en-US" sz="2000" u="sng" dirty="0"/>
              <a:t>. However in the particular given case no such tweet was found meeting the given filters and thus the plot is seen blank.</a:t>
            </a:r>
          </a:p>
          <a:p>
            <a:endParaRPr lang="en-US" sz="2000" dirty="0"/>
          </a:p>
          <a:p>
            <a:r>
              <a:rPr lang="en-US" sz="2000" dirty="0"/>
              <a:t>3)Top-performing tweets (in terms of retweets and likes) were often posted during weekdays and contained fewer than 30 words. This analysis could be used to improve social media strategies by focusing on content optimization and timing of tweets</a:t>
            </a:r>
          </a:p>
          <a:p>
            <a:endParaRPr lang="en-US" sz="2000" dirty="0"/>
          </a:p>
          <a:p>
            <a:r>
              <a:rPr lang="en-US" sz="2000" dirty="0"/>
              <a:t>4)The total media views, impressions and retweets were counted showing the overall engagement on the app.</a:t>
            </a:r>
          </a:p>
          <a:p>
            <a:endParaRPr lang="en-US" sz="2000" dirty="0"/>
          </a:p>
          <a:p>
            <a:r>
              <a:rPr lang="en-US" sz="2000" dirty="0"/>
              <a:t>5) The analysis revealed that tweets posted between specific time frames and with media content had higher engagement rates. This insight can guide the timing and content strategy for future tweets to maximize interaction with users.</a:t>
            </a:r>
          </a:p>
          <a:p>
            <a:endParaRPr lang="en-US" sz="2000" dirty="0"/>
          </a:p>
          <a:p>
            <a:r>
              <a:rPr lang="en-US" sz="2000" dirty="0"/>
              <a:t>6)A positive correlation was found between the average engagement and the impressions. </a:t>
            </a:r>
            <a:endParaRPr lang="en-IN" sz="2000" dirty="0"/>
          </a:p>
        </p:txBody>
      </p:sp>
    </p:spTree>
    <p:extLst>
      <p:ext uri="{BB962C8B-B14F-4D97-AF65-F5344CB8AC3E}">
        <p14:creationId xmlns:p14="http://schemas.microsoft.com/office/powerpoint/2010/main" val="268799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1172</Words>
  <Application>Microsoft Office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Twitter Data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Diptarka Mukherjee</dc:creator>
  <cp:lastModifiedBy>Diptarka Mukherjee</cp:lastModifiedBy>
  <cp:revision>4</cp:revision>
  <dcterms:created xsi:type="dcterms:W3CDTF">2024-09-15T19:53:05Z</dcterms:created>
  <dcterms:modified xsi:type="dcterms:W3CDTF">2024-09-15T21:23:03Z</dcterms:modified>
</cp:coreProperties>
</file>