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Lato Hairlin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Hairline-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LatoHairline-italic.fntdata"/><Relationship Id="rId10" Type="http://schemas.openxmlformats.org/officeDocument/2006/relationships/slide" Target="slides/slide5.xml"/><Relationship Id="rId32" Type="http://schemas.openxmlformats.org/officeDocument/2006/relationships/font" Target="fonts/LatoHairline-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Hairlin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7a58da736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7a58da736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7a58da736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7a58da736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a163c519c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a163c519c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7a58da736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7a58da736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7a58da7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7a58da7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7a58da73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7a58da7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7a58da7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7a58da7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7a58da736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7a58da736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7a58da736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7a58da736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7a58da736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7a58da736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a163c519c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a163c519c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7a58da736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7a58da736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instructables.com/How-to-Setup-Node-MCU-for-IOT-ESP8266-Board/" TargetMode="External"/><Relationship Id="rId4" Type="http://schemas.openxmlformats.org/officeDocument/2006/relationships/hyperlink" Target="https://www.rshydro.co.uk/water-level-sensors/" TargetMode="External"/><Relationship Id="rId5" Type="http://schemas.openxmlformats.org/officeDocument/2006/relationships/hyperlink" Target="https://www.espressif.com/sites/default/files/documentation/esp8266-technical_reference_en.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mailto:510619110.moulindu@students.iiests.ac.in" TargetMode="External"/><Relationship Id="rId4" Type="http://schemas.openxmlformats.org/officeDocument/2006/relationships/hyperlink" Target="mailto:510619110.moulindu@students.iiests.ac.in" TargetMode="External"/><Relationship Id="rId5" Type="http://schemas.openxmlformats.org/officeDocument/2006/relationships/hyperlink" Target="mailto:510619110.moulindu@students.iiests.ac.in" TargetMode="External"/><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MINI PROJECT-II</a:t>
            </a:r>
            <a:endParaRPr/>
          </a:p>
          <a:p>
            <a:pPr indent="0" lvl="0" marL="0" rtl="0" algn="l">
              <a:spcBef>
                <a:spcPts val="0"/>
              </a:spcBef>
              <a:spcAft>
                <a:spcPts val="0"/>
              </a:spcAft>
              <a:buNone/>
            </a:pPr>
            <a:r>
              <a:rPr lang="en-GB"/>
              <a:t>FINAL PRESENTATION</a:t>
            </a:r>
            <a:endParaRPr/>
          </a:p>
        </p:txBody>
      </p:sp>
      <p:sp>
        <p:nvSpPr>
          <p:cNvPr id="87" name="Google Shape;87;p13"/>
          <p:cNvSpPr txBox="1"/>
          <p:nvPr>
            <p:ph idx="1" type="subTitle"/>
          </p:nvPr>
        </p:nvSpPr>
        <p:spPr>
          <a:xfrm>
            <a:off x="729625" y="3172900"/>
            <a:ext cx="7869600" cy="134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000"/>
              <a:t>GROUP MEMBERS:</a:t>
            </a:r>
            <a:endParaRPr b="1" sz="2000"/>
          </a:p>
          <a:p>
            <a:pPr indent="-330200" lvl="0" marL="457200" rtl="0" algn="l">
              <a:spcBef>
                <a:spcPts val="0"/>
              </a:spcBef>
              <a:spcAft>
                <a:spcPts val="0"/>
              </a:spcAft>
              <a:buSzPts val="1600"/>
              <a:buChar char="●"/>
            </a:pPr>
            <a:r>
              <a:rPr lang="en-GB"/>
              <a:t>MOULINDU MANDAL (ENROL- 510619110)</a:t>
            </a:r>
            <a:endParaRPr/>
          </a:p>
          <a:p>
            <a:pPr indent="-330200" lvl="0" marL="457200" rtl="0" algn="l">
              <a:spcBef>
                <a:spcPts val="0"/>
              </a:spcBef>
              <a:spcAft>
                <a:spcPts val="0"/>
              </a:spcAft>
              <a:buSzPts val="1600"/>
              <a:buChar char="●"/>
            </a:pPr>
            <a:r>
              <a:rPr lang="en-GB"/>
              <a:t>DIPTARKA ROY (ENROL- 510619111)</a:t>
            </a:r>
            <a:endParaRPr/>
          </a:p>
          <a:p>
            <a:pPr indent="-330200" lvl="0" marL="457200" rtl="0" algn="l">
              <a:spcBef>
                <a:spcPts val="0"/>
              </a:spcBef>
              <a:spcAft>
                <a:spcPts val="0"/>
              </a:spcAft>
              <a:buSzPts val="1600"/>
              <a:buChar char="●"/>
            </a:pPr>
            <a:r>
              <a:rPr lang="en-GB"/>
              <a:t>AISHWARYA RAJ (ENROL-510619114)</a:t>
            </a:r>
            <a:endParaRPr/>
          </a:p>
          <a:p>
            <a:pPr indent="0" lvl="0" marL="0" rtl="0" algn="l">
              <a:spcBef>
                <a:spcPts val="0"/>
              </a:spcBef>
              <a:spcAft>
                <a:spcPts val="0"/>
              </a:spcAft>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BENEFITS</a:t>
            </a:r>
            <a:endParaRPr/>
          </a:p>
        </p:txBody>
      </p:sp>
      <p:sp>
        <p:nvSpPr>
          <p:cNvPr id="188" name="Google Shape;188;p22"/>
          <p:cNvSpPr txBox="1"/>
          <p:nvPr>
            <p:ph idx="1" type="body"/>
          </p:nvPr>
        </p:nvSpPr>
        <p:spPr>
          <a:xfrm>
            <a:off x="730000" y="2157075"/>
            <a:ext cx="4028100" cy="276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following are the benefits of our model of the Water Level Indicator:</a:t>
            </a:r>
            <a:endParaRPr/>
          </a:p>
          <a:p>
            <a:pPr indent="-311150" lvl="0" marL="457200" rtl="0" algn="l">
              <a:spcBef>
                <a:spcPts val="1200"/>
              </a:spcBef>
              <a:spcAft>
                <a:spcPts val="0"/>
              </a:spcAft>
              <a:buSzPts val="1300"/>
              <a:buChar char="●"/>
            </a:pPr>
            <a:r>
              <a:rPr lang="en-GB"/>
              <a:t>It can send water level data through the internet, meaning the data can be accessed from </a:t>
            </a:r>
            <a:r>
              <a:rPr lang="en-GB"/>
              <a:t>anywhere</a:t>
            </a:r>
            <a:r>
              <a:rPr lang="en-GB"/>
              <a:t> in the world.</a:t>
            </a:r>
            <a:endParaRPr/>
          </a:p>
          <a:p>
            <a:pPr indent="-311150" lvl="0" marL="457200" rtl="0" algn="l">
              <a:spcBef>
                <a:spcPts val="0"/>
              </a:spcBef>
              <a:spcAft>
                <a:spcPts val="0"/>
              </a:spcAft>
              <a:buSzPts val="1300"/>
              <a:buChar char="●"/>
            </a:pPr>
            <a:r>
              <a:rPr lang="en-GB"/>
              <a:t>Its cheap and simple to use.</a:t>
            </a:r>
            <a:endParaRPr/>
          </a:p>
          <a:p>
            <a:pPr indent="-311150" lvl="0" marL="457200" rtl="0" algn="l">
              <a:spcBef>
                <a:spcPts val="0"/>
              </a:spcBef>
              <a:spcAft>
                <a:spcPts val="0"/>
              </a:spcAft>
              <a:buSzPts val="1300"/>
              <a:buChar char="●"/>
            </a:pPr>
            <a:r>
              <a:rPr lang="en-GB"/>
              <a:t>Float sensors can easily handle plenty of iterations of </a:t>
            </a:r>
            <a:r>
              <a:rPr lang="en-GB"/>
              <a:t>switching</a:t>
            </a:r>
            <a:r>
              <a:rPr lang="en-GB"/>
              <a:t>, so maintenance is less of an issue.</a:t>
            </a:r>
            <a:endParaRPr/>
          </a:p>
          <a:p>
            <a:pPr indent="-311150" lvl="0" marL="457200" rtl="0" algn="l">
              <a:spcBef>
                <a:spcPts val="0"/>
              </a:spcBef>
              <a:spcAft>
                <a:spcPts val="0"/>
              </a:spcAft>
              <a:buSzPts val="1300"/>
              <a:buChar char="●"/>
            </a:pPr>
            <a:r>
              <a:rPr lang="en-GB"/>
              <a:t>Conductivity of tank water doesn’t affect water level sensing.</a:t>
            </a:r>
            <a:endParaRPr/>
          </a:p>
          <a:p>
            <a:pPr indent="0" lvl="0" marL="0" rtl="0" algn="l">
              <a:spcBef>
                <a:spcPts val="1200"/>
              </a:spcBef>
              <a:spcAft>
                <a:spcPts val="1200"/>
              </a:spcAft>
              <a:buNone/>
            </a:pPr>
            <a:r>
              <a:t/>
            </a:r>
            <a:endParaRPr/>
          </a:p>
        </p:txBody>
      </p:sp>
      <p:sp>
        <p:nvSpPr>
          <p:cNvPr id="189" name="Google Shape;189;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90" name="Google Shape;190;p22"/>
          <p:cNvPicPr preferRelativeResize="0"/>
          <p:nvPr/>
        </p:nvPicPr>
        <p:blipFill>
          <a:blip r:embed="rId3">
            <a:alphaModFix/>
          </a:blip>
          <a:stretch>
            <a:fillRect/>
          </a:stretch>
        </p:blipFill>
        <p:spPr>
          <a:xfrm>
            <a:off x="6225150" y="2019600"/>
            <a:ext cx="2219325" cy="2057400"/>
          </a:xfrm>
          <a:prstGeom prst="rect">
            <a:avLst/>
          </a:prstGeom>
          <a:noFill/>
          <a:ln>
            <a:noFill/>
          </a:ln>
          <a:effectLst>
            <a:outerShdw blurRad="57150" rotWithShape="0" algn="bl" dir="3600000" dist="19050">
              <a:srgbClr val="000000">
                <a:alpha val="18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rPr>
              <a:t>A WORD OF THANKS</a:t>
            </a:r>
            <a:endParaRPr>
              <a:solidFill>
                <a:schemeClr val="dk2"/>
              </a:solidFill>
            </a:endParaRPr>
          </a:p>
        </p:txBody>
      </p:sp>
      <p:sp>
        <p:nvSpPr>
          <p:cNvPr id="196" name="Google Shape;196;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97" name="Google Shape;197;p23"/>
          <p:cNvSpPr txBox="1"/>
          <p:nvPr/>
        </p:nvSpPr>
        <p:spPr>
          <a:xfrm>
            <a:off x="731000" y="2086650"/>
            <a:ext cx="7805400" cy="2808900"/>
          </a:xfrm>
          <a:prstGeom prst="rect">
            <a:avLst/>
          </a:prstGeom>
          <a:noFill/>
          <a:ln>
            <a:noFill/>
          </a:ln>
        </p:spPr>
        <p:txBody>
          <a:bodyPr anchorCtr="0" anchor="t" bIns="91425" lIns="91425" spcFirstLastPara="1" rIns="91425" wrap="square" tIns="91425">
            <a:spAutoFit/>
          </a:bodyPr>
          <a:lstStyle/>
          <a:p>
            <a:pPr indent="0" lvl="0" marL="0" marR="266700" rtl="0" algn="l">
              <a:lnSpc>
                <a:spcPct val="119000"/>
              </a:lnSpc>
              <a:spcBef>
                <a:spcPts val="1200"/>
              </a:spcBef>
              <a:spcAft>
                <a:spcPts val="0"/>
              </a:spcAft>
              <a:buNone/>
            </a:pPr>
            <a:r>
              <a:rPr b="1" lang="en-GB" sz="1600">
                <a:solidFill>
                  <a:schemeClr val="dk2"/>
                </a:solidFill>
                <a:latin typeface="Lato"/>
                <a:ea typeface="Lato"/>
                <a:cs typeface="Lato"/>
                <a:sym typeface="Lato"/>
              </a:rPr>
              <a:t>A huge amount of thanks to Prof. ABHIJIT CHAKRABARTI. He has been instrumental in helping us craft this project and has been prompt and just in feedback wherever and whenever necessary.</a:t>
            </a:r>
            <a:endParaRPr b="1" sz="1100">
              <a:solidFill>
                <a:schemeClr val="dk2"/>
              </a:solidFill>
              <a:latin typeface="Lato"/>
              <a:ea typeface="Lato"/>
              <a:cs typeface="Lato"/>
              <a:sym typeface="Lato"/>
            </a:endParaRPr>
          </a:p>
          <a:p>
            <a:pPr indent="0" lvl="0" marL="0" marR="342900" rtl="0" algn="l">
              <a:lnSpc>
                <a:spcPct val="124000"/>
              </a:lnSpc>
              <a:spcBef>
                <a:spcPts val="1200"/>
              </a:spcBef>
              <a:spcAft>
                <a:spcPts val="0"/>
              </a:spcAft>
              <a:buNone/>
            </a:pPr>
            <a:r>
              <a:rPr b="1" lang="en-GB" sz="1600">
                <a:solidFill>
                  <a:schemeClr val="dk2"/>
                </a:solidFill>
                <a:latin typeface="Lato"/>
                <a:ea typeface="Lato"/>
                <a:cs typeface="Lato"/>
                <a:sym typeface="Lato"/>
              </a:rPr>
              <a:t>A special vote of thanks to Prof. Prasid Syam, our H.O.D. for his incessant support throughout the project.</a:t>
            </a:r>
            <a:endParaRPr b="1" sz="1100">
              <a:solidFill>
                <a:schemeClr val="dk2"/>
              </a:solidFill>
              <a:latin typeface="Lato"/>
              <a:ea typeface="Lato"/>
              <a:cs typeface="Lato"/>
              <a:sym typeface="Lato"/>
            </a:endParaRPr>
          </a:p>
          <a:p>
            <a:pPr indent="0" lvl="0" marL="0" marR="228600" rtl="0" algn="l">
              <a:lnSpc>
                <a:spcPct val="124000"/>
              </a:lnSpc>
              <a:spcBef>
                <a:spcPts val="1200"/>
              </a:spcBef>
              <a:spcAft>
                <a:spcPts val="0"/>
              </a:spcAft>
              <a:buNone/>
            </a:pPr>
            <a:r>
              <a:rPr b="1" lang="en-GB" sz="1600">
                <a:solidFill>
                  <a:schemeClr val="dk2"/>
                </a:solidFill>
                <a:latin typeface="Lato"/>
                <a:ea typeface="Lato"/>
                <a:cs typeface="Lato"/>
                <a:sym typeface="Lato"/>
              </a:rPr>
              <a:t>Last but not the least, a word of thanks to our friends and seniors who have guided us in our efforts.</a:t>
            </a:r>
            <a:endParaRPr b="1" sz="1600">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Hairline"/>
              <a:ea typeface="Lato Hairline"/>
              <a:cs typeface="Lato Hairline"/>
              <a:sym typeface="Lato Hairli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REFERENCES</a:t>
            </a:r>
            <a:endParaRPr sz="2800"/>
          </a:p>
        </p:txBody>
      </p:sp>
      <p:sp>
        <p:nvSpPr>
          <p:cNvPr id="203" name="Google Shape;203;p24"/>
          <p:cNvSpPr txBox="1"/>
          <p:nvPr>
            <p:ph idx="1" type="subTitle"/>
          </p:nvPr>
        </p:nvSpPr>
        <p:spPr>
          <a:xfrm>
            <a:off x="729625" y="1927150"/>
            <a:ext cx="7688100" cy="282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u="sng"/>
              <a:t>Image Credits:</a:t>
            </a:r>
            <a:endParaRPr b="1" u="sng"/>
          </a:p>
          <a:p>
            <a:pPr indent="-330200" lvl="1" marL="914400" rtl="0" algn="l">
              <a:spcBef>
                <a:spcPts val="0"/>
              </a:spcBef>
              <a:spcAft>
                <a:spcPts val="0"/>
              </a:spcAft>
              <a:buSzPts val="1600"/>
              <a:buChar char="○"/>
            </a:pPr>
            <a:r>
              <a:rPr b="1" lang="en-GB"/>
              <a:t>Amazon.in</a:t>
            </a:r>
            <a:r>
              <a:rPr lang="en-GB"/>
              <a:t>; </a:t>
            </a:r>
            <a:r>
              <a:rPr b="1" lang="en-GB"/>
              <a:t>robu.in</a:t>
            </a:r>
            <a:r>
              <a:rPr lang="en-GB"/>
              <a:t>;</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b="1" lang="en-GB" u="sng"/>
              <a:t>References:</a:t>
            </a:r>
            <a:endParaRPr b="1" u="sng"/>
          </a:p>
          <a:p>
            <a:pPr indent="-330200" lvl="1" marL="914400" rtl="0" algn="l">
              <a:spcBef>
                <a:spcPts val="0"/>
              </a:spcBef>
              <a:spcAft>
                <a:spcPts val="0"/>
              </a:spcAft>
              <a:buSzPts val="1600"/>
              <a:buChar char="○"/>
            </a:pPr>
            <a:r>
              <a:rPr b="1" i="1" lang="en-GB"/>
              <a:t>How to setup NodeMCU for IoT;</a:t>
            </a:r>
            <a:r>
              <a:rPr b="1" lang="en-GB"/>
              <a:t> 21.05.2021; [Online]; Available: </a:t>
            </a:r>
            <a:r>
              <a:rPr b="1" lang="en-GB" sz="1300" u="sng">
                <a:solidFill>
                  <a:schemeClr val="hlink"/>
                </a:solidFill>
                <a:hlinkClick r:id="rId3"/>
              </a:rPr>
              <a:t>https://www.instructables.com/How-to-Setup-Node-MCU-for-IOT-ESP8266-Board/</a:t>
            </a:r>
            <a:endParaRPr b="1" sz="1300" u="sng"/>
          </a:p>
          <a:p>
            <a:pPr indent="-311150" lvl="1" marL="914400" rtl="0" algn="l">
              <a:spcBef>
                <a:spcPts val="0"/>
              </a:spcBef>
              <a:spcAft>
                <a:spcPts val="0"/>
              </a:spcAft>
              <a:buSzPts val="1300"/>
              <a:buChar char="○"/>
            </a:pPr>
            <a:r>
              <a:rPr b="1" i="1" lang="en-GB"/>
              <a:t>Water Level Sensors; </a:t>
            </a:r>
            <a:r>
              <a:rPr b="1" lang="en-GB"/>
              <a:t>21.05.2021; [Online]; Available: </a:t>
            </a:r>
            <a:r>
              <a:rPr b="1" lang="en-GB" sz="1200" u="sng">
                <a:solidFill>
                  <a:schemeClr val="hlink"/>
                </a:solidFill>
                <a:hlinkClick r:id="rId4"/>
              </a:rPr>
              <a:t>https://www.rshydro.co.uk/water-level-sensors/</a:t>
            </a:r>
            <a:endParaRPr b="1" sz="1200"/>
          </a:p>
          <a:p>
            <a:pPr indent="-330200" lvl="1" marL="914400" rtl="0" algn="l">
              <a:spcBef>
                <a:spcPts val="0"/>
              </a:spcBef>
              <a:spcAft>
                <a:spcPts val="0"/>
              </a:spcAft>
              <a:buSzPts val="1600"/>
              <a:buChar char="○"/>
            </a:pPr>
            <a:r>
              <a:rPr b="1" i="1" lang="en-GB"/>
              <a:t>Esp8266 Technical Reference; </a:t>
            </a:r>
            <a:r>
              <a:rPr b="1" lang="en-GB"/>
              <a:t>21.05.2021; [Online]; Available: </a:t>
            </a:r>
            <a:r>
              <a:rPr b="1" lang="en-GB" sz="1200" u="sng">
                <a:solidFill>
                  <a:schemeClr val="hlink"/>
                </a:solidFill>
                <a:hlinkClick r:id="rId5"/>
              </a:rPr>
              <a:t>https://www.espressif.com/sites/default/files/documentation/esp8266-technical_reference_en.pdf</a:t>
            </a:r>
            <a:endParaRPr b="1" sz="1200"/>
          </a:p>
          <a:p>
            <a:pPr indent="-304800" lvl="1" marL="914400" rtl="0" algn="l">
              <a:spcBef>
                <a:spcPts val="0"/>
              </a:spcBef>
              <a:spcAft>
                <a:spcPts val="0"/>
              </a:spcAft>
              <a:buSzPts val="1200"/>
              <a:buChar char="○"/>
            </a:pPr>
            <a:r>
              <a:t/>
            </a:r>
            <a:endParaRPr b="1" sz="1200"/>
          </a:p>
        </p:txBody>
      </p:sp>
      <p:sp>
        <p:nvSpPr>
          <p:cNvPr id="204" name="Google Shape;204;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
        <p:nvSpPr>
          <p:cNvPr id="210" name="Google Shape;210;p25"/>
          <p:cNvSpPr txBox="1"/>
          <p:nvPr>
            <p:ph idx="1" type="subTitle"/>
          </p:nvPr>
        </p:nvSpPr>
        <p:spPr>
          <a:xfrm>
            <a:off x="724950" y="2004825"/>
            <a:ext cx="3564000" cy="269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u="sng">
                <a:solidFill>
                  <a:schemeClr val="hlink"/>
                </a:solidFill>
                <a:hlinkClick r:id="rId3"/>
              </a:rPr>
              <a:t>510619110.moulindu@students.iiests.ac.in</a:t>
            </a:r>
            <a:endParaRPr/>
          </a:p>
          <a:p>
            <a:pPr indent="-330200" lvl="0" marL="457200" rtl="0" algn="l">
              <a:spcBef>
                <a:spcPts val="0"/>
              </a:spcBef>
              <a:spcAft>
                <a:spcPts val="0"/>
              </a:spcAft>
              <a:buSzPts val="1600"/>
              <a:buChar char="●"/>
            </a:pPr>
            <a:r>
              <a:rPr lang="en-GB" u="sng">
                <a:solidFill>
                  <a:schemeClr val="accent5"/>
                </a:solidFill>
                <a:hlinkClick r:id="rId4">
                  <a:extLst>
                    <a:ext uri="{A12FA001-AC4F-418D-AE19-62706E023703}">
                      <ahyp:hlinkClr val="tx"/>
                    </a:ext>
                  </a:extLst>
                </a:hlinkClick>
              </a:rPr>
              <a:t>510619111.diptarka@students.iiests.ac.in</a:t>
            </a:r>
            <a:endParaRPr/>
          </a:p>
          <a:p>
            <a:pPr indent="-330200" lvl="0" marL="457200" rtl="0" algn="l">
              <a:spcBef>
                <a:spcPts val="0"/>
              </a:spcBef>
              <a:spcAft>
                <a:spcPts val="0"/>
              </a:spcAft>
              <a:buSzPts val="1600"/>
              <a:buChar char="●"/>
            </a:pPr>
            <a:r>
              <a:rPr lang="en-GB" u="sng">
                <a:solidFill>
                  <a:schemeClr val="accent5"/>
                </a:solidFill>
                <a:hlinkClick r:id="rId5">
                  <a:extLst>
                    <a:ext uri="{A12FA001-AC4F-418D-AE19-62706E023703}">
                      <ahyp:hlinkClr val="tx"/>
                    </a:ext>
                  </a:extLst>
                </a:hlinkClick>
              </a:rPr>
              <a:t>510619114.aishwarya@students.iiests.ac.in</a:t>
            </a:r>
            <a:endParaRPr/>
          </a:p>
        </p:txBody>
      </p:sp>
      <p:sp>
        <p:nvSpPr>
          <p:cNvPr id="211" name="Google Shape;211;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2" name="Google Shape;212;p25"/>
          <p:cNvPicPr preferRelativeResize="0"/>
          <p:nvPr/>
        </p:nvPicPr>
        <p:blipFill>
          <a:blip r:embed="rId6">
            <a:alphaModFix/>
          </a:blip>
          <a:stretch>
            <a:fillRect/>
          </a:stretch>
        </p:blipFill>
        <p:spPr>
          <a:xfrm>
            <a:off x="5587175" y="1518350"/>
            <a:ext cx="2685099" cy="2694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824425"/>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SMART WATER LEVEL INDICATOR</a:t>
            </a:r>
            <a:endParaRPr/>
          </a:p>
          <a:p>
            <a:pPr indent="0" lvl="0" marL="0" rtl="0" algn="l">
              <a:spcBef>
                <a:spcPts val="0"/>
              </a:spcBef>
              <a:spcAft>
                <a:spcPts val="0"/>
              </a:spcAft>
              <a:buNone/>
            </a:pPr>
            <a:r>
              <a:rPr lang="en-GB" sz="2300"/>
              <a:t>WITH AUTOMATIC PUMP SWITCHING ACTION</a:t>
            </a:r>
            <a:endParaRPr sz="2300"/>
          </a:p>
        </p:txBody>
      </p:sp>
      <p:sp>
        <p:nvSpPr>
          <p:cNvPr id="94" name="Google Shape;94;p14"/>
          <p:cNvSpPr txBox="1"/>
          <p:nvPr/>
        </p:nvSpPr>
        <p:spPr>
          <a:xfrm>
            <a:off x="729450" y="4346050"/>
            <a:ext cx="70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A PROJECT TO REDUCE HOUSEHOLD WATER WASTAGE FROM OVERHEAD TANKS</a:t>
            </a:r>
            <a:endParaRPr b="1">
              <a:latin typeface="Lato"/>
              <a:ea typeface="Lato"/>
              <a:cs typeface="Lato"/>
              <a:sym typeface="Lato"/>
            </a:endParaRPr>
          </a:p>
        </p:txBody>
      </p:sp>
      <p:cxnSp>
        <p:nvCxnSpPr>
          <p:cNvPr id="95" name="Google Shape;95;p14"/>
          <p:cNvCxnSpPr/>
          <p:nvPr/>
        </p:nvCxnSpPr>
        <p:spPr>
          <a:xfrm flipH="1">
            <a:off x="8080625" y="4173275"/>
            <a:ext cx="1302600" cy="1169700"/>
          </a:xfrm>
          <a:prstGeom prst="straightConnector1">
            <a:avLst/>
          </a:prstGeom>
          <a:noFill/>
          <a:ln cap="flat" cmpd="sng" w="9525">
            <a:solidFill>
              <a:schemeClr val="lt1"/>
            </a:solidFill>
            <a:prstDash val="solid"/>
            <a:round/>
            <a:headEnd len="med" w="med" type="none"/>
            <a:tailEnd len="med" w="med" type="none"/>
          </a:ln>
        </p:spPr>
      </p:cxnSp>
      <p:cxnSp>
        <p:nvCxnSpPr>
          <p:cNvPr id="96" name="Google Shape;96;p14"/>
          <p:cNvCxnSpPr/>
          <p:nvPr/>
        </p:nvCxnSpPr>
        <p:spPr>
          <a:xfrm flipH="1">
            <a:off x="0" y="0"/>
            <a:ext cx="1302600" cy="1169700"/>
          </a:xfrm>
          <a:prstGeom prst="straightConnector1">
            <a:avLst/>
          </a:prstGeom>
          <a:noFill/>
          <a:ln cap="flat" cmpd="sng" w="9525">
            <a:solidFill>
              <a:schemeClr val="lt1"/>
            </a:solidFill>
            <a:prstDash val="solid"/>
            <a:round/>
            <a:headEnd len="med" w="med" type="none"/>
            <a:tailEnd len="med" w="med" type="none"/>
          </a:ln>
        </p:spPr>
      </p:cxn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30000" y="1318650"/>
            <a:ext cx="3300900" cy="6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a:t>
            </a:r>
            <a:endParaRPr/>
          </a:p>
        </p:txBody>
      </p:sp>
      <p:sp>
        <p:nvSpPr>
          <p:cNvPr id="103" name="Google Shape;103;p15"/>
          <p:cNvSpPr txBox="1"/>
          <p:nvPr>
            <p:ph idx="1" type="body"/>
          </p:nvPr>
        </p:nvSpPr>
        <p:spPr>
          <a:xfrm>
            <a:off x="730000" y="2171350"/>
            <a:ext cx="3961500" cy="2578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To build a smart water level indicator.</a:t>
            </a:r>
            <a:endParaRPr sz="1600"/>
          </a:p>
          <a:p>
            <a:pPr indent="-330200" lvl="0" marL="457200" rtl="0" algn="l">
              <a:spcBef>
                <a:spcPts val="0"/>
              </a:spcBef>
              <a:spcAft>
                <a:spcPts val="0"/>
              </a:spcAft>
              <a:buSzPts val="1600"/>
              <a:buChar char="●"/>
            </a:pPr>
            <a:r>
              <a:rPr lang="en-GB" sz="1600"/>
              <a:t>To integrate said WLI with the internet.</a:t>
            </a:r>
            <a:endParaRPr sz="1600"/>
          </a:p>
          <a:p>
            <a:pPr indent="-330200" lvl="0" marL="457200" rtl="0" algn="l">
              <a:spcBef>
                <a:spcPts val="0"/>
              </a:spcBef>
              <a:spcAft>
                <a:spcPts val="0"/>
              </a:spcAft>
              <a:buSzPts val="1600"/>
              <a:buChar char="●"/>
            </a:pPr>
            <a:r>
              <a:rPr lang="en-GB" sz="1600"/>
              <a:t>Hence to minimize water wastage from overhead tanks.</a:t>
            </a:r>
            <a:endParaRPr sz="1600"/>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5" name="Google Shape;105;p15"/>
          <p:cNvPicPr preferRelativeResize="0"/>
          <p:nvPr/>
        </p:nvPicPr>
        <p:blipFill rotWithShape="1">
          <a:blip r:embed="rId3">
            <a:alphaModFix/>
          </a:blip>
          <a:srcRect b="7132" l="0" r="0" t="0"/>
          <a:stretch/>
        </p:blipFill>
        <p:spPr>
          <a:xfrm>
            <a:off x="5353650" y="1318650"/>
            <a:ext cx="4893475" cy="3154550"/>
          </a:xfrm>
          <a:prstGeom prst="flowChartInputOutpu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16"/>
          <p:cNvGrpSpPr/>
          <p:nvPr/>
        </p:nvGrpSpPr>
        <p:grpSpPr>
          <a:xfrm>
            <a:off x="0" y="1189989"/>
            <a:ext cx="2726700" cy="3482836"/>
            <a:chOff x="0" y="1189989"/>
            <a:chExt cx="2726700" cy="3482836"/>
          </a:xfrm>
        </p:grpSpPr>
        <p:sp>
          <p:nvSpPr>
            <p:cNvPr id="111" name="Google Shape;111;p16"/>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PART-I</a:t>
              </a:r>
              <a:endParaRPr>
                <a:solidFill>
                  <a:srgbClr val="FFFFFF"/>
                </a:solidFill>
                <a:latin typeface="Roboto"/>
                <a:ea typeface="Roboto"/>
                <a:cs typeface="Roboto"/>
                <a:sym typeface="Roboto"/>
              </a:endParaRPr>
            </a:p>
          </p:txBody>
        </p:sp>
        <p:sp>
          <p:nvSpPr>
            <p:cNvPr id="112" name="Google Shape;112;p16"/>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latin typeface="Roboto"/>
                  <a:ea typeface="Roboto"/>
                  <a:cs typeface="Roboto"/>
                  <a:sym typeface="Roboto"/>
                </a:rPr>
                <a:t>DEVELOPMENT OF A SIMPLE WATER LEVEL INDICATOR: </a:t>
              </a:r>
              <a:r>
                <a:rPr lang="en-GB" sz="1200">
                  <a:latin typeface="Roboto"/>
                  <a:ea typeface="Roboto"/>
                  <a:cs typeface="Roboto"/>
                  <a:sym typeface="Roboto"/>
                </a:rPr>
                <a:t>Understanding the basics of how a water level </a:t>
              </a:r>
              <a:r>
                <a:rPr lang="en-GB" sz="1200">
                  <a:latin typeface="Roboto"/>
                  <a:ea typeface="Roboto"/>
                  <a:cs typeface="Roboto"/>
                  <a:sym typeface="Roboto"/>
                </a:rPr>
                <a:t>indicator actually worked.</a:t>
              </a:r>
              <a:endParaRPr sz="1200">
                <a:latin typeface="Roboto"/>
                <a:ea typeface="Roboto"/>
                <a:cs typeface="Roboto"/>
                <a:sym typeface="Roboto"/>
              </a:endParaRPr>
            </a:p>
          </p:txBody>
        </p:sp>
      </p:grpSp>
      <p:grpSp>
        <p:nvGrpSpPr>
          <p:cNvPr id="113" name="Google Shape;113;p16"/>
          <p:cNvGrpSpPr/>
          <p:nvPr/>
        </p:nvGrpSpPr>
        <p:grpSpPr>
          <a:xfrm>
            <a:off x="2263425" y="1189775"/>
            <a:ext cx="2541300" cy="3483050"/>
            <a:chOff x="2263425" y="1189775"/>
            <a:chExt cx="2541300" cy="3483050"/>
          </a:xfrm>
        </p:grpSpPr>
        <p:sp>
          <p:nvSpPr>
            <p:cNvPr id="114" name="Google Shape;114;p16"/>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PART-II</a:t>
              </a:r>
              <a:endParaRPr>
                <a:solidFill>
                  <a:srgbClr val="FFFFFF"/>
                </a:solidFill>
                <a:latin typeface="Roboto"/>
                <a:ea typeface="Roboto"/>
                <a:cs typeface="Roboto"/>
                <a:sym typeface="Roboto"/>
              </a:endParaRPr>
            </a:p>
          </p:txBody>
        </p:sp>
        <p:sp>
          <p:nvSpPr>
            <p:cNvPr id="115" name="Google Shape;115;p16"/>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latin typeface="Roboto"/>
                  <a:ea typeface="Roboto"/>
                  <a:cs typeface="Roboto"/>
                  <a:sym typeface="Roboto"/>
                </a:rPr>
                <a:t>SELECTION OF COMPONENTS AND INTEGRATING WITH MICROCONTROLLER: </a:t>
              </a:r>
              <a:r>
                <a:rPr lang="en-GB" sz="1200">
                  <a:latin typeface="Roboto"/>
                  <a:ea typeface="Roboto"/>
                  <a:cs typeface="Roboto"/>
                  <a:sym typeface="Roboto"/>
                </a:rPr>
                <a:t>This part included the selection of microcontroller and other components.</a:t>
              </a:r>
              <a:endParaRPr sz="1200">
                <a:latin typeface="Roboto"/>
                <a:ea typeface="Roboto"/>
                <a:cs typeface="Roboto"/>
                <a:sym typeface="Roboto"/>
              </a:endParaRPr>
            </a:p>
          </p:txBody>
        </p:sp>
      </p:grpSp>
      <p:grpSp>
        <p:nvGrpSpPr>
          <p:cNvPr id="116" name="Google Shape;116;p16"/>
          <p:cNvGrpSpPr/>
          <p:nvPr/>
        </p:nvGrpSpPr>
        <p:grpSpPr>
          <a:xfrm>
            <a:off x="4329974" y="1189775"/>
            <a:ext cx="2541300" cy="3483050"/>
            <a:chOff x="4329974" y="1189775"/>
            <a:chExt cx="2541300" cy="3483050"/>
          </a:xfrm>
        </p:grpSpPr>
        <p:sp>
          <p:nvSpPr>
            <p:cNvPr id="117" name="Google Shape;117;p16"/>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PART-III</a:t>
              </a:r>
              <a:endParaRPr>
                <a:solidFill>
                  <a:srgbClr val="FFFFFF"/>
                </a:solidFill>
                <a:latin typeface="Roboto"/>
                <a:ea typeface="Roboto"/>
                <a:cs typeface="Roboto"/>
                <a:sym typeface="Roboto"/>
              </a:endParaRPr>
            </a:p>
          </p:txBody>
        </p:sp>
        <p:sp>
          <p:nvSpPr>
            <p:cNvPr id="118" name="Google Shape;118;p16"/>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latin typeface="Roboto"/>
                  <a:ea typeface="Roboto"/>
                  <a:cs typeface="Roboto"/>
                  <a:sym typeface="Roboto"/>
                </a:rPr>
                <a:t>CODING: </a:t>
              </a:r>
              <a:r>
                <a:rPr lang="en-GB" sz="1200">
                  <a:latin typeface="Roboto"/>
                  <a:ea typeface="Roboto"/>
                  <a:cs typeface="Roboto"/>
                  <a:sym typeface="Roboto"/>
                </a:rPr>
                <a:t>Writing and understanding the code in the Arduino IDE. Also development of web page to display water level data</a:t>
              </a:r>
              <a:endParaRPr sz="1200">
                <a:latin typeface="Roboto"/>
                <a:ea typeface="Roboto"/>
                <a:cs typeface="Roboto"/>
                <a:sym typeface="Roboto"/>
              </a:endParaRPr>
            </a:p>
          </p:txBody>
        </p:sp>
      </p:grpSp>
      <p:grpSp>
        <p:nvGrpSpPr>
          <p:cNvPr id="119" name="Google Shape;119;p16"/>
          <p:cNvGrpSpPr/>
          <p:nvPr/>
        </p:nvGrpSpPr>
        <p:grpSpPr>
          <a:xfrm>
            <a:off x="6396739" y="1189775"/>
            <a:ext cx="2541300" cy="3483050"/>
            <a:chOff x="6396739" y="1189775"/>
            <a:chExt cx="2541300" cy="3483050"/>
          </a:xfrm>
        </p:grpSpPr>
        <p:sp>
          <p:nvSpPr>
            <p:cNvPr id="120" name="Google Shape;120;p16"/>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PART-IV</a:t>
              </a:r>
              <a:endParaRPr>
                <a:solidFill>
                  <a:srgbClr val="FFFFFF"/>
                </a:solidFill>
                <a:latin typeface="Roboto"/>
                <a:ea typeface="Roboto"/>
                <a:cs typeface="Roboto"/>
                <a:sym typeface="Roboto"/>
              </a:endParaRPr>
            </a:p>
          </p:txBody>
        </p:sp>
        <p:sp>
          <p:nvSpPr>
            <p:cNvPr id="121" name="Google Shape;121;p16"/>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latin typeface="Roboto"/>
                  <a:ea typeface="Roboto"/>
                  <a:cs typeface="Roboto"/>
                  <a:sym typeface="Roboto"/>
                </a:rPr>
                <a:t>DEVELOPMENT OF WORKING MODEL: </a:t>
              </a:r>
              <a:r>
                <a:rPr lang="en-GB" sz="1200">
                  <a:latin typeface="Roboto"/>
                  <a:ea typeface="Roboto"/>
                  <a:cs typeface="Roboto"/>
                  <a:sym typeface="Roboto"/>
                </a:rPr>
                <a:t>Development of final working model as per our project research.</a:t>
              </a:r>
              <a:endParaRPr sz="1200">
                <a:latin typeface="Roboto"/>
                <a:ea typeface="Roboto"/>
                <a:cs typeface="Roboto"/>
                <a:sym typeface="Roboto"/>
              </a:endParaRPr>
            </a:p>
          </p:txBody>
        </p:sp>
      </p:grpSp>
      <p:sp>
        <p:nvSpPr>
          <p:cNvPr id="122" name="Google Shape;122;p16"/>
          <p:cNvSpPr txBox="1"/>
          <p:nvPr/>
        </p:nvSpPr>
        <p:spPr>
          <a:xfrm>
            <a:off x="412000" y="345550"/>
            <a:ext cx="7163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900">
                <a:latin typeface="Lato"/>
                <a:ea typeface="Lato"/>
                <a:cs typeface="Lato"/>
                <a:sym typeface="Lato"/>
              </a:rPr>
              <a:t>PROJECT WORKFLOW</a:t>
            </a:r>
            <a:endParaRPr b="1" sz="2900">
              <a:latin typeface="Lato"/>
              <a:ea typeface="Lato"/>
              <a:cs typeface="Lato"/>
              <a:sym typeface="Lato"/>
            </a:endParaRPr>
          </a:p>
        </p:txBody>
      </p:sp>
      <p:sp>
        <p:nvSpPr>
          <p:cNvPr id="123" name="Google Shape;123;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COMPONENTS-I</a:t>
            </a:r>
            <a:endParaRPr/>
          </a:p>
        </p:txBody>
      </p:sp>
      <p:sp>
        <p:nvSpPr>
          <p:cNvPr id="129" name="Google Shape;129;p17"/>
          <p:cNvSpPr txBox="1"/>
          <p:nvPr>
            <p:ph idx="1" type="body"/>
          </p:nvPr>
        </p:nvSpPr>
        <p:spPr>
          <a:xfrm>
            <a:off x="729325" y="2078875"/>
            <a:ext cx="30318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600"/>
              <a:t>NODEMCU</a:t>
            </a:r>
            <a:endParaRPr b="1" sz="1600"/>
          </a:p>
          <a:p>
            <a:pPr indent="0" lvl="0" marL="0" rtl="0" algn="l">
              <a:spcBef>
                <a:spcPts val="1200"/>
              </a:spcBef>
              <a:spcAft>
                <a:spcPts val="0"/>
              </a:spcAft>
              <a:buNone/>
            </a:pPr>
            <a:r>
              <a:rPr lang="en-GB" sz="1400"/>
              <a:t>NodeMCU is a development board specifically targeted for IOT-based project. It has the Xtensa microprocessor integrated into it. This was chosen over the commonly used Arduino as an Arduino cannot directly interface with the internet.</a:t>
            </a:r>
            <a:endParaRPr sz="1400"/>
          </a:p>
          <a:p>
            <a:pPr indent="0" lvl="0" marL="0" rtl="0" algn="l">
              <a:spcBef>
                <a:spcPts val="1200"/>
              </a:spcBef>
              <a:spcAft>
                <a:spcPts val="1200"/>
              </a:spcAft>
              <a:buNone/>
            </a:pPr>
            <a:r>
              <a:t/>
            </a:r>
            <a:endParaRPr sz="1400"/>
          </a:p>
        </p:txBody>
      </p:sp>
      <p:sp>
        <p:nvSpPr>
          <p:cNvPr id="130" name="Google Shape;130;p17"/>
          <p:cNvSpPr txBox="1"/>
          <p:nvPr>
            <p:ph idx="2" type="body"/>
          </p:nvPr>
        </p:nvSpPr>
        <p:spPr>
          <a:xfrm>
            <a:off x="4111976" y="2078875"/>
            <a:ext cx="2506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RELAY MODULE</a:t>
            </a:r>
            <a:endParaRPr b="1" sz="1600"/>
          </a:p>
          <a:p>
            <a:pPr indent="0" lvl="0" marL="0" rtl="0" algn="l">
              <a:spcBef>
                <a:spcPts val="1200"/>
              </a:spcBef>
              <a:spcAft>
                <a:spcPts val="1200"/>
              </a:spcAft>
              <a:buNone/>
            </a:pPr>
            <a:r>
              <a:rPr lang="en-GB" sz="1250"/>
              <a:t>A relay module involving a DC relay is being used to switch the motor ON and OFF as per the controller commands.</a:t>
            </a:r>
            <a:endParaRPr sz="1250"/>
          </a:p>
        </p:txBody>
      </p:sp>
      <p:sp>
        <p:nvSpPr>
          <p:cNvPr id="131" name="Google Shape;131;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2" name="Google Shape;132;p17"/>
          <p:cNvPicPr preferRelativeResize="0"/>
          <p:nvPr/>
        </p:nvPicPr>
        <p:blipFill>
          <a:blip r:embed="rId3">
            <a:alphaModFix/>
          </a:blip>
          <a:stretch>
            <a:fillRect/>
          </a:stretch>
        </p:blipFill>
        <p:spPr>
          <a:xfrm>
            <a:off x="6710698" y="1100373"/>
            <a:ext cx="2211075" cy="1471375"/>
          </a:xfrm>
          <a:prstGeom prst="rect">
            <a:avLst/>
          </a:prstGeom>
          <a:noFill/>
          <a:ln>
            <a:noFill/>
          </a:ln>
          <a:effectLst>
            <a:outerShdw blurRad="57150" rotWithShape="0" algn="bl" dir="5400000" dist="19050">
              <a:srgbClr val="000000">
                <a:alpha val="50000"/>
              </a:srgbClr>
            </a:outerShdw>
          </a:effectLst>
        </p:spPr>
      </p:pic>
      <p:pic>
        <p:nvPicPr>
          <p:cNvPr id="133" name="Google Shape;133;p17"/>
          <p:cNvPicPr preferRelativeResize="0"/>
          <p:nvPr/>
        </p:nvPicPr>
        <p:blipFill>
          <a:blip r:embed="rId4">
            <a:alphaModFix/>
          </a:blip>
          <a:stretch>
            <a:fillRect/>
          </a:stretch>
        </p:blipFill>
        <p:spPr>
          <a:xfrm>
            <a:off x="6714724" y="3278475"/>
            <a:ext cx="2207051" cy="147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COMPONENTS-II</a:t>
            </a:r>
            <a:endParaRPr/>
          </a:p>
        </p:txBody>
      </p:sp>
      <p:sp>
        <p:nvSpPr>
          <p:cNvPr id="139" name="Google Shape;139;p18"/>
          <p:cNvSpPr txBox="1"/>
          <p:nvPr>
            <p:ph idx="1" type="body"/>
          </p:nvPr>
        </p:nvSpPr>
        <p:spPr>
          <a:xfrm>
            <a:off x="729325" y="2078875"/>
            <a:ext cx="3329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FLOAT SENSOR (REED-TYPE NO SWITCH)</a:t>
            </a:r>
            <a:endParaRPr b="1" sz="1600"/>
          </a:p>
          <a:p>
            <a:pPr indent="0" lvl="0" marL="0" rtl="0" algn="l">
              <a:spcBef>
                <a:spcPts val="1200"/>
              </a:spcBef>
              <a:spcAft>
                <a:spcPts val="1200"/>
              </a:spcAft>
              <a:buNone/>
            </a:pPr>
            <a:r>
              <a:rPr lang="en-GB"/>
              <a:t>The float sensor here is nothing but a reed-type magnetic switch. It cannot sense water level data at intermediate levels but can only do binary sensing,i.e, it can only detect when the water level is above or below said sensor.</a:t>
            </a:r>
            <a:endParaRPr/>
          </a:p>
        </p:txBody>
      </p:sp>
      <p:sp>
        <p:nvSpPr>
          <p:cNvPr id="140" name="Google Shape;140;p18"/>
          <p:cNvSpPr txBox="1"/>
          <p:nvPr>
            <p:ph idx="2" type="body"/>
          </p:nvPr>
        </p:nvSpPr>
        <p:spPr>
          <a:xfrm>
            <a:off x="4150601" y="2078875"/>
            <a:ext cx="3030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t>RESISTORS</a:t>
            </a:r>
            <a:endParaRPr b="1" sz="1500"/>
          </a:p>
          <a:p>
            <a:pPr indent="0" lvl="0" marL="0" rtl="0" algn="l">
              <a:spcBef>
                <a:spcPts val="1200"/>
              </a:spcBef>
              <a:spcAft>
                <a:spcPts val="1200"/>
              </a:spcAft>
              <a:buNone/>
            </a:pPr>
            <a:r>
              <a:rPr lang="en-GB"/>
              <a:t>Resistors are indispensable in the circuit as they prevent the sensitive microcontroller parts from excessive flow of current. </a:t>
            </a:r>
            <a:endParaRPr b="1" sz="1500"/>
          </a:p>
        </p:txBody>
      </p:sp>
      <p:sp>
        <p:nvSpPr>
          <p:cNvPr id="141" name="Google Shape;14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2" name="Google Shape;142;p18"/>
          <p:cNvPicPr preferRelativeResize="0"/>
          <p:nvPr/>
        </p:nvPicPr>
        <p:blipFill>
          <a:blip r:embed="rId3">
            <a:alphaModFix/>
          </a:blip>
          <a:stretch>
            <a:fillRect/>
          </a:stretch>
        </p:blipFill>
        <p:spPr>
          <a:xfrm>
            <a:off x="7181201" y="913750"/>
            <a:ext cx="1658000" cy="1658000"/>
          </a:xfrm>
          <a:prstGeom prst="rect">
            <a:avLst/>
          </a:prstGeom>
          <a:noFill/>
          <a:ln>
            <a:noFill/>
          </a:ln>
        </p:spPr>
      </p:pic>
      <p:pic>
        <p:nvPicPr>
          <p:cNvPr id="143" name="Google Shape;143;p18"/>
          <p:cNvPicPr preferRelativeResize="0"/>
          <p:nvPr/>
        </p:nvPicPr>
        <p:blipFill>
          <a:blip r:embed="rId4">
            <a:alphaModFix/>
          </a:blip>
          <a:stretch>
            <a:fillRect/>
          </a:stretch>
        </p:blipFill>
        <p:spPr>
          <a:xfrm>
            <a:off x="7272776" y="2831800"/>
            <a:ext cx="1657999" cy="1657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IT WORKS- I</a:t>
            </a:r>
            <a:endParaRPr/>
          </a:p>
        </p:txBody>
      </p:sp>
      <p:sp>
        <p:nvSpPr>
          <p:cNvPr id="149" name="Google Shape;149;p19"/>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chemeClr val="dk2"/>
                </a:solidFill>
              </a:rPr>
              <a:t>From our new found Control Systems knowledge the entire system is a simple closed loop feed back system as detailed below:</a:t>
            </a:r>
            <a:endParaRPr sz="1400">
              <a:solidFill>
                <a:schemeClr val="dk2"/>
              </a:solidFill>
            </a:endParaRPr>
          </a:p>
        </p:txBody>
      </p:sp>
      <p:sp>
        <p:nvSpPr>
          <p:cNvPr id="150" name="Google Shape;150;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51" name="Google Shape;151;p19"/>
          <p:cNvSpPr/>
          <p:nvPr/>
        </p:nvSpPr>
        <p:spPr>
          <a:xfrm>
            <a:off x="2153075" y="2884075"/>
            <a:ext cx="14220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5010575" y="2894100"/>
            <a:ext cx="14220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19"/>
          <p:cNvCxnSpPr>
            <a:endCxn id="151" idx="1"/>
          </p:cNvCxnSpPr>
          <p:nvPr/>
        </p:nvCxnSpPr>
        <p:spPr>
          <a:xfrm flipH="1" rot="10800000">
            <a:off x="717575" y="3236275"/>
            <a:ext cx="1435500" cy="198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9"/>
          <p:cNvCxnSpPr/>
          <p:nvPr/>
        </p:nvCxnSpPr>
        <p:spPr>
          <a:xfrm flipH="1" rot="10800000">
            <a:off x="3575075" y="3226375"/>
            <a:ext cx="1435500" cy="198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9"/>
          <p:cNvCxnSpPr/>
          <p:nvPr/>
        </p:nvCxnSpPr>
        <p:spPr>
          <a:xfrm flipH="1" rot="10800000">
            <a:off x="6432575" y="3226375"/>
            <a:ext cx="1435500" cy="198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9"/>
          <p:cNvCxnSpPr/>
          <p:nvPr/>
        </p:nvCxnSpPr>
        <p:spPr>
          <a:xfrm>
            <a:off x="6951025" y="3256225"/>
            <a:ext cx="0" cy="14619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19"/>
          <p:cNvCxnSpPr/>
          <p:nvPr/>
        </p:nvCxnSpPr>
        <p:spPr>
          <a:xfrm rot="10800000">
            <a:off x="1501925" y="4718200"/>
            <a:ext cx="5462400" cy="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9"/>
          <p:cNvCxnSpPr/>
          <p:nvPr/>
        </p:nvCxnSpPr>
        <p:spPr>
          <a:xfrm rot="10800000">
            <a:off x="1528425" y="3256300"/>
            <a:ext cx="0" cy="14619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9"/>
          <p:cNvSpPr/>
          <p:nvPr/>
        </p:nvSpPr>
        <p:spPr>
          <a:xfrm>
            <a:off x="3482175" y="4452375"/>
            <a:ext cx="14355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nvSpPr>
        <p:spPr>
          <a:xfrm>
            <a:off x="398725" y="3236400"/>
            <a:ext cx="91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Water Level in Tank</a:t>
            </a:r>
            <a:endParaRPr>
              <a:latin typeface="Lato"/>
              <a:ea typeface="Lato"/>
              <a:cs typeface="Lato"/>
              <a:sym typeface="Lato"/>
            </a:endParaRPr>
          </a:p>
        </p:txBody>
      </p:sp>
      <p:sp>
        <p:nvSpPr>
          <p:cNvPr id="161" name="Google Shape;161;p19"/>
          <p:cNvSpPr txBox="1"/>
          <p:nvPr/>
        </p:nvSpPr>
        <p:spPr>
          <a:xfrm>
            <a:off x="2325575" y="3036175"/>
            <a:ext cx="12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NodeMCU</a:t>
            </a:r>
            <a:endParaRPr>
              <a:latin typeface="Lato"/>
              <a:ea typeface="Lato"/>
              <a:cs typeface="Lato"/>
              <a:sym typeface="Lato"/>
            </a:endParaRPr>
          </a:p>
        </p:txBody>
      </p:sp>
      <p:sp>
        <p:nvSpPr>
          <p:cNvPr id="162" name="Google Shape;162;p19"/>
          <p:cNvSpPr txBox="1"/>
          <p:nvPr/>
        </p:nvSpPr>
        <p:spPr>
          <a:xfrm>
            <a:off x="5143475" y="3036175"/>
            <a:ext cx="14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Relay Module</a:t>
            </a:r>
            <a:endParaRPr>
              <a:latin typeface="Lato"/>
              <a:ea typeface="Lato"/>
              <a:cs typeface="Lato"/>
              <a:sym typeface="Lato"/>
            </a:endParaRPr>
          </a:p>
        </p:txBody>
      </p:sp>
      <p:sp>
        <p:nvSpPr>
          <p:cNvPr id="163" name="Google Shape;163;p19"/>
          <p:cNvSpPr txBox="1"/>
          <p:nvPr/>
        </p:nvSpPr>
        <p:spPr>
          <a:xfrm>
            <a:off x="7801650" y="2928475"/>
            <a:ext cx="112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MOTOR ON/OFF</a:t>
            </a:r>
            <a:endParaRPr>
              <a:latin typeface="Lato"/>
              <a:ea typeface="Lato"/>
              <a:cs typeface="Lato"/>
              <a:sym typeface="Lato"/>
            </a:endParaRPr>
          </a:p>
        </p:txBody>
      </p:sp>
      <p:sp>
        <p:nvSpPr>
          <p:cNvPr id="164" name="Google Shape;164;p19"/>
          <p:cNvSpPr txBox="1"/>
          <p:nvPr/>
        </p:nvSpPr>
        <p:spPr>
          <a:xfrm>
            <a:off x="3614975" y="4518100"/>
            <a:ext cx="12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Float Sensor</a:t>
            </a:r>
            <a:endParaRPr>
              <a:latin typeface="Lato"/>
              <a:ea typeface="Lato"/>
              <a:cs typeface="Lato"/>
              <a:sym typeface="Lato"/>
            </a:endParaRPr>
          </a:p>
        </p:txBody>
      </p:sp>
      <p:sp>
        <p:nvSpPr>
          <p:cNvPr id="165" name="Google Shape;165;p19"/>
          <p:cNvSpPr txBox="1"/>
          <p:nvPr/>
        </p:nvSpPr>
        <p:spPr>
          <a:xfrm>
            <a:off x="2491950" y="3544075"/>
            <a:ext cx="134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100">
                <a:latin typeface="Lato"/>
                <a:ea typeface="Lato"/>
                <a:cs typeface="Lato"/>
                <a:sym typeface="Lato"/>
              </a:rPr>
              <a:t>Controller</a:t>
            </a:r>
            <a:endParaRPr i="1" sz="1100">
              <a:latin typeface="Lato"/>
              <a:ea typeface="Lato"/>
              <a:cs typeface="Lato"/>
              <a:sym typeface="Lato"/>
            </a:endParaRPr>
          </a:p>
        </p:txBody>
      </p:sp>
      <p:sp>
        <p:nvSpPr>
          <p:cNvPr id="166" name="Google Shape;166;p19"/>
          <p:cNvSpPr txBox="1"/>
          <p:nvPr/>
        </p:nvSpPr>
        <p:spPr>
          <a:xfrm>
            <a:off x="5402625" y="3598500"/>
            <a:ext cx="134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100">
                <a:latin typeface="Lato"/>
                <a:ea typeface="Lato"/>
                <a:cs typeface="Lato"/>
                <a:sym typeface="Lato"/>
              </a:rPr>
              <a:t>Actuator</a:t>
            </a:r>
            <a:endParaRPr i="1" sz="1100">
              <a:latin typeface="Lato"/>
              <a:ea typeface="Lato"/>
              <a:cs typeface="Lato"/>
              <a:sym typeface="Lato"/>
            </a:endParaRPr>
          </a:p>
        </p:txBody>
      </p:sp>
      <p:sp>
        <p:nvSpPr>
          <p:cNvPr id="167" name="Google Shape;167;p19"/>
          <p:cNvSpPr txBox="1"/>
          <p:nvPr/>
        </p:nvSpPr>
        <p:spPr>
          <a:xfrm>
            <a:off x="5402625" y="4452375"/>
            <a:ext cx="134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100">
                <a:latin typeface="Lato"/>
                <a:ea typeface="Lato"/>
                <a:cs typeface="Lato"/>
                <a:sym typeface="Lato"/>
              </a:rPr>
              <a:t>Feedback Path</a:t>
            </a:r>
            <a:endParaRPr i="1" sz="11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727650" y="561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CONNECTION DIAGRAM</a:t>
            </a:r>
            <a:endParaRPr/>
          </a:p>
        </p:txBody>
      </p:sp>
      <p:sp>
        <p:nvSpPr>
          <p:cNvPr id="173" name="Google Shape;173;p20"/>
          <p:cNvSpPr txBox="1"/>
          <p:nvPr>
            <p:ph idx="1" type="body"/>
          </p:nvPr>
        </p:nvSpPr>
        <p:spPr>
          <a:xfrm>
            <a:off x="729450" y="1568300"/>
            <a:ext cx="3124800" cy="277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Output from relay goes to the motor.</a:t>
            </a:r>
            <a:endParaRPr/>
          </a:p>
          <a:p>
            <a:pPr indent="-311150" lvl="0" marL="457200" rtl="0" algn="l">
              <a:spcBef>
                <a:spcPts val="0"/>
              </a:spcBef>
              <a:spcAft>
                <a:spcPts val="0"/>
              </a:spcAft>
              <a:buSzPts val="1300"/>
              <a:buChar char="●"/>
            </a:pPr>
            <a:r>
              <a:rPr lang="en-GB"/>
              <a:t>In our model a BC547 transistor was used in CE mode at the input terminals of the relay.</a:t>
            </a:r>
            <a:endParaRPr/>
          </a:p>
          <a:p>
            <a:pPr indent="-311150" lvl="0" marL="457200" rtl="0" algn="l">
              <a:spcBef>
                <a:spcPts val="0"/>
              </a:spcBef>
              <a:spcAft>
                <a:spcPts val="0"/>
              </a:spcAft>
              <a:buSzPts val="1300"/>
              <a:buChar char="●"/>
            </a:pPr>
            <a:r>
              <a:rPr lang="en-GB"/>
              <a:t>The input power is given through a microUSB cable of +5V.</a:t>
            </a:r>
            <a:endParaRPr/>
          </a:p>
          <a:p>
            <a:pPr indent="-311150" lvl="0" marL="457200" rtl="0" algn="l">
              <a:spcBef>
                <a:spcPts val="0"/>
              </a:spcBef>
              <a:spcAft>
                <a:spcPts val="0"/>
              </a:spcAft>
              <a:buSzPts val="1300"/>
              <a:buChar char="●"/>
            </a:pPr>
            <a:r>
              <a:rPr lang="en-GB"/>
              <a:t>The float switches can be connected to any of the D1-D6 pins.</a:t>
            </a:r>
            <a:endParaRPr/>
          </a:p>
        </p:txBody>
      </p:sp>
      <p:sp>
        <p:nvSpPr>
          <p:cNvPr id="174" name="Google Shape;174;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75" name="Google Shape;175;p20"/>
          <p:cNvPicPr preferRelativeResize="0"/>
          <p:nvPr/>
        </p:nvPicPr>
        <p:blipFill>
          <a:blip r:embed="rId3">
            <a:alphaModFix/>
          </a:blip>
          <a:stretch>
            <a:fillRect/>
          </a:stretch>
        </p:blipFill>
        <p:spPr>
          <a:xfrm>
            <a:off x="3969950" y="1249350"/>
            <a:ext cx="5115049" cy="3168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TRANSLATING INTO CODE</a:t>
            </a:r>
            <a:endParaRPr/>
          </a:p>
        </p:txBody>
      </p:sp>
      <p:sp>
        <p:nvSpPr>
          <p:cNvPr id="181" name="Google Shape;181;p21"/>
          <p:cNvSpPr txBox="1"/>
          <p:nvPr>
            <p:ph idx="1" type="body"/>
          </p:nvPr>
        </p:nvSpPr>
        <p:spPr>
          <a:xfrm>
            <a:off x="730000" y="2289975"/>
            <a:ext cx="7497000" cy="25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Various coding languages were used. The Arduino code in the Arduino IDE was used to program the microcontroller while HTML language  was used on the </a:t>
            </a:r>
            <a:r>
              <a:rPr lang="en-GB"/>
              <a:t>web page</a:t>
            </a:r>
            <a:r>
              <a:rPr lang="en-GB"/>
              <a:t> to log the switching of the motor.</a:t>
            </a:r>
            <a:endParaRPr/>
          </a:p>
          <a:p>
            <a:pPr indent="0" lvl="0" marL="0" rtl="0" algn="l">
              <a:spcBef>
                <a:spcPts val="1200"/>
              </a:spcBef>
              <a:spcAft>
                <a:spcPts val="0"/>
              </a:spcAft>
              <a:buNone/>
            </a:pPr>
            <a:r>
              <a:rPr lang="en-GB"/>
              <a:t>In the setup() part of the loop we connect to the Wifi router using appropriate commands.</a:t>
            </a:r>
            <a:endParaRPr/>
          </a:p>
          <a:p>
            <a:pPr indent="0" lvl="0" marL="0" rtl="0" algn="l">
              <a:spcBef>
                <a:spcPts val="1200"/>
              </a:spcBef>
              <a:spcAft>
                <a:spcPts val="0"/>
              </a:spcAft>
              <a:buNone/>
            </a:pPr>
            <a:r>
              <a:rPr lang="en-GB"/>
              <a:t>In the loop() part of the code we ask the controller to run the code inside it over and over again. The NodeMCU can output upto 3.3V which is enough to drive the relay. If the water level is too high, the motor is turned OFF while if the water level goes below the second float sensor the  water level is too low and the Motor is turned ON.</a:t>
            </a:r>
            <a:endParaRPr/>
          </a:p>
          <a:p>
            <a:pPr indent="0" lvl="0" marL="0" rtl="0" algn="l">
              <a:spcBef>
                <a:spcPts val="1200"/>
              </a:spcBef>
              <a:spcAft>
                <a:spcPts val="1200"/>
              </a:spcAft>
              <a:buNone/>
            </a:pPr>
            <a:r>
              <a:rPr lang="en-GB"/>
              <a:t>The details of the code has been uploaded to a GitHub repository and has been explained in the report.</a:t>
            </a:r>
            <a:endParaRPr/>
          </a:p>
        </p:txBody>
      </p:sp>
      <p:sp>
        <p:nvSpPr>
          <p:cNvPr id="182" name="Google Shape;182;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