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2" r:id="rId6"/>
    <p:sldId id="266" r:id="rId7"/>
    <p:sldId id="263" r:id="rId8"/>
    <p:sldId id="264" r:id="rId9"/>
    <p:sldId id="274" r:id="rId10"/>
    <p:sldId id="265" r:id="rId11"/>
    <p:sldId id="272" r:id="rId12"/>
    <p:sldId id="273" r:id="rId13"/>
    <p:sldId id="267" r:id="rId14"/>
    <p:sldId id="268" r:id="rId15"/>
    <p:sldId id="270"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5:53:14.79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2.971"/>
    </inkml:context>
    <inkml:brush xml:id="br0">
      <inkml:brushProperty name="width" value="0.05" units="cm"/>
      <inkml:brushProperty name="height" value="0.05" units="cm"/>
      <inkml:brushProperty name="ignorePressure" value="1"/>
    </inkml:brush>
  </inkml:definitions>
  <inkml:trace contextRef="#ctx0" brushRef="#br0">0 139,'1'-2,"-1"0,1 0,-1 0,1 0,0 0,0 0,0 1,0-1,0 0,0 1,1-1,-1 0,0 1,1 0,0-1,-1 1,1 0,-1 0,1 0,0 0,0 0,0 0,0 0,0 1,0-1,-1 1,4-1,35-12,1 3,1 1,42-4,482-36,12 42,-107 27,-1 20,540 117,-375-54,-532-94,1-4,0-5,-1-4,120-21,202-57,197-30,-553 104,106 2,-142 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4.074"/>
    </inkml:context>
    <inkml:brush xml:id="br0">
      <inkml:brushProperty name="width" value="0.05" units="cm"/>
      <inkml:brushProperty name="height" value="0.05" units="cm"/>
      <inkml:brushProperty name="ignorePressure" value="1"/>
    </inkml:brush>
  </inkml:definitions>
  <inkml:trace contextRef="#ctx0" brushRef="#br0">0 2225,'0'-7,"0"-7,13-21,47-36,89-62,113-83,75-55,23-20,-18 9,-48 34,-55 46,-63 46,-54 42,-49 34,-29 31,-23 18,-9 14,-6 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6.155"/>
    </inkml:context>
    <inkml:brush xml:id="br0">
      <inkml:brushProperty name="width" value="0.05" units="cm"/>
      <inkml:brushProperty name="height" value="0.05" units="cm"/>
      <inkml:brushProperty name="ignorePressure" value="1"/>
    </inkml:brush>
  </inkml:definitions>
  <inkml:trace contextRef="#ctx0" brushRef="#br0">1076 1,'-1'10,"0"0,-1 0,0 1,-1-1,0-1,0 1,-1 0,0-1,-12 18,10-16,-196 348,-322 430,506-768,-2-1,0 0,-1-2,0 0,-2-2,0 0,-46 23,2 0,45-26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7.608"/>
    </inkml:context>
    <inkml:brush xml:id="br0">
      <inkml:brushProperty name="width" value="0.05" units="cm"/>
      <inkml:brushProperty name="height" value="0.05" units="cm"/>
      <inkml:brushProperty name="ignorePressure" value="1"/>
    </inkml:brush>
  </inkml:definitions>
  <inkml:trace contextRef="#ctx0" brushRef="#br0">2790 1243,'-1'-2,"1"0,-1 0,1 0,-1 0,0 0,0 1,0-1,0 0,0 0,0 1,0-1,-1 1,1-1,-1 1,1 0,-1-1,1 1,-1 0,-2-1,-42-23,33 18,-1256-580,923 441,-474-191,717 304,71 25,1-2,-37-18,41 8,18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9.309"/>
    </inkml:context>
    <inkml:brush xml:id="br0">
      <inkml:brushProperty name="width" value="0.05" units="cm"/>
      <inkml:brushProperty name="height" value="0.05" units="cm"/>
      <inkml:brushProperty name="ignorePressure" value="1"/>
    </inkml:brush>
  </inkml:definitions>
  <inkml:trace contextRef="#ctx0" brushRef="#br0">1 0,'79'2,"0"4,0 3,100 25,226 84,-398-116,413 144,-6 18,-8 19,-8 16,442 300,-822-487,30 18,53 47,-69-46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21.489"/>
    </inkml:context>
    <inkml:brush xml:id="br0">
      <inkml:brushProperty name="width" value="0.05" units="cm"/>
      <inkml:brushProperty name="height" value="0.05" units="cm"/>
      <inkml:brushProperty name="ignorePressure" value="1"/>
    </inkml:brush>
  </inkml:definitions>
  <inkml:trace contextRef="#ctx0" brushRef="#br0">1717 0,'-85'100,"60"-68,-57 56,-83 64,-150 126,183-169,44-34,-139 90,180-137,1 1,2 3,1 2,2 1,1 2,-41 51,-89 125,98-131,58-64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9:36.252"/>
    </inkml:context>
    <inkml:brush xml:id="br0">
      <inkml:brushProperty name="width" value="0.05" units="cm"/>
      <inkml:brushProperty name="height" value="0.05" units="cm"/>
      <inkml:brushProperty name="ignorePressure" value="1"/>
    </inkml:brush>
  </inkml:definitions>
  <inkml:trace contextRef="#ctx0" brushRef="#br0">1 226,'561'-15,"1310"-44,-1246 22,-4-48,-507 70,0 6,0 4,1 5,-1 6,0 4,0 5,138 37,108 29,-129-32,41-2,23 5,-53-5,-213-41,-3-1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9:38.830"/>
    </inkml:context>
    <inkml:brush xml:id="br0">
      <inkml:brushProperty name="width" value="0.05" units="cm"/>
      <inkml:brushProperty name="height" value="0.05" units="cm"/>
      <inkml:brushProperty name="ignorePressure" value="1"/>
    </inkml:brush>
  </inkml:definitions>
  <inkml:trace contextRef="#ctx0" brushRef="#br0">805 5505,'1'-17,"1"0,0 0,7-23,6-43,-4-440,-35-7,24 522,-123-1485,-46-3,120 1075,-71-389,110 787,10 22,-1 1,1 0,0 0,-1-1,1 1,0 0,-1 0,1-1,-1 1,1 0,-1 0,1 0,-1 0,1 0,0 0,-1 0,1 0,-1 0,1 0,-1 0,1 0,-1 0,1 0,-1 0,1 1,0-1,-1 0,1 0,-1 1,-2 1,0 1,0 0,0 0,0 0,0 1,1-1,0 0,-1 1,-1 6,-38 83,-45 151,37-92,18-58,-32 79,63-171,0 1,0-1,0 0,0-1,0 1,0 0,0 0,-1 0,1-1,0 1,-1 0,-2 1,3-3,1 0,0 0,-1 0,1 0,-1 0,1 0,0 0,-1-1,1 1,-1 0,1 0,0 0,-1 0,1-1,0 1,-1 0,1-1,0 1,-1 0,1 0,0-1,0 1,-1 0,1-1,0 1,0 0,0-1,0 1,-1-1,1 1,0 0,0-1,0 1,0-1,0 1,0 0,0-1,-2-10,1 1,0 0,1-1,1-12,54-370,-21 193,-30 168,-3 18,1 1,0 0,1 0,0 0,7-17,-9 26,1 1,0 0,0 0,0 0,0 0,0 1,1-1,-1 1,1-1,0 1,-1 0,1 0,0 0,0 0,1 0,-1 1,0 0,0-1,1 1,-1 0,1 1,-1-1,1 1,-1-1,5 1,69 0,0 3,0 3,-1 3,0 4,-1 4,0 2,78 33,-137-47,0 2,0 0,-1 0,1 2,-2 0,1 1,12 11,-9-1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9:40.753"/>
    </inkml:context>
    <inkml:brush xml:id="br0">
      <inkml:brushProperty name="width" value="0.05" units="cm"/>
      <inkml:brushProperty name="height" value="0.05" units="cm"/>
      <inkml:brushProperty name="ignorePressure" value="1"/>
    </inkml:brush>
  </inkml:definitions>
  <inkml:trace contextRef="#ctx0" brushRef="#br0">196 1,'12'0,"-1"2,0-1,0 2,0-1,-1 1,20 9,62 34,-70-34,177 105,-186-110,0 0,0 0,0 1,-1 1,0 0,-1 1,19 20,-30-29,1 0,0 0,-1 0,1 1,-1-1,1 0,-1 0,1 1,-1-1,0 0,0 1,1-1,-1 0,0 1,0-1,-1 0,1 1,0-1,0 0,-1 1,1-1,0 0,-1 0,0 1,1-1,-1 0,0 0,1 0,-1 0,0 0,0 0,-2 2,-36 25,-13-1,-1-3,-74 23,-116 23,169-51,-29 16,79-28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04:45:26.829"/>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12:33.295"/>
    </inkml:context>
    <inkml:brush xml:id="br0">
      <inkml:brushProperty name="width" value="0.05" units="cm"/>
      <inkml:brushProperty name="height" value="0.05" units="cm"/>
      <inkml:brushProperty name="ignorePressure" value="1"/>
    </inkml:brush>
  </inkml:definitions>
  <inkml:trace contextRef="#ctx0" brushRef="#br0">0 1,'0'2799,"0"-2768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36:13.49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12:26.813"/>
    </inkml:context>
    <inkml:brush xml:id="br0">
      <inkml:brushProperty name="width" value="0.05" units="cm"/>
      <inkml:brushProperty name="height" value="0.05" units="cm"/>
      <inkml:brushProperty name="ignorePressure" value="1"/>
    </inkml:brush>
  </inkml:definitions>
  <inkml:trace contextRef="#ctx0" brushRef="#br0">35 27,'-2'-1,"-1"0,0 1,1-1,0-1,-1 1,1 0,-1 0,1-1,0 1,-3-4,-1-4,20 8,2 5,-1 1,0 1,21 10,15 7,-15-8,38 22,-4-2,-45-24,-4-1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12:29.283"/>
    </inkml:context>
    <inkml:brush xml:id="br0">
      <inkml:brushProperty name="width" value="0.05" units="cm"/>
      <inkml:brushProperty name="height" value="0.05" units="cm"/>
      <inkml:brushProperty name="ignorePressure" value="1"/>
    </inkml:brush>
  </inkml:definitions>
  <inkml:trace contextRef="#ctx0" brushRef="#br0">35 156,'6'1,"1"-2,-1 1,0-1,0 0,0 0,0 0,0-1,-1 0,1 0,0 0,6-5,-10 6,0-1,0 0,0 1,-1-1,1 0,-1 0,1 0,-1 0,1 0,-1-1,0 1,0 0,0 0,0-1,-1 1,1-1,-1 1,1-1,-1 1,0-1,0 1,0-1,0 1,0-1,-1 1,1-1,-1 1,0-1,1 1,-3-3,3 2,-1 1,0-1,0 0,-1 1,1-1,-1 1,1 0,-1-1,0 1,0 0,0 0,0 0,0 0,0 0,0 0,-1 1,1-1,-1 1,1 0,-1 0,0 0,1 0,-1 0,0 0,0 1,1-1,-1 1,0 0,0 0,0 0,0 0,0 0,1 1,-1-1,0 1,0 0,0 0,1 0,-1 0,1 0,-1 0,1 1,-1 0,1-1,0 1,0 0,0 0,0 0,0 0,0 0,0 1,1-1,-1 1,1-1,-1 1,1-1,0 1,0 0,1-1,-1 1,0 5,0-4,0 0,1 0,0 0,0 0,0 0,0 0,1 1,-1-1,1-1,0 1,0 0,1 0,-1 0,1 0,0-1,0 1,0-1,3 5,-1-4,1 0,-1-1,0 1,1-1,0 0,0 0,0-1,0 1,0-1,0 0,10 2,6 0,0-1,0-2,0 0,0-1,40-5,-54 4,-1-1,0 0,1-1,-1 1,0-1,0-1,0 1,0-1,-1 0,0 0,0-1,0 1,0-1,8-10,-11 12,0 1,0-1,0 1,-1-1,1 0,-1 1,1-1,-1 0,0 0,0 0,0 0,0 0,-1 0,1-1,-1 1,0 0,0 0,0 0,0 0,0-1,-1 1,1 0,-1 0,0 0,0 0,0 0,-1 0,1 0,-1 1,1-1,-1 0,0 1,-2-3,-2 1,1 0,-1 1,0-1,0 1,0 1,0-1,0 1,-1 0,1 1,-1-1,1 1,-1 1,-9-1,-10 0,1 2,-27 4,44-4,0 1,1 0,-1 0,1 1,0 0,0 0,0 1,0 0,1 0,0 1,-11 9,13-11,0 1,0-1,1 1,0 0,-1 1,1-1,1 1,-1-1,1 1,-1 0,1 0,1 0,-1 0,1 0,0 0,0 0,0 9,1-11,0-1,1 0,-1 0,0 0,1 0,0 0,0 0,0 0,-1 0,2 0,-1 0,0-1,0 1,1 0,-1-1,0 1,1-1,0 1,-1-1,1 0,0 1,0-1,0 0,0 0,0-1,0 1,0 0,0-1,0 1,0-1,0 1,0-1,3 0,5 1,0-1,0 0,1-1,-1 0,14-3,9-4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12:40.449"/>
    </inkml:context>
    <inkml:brush xml:id="br0">
      <inkml:brushProperty name="width" value="0.05" units="cm"/>
      <inkml:brushProperty name="height" value="0.05" units="cm"/>
      <inkml:brushProperty name="ignorePressure" value="1"/>
    </inkml:brush>
  </inkml:definitions>
  <inkml:trace contextRef="#ctx0" brushRef="#br0">0 1,'0'6,"0"3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12:42.914"/>
    </inkml:context>
    <inkml:brush xml:id="br0">
      <inkml:brushProperty name="width" value="0.05" units="cm"/>
      <inkml:brushProperty name="height" value="0.05" units="cm"/>
      <inkml:brushProperty name="ignorePressure" value="1"/>
    </inkml:brush>
  </inkml:definitions>
  <inkml:trace contextRef="#ctx0" brushRef="#br0">1 0,'6'0,"9"0,8 0,6 0,4 0,3 0,2 0,0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5:41.141"/>
    </inkml:context>
    <inkml:brush xml:id="br0">
      <inkml:brushProperty name="width" value="0.05" units="cm"/>
      <inkml:brushProperty name="height" value="0.05" units="cm"/>
      <inkml:brushProperty name="ignorePressure" value="1"/>
    </inkml:brush>
  </inkml:definitions>
  <inkml:trace contextRef="#ctx0" brushRef="#br0">149 1,'0'1,"1"1,-1-1,1 0,-1 1,1-1,0 0,0 1,-1-1,1 0,0 0,0 0,0 1,0-1,0 0,1-1,-1 1,0 0,0 0,1 0,-1-1,0 1,1-1,-1 1,0-1,1 1,-1-1,1 0,1 0,50 7,-44-6,85 5,-41-4,0 2,0 3,78 20,-105-19,-1 0,0 2,0 1,26 16,-40-20,0 0,-1 1,0 1,0 0,-1 0,0 1,-1 0,0 0,-1 1,11 19,-2 4,0 2,-3 0,-1 0,-2 1,-1 1,-2 0,-1 0,-2 0,-2 0,-2 1,-1-1,-2 0,-2 0,-1 0,-17 58,-15 21,-4-2,-77 147,-158 200,79-213,154-197,39-47,0 1,1 0,0-1,0 1,0 1,1-1,0 0,0 1,1 0,0 0,0 0,0 0,1 0,0 0,1 0,-1 0,1 0,2 13,0-12,0-1,1 0,0 1,0-1,1 0,0 0,0-1,0 1,1-1,0 0,0 0,1-1,-1 1,1-1,1-1,11 8,10 3,1-1,0-1,1-2,1-2,58 12,2 2,-88-23,1 1,-1 0,0 0,1 0,-1 0,0 1,0 0,0-1,0 1,-1 0,1 0,0 0,-1 1,1-1,-1 1,0-1,0 1,0 0,0 0,0 0,-1 0,1 0,-1 0,0 0,1 5,-2-4,0-1,0 1,0 0,-1-1,0 1,1 0,-1-1,-1 1,1-1,0 1,-1-1,0 0,0 1,0-1,0 0,0 0,0 0,-1-1,0 1,1-1,-1 1,-6 3,-10 7,-1-1,0-1,-1-1,0-1,-31 10,-115 23,81-23,44-9,-1-2,-54 3,65-10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5:43.181"/>
    </inkml:context>
    <inkml:brush xml:id="br0">
      <inkml:brushProperty name="width" value="0.05" units="cm"/>
      <inkml:brushProperty name="height" value="0.05" units="cm"/>
      <inkml:brushProperty name="ignorePressure" value="1"/>
    </inkml:brush>
  </inkml:definitions>
  <inkml:trace contextRef="#ctx0" brushRef="#br0">629 1,'-5'1,"0"0,0 0,0 1,1 0,-1 0,1 0,-1 1,1 0,0 0,0 0,0 0,0 0,-6 8,-3 1,-8 6,-103 90,-128 144,235-232,1 1,1 0,1 1,1 1,1 0,0 1,2 1,1-1,1 1,1 1,2-1,0 1,2 0,-1 32,5-47,1 0,0-1,1 1,0-1,1 0,0 0,0 0,1 0,1-1,-1 0,2 0,-1 0,1-1,0 0,1 0,16 12,7 5,2-1,0-2,43 20,-34-21,-22-12,0 1,0 1,23 18,-38-25,0 0,0 0,-1 0,0 1,0 0,0 0,0 0,-1 0,0 0,0 1,0 0,-1-1,0 1,0 0,0 0,1 11,-2 3,-1 1,-1 0,0-1,-2 0,0 1,-8 22,-44 122,44-134,-170 438,175-455,1 1,1 0,0 0,1 0,1 0,0 0,1 23,1-30,1 1,0 0,0-1,1 0,1 1,-1-1,1 0,0 0,1 0,0-1,0 1,1-1,0 0,10 11,9 4,1-1,0-2,2 0,0-2,1 0,33 13,-33-16,-1 1,37 28,-39-24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6:27:11.791"/>
    </inkml:context>
    <inkml:brush xml:id="br0">
      <inkml:brushProperty name="width" value="0.05" units="cm"/>
      <inkml:brushProperty name="height" value="0.05" units="cm"/>
      <inkml:brushProperty name="ignorePressure" value="1"/>
    </inkml:brush>
  </inkml:definitions>
  <inkml:trace contextRef="#ctx0" brushRef="#br0">0 1,'1'200,"8"48,17 124,28 268,48 686,-71 8,-31-1332,0 13,0 0,-2 1,-4 21,-2-13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14487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ED256-2C83-4E8C-8E77-83CAB4FC0CBE}"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6414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172901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27013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38091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748448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1493619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176326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409654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43073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D256-2C83-4E8C-8E77-83CAB4FC0CBE}"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24048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ED256-2C83-4E8C-8E77-83CAB4FC0CBE}"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61628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ED256-2C83-4E8C-8E77-83CAB4FC0CBE}"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69814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ED256-2C83-4E8C-8E77-83CAB4FC0CBE}"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45645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ED256-2C83-4E8C-8E77-83CAB4FC0CBE}"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54529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ED256-2C83-4E8C-8E77-83CAB4FC0CBE}"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270220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ED256-2C83-4E8C-8E77-83CAB4FC0CBE}"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CED2A-C581-4472-8B8C-4BCF3C244136}" type="slidenum">
              <a:rPr lang="en-US" smtClean="0"/>
              <a:t>‹#›</a:t>
            </a:fld>
            <a:endParaRPr lang="en-US"/>
          </a:p>
        </p:txBody>
      </p:sp>
    </p:spTree>
    <p:extLst>
      <p:ext uri="{BB962C8B-B14F-4D97-AF65-F5344CB8AC3E}">
        <p14:creationId xmlns:p14="http://schemas.microsoft.com/office/powerpoint/2010/main" val="318388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ED256-2C83-4E8C-8E77-83CAB4FC0CBE}" type="datetimeFigureOut">
              <a:rPr lang="en-US" smtClean="0"/>
              <a:t>1/27/2025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CED2A-C581-4472-8B8C-4BCF3C244136}" type="slidenum">
              <a:rPr lang="en-US" smtClean="0"/>
              <a:t>‹#›</a:t>
            </a:fld>
            <a:endParaRPr lang="en-US"/>
          </a:p>
        </p:txBody>
      </p:sp>
    </p:spTree>
    <p:extLst>
      <p:ext uri="{BB962C8B-B14F-4D97-AF65-F5344CB8AC3E}">
        <p14:creationId xmlns:p14="http://schemas.microsoft.com/office/powerpoint/2010/main" val="13505276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2.png"/><Relationship Id="rId21" Type="http://schemas.openxmlformats.org/officeDocument/2006/relationships/image" Target="../media/image23.png"/><Relationship Id="rId34" Type="http://schemas.openxmlformats.org/officeDocument/2006/relationships/customXml" Target="../ink/ink16.xml"/><Relationship Id="rId7"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38" Type="http://schemas.openxmlformats.org/officeDocument/2006/relationships/customXml" Target="../ink/ink18.xml"/><Relationship Id="rId2" Type="http://schemas.openxmlformats.org/officeDocument/2006/relationships/image" Target="../media/image12.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2.png"/><Relationship Id="rId31"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6.png"/><Relationship Id="rId30" Type="http://schemas.openxmlformats.org/officeDocument/2006/relationships/customXml" Target="../ink/ink14.xml"/><Relationship Id="rId35" Type="http://schemas.openxmlformats.org/officeDocument/2006/relationships/image" Target="../media/image30.png"/><Relationship Id="rId8" Type="http://schemas.openxmlformats.org/officeDocument/2006/relationships/customXml" Target="../ink/ink3.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20.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ad79nYk2keg?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042F-8C00-4CF9-99F0-92A1906961FF}"/>
              </a:ext>
            </a:extLst>
          </p:cNvPr>
          <p:cNvSpPr>
            <a:spLocks noGrp="1"/>
          </p:cNvSpPr>
          <p:nvPr>
            <p:ph type="ctrTitle"/>
          </p:nvPr>
        </p:nvSpPr>
        <p:spPr/>
        <p:txBody>
          <a:bodyPr/>
          <a:lstStyle/>
          <a:p>
            <a:r>
              <a:rPr lang="en-US" dirty="0"/>
              <a:t>AIML Bootcamp</a:t>
            </a:r>
          </a:p>
        </p:txBody>
      </p:sp>
      <p:sp>
        <p:nvSpPr>
          <p:cNvPr id="3" name="Subtitle 2">
            <a:extLst>
              <a:ext uri="{FF2B5EF4-FFF2-40B4-BE49-F238E27FC236}">
                <a16:creationId xmlns:a16="http://schemas.microsoft.com/office/drawing/2014/main" id="{BEABD765-F35A-43FC-9027-EA8B352EF59D}"/>
              </a:ext>
            </a:extLst>
          </p:cNvPr>
          <p:cNvSpPr>
            <a:spLocks noGrp="1"/>
          </p:cNvSpPr>
          <p:nvPr>
            <p:ph type="subTitle" idx="1"/>
          </p:nvPr>
        </p:nvSpPr>
        <p:spPr/>
        <p:txBody>
          <a:bodyPr/>
          <a:lstStyle/>
          <a:p>
            <a:r>
              <a:rPr lang="en-US" b="1" dirty="0"/>
              <a:t>System Domain</a:t>
            </a:r>
          </a:p>
        </p:txBody>
      </p:sp>
    </p:spTree>
    <p:extLst>
      <p:ext uri="{BB962C8B-B14F-4D97-AF65-F5344CB8AC3E}">
        <p14:creationId xmlns:p14="http://schemas.microsoft.com/office/powerpoint/2010/main" val="135394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1484311" y="271671"/>
            <a:ext cx="10018713" cy="1186067"/>
          </a:xfrm>
        </p:spPr>
        <p:txBody>
          <a:bodyPr/>
          <a:lstStyle/>
          <a:p>
            <a:r>
              <a:rPr lang="en-US" dirty="0"/>
              <a:t>Machine Learning: A subset of AI</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676400" y="1457738"/>
            <a:ext cx="10515600" cy="5565914"/>
          </a:xfrm>
        </p:spPr>
        <p:txBody>
          <a:bodyPr>
            <a:normAutofit lnSpcReduction="10000"/>
          </a:bodyPr>
          <a:lstStyle/>
          <a:p>
            <a:r>
              <a:rPr lang="en-US" b="1" dirty="0"/>
              <a:t>Applications of Machine Learning:</a:t>
            </a:r>
            <a:endParaRPr lang="en-US" dirty="0"/>
          </a:p>
          <a:p>
            <a:pPr>
              <a:buFont typeface="Arial" panose="020B0604020202020204" pitchFamily="34" charset="0"/>
              <a:buChar char="•"/>
            </a:pPr>
            <a:r>
              <a:rPr lang="en-US" dirty="0"/>
              <a:t>Fraud Detection: Banks use ML to detect unusual patterns in transactions that may indicate fraud.</a:t>
            </a:r>
          </a:p>
          <a:p>
            <a:pPr>
              <a:buFont typeface="Arial" panose="020B0604020202020204" pitchFamily="34" charset="0"/>
              <a:buChar char="•"/>
            </a:pPr>
            <a:r>
              <a:rPr lang="en-US" dirty="0"/>
              <a:t>Image Recognition: Used in applications like facial recognition or diagnosing medical images.</a:t>
            </a:r>
          </a:p>
          <a:p>
            <a:pPr>
              <a:buFont typeface="Arial" panose="020B0604020202020204" pitchFamily="34" charset="0"/>
              <a:buChar char="•"/>
            </a:pPr>
            <a:r>
              <a:rPr lang="en-US" dirty="0"/>
              <a:t>Predictive Analytics: ML models predict future outcomes based on historical data (e.g., sales forecasts).</a:t>
            </a:r>
          </a:p>
          <a:p>
            <a:pPr>
              <a:buFont typeface="Arial" panose="020B0604020202020204" pitchFamily="34" charset="0"/>
              <a:buChar char="•"/>
            </a:pPr>
            <a:r>
              <a:rPr lang="en-US" dirty="0"/>
              <a:t>Disease prediction.</a:t>
            </a:r>
          </a:p>
          <a:p>
            <a:pPr>
              <a:buFont typeface="Arial" panose="020B0604020202020204" pitchFamily="34" charset="0"/>
              <a:buChar char="•"/>
            </a:pPr>
            <a:r>
              <a:rPr lang="en-US" dirty="0"/>
              <a:t>Weather Forecasting.</a:t>
            </a:r>
          </a:p>
          <a:p>
            <a:pPr>
              <a:buFont typeface="Arial" panose="020B0604020202020204" pitchFamily="34" charset="0"/>
              <a:buChar char="•"/>
            </a:pPr>
            <a:r>
              <a:rPr lang="en-US" dirty="0"/>
              <a:t>Agriculture : Pest detection.</a:t>
            </a:r>
          </a:p>
          <a:p>
            <a:pPr>
              <a:buFont typeface="Arial" panose="020B0604020202020204" pitchFamily="34" charset="0"/>
              <a:buChar char="•"/>
            </a:pPr>
            <a:r>
              <a:rPr lang="en-US" dirty="0"/>
              <a:t>Traffic control.</a:t>
            </a:r>
          </a:p>
          <a:p>
            <a:pPr>
              <a:buFont typeface="Arial" panose="020B0604020202020204" pitchFamily="34" charset="0"/>
              <a:buChar char="•"/>
            </a:pPr>
            <a:r>
              <a:rPr lang="en-US" dirty="0" err="1"/>
              <a:t>Etc</a:t>
            </a:r>
            <a:r>
              <a:rPr lang="en-US" dirty="0"/>
              <a:t> </a:t>
            </a:r>
            <a:r>
              <a:rPr lang="en-US" dirty="0" err="1"/>
              <a:t>Etc</a:t>
            </a:r>
            <a:r>
              <a:rPr lang="en-US" dirty="0"/>
              <a:t> </a:t>
            </a:r>
            <a:r>
              <a:rPr lang="en-US" dirty="0" err="1"/>
              <a:t>Etc</a:t>
            </a:r>
            <a:r>
              <a:rPr lang="en-US" dirty="0"/>
              <a: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5794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1335087" y="1"/>
            <a:ext cx="10618374" cy="901147"/>
          </a:xfrm>
        </p:spPr>
        <p:txBody>
          <a:bodyPr/>
          <a:lstStyle/>
          <a:p>
            <a:r>
              <a:rPr lang="en-US" dirty="0"/>
              <a:t>Use case : AIML and Swiggy</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747665" y="1027043"/>
            <a:ext cx="10205796" cy="5830956"/>
          </a:xfrm>
        </p:spPr>
        <p:txBody>
          <a:bodyPr/>
          <a:lstStyle/>
          <a:p>
            <a:r>
              <a:rPr lang="en-US" b="1" dirty="0"/>
              <a:t> </a:t>
            </a:r>
            <a:r>
              <a:rPr lang="en-US" sz="2800" b="1" dirty="0"/>
              <a:t>Personalized Recommendations</a:t>
            </a:r>
          </a:p>
          <a:p>
            <a:pPr>
              <a:buFont typeface="Arial" panose="020B0604020202020204" pitchFamily="34" charset="0"/>
              <a:buChar char="•"/>
            </a:pPr>
            <a:r>
              <a:rPr lang="en-US" sz="2800" b="1" dirty="0"/>
              <a:t>How it works</a:t>
            </a:r>
            <a:r>
              <a:rPr lang="en-US" sz="2800" dirty="0"/>
              <a:t>: Swiggy uses ML algorithms to analyze customer behavior, order history, location, and preferences to recommend personalized restaurant options or dishes.</a:t>
            </a:r>
          </a:p>
          <a:p>
            <a:pPr>
              <a:buFont typeface="Arial" panose="020B0604020202020204" pitchFamily="34" charset="0"/>
              <a:buChar char="•"/>
            </a:pPr>
            <a:r>
              <a:rPr lang="en-US" sz="2800" b="1" dirty="0"/>
              <a:t>Key Techniques</a:t>
            </a:r>
            <a:r>
              <a:rPr lang="en-US" sz="2800" dirty="0"/>
              <a:t>:</a:t>
            </a:r>
          </a:p>
          <a:p>
            <a:pPr marL="742950" lvl="1" indent="-285750">
              <a:buFont typeface="Arial" panose="020B0604020202020204" pitchFamily="34" charset="0"/>
              <a:buChar char="•"/>
            </a:pPr>
            <a:r>
              <a:rPr lang="en-US" sz="2400" dirty="0"/>
              <a:t>Collaborative Filtering: Suggests dishes based on similar user profiles.</a:t>
            </a:r>
          </a:p>
          <a:p>
            <a:pPr marL="742950" lvl="1" indent="-285750">
              <a:buFont typeface="Arial" panose="020B0604020202020204" pitchFamily="34" charset="0"/>
              <a:buChar char="•"/>
            </a:pPr>
            <a:r>
              <a:rPr lang="en-US" sz="2400" dirty="0"/>
              <a:t>Content-Based Filtering: Recommends items similar to those a customer has previously ordered or searched for.</a:t>
            </a:r>
          </a:p>
          <a:p>
            <a:pPr marL="742950" lvl="1" indent="-285750">
              <a:buFont typeface="Arial" panose="020B0604020202020204" pitchFamily="34" charset="0"/>
              <a:buChar char="•"/>
            </a:pPr>
            <a:r>
              <a:rPr lang="en-US" sz="2400" dirty="0"/>
              <a:t>Deep Learning Models: Enhance accuracy in understanding user preferences.</a:t>
            </a:r>
          </a:p>
          <a:p>
            <a:endParaRPr lang="en-US" dirty="0"/>
          </a:p>
        </p:txBody>
      </p:sp>
    </p:spTree>
    <p:extLst>
      <p:ext uri="{BB962C8B-B14F-4D97-AF65-F5344CB8AC3E}">
        <p14:creationId xmlns:p14="http://schemas.microsoft.com/office/powerpoint/2010/main" val="111196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1335087" y="1"/>
            <a:ext cx="10618374" cy="901147"/>
          </a:xfrm>
        </p:spPr>
        <p:txBody>
          <a:bodyPr/>
          <a:lstStyle/>
          <a:p>
            <a:r>
              <a:rPr lang="en-US" dirty="0"/>
              <a:t>Use case : AIML and Swiggy</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676400" y="1205948"/>
            <a:ext cx="10515600" cy="5830956"/>
          </a:xfrm>
        </p:spPr>
        <p:txBody>
          <a:bodyPr/>
          <a:lstStyle/>
          <a:p>
            <a:r>
              <a:rPr lang="en-US" b="1" dirty="0"/>
              <a:t>Delivery Time Prediction (ETA Calculation)</a:t>
            </a:r>
          </a:p>
          <a:p>
            <a:pPr>
              <a:buFont typeface="Arial" panose="020B0604020202020204" pitchFamily="34" charset="0"/>
              <a:buChar char="•"/>
            </a:pPr>
            <a:r>
              <a:rPr lang="en-US" b="1" dirty="0"/>
              <a:t>How it works</a:t>
            </a:r>
            <a:r>
              <a:rPr lang="en-US" dirty="0"/>
              <a:t>: Swiggy predicts the Estimated Time of Arrival (ETA) for orders using ML models that consider:</a:t>
            </a:r>
          </a:p>
          <a:p>
            <a:pPr marL="742950" lvl="1" indent="-285750">
              <a:buFont typeface="Arial" panose="020B0604020202020204" pitchFamily="34" charset="0"/>
              <a:buChar char="•"/>
            </a:pPr>
            <a:r>
              <a:rPr lang="en-US" dirty="0"/>
              <a:t>Restaurant preparation time.</a:t>
            </a:r>
          </a:p>
          <a:p>
            <a:pPr marL="742950" lvl="1" indent="-285750">
              <a:buFont typeface="Arial" panose="020B0604020202020204" pitchFamily="34" charset="0"/>
              <a:buChar char="•"/>
            </a:pPr>
            <a:r>
              <a:rPr lang="en-US" dirty="0"/>
              <a:t>Distance between the customer and restaurant.</a:t>
            </a:r>
          </a:p>
          <a:p>
            <a:pPr marL="742950" lvl="1" indent="-285750">
              <a:buFont typeface="Arial" panose="020B0604020202020204" pitchFamily="34" charset="0"/>
              <a:buChar char="•"/>
            </a:pPr>
            <a:r>
              <a:rPr lang="en-US" dirty="0"/>
              <a:t>Traffic conditions and road networks.</a:t>
            </a:r>
          </a:p>
          <a:p>
            <a:pPr marL="742950" lvl="1" indent="-285750">
              <a:buFont typeface="Arial" panose="020B0604020202020204" pitchFamily="34" charset="0"/>
              <a:buChar char="•"/>
            </a:pPr>
            <a:r>
              <a:rPr lang="en-US" dirty="0"/>
              <a:t>Rider availability and location.</a:t>
            </a:r>
          </a:p>
          <a:p>
            <a:pPr>
              <a:buFont typeface="Arial" panose="020B0604020202020204" pitchFamily="34" charset="0"/>
              <a:buChar char="•"/>
            </a:pPr>
            <a:r>
              <a:rPr lang="en-US" b="1" dirty="0"/>
              <a:t>Key Techniques</a:t>
            </a:r>
            <a:r>
              <a:rPr lang="en-US" dirty="0"/>
              <a:t>:</a:t>
            </a:r>
          </a:p>
          <a:p>
            <a:pPr marL="742950" lvl="1" indent="-285750">
              <a:buFont typeface="Arial" panose="020B0604020202020204" pitchFamily="34" charset="0"/>
              <a:buChar char="•"/>
            </a:pPr>
            <a:r>
              <a:rPr lang="en-US" dirty="0"/>
              <a:t>Gradient Boosted Decision Trees (GBDTs) or Neural Networks for ETA prediction.</a:t>
            </a:r>
          </a:p>
          <a:p>
            <a:pPr marL="742950" lvl="1" indent="-285750">
              <a:buFont typeface="Arial" panose="020B0604020202020204" pitchFamily="34" charset="0"/>
              <a:buChar char="•"/>
            </a:pPr>
            <a:r>
              <a:rPr lang="en-US" dirty="0"/>
              <a:t>Real-time traffic data integration for dynamic updates.</a:t>
            </a:r>
          </a:p>
          <a:p>
            <a:endParaRPr lang="en-US" dirty="0"/>
          </a:p>
          <a:p>
            <a:endParaRPr lang="en-US" dirty="0"/>
          </a:p>
          <a:p>
            <a:endParaRPr lang="en-US" dirty="0"/>
          </a:p>
        </p:txBody>
      </p:sp>
    </p:spTree>
    <p:extLst>
      <p:ext uri="{BB962C8B-B14F-4D97-AF65-F5344CB8AC3E}">
        <p14:creationId xmlns:p14="http://schemas.microsoft.com/office/powerpoint/2010/main" val="67137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732183" y="18927"/>
            <a:ext cx="10209211" cy="868970"/>
          </a:xfrm>
        </p:spPr>
        <p:txBody>
          <a:bodyPr/>
          <a:lstStyle/>
          <a:p>
            <a:r>
              <a:rPr lang="en-US" dirty="0"/>
              <a:t>Basic Machine learning workflow</a:t>
            </a:r>
          </a:p>
        </p:txBody>
      </p:sp>
      <p:pic>
        <p:nvPicPr>
          <p:cNvPr id="6" name="Content Placeholder 5">
            <a:extLst>
              <a:ext uri="{FF2B5EF4-FFF2-40B4-BE49-F238E27FC236}">
                <a16:creationId xmlns:a16="http://schemas.microsoft.com/office/drawing/2014/main" id="{B24FB8F3-2D7F-474A-8232-C54BF58E3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9" y="887897"/>
            <a:ext cx="9100736" cy="5407025"/>
          </a:xfrm>
        </p:spPr>
      </p:pic>
    </p:spTree>
    <p:extLst>
      <p:ext uri="{BB962C8B-B14F-4D97-AF65-F5344CB8AC3E}">
        <p14:creationId xmlns:p14="http://schemas.microsoft.com/office/powerpoint/2010/main" val="362241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0" y="271670"/>
            <a:ext cx="10209211" cy="1094257"/>
          </a:xfrm>
        </p:spPr>
        <p:txBody>
          <a:bodyPr/>
          <a:lstStyle/>
          <a:p>
            <a:r>
              <a:rPr lang="en-US" dirty="0"/>
              <a:t>Basic Machine learning workflow</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736034" y="1113183"/>
            <a:ext cx="9909313" cy="5473147"/>
          </a:xfrm>
        </p:spPr>
        <p:txBody>
          <a:bodyPr>
            <a:normAutofit fontScale="85000" lnSpcReduction="20000"/>
          </a:bodyPr>
          <a:lstStyle/>
          <a:p>
            <a:r>
              <a:rPr lang="en-US" dirty="0"/>
              <a:t>1. Data Collection: Gather relevant data that will be used to train the machine learning model. This data can come from various sources, such as databases, sensors, or surveys.</a:t>
            </a:r>
          </a:p>
          <a:p>
            <a:r>
              <a:rPr lang="en-US" dirty="0"/>
              <a:t>Example: Collecting data on house features for a price prediction model (e.g., size, location, number of rooms).</a:t>
            </a:r>
          </a:p>
          <a:p>
            <a:r>
              <a:rPr lang="en-US" dirty="0"/>
              <a:t>2. Data Preprocessing: Clean and format the data to remove errors, fill in missing values, and convert it into a usable format. This step may include data normalization, encoding categorical variables, and removing outliers.</a:t>
            </a:r>
          </a:p>
          <a:p>
            <a:r>
              <a:rPr lang="en-US" dirty="0"/>
              <a:t>Example: Converting categorical data like "Yes" and "No" into numerical values (1, 0).</a:t>
            </a:r>
          </a:p>
          <a:p>
            <a:r>
              <a:rPr lang="en-US" dirty="0"/>
              <a:t>3. Model Training: Select a suitable machine learning algorithm and train it using the processed data. During this step, the model learns from the data by adjusting its parameters to minimize error.</a:t>
            </a:r>
          </a:p>
          <a:p>
            <a:r>
              <a:rPr lang="en-US" dirty="0"/>
              <a:t>Example: Training a regression model to predict house prices.</a:t>
            </a:r>
          </a:p>
          <a:p>
            <a:r>
              <a:rPr lang="en-US" dirty="0"/>
              <a:t>4. Model Evaluation: Assess the model's performance using metrics like accuracy, precision, recall, and F1-score. This step involves testing the model with new data to ensure it generalizes well.</a:t>
            </a:r>
          </a:p>
          <a:p>
            <a:r>
              <a:rPr lang="en-US" dirty="0"/>
              <a:t>Example: Evaluating how well a model predicts house prices on a test set of data it hasn't seen before.</a:t>
            </a:r>
          </a:p>
        </p:txBody>
      </p:sp>
    </p:spTree>
    <p:extLst>
      <p:ext uri="{BB962C8B-B14F-4D97-AF65-F5344CB8AC3E}">
        <p14:creationId xmlns:p14="http://schemas.microsoft.com/office/powerpoint/2010/main" val="73793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59E6-B19D-424C-B383-2C82B6D66B52}"/>
              </a:ext>
            </a:extLst>
          </p:cNvPr>
          <p:cNvSpPr>
            <a:spLocks noGrp="1"/>
          </p:cNvSpPr>
          <p:nvPr>
            <p:ph type="title"/>
          </p:nvPr>
        </p:nvSpPr>
        <p:spPr>
          <a:xfrm>
            <a:off x="1126503" y="142461"/>
            <a:ext cx="8984906" cy="665922"/>
          </a:xfrm>
        </p:spPr>
        <p:txBody>
          <a:bodyPr>
            <a:normAutofit fontScale="90000"/>
          </a:bodyPr>
          <a:lstStyle/>
          <a:p>
            <a:r>
              <a:rPr lang="en-US" dirty="0"/>
              <a:t>Linear Regression</a:t>
            </a:r>
          </a:p>
        </p:txBody>
      </p:sp>
      <p:pic>
        <p:nvPicPr>
          <p:cNvPr id="5" name="Content Placeholder 4">
            <a:extLst>
              <a:ext uri="{FF2B5EF4-FFF2-40B4-BE49-F238E27FC236}">
                <a16:creationId xmlns:a16="http://schemas.microsoft.com/office/drawing/2014/main" id="{DD41DF06-E774-4A4F-9B26-230656CF2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090" y="1018347"/>
            <a:ext cx="6304505" cy="4441549"/>
          </a:xfrm>
        </p:spPr>
      </p:pic>
      <p:graphicFrame>
        <p:nvGraphicFramePr>
          <p:cNvPr id="6" name="Table 5">
            <a:extLst>
              <a:ext uri="{FF2B5EF4-FFF2-40B4-BE49-F238E27FC236}">
                <a16:creationId xmlns:a16="http://schemas.microsoft.com/office/drawing/2014/main" id="{8BDCCCB5-B501-4E32-810C-89933C5F1C16}"/>
              </a:ext>
            </a:extLst>
          </p:cNvPr>
          <p:cNvGraphicFramePr>
            <a:graphicFrameLocks noGrp="1"/>
          </p:cNvGraphicFramePr>
          <p:nvPr>
            <p:extLst>
              <p:ext uri="{D42A27DB-BD31-4B8C-83A1-F6EECF244321}">
                <p14:modId xmlns:p14="http://schemas.microsoft.com/office/powerpoint/2010/main" val="2550154056"/>
              </p:ext>
            </p:extLst>
          </p:nvPr>
        </p:nvGraphicFramePr>
        <p:xfrm>
          <a:off x="1805963" y="1010891"/>
          <a:ext cx="2835965" cy="4441549"/>
        </p:xfrm>
        <a:graphic>
          <a:graphicData uri="http://schemas.openxmlformats.org/drawingml/2006/table">
            <a:tbl>
              <a:tblPr bandRow="1">
                <a:tableStyleId>{775DCB02-9BB8-47FD-8907-85C794F793BA}</a:tableStyleId>
              </a:tblPr>
              <a:tblGrid>
                <a:gridCol w="1246044">
                  <a:extLst>
                    <a:ext uri="{9D8B030D-6E8A-4147-A177-3AD203B41FA5}">
                      <a16:colId xmlns:a16="http://schemas.microsoft.com/office/drawing/2014/main" val="2445264092"/>
                    </a:ext>
                  </a:extLst>
                </a:gridCol>
                <a:gridCol w="1589921">
                  <a:extLst>
                    <a:ext uri="{9D8B030D-6E8A-4147-A177-3AD203B41FA5}">
                      <a16:colId xmlns:a16="http://schemas.microsoft.com/office/drawing/2014/main" val="4023748949"/>
                    </a:ext>
                  </a:extLst>
                </a:gridCol>
              </a:tblGrid>
              <a:tr h="634507">
                <a:tc>
                  <a:txBody>
                    <a:bodyPr/>
                    <a:lstStyle/>
                    <a:p>
                      <a:pPr algn="l" fontAlgn="b"/>
                      <a:r>
                        <a:rPr lang="en-US" sz="1200" b="1" u="none" strike="noStrike" kern="1200" dirty="0">
                          <a:solidFill>
                            <a:srgbClr val="FFFFFF"/>
                          </a:solidFill>
                          <a:effectLst/>
                          <a:latin typeface="Arial Black" panose="020B0A04020102020204" pitchFamily="34" charset="0"/>
                          <a:ea typeface="+mn-ea"/>
                          <a:cs typeface="+mn-cs"/>
                        </a:rPr>
                        <a:t>Area</a:t>
                      </a:r>
                      <a:r>
                        <a:rPr lang="en-US" sz="1100" b="1" u="none" strike="noStrike" dirty="0">
                          <a:solidFill>
                            <a:srgbClr val="FFFFFF"/>
                          </a:solidFill>
                          <a:effectLst/>
                        </a:rPr>
                        <a:t>(</a:t>
                      </a:r>
                      <a:r>
                        <a:rPr lang="en-US" sz="1200" b="1" u="none" strike="noStrike" kern="1200" dirty="0">
                          <a:solidFill>
                            <a:srgbClr val="FFFFFF"/>
                          </a:solidFill>
                          <a:effectLst/>
                          <a:latin typeface="Arial Black" panose="020B0A04020102020204" pitchFamily="34" charset="0"/>
                          <a:ea typeface="+mn-ea"/>
                          <a:cs typeface="+mn-cs"/>
                        </a:rPr>
                        <a:t>Sq</a:t>
                      </a:r>
                      <a:r>
                        <a:rPr lang="en-US" sz="1100" b="1" u="none" strike="noStrike" dirty="0">
                          <a:solidFill>
                            <a:srgbClr val="FFFFFF"/>
                          </a:solidFill>
                          <a:effectLst/>
                        </a:rPr>
                        <a:t> </a:t>
                      </a:r>
                      <a:r>
                        <a:rPr lang="en-US" sz="1200" b="1" u="none" strike="noStrike" kern="1200" dirty="0">
                          <a:solidFill>
                            <a:srgbClr val="FFFFFF"/>
                          </a:solidFill>
                          <a:effectLst/>
                          <a:latin typeface="Arial Black" panose="020B0A04020102020204" pitchFamily="34" charset="0"/>
                          <a:ea typeface="+mn-ea"/>
                          <a:cs typeface="+mn-cs"/>
                        </a:rPr>
                        <a:t>FT</a:t>
                      </a:r>
                      <a:r>
                        <a:rPr lang="en-US" sz="1100" b="1" u="none" strike="noStrike" dirty="0">
                          <a:solidFill>
                            <a:srgbClr val="FFFFFF"/>
                          </a:solidFill>
                          <a:effectLst/>
                        </a:rPr>
                        <a:t>)</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FFFFFF"/>
                          </a:solidFill>
                          <a:effectLst/>
                          <a:latin typeface="Arial Black" panose="020B0A04020102020204" pitchFamily="34" charset="0"/>
                        </a:rPr>
                        <a:t>Price($)</a:t>
                      </a:r>
                      <a:endParaRPr lang="en-US" sz="1200" b="1" i="0" u="none" strike="noStrike" dirty="0">
                        <a:solidFill>
                          <a:srgbClr val="FFFFFF"/>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1772304916"/>
                  </a:ext>
                </a:extLst>
              </a:tr>
              <a:tr h="634507">
                <a:tc>
                  <a:txBody>
                    <a:bodyPr/>
                    <a:lstStyle/>
                    <a:p>
                      <a:pPr algn="ctr" fontAlgn="b"/>
                      <a:r>
                        <a:rPr lang="en-US" sz="1400" b="0" u="none" strike="noStrike" dirty="0">
                          <a:solidFill>
                            <a:srgbClr val="000000"/>
                          </a:solidFill>
                          <a:effectLst/>
                        </a:rPr>
                        <a:t>2600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a:solidFill>
                            <a:srgbClr val="000000"/>
                          </a:solidFill>
                          <a:effectLst/>
                        </a:rPr>
                        <a:t>               550,000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4266680"/>
                  </a:ext>
                </a:extLst>
              </a:tr>
              <a:tr h="634507">
                <a:tc>
                  <a:txBody>
                    <a:bodyPr/>
                    <a:lstStyle/>
                    <a:p>
                      <a:pPr algn="ctr" fontAlgn="b"/>
                      <a:r>
                        <a:rPr lang="en-US" sz="1400" b="0" u="none" strike="noStrike">
                          <a:solidFill>
                            <a:srgbClr val="000000"/>
                          </a:solidFill>
                          <a:effectLst/>
                        </a:rPr>
                        <a:t>3000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a:solidFill>
                            <a:srgbClr val="000000"/>
                          </a:solidFill>
                          <a:effectLst/>
                        </a:rPr>
                        <a:t>               565,000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8174405"/>
                  </a:ext>
                </a:extLst>
              </a:tr>
              <a:tr h="634507">
                <a:tc>
                  <a:txBody>
                    <a:bodyPr/>
                    <a:lstStyle/>
                    <a:p>
                      <a:pPr algn="ctr" fontAlgn="b"/>
                      <a:r>
                        <a:rPr lang="en-US" sz="1400" b="0" u="none" strike="noStrike">
                          <a:solidFill>
                            <a:srgbClr val="000000"/>
                          </a:solidFill>
                          <a:effectLst/>
                        </a:rPr>
                        <a:t>3200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a:solidFill>
                            <a:srgbClr val="000000"/>
                          </a:solidFill>
                          <a:effectLst/>
                        </a:rPr>
                        <a:t>               610,000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1977374"/>
                  </a:ext>
                </a:extLst>
              </a:tr>
              <a:tr h="634507">
                <a:tc>
                  <a:txBody>
                    <a:bodyPr/>
                    <a:lstStyle/>
                    <a:p>
                      <a:pPr algn="ctr" fontAlgn="b"/>
                      <a:r>
                        <a:rPr lang="en-US" sz="1400" b="0" u="none" strike="noStrike">
                          <a:solidFill>
                            <a:srgbClr val="000000"/>
                          </a:solidFill>
                          <a:effectLst/>
                        </a:rPr>
                        <a:t>3600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a:solidFill>
                            <a:srgbClr val="000000"/>
                          </a:solidFill>
                          <a:effectLst/>
                        </a:rPr>
                        <a:t>               595,000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8384589"/>
                  </a:ext>
                </a:extLst>
              </a:tr>
              <a:tr h="634507">
                <a:tc>
                  <a:txBody>
                    <a:bodyPr/>
                    <a:lstStyle/>
                    <a:p>
                      <a:pPr algn="ctr" fontAlgn="b"/>
                      <a:r>
                        <a:rPr lang="en-US" sz="1400" b="0" u="none" strike="noStrike">
                          <a:solidFill>
                            <a:srgbClr val="000000"/>
                          </a:solidFill>
                          <a:effectLst/>
                        </a:rPr>
                        <a:t>4000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a:solidFill>
                            <a:srgbClr val="000000"/>
                          </a:solidFill>
                          <a:effectLst/>
                        </a:rPr>
                        <a:t>               760,000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842701"/>
                  </a:ext>
                </a:extLst>
              </a:tr>
              <a:tr h="634507">
                <a:tc>
                  <a:txBody>
                    <a:bodyPr/>
                    <a:lstStyle/>
                    <a:p>
                      <a:pPr algn="ctr" fontAlgn="b"/>
                      <a:r>
                        <a:rPr lang="en-US" sz="1400" b="0" u="none" strike="noStrike">
                          <a:solidFill>
                            <a:srgbClr val="000000"/>
                          </a:solidFill>
                          <a:effectLst/>
                        </a:rPr>
                        <a:t>4100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u="none" strike="noStrike" dirty="0">
                          <a:solidFill>
                            <a:srgbClr val="000000"/>
                          </a:solidFill>
                          <a:effectLst/>
                        </a:rPr>
                        <a:t>               810,000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088924"/>
                  </a:ext>
                </a:extLst>
              </a:tr>
            </a:tbl>
          </a:graphicData>
        </a:graphic>
      </p:graphicFrame>
      <p:sp>
        <p:nvSpPr>
          <p:cNvPr id="3" name="TextBox 2">
            <a:extLst>
              <a:ext uri="{FF2B5EF4-FFF2-40B4-BE49-F238E27FC236}">
                <a16:creationId xmlns:a16="http://schemas.microsoft.com/office/drawing/2014/main" id="{68F201D7-30F3-4059-887E-E82131B8F475}"/>
              </a:ext>
            </a:extLst>
          </p:cNvPr>
          <p:cNvSpPr txBox="1"/>
          <p:nvPr/>
        </p:nvSpPr>
        <p:spPr>
          <a:xfrm>
            <a:off x="2597426" y="5654948"/>
            <a:ext cx="5764696" cy="369332"/>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77E0A7E3-6781-461A-AD3C-727FFCF0F327}"/>
              </a:ext>
            </a:extLst>
          </p:cNvPr>
          <p:cNvPicPr>
            <a:picLocks noChangeAspect="1"/>
          </p:cNvPicPr>
          <p:nvPr/>
        </p:nvPicPr>
        <p:blipFill>
          <a:blip r:embed="rId3"/>
          <a:stretch>
            <a:fillRect/>
          </a:stretch>
        </p:blipFill>
        <p:spPr>
          <a:xfrm>
            <a:off x="2386012" y="5654948"/>
            <a:ext cx="2095500" cy="1060590"/>
          </a:xfrm>
          <a:prstGeom prst="rect">
            <a:avLst/>
          </a:prstGeom>
        </p:spPr>
      </p:pic>
      <p:pic>
        <p:nvPicPr>
          <p:cNvPr id="12" name="Picture 11">
            <a:extLst>
              <a:ext uri="{FF2B5EF4-FFF2-40B4-BE49-F238E27FC236}">
                <a16:creationId xmlns:a16="http://schemas.microsoft.com/office/drawing/2014/main" id="{311B96ED-F18D-4862-BECE-723D394B9458}"/>
              </a:ext>
            </a:extLst>
          </p:cNvPr>
          <p:cNvPicPr>
            <a:picLocks noChangeAspect="1"/>
          </p:cNvPicPr>
          <p:nvPr/>
        </p:nvPicPr>
        <p:blipFill>
          <a:blip r:embed="rId4"/>
          <a:stretch>
            <a:fillRect/>
          </a:stretch>
        </p:blipFill>
        <p:spPr>
          <a:xfrm>
            <a:off x="6862762" y="5669433"/>
            <a:ext cx="4151833" cy="1031619"/>
          </a:xfrm>
          <a:prstGeom prst="rect">
            <a:avLst/>
          </a:prstGeom>
        </p:spPr>
      </p:pic>
      <p:pic>
        <p:nvPicPr>
          <p:cNvPr id="14" name="Picture 13">
            <a:extLst>
              <a:ext uri="{FF2B5EF4-FFF2-40B4-BE49-F238E27FC236}">
                <a16:creationId xmlns:a16="http://schemas.microsoft.com/office/drawing/2014/main" id="{AB4608F5-DD87-4416-87B3-AF47C672F6AD}"/>
              </a:ext>
            </a:extLst>
          </p:cNvPr>
          <p:cNvPicPr>
            <a:picLocks noChangeAspect="1"/>
          </p:cNvPicPr>
          <p:nvPr/>
        </p:nvPicPr>
        <p:blipFill>
          <a:blip r:embed="rId5"/>
          <a:stretch>
            <a:fillRect/>
          </a:stretch>
        </p:blipFill>
        <p:spPr>
          <a:xfrm>
            <a:off x="4481512" y="5654948"/>
            <a:ext cx="2381250" cy="1060590"/>
          </a:xfrm>
          <a:prstGeom prst="rect">
            <a:avLst/>
          </a:prstGeom>
        </p:spPr>
      </p:pic>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8223C93C-DBEF-4ECB-B1E3-36B6664D98F4}"/>
                  </a:ext>
                </a:extLst>
              </p14:cNvPr>
              <p14:cNvContentPartPr/>
              <p14:nvPr/>
            </p14:nvContentPartPr>
            <p14:xfrm>
              <a:off x="8984781" y="2623346"/>
              <a:ext cx="360" cy="1019520"/>
            </p14:xfrm>
          </p:contentPart>
        </mc:Choice>
        <mc:Fallback>
          <p:pic>
            <p:nvPicPr>
              <p:cNvPr id="30" name="Ink 29">
                <a:extLst>
                  <a:ext uri="{FF2B5EF4-FFF2-40B4-BE49-F238E27FC236}">
                    <a16:creationId xmlns:a16="http://schemas.microsoft.com/office/drawing/2014/main" id="{8223C93C-DBEF-4ECB-B1E3-36B6664D98F4}"/>
                  </a:ext>
                </a:extLst>
              </p:cNvPr>
              <p:cNvPicPr/>
              <p:nvPr/>
            </p:nvPicPr>
            <p:blipFill>
              <a:blip r:embed="rId7"/>
              <a:stretch>
                <a:fillRect/>
              </a:stretch>
            </p:blipFill>
            <p:spPr>
              <a:xfrm>
                <a:off x="8975781" y="2614706"/>
                <a:ext cx="18000" cy="1037160"/>
              </a:xfrm>
              <a:prstGeom prst="rect">
                <a:avLst/>
              </a:prstGeom>
            </p:spPr>
          </p:pic>
        </mc:Fallback>
      </mc:AlternateContent>
      <p:grpSp>
        <p:nvGrpSpPr>
          <p:cNvPr id="48" name="Group 47">
            <a:extLst>
              <a:ext uri="{FF2B5EF4-FFF2-40B4-BE49-F238E27FC236}">
                <a16:creationId xmlns:a16="http://schemas.microsoft.com/office/drawing/2014/main" id="{DDF876B7-FAF0-4E3E-90A8-4520937482B0}"/>
              </a:ext>
            </a:extLst>
          </p:cNvPr>
          <p:cNvGrpSpPr/>
          <p:nvPr/>
        </p:nvGrpSpPr>
        <p:grpSpPr>
          <a:xfrm>
            <a:off x="6599061" y="1457306"/>
            <a:ext cx="2687040" cy="2226960"/>
            <a:chOff x="6599061" y="1457306"/>
            <a:chExt cx="2687040" cy="2226960"/>
          </a:xfrm>
        </p:grpSpPr>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A4467853-27C6-45D1-A53B-605609E81BF3}"/>
                    </a:ext>
                  </a:extLst>
                </p14:cNvPr>
                <p14:cNvContentPartPr/>
                <p14:nvPr/>
              </p14:nvContentPartPr>
              <p14:xfrm>
                <a:off x="8932581" y="2613986"/>
                <a:ext cx="134640" cy="58680"/>
              </p14:xfrm>
            </p:contentPart>
          </mc:Choice>
          <mc:Fallback>
            <p:pic>
              <p:nvPicPr>
                <p:cNvPr id="27" name="Ink 26">
                  <a:extLst>
                    <a:ext uri="{FF2B5EF4-FFF2-40B4-BE49-F238E27FC236}">
                      <a16:creationId xmlns:a16="http://schemas.microsoft.com/office/drawing/2014/main" id="{A4467853-27C6-45D1-A53B-605609E81BF3}"/>
                    </a:ext>
                  </a:extLst>
                </p:cNvPr>
                <p:cNvPicPr/>
                <p:nvPr/>
              </p:nvPicPr>
              <p:blipFill>
                <a:blip r:embed="rId9"/>
                <a:stretch>
                  <a:fillRect/>
                </a:stretch>
              </p:blipFill>
              <p:spPr>
                <a:xfrm>
                  <a:off x="8923581" y="2605346"/>
                  <a:ext cx="1522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E684FA9A-E001-4A8F-9899-736667D7A00D}"/>
                    </a:ext>
                  </a:extLst>
                </p14:cNvPr>
                <p14:cNvContentPartPr/>
                <p14:nvPr/>
              </p14:nvContentPartPr>
              <p14:xfrm>
                <a:off x="8945541" y="2580866"/>
                <a:ext cx="132840" cy="72360"/>
              </p14:xfrm>
            </p:contentPart>
          </mc:Choice>
          <mc:Fallback>
            <p:pic>
              <p:nvPicPr>
                <p:cNvPr id="28" name="Ink 27">
                  <a:extLst>
                    <a:ext uri="{FF2B5EF4-FFF2-40B4-BE49-F238E27FC236}">
                      <a16:creationId xmlns:a16="http://schemas.microsoft.com/office/drawing/2014/main" id="{E684FA9A-E001-4A8F-9899-736667D7A00D}"/>
                    </a:ext>
                  </a:extLst>
                </p:cNvPr>
                <p:cNvPicPr/>
                <p:nvPr/>
              </p:nvPicPr>
              <p:blipFill>
                <a:blip r:embed="rId11"/>
                <a:stretch>
                  <a:fillRect/>
                </a:stretch>
              </p:blipFill>
              <p:spPr>
                <a:xfrm>
                  <a:off x="8936901" y="2571866"/>
                  <a:ext cx="1504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F23C4253-59F9-4D6C-9724-5D89A36B5FF0}"/>
                    </a:ext>
                  </a:extLst>
                </p14:cNvPr>
                <p14:cNvContentPartPr/>
                <p14:nvPr/>
              </p14:nvContentPartPr>
              <p14:xfrm>
                <a:off x="8997741" y="2623346"/>
                <a:ext cx="360" cy="5760"/>
              </p14:xfrm>
            </p:contentPart>
          </mc:Choice>
          <mc:Fallback>
            <p:pic>
              <p:nvPicPr>
                <p:cNvPr id="32" name="Ink 31">
                  <a:extLst>
                    <a:ext uri="{FF2B5EF4-FFF2-40B4-BE49-F238E27FC236}">
                      <a16:creationId xmlns:a16="http://schemas.microsoft.com/office/drawing/2014/main" id="{F23C4253-59F9-4D6C-9724-5D89A36B5FF0}"/>
                    </a:ext>
                  </a:extLst>
                </p:cNvPr>
                <p:cNvPicPr/>
                <p:nvPr/>
              </p:nvPicPr>
              <p:blipFill>
                <a:blip r:embed="rId13"/>
                <a:stretch>
                  <a:fillRect/>
                </a:stretch>
              </p:blipFill>
              <p:spPr>
                <a:xfrm>
                  <a:off x="8988741" y="2614706"/>
                  <a:ext cx="18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k 33">
                  <a:extLst>
                    <a:ext uri="{FF2B5EF4-FFF2-40B4-BE49-F238E27FC236}">
                      <a16:creationId xmlns:a16="http://schemas.microsoft.com/office/drawing/2014/main" id="{155075CD-B45C-4D19-ADEF-697816C0811B}"/>
                    </a:ext>
                  </a:extLst>
                </p14:cNvPr>
                <p14:cNvContentPartPr/>
                <p14:nvPr/>
              </p14:nvContentPartPr>
              <p14:xfrm>
                <a:off x="8904861" y="3683906"/>
                <a:ext cx="90720" cy="360"/>
              </p14:xfrm>
            </p:contentPart>
          </mc:Choice>
          <mc:Fallback>
            <p:pic>
              <p:nvPicPr>
                <p:cNvPr id="34" name="Ink 33">
                  <a:extLst>
                    <a:ext uri="{FF2B5EF4-FFF2-40B4-BE49-F238E27FC236}">
                      <a16:creationId xmlns:a16="http://schemas.microsoft.com/office/drawing/2014/main" id="{155075CD-B45C-4D19-ADEF-697816C0811B}"/>
                    </a:ext>
                  </a:extLst>
                </p:cNvPr>
                <p:cNvPicPr/>
                <p:nvPr/>
              </p:nvPicPr>
              <p:blipFill>
                <a:blip r:embed="rId15"/>
                <a:stretch>
                  <a:fillRect/>
                </a:stretch>
              </p:blipFill>
              <p:spPr>
                <a:xfrm>
                  <a:off x="8896221" y="3674906"/>
                  <a:ext cx="108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4">
                  <a:extLst>
                    <a:ext uri="{FF2B5EF4-FFF2-40B4-BE49-F238E27FC236}">
                      <a16:creationId xmlns:a16="http://schemas.microsoft.com/office/drawing/2014/main" id="{BAC2BAEC-1E85-41AF-A520-FDEDE994B90E}"/>
                    </a:ext>
                  </a:extLst>
                </p14:cNvPr>
                <p14:cNvContentPartPr/>
                <p14:nvPr/>
              </p14:nvContentPartPr>
              <p14:xfrm>
                <a:off x="8931141" y="2623346"/>
                <a:ext cx="354960" cy="1021680"/>
              </p14:xfrm>
            </p:contentPart>
          </mc:Choice>
          <mc:Fallback>
            <p:pic>
              <p:nvPicPr>
                <p:cNvPr id="35" name="Ink 34">
                  <a:extLst>
                    <a:ext uri="{FF2B5EF4-FFF2-40B4-BE49-F238E27FC236}">
                      <a16:creationId xmlns:a16="http://schemas.microsoft.com/office/drawing/2014/main" id="{BAC2BAEC-1E85-41AF-A520-FDEDE994B90E}"/>
                    </a:ext>
                  </a:extLst>
                </p:cNvPr>
                <p:cNvPicPr/>
                <p:nvPr/>
              </p:nvPicPr>
              <p:blipFill>
                <a:blip r:embed="rId17"/>
                <a:stretch>
                  <a:fillRect/>
                </a:stretch>
              </p:blipFill>
              <p:spPr>
                <a:xfrm>
                  <a:off x="8922501" y="2614706"/>
                  <a:ext cx="372600" cy="1039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BB72E2B3-D7E9-4867-9352-364E663103F7}"/>
                    </a:ext>
                  </a:extLst>
                </p14:cNvPr>
                <p14:cNvContentPartPr/>
                <p14:nvPr/>
              </p14:nvContentPartPr>
              <p14:xfrm>
                <a:off x="8758341" y="2649986"/>
                <a:ext cx="226440" cy="944280"/>
              </p14:xfrm>
            </p:contentPart>
          </mc:Choice>
          <mc:Fallback>
            <p:pic>
              <p:nvPicPr>
                <p:cNvPr id="36" name="Ink 35">
                  <a:extLst>
                    <a:ext uri="{FF2B5EF4-FFF2-40B4-BE49-F238E27FC236}">
                      <a16:creationId xmlns:a16="http://schemas.microsoft.com/office/drawing/2014/main" id="{BB72E2B3-D7E9-4867-9352-364E663103F7}"/>
                    </a:ext>
                  </a:extLst>
                </p:cNvPr>
                <p:cNvPicPr/>
                <p:nvPr/>
              </p:nvPicPr>
              <p:blipFill>
                <a:blip r:embed="rId19"/>
                <a:stretch>
                  <a:fillRect/>
                </a:stretch>
              </p:blipFill>
              <p:spPr>
                <a:xfrm>
                  <a:off x="8749701" y="2641346"/>
                  <a:ext cx="244080" cy="96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Ink 37">
                  <a:extLst>
                    <a:ext uri="{FF2B5EF4-FFF2-40B4-BE49-F238E27FC236}">
                      <a16:creationId xmlns:a16="http://schemas.microsoft.com/office/drawing/2014/main" id="{1838CF3A-5111-47ED-B4B9-653E3A2BEB87}"/>
                    </a:ext>
                  </a:extLst>
                </p14:cNvPr>
                <p14:cNvContentPartPr/>
                <p14:nvPr/>
              </p14:nvContentPartPr>
              <p14:xfrm>
                <a:off x="7725501" y="1457306"/>
                <a:ext cx="80640" cy="1522800"/>
              </p14:xfrm>
            </p:contentPart>
          </mc:Choice>
          <mc:Fallback>
            <p:pic>
              <p:nvPicPr>
                <p:cNvPr id="38" name="Ink 37">
                  <a:extLst>
                    <a:ext uri="{FF2B5EF4-FFF2-40B4-BE49-F238E27FC236}">
                      <a16:creationId xmlns:a16="http://schemas.microsoft.com/office/drawing/2014/main" id="{1838CF3A-5111-47ED-B4B9-653E3A2BEB87}"/>
                    </a:ext>
                  </a:extLst>
                </p:cNvPr>
                <p:cNvPicPr/>
                <p:nvPr/>
              </p:nvPicPr>
              <p:blipFill>
                <a:blip r:embed="rId21"/>
                <a:stretch>
                  <a:fillRect/>
                </a:stretch>
              </p:blipFill>
              <p:spPr>
                <a:xfrm>
                  <a:off x="7716501" y="1448666"/>
                  <a:ext cx="98280" cy="1540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Ink 38">
                  <a:extLst>
                    <a:ext uri="{FF2B5EF4-FFF2-40B4-BE49-F238E27FC236}">
                      <a16:creationId xmlns:a16="http://schemas.microsoft.com/office/drawing/2014/main" id="{2FF440F6-4F02-4109-B569-D9B300D59A41}"/>
                    </a:ext>
                  </a:extLst>
                </p14:cNvPr>
                <p14:cNvContentPartPr/>
                <p14:nvPr/>
              </p14:nvContentPartPr>
              <p14:xfrm>
                <a:off x="6599061" y="2348306"/>
                <a:ext cx="2138400" cy="120600"/>
              </p14:xfrm>
            </p:contentPart>
          </mc:Choice>
          <mc:Fallback>
            <p:pic>
              <p:nvPicPr>
                <p:cNvPr id="39" name="Ink 38">
                  <a:extLst>
                    <a:ext uri="{FF2B5EF4-FFF2-40B4-BE49-F238E27FC236}">
                      <a16:creationId xmlns:a16="http://schemas.microsoft.com/office/drawing/2014/main" id="{2FF440F6-4F02-4109-B569-D9B300D59A41}"/>
                    </a:ext>
                  </a:extLst>
                </p:cNvPr>
                <p:cNvPicPr/>
                <p:nvPr/>
              </p:nvPicPr>
              <p:blipFill>
                <a:blip r:embed="rId23"/>
                <a:stretch>
                  <a:fillRect/>
                </a:stretch>
              </p:blipFill>
              <p:spPr>
                <a:xfrm>
                  <a:off x="6590061" y="2339306"/>
                  <a:ext cx="21560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0" name="Ink 39">
                  <a:extLst>
                    <a:ext uri="{FF2B5EF4-FFF2-40B4-BE49-F238E27FC236}">
                      <a16:creationId xmlns:a16="http://schemas.microsoft.com/office/drawing/2014/main" id="{26190B4F-6CCC-45CC-82F1-37FE51D47E57}"/>
                    </a:ext>
                  </a:extLst>
                </p14:cNvPr>
                <p14:cNvContentPartPr/>
                <p14:nvPr/>
              </p14:nvContentPartPr>
              <p14:xfrm>
                <a:off x="7818741" y="1584386"/>
                <a:ext cx="903960" cy="801000"/>
              </p14:xfrm>
            </p:contentPart>
          </mc:Choice>
          <mc:Fallback>
            <p:pic>
              <p:nvPicPr>
                <p:cNvPr id="40" name="Ink 39">
                  <a:extLst>
                    <a:ext uri="{FF2B5EF4-FFF2-40B4-BE49-F238E27FC236}">
                      <a16:creationId xmlns:a16="http://schemas.microsoft.com/office/drawing/2014/main" id="{26190B4F-6CCC-45CC-82F1-37FE51D47E57}"/>
                    </a:ext>
                  </a:extLst>
                </p:cNvPr>
                <p:cNvPicPr/>
                <p:nvPr/>
              </p:nvPicPr>
              <p:blipFill>
                <a:blip r:embed="rId25"/>
                <a:stretch>
                  <a:fillRect/>
                </a:stretch>
              </p:blipFill>
              <p:spPr>
                <a:xfrm>
                  <a:off x="7809741" y="1575386"/>
                  <a:ext cx="92160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2" name="Ink 41">
                  <a:extLst>
                    <a:ext uri="{FF2B5EF4-FFF2-40B4-BE49-F238E27FC236}">
                      <a16:creationId xmlns:a16="http://schemas.microsoft.com/office/drawing/2014/main" id="{26441B7D-4675-4965-BD41-B3DC5EFAD598}"/>
                    </a:ext>
                  </a:extLst>
                </p14:cNvPr>
                <p14:cNvContentPartPr/>
                <p14:nvPr/>
              </p14:nvContentPartPr>
              <p14:xfrm>
                <a:off x="7364781" y="2397986"/>
                <a:ext cx="387360" cy="538560"/>
              </p14:xfrm>
            </p:contentPart>
          </mc:Choice>
          <mc:Fallback>
            <p:pic>
              <p:nvPicPr>
                <p:cNvPr id="42" name="Ink 41">
                  <a:extLst>
                    <a:ext uri="{FF2B5EF4-FFF2-40B4-BE49-F238E27FC236}">
                      <a16:creationId xmlns:a16="http://schemas.microsoft.com/office/drawing/2014/main" id="{26441B7D-4675-4965-BD41-B3DC5EFAD598}"/>
                    </a:ext>
                  </a:extLst>
                </p:cNvPr>
                <p:cNvPicPr/>
                <p:nvPr/>
              </p:nvPicPr>
              <p:blipFill>
                <a:blip r:embed="rId27"/>
                <a:stretch>
                  <a:fillRect/>
                </a:stretch>
              </p:blipFill>
              <p:spPr>
                <a:xfrm>
                  <a:off x="7356141" y="2389346"/>
                  <a:ext cx="40500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Ink 43">
                  <a:extLst>
                    <a:ext uri="{FF2B5EF4-FFF2-40B4-BE49-F238E27FC236}">
                      <a16:creationId xmlns:a16="http://schemas.microsoft.com/office/drawing/2014/main" id="{5798400A-38B5-4445-A7E3-F5F0CA909838}"/>
                    </a:ext>
                  </a:extLst>
                </p14:cNvPr>
                <p14:cNvContentPartPr/>
                <p14:nvPr/>
              </p14:nvContentPartPr>
              <p14:xfrm>
                <a:off x="6761421" y="1911266"/>
                <a:ext cx="1004400" cy="447480"/>
              </p14:xfrm>
            </p:contentPart>
          </mc:Choice>
          <mc:Fallback>
            <p:pic>
              <p:nvPicPr>
                <p:cNvPr id="44" name="Ink 43">
                  <a:extLst>
                    <a:ext uri="{FF2B5EF4-FFF2-40B4-BE49-F238E27FC236}">
                      <a16:creationId xmlns:a16="http://schemas.microsoft.com/office/drawing/2014/main" id="{5798400A-38B5-4445-A7E3-F5F0CA909838}"/>
                    </a:ext>
                  </a:extLst>
                </p:cNvPr>
                <p:cNvPicPr/>
                <p:nvPr/>
              </p:nvPicPr>
              <p:blipFill>
                <a:blip r:embed="rId29"/>
                <a:stretch>
                  <a:fillRect/>
                </a:stretch>
              </p:blipFill>
              <p:spPr>
                <a:xfrm>
                  <a:off x="6752781" y="1902626"/>
                  <a:ext cx="102204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A15D75A2-F5B3-4E20-9221-B96E231EBFEF}"/>
                    </a:ext>
                  </a:extLst>
                </p14:cNvPr>
                <p14:cNvContentPartPr/>
                <p14:nvPr/>
              </p14:nvContentPartPr>
              <p14:xfrm>
                <a:off x="7778421" y="2451266"/>
                <a:ext cx="1262160" cy="544680"/>
              </p14:xfrm>
            </p:contentPart>
          </mc:Choice>
          <mc:Fallback>
            <p:pic>
              <p:nvPicPr>
                <p:cNvPr id="45" name="Ink 44">
                  <a:extLst>
                    <a:ext uri="{FF2B5EF4-FFF2-40B4-BE49-F238E27FC236}">
                      <a16:creationId xmlns:a16="http://schemas.microsoft.com/office/drawing/2014/main" id="{A15D75A2-F5B3-4E20-9221-B96E231EBFEF}"/>
                    </a:ext>
                  </a:extLst>
                </p:cNvPr>
                <p:cNvPicPr/>
                <p:nvPr/>
              </p:nvPicPr>
              <p:blipFill>
                <a:blip r:embed="rId31"/>
                <a:stretch>
                  <a:fillRect/>
                </a:stretch>
              </p:blipFill>
              <p:spPr>
                <a:xfrm>
                  <a:off x="7769781" y="2442266"/>
                  <a:ext cx="1279800" cy="56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k 46">
                  <a:extLst>
                    <a:ext uri="{FF2B5EF4-FFF2-40B4-BE49-F238E27FC236}">
                      <a16:creationId xmlns:a16="http://schemas.microsoft.com/office/drawing/2014/main" id="{8A09764D-766D-495D-9F45-663F0C4C9CDC}"/>
                    </a:ext>
                  </a:extLst>
                </p14:cNvPr>
                <p14:cNvContentPartPr/>
                <p14:nvPr/>
              </p14:nvContentPartPr>
              <p14:xfrm>
                <a:off x="7054821" y="2570426"/>
                <a:ext cx="618480" cy="574200"/>
              </p14:xfrm>
            </p:contentPart>
          </mc:Choice>
          <mc:Fallback>
            <p:pic>
              <p:nvPicPr>
                <p:cNvPr id="47" name="Ink 46">
                  <a:extLst>
                    <a:ext uri="{FF2B5EF4-FFF2-40B4-BE49-F238E27FC236}">
                      <a16:creationId xmlns:a16="http://schemas.microsoft.com/office/drawing/2014/main" id="{8A09764D-766D-495D-9F45-663F0C4C9CDC}"/>
                    </a:ext>
                  </a:extLst>
                </p:cNvPr>
                <p:cNvPicPr/>
                <p:nvPr/>
              </p:nvPicPr>
              <p:blipFill>
                <a:blip r:embed="rId33"/>
                <a:stretch>
                  <a:fillRect/>
                </a:stretch>
              </p:blipFill>
              <p:spPr>
                <a:xfrm>
                  <a:off x="7045821" y="2561426"/>
                  <a:ext cx="636120" cy="591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49" name="Ink 48">
                <a:extLst>
                  <a:ext uri="{FF2B5EF4-FFF2-40B4-BE49-F238E27FC236}">
                    <a16:creationId xmlns:a16="http://schemas.microsoft.com/office/drawing/2014/main" id="{52A575EB-699F-4D05-993D-3B529421C6D0}"/>
                  </a:ext>
                </a:extLst>
              </p14:cNvPr>
              <p14:cNvContentPartPr/>
              <p14:nvPr/>
            </p14:nvContentPartPr>
            <p14:xfrm>
              <a:off x="6387021" y="4967666"/>
              <a:ext cx="2226600" cy="133560"/>
            </p14:xfrm>
          </p:contentPart>
        </mc:Choice>
        <mc:Fallback>
          <p:pic>
            <p:nvPicPr>
              <p:cNvPr id="49" name="Ink 48">
                <a:extLst>
                  <a:ext uri="{FF2B5EF4-FFF2-40B4-BE49-F238E27FC236}">
                    <a16:creationId xmlns:a16="http://schemas.microsoft.com/office/drawing/2014/main" id="{52A575EB-699F-4D05-993D-3B529421C6D0}"/>
                  </a:ext>
                </a:extLst>
              </p:cNvPr>
              <p:cNvPicPr/>
              <p:nvPr/>
            </p:nvPicPr>
            <p:blipFill>
              <a:blip r:embed="rId35"/>
              <a:stretch>
                <a:fillRect/>
              </a:stretch>
            </p:blipFill>
            <p:spPr>
              <a:xfrm>
                <a:off x="6378381" y="4959026"/>
                <a:ext cx="2244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0" name="Ink 49">
                <a:extLst>
                  <a:ext uri="{FF2B5EF4-FFF2-40B4-BE49-F238E27FC236}">
                    <a16:creationId xmlns:a16="http://schemas.microsoft.com/office/drawing/2014/main" id="{A2D9532D-BF6E-4393-939F-92A1416F9786}"/>
                  </a:ext>
                </a:extLst>
              </p14:cNvPr>
              <p14:cNvContentPartPr/>
              <p14:nvPr/>
            </p14:nvContentPartPr>
            <p14:xfrm>
              <a:off x="4944501" y="2311586"/>
              <a:ext cx="371520" cy="1982160"/>
            </p14:xfrm>
          </p:contentPart>
        </mc:Choice>
        <mc:Fallback>
          <p:pic>
            <p:nvPicPr>
              <p:cNvPr id="50" name="Ink 49">
                <a:extLst>
                  <a:ext uri="{FF2B5EF4-FFF2-40B4-BE49-F238E27FC236}">
                    <a16:creationId xmlns:a16="http://schemas.microsoft.com/office/drawing/2014/main" id="{A2D9532D-BF6E-4393-939F-92A1416F9786}"/>
                  </a:ext>
                </a:extLst>
              </p:cNvPr>
              <p:cNvPicPr/>
              <p:nvPr/>
            </p:nvPicPr>
            <p:blipFill>
              <a:blip r:embed="rId37"/>
              <a:stretch>
                <a:fillRect/>
              </a:stretch>
            </p:blipFill>
            <p:spPr>
              <a:xfrm>
                <a:off x="4935861" y="2302946"/>
                <a:ext cx="389160" cy="1999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1" name="Ink 50">
                <a:extLst>
                  <a:ext uri="{FF2B5EF4-FFF2-40B4-BE49-F238E27FC236}">
                    <a16:creationId xmlns:a16="http://schemas.microsoft.com/office/drawing/2014/main" id="{9A09EDC9-623F-4D62-B0CD-0E7FA453A166}"/>
                  </a:ext>
                </a:extLst>
              </p14:cNvPr>
              <p14:cNvContentPartPr/>
              <p14:nvPr/>
            </p14:nvContentPartPr>
            <p14:xfrm>
              <a:off x="8476821" y="5009066"/>
              <a:ext cx="262080" cy="210960"/>
            </p14:xfrm>
          </p:contentPart>
        </mc:Choice>
        <mc:Fallback>
          <p:pic>
            <p:nvPicPr>
              <p:cNvPr id="51" name="Ink 50">
                <a:extLst>
                  <a:ext uri="{FF2B5EF4-FFF2-40B4-BE49-F238E27FC236}">
                    <a16:creationId xmlns:a16="http://schemas.microsoft.com/office/drawing/2014/main" id="{9A09EDC9-623F-4D62-B0CD-0E7FA453A166}"/>
                  </a:ext>
                </a:extLst>
              </p:cNvPr>
              <p:cNvPicPr/>
              <p:nvPr/>
            </p:nvPicPr>
            <p:blipFill>
              <a:blip r:embed="rId39"/>
              <a:stretch>
                <a:fillRect/>
              </a:stretch>
            </p:blipFill>
            <p:spPr>
              <a:xfrm>
                <a:off x="8468181" y="5000426"/>
                <a:ext cx="279720" cy="228600"/>
              </a:xfrm>
              <a:prstGeom prst="rect">
                <a:avLst/>
              </a:prstGeom>
            </p:spPr>
          </p:pic>
        </mc:Fallback>
      </mc:AlternateContent>
    </p:spTree>
    <p:extLst>
      <p:ext uri="{BB962C8B-B14F-4D97-AF65-F5344CB8AC3E}">
        <p14:creationId xmlns:p14="http://schemas.microsoft.com/office/powerpoint/2010/main" val="3593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082C-81E4-45B1-B27E-89A5576D84D9}"/>
              </a:ext>
            </a:extLst>
          </p:cNvPr>
          <p:cNvSpPr>
            <a:spLocks noGrp="1"/>
          </p:cNvSpPr>
          <p:nvPr>
            <p:ph type="title"/>
          </p:nvPr>
        </p:nvSpPr>
        <p:spPr>
          <a:xfrm>
            <a:off x="1484311" y="288234"/>
            <a:ext cx="10018713" cy="1752599"/>
          </a:xfrm>
        </p:spPr>
        <p:txBody>
          <a:bodyPr/>
          <a:lstStyle/>
          <a:p>
            <a:r>
              <a:rPr lang="en-US" b="1" dirty="0"/>
              <a:t>Equation of a line</a:t>
            </a:r>
          </a:p>
        </p:txBody>
      </p:sp>
      <p:pic>
        <p:nvPicPr>
          <p:cNvPr id="5" name="Content Placeholder 4">
            <a:extLst>
              <a:ext uri="{FF2B5EF4-FFF2-40B4-BE49-F238E27FC236}">
                <a16:creationId xmlns:a16="http://schemas.microsoft.com/office/drawing/2014/main" id="{F044801D-9607-4350-81A9-87F6ACB76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040833"/>
            <a:ext cx="5552777" cy="3505200"/>
          </a:xfrm>
        </p:spPr>
      </p:pic>
      <p:sp>
        <p:nvSpPr>
          <p:cNvPr id="6" name="TextBox 5">
            <a:extLst>
              <a:ext uri="{FF2B5EF4-FFF2-40B4-BE49-F238E27FC236}">
                <a16:creationId xmlns:a16="http://schemas.microsoft.com/office/drawing/2014/main" id="{57BC5BC5-1FC3-44ED-9B2F-92E1F98230EB}"/>
              </a:ext>
            </a:extLst>
          </p:cNvPr>
          <p:cNvSpPr txBox="1"/>
          <p:nvPr/>
        </p:nvSpPr>
        <p:spPr>
          <a:xfrm>
            <a:off x="1481443" y="5572166"/>
            <a:ext cx="7938053" cy="369332"/>
          </a:xfrm>
          <a:prstGeom prst="rect">
            <a:avLst/>
          </a:prstGeom>
          <a:noFill/>
        </p:spPr>
        <p:txBody>
          <a:bodyPr wrap="square" rtlCol="0">
            <a:spAutoFit/>
          </a:bodyPr>
          <a:lstStyle/>
          <a:p>
            <a:r>
              <a:rPr lang="en-US" dirty="0"/>
              <a:t>Image courtesy : https://www.alpharithms.com/</a:t>
            </a:r>
          </a:p>
        </p:txBody>
      </p:sp>
      <p:sp>
        <p:nvSpPr>
          <p:cNvPr id="8" name="TextBox 7">
            <a:extLst>
              <a:ext uri="{FF2B5EF4-FFF2-40B4-BE49-F238E27FC236}">
                <a16:creationId xmlns:a16="http://schemas.microsoft.com/office/drawing/2014/main" id="{92648933-FAA9-4E05-A9A6-0673C9643B2B}"/>
              </a:ext>
            </a:extLst>
          </p:cNvPr>
          <p:cNvSpPr txBox="1"/>
          <p:nvPr/>
        </p:nvSpPr>
        <p:spPr>
          <a:xfrm>
            <a:off x="7152816" y="2016615"/>
            <a:ext cx="2266054" cy="646331"/>
          </a:xfrm>
          <a:prstGeom prst="rect">
            <a:avLst/>
          </a:prstGeom>
          <a:noFill/>
        </p:spPr>
        <p:txBody>
          <a:bodyPr wrap="square" rtlCol="0">
            <a:spAutoFit/>
          </a:bodyPr>
          <a:lstStyle/>
          <a:p>
            <a:r>
              <a:rPr lang="en-US" sz="3600" dirty="0">
                <a:effectLst>
                  <a:glow rad="101600">
                    <a:schemeClr val="accent4">
                      <a:satMod val="175000"/>
                      <a:alpha val="40000"/>
                    </a:schemeClr>
                  </a:glow>
                  <a:reflection blurRad="6350" stA="55000" endA="300" endPos="45500" dir="5400000" sy="-100000" algn="bl" rotWithShape="0"/>
                </a:effectLst>
                <a:latin typeface="Arial Rounded MT Bold" panose="020F0704030504030204" pitchFamily="34" charset="0"/>
              </a:rPr>
              <a:t>Y = </a:t>
            </a:r>
            <a:r>
              <a:rPr lang="en-US" sz="3600" dirty="0" err="1">
                <a:effectLst>
                  <a:glow rad="101600">
                    <a:schemeClr val="accent4">
                      <a:satMod val="175000"/>
                      <a:alpha val="40000"/>
                    </a:schemeClr>
                  </a:glow>
                  <a:reflection blurRad="6350" stA="55000" endA="300" endPos="45500" dir="5400000" sy="-100000" algn="bl" rotWithShape="0"/>
                </a:effectLst>
                <a:latin typeface="Arial Rounded MT Bold" panose="020F0704030504030204" pitchFamily="34" charset="0"/>
              </a:rPr>
              <a:t>mx+b</a:t>
            </a:r>
            <a:endParaRPr lang="en-US" sz="3600" dirty="0">
              <a:effectLst>
                <a:glow rad="101600">
                  <a:schemeClr val="accent4">
                    <a:satMod val="175000"/>
                    <a:alpha val="40000"/>
                  </a:schemeClr>
                </a:glow>
                <a:reflection blurRad="6350" stA="55000" endA="300" endPos="45500" dir="5400000" sy="-100000" algn="bl" rotWithShape="0"/>
              </a:effectLst>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380A62A-AF7F-4C69-8937-C368A8BA78E0}"/>
                  </a:ext>
                </a:extLst>
              </p14:cNvPr>
              <p14:cNvContentPartPr/>
              <p14:nvPr/>
            </p14:nvContentPartPr>
            <p14:xfrm>
              <a:off x="8759061" y="2662946"/>
              <a:ext cx="360" cy="360"/>
            </p14:xfrm>
          </p:contentPart>
        </mc:Choice>
        <mc:Fallback xmlns="">
          <p:pic>
            <p:nvPicPr>
              <p:cNvPr id="10" name="Ink 9">
                <a:extLst>
                  <a:ext uri="{FF2B5EF4-FFF2-40B4-BE49-F238E27FC236}">
                    <a16:creationId xmlns:a16="http://schemas.microsoft.com/office/drawing/2014/main" id="{C380A62A-AF7F-4C69-8937-C368A8BA78E0}"/>
                  </a:ext>
                </a:extLst>
              </p:cNvPr>
              <p:cNvPicPr/>
              <p:nvPr/>
            </p:nvPicPr>
            <p:blipFill>
              <a:blip r:embed="rId4"/>
              <a:stretch>
                <a:fillRect/>
              </a:stretch>
            </p:blipFill>
            <p:spPr>
              <a:xfrm>
                <a:off x="8750421" y="2654306"/>
                <a:ext cx="18000" cy="18000"/>
              </a:xfrm>
              <a:prstGeom prst="rect">
                <a:avLst/>
              </a:prstGeom>
            </p:spPr>
          </p:pic>
        </mc:Fallback>
      </mc:AlternateContent>
      <p:sp>
        <p:nvSpPr>
          <p:cNvPr id="18" name="TextBox 17">
            <a:extLst>
              <a:ext uri="{FF2B5EF4-FFF2-40B4-BE49-F238E27FC236}">
                <a16:creationId xmlns:a16="http://schemas.microsoft.com/office/drawing/2014/main" id="{25DCDC3D-174A-40A3-8DCB-95C8DF7CA740}"/>
              </a:ext>
            </a:extLst>
          </p:cNvPr>
          <p:cNvSpPr txBox="1"/>
          <p:nvPr/>
        </p:nvSpPr>
        <p:spPr>
          <a:xfrm>
            <a:off x="7037088" y="3079176"/>
            <a:ext cx="4167056" cy="2862322"/>
          </a:xfrm>
          <a:prstGeom prst="rect">
            <a:avLst/>
          </a:prstGeom>
          <a:noFill/>
        </p:spPr>
        <p:txBody>
          <a:bodyPr wrap="square" rtlCol="0">
            <a:spAutoFit/>
          </a:bodyPr>
          <a:lstStyle/>
          <a:p>
            <a:r>
              <a:rPr lang="en-US" dirty="0"/>
              <a:t>Where:</a:t>
            </a:r>
          </a:p>
          <a:p>
            <a:pPr>
              <a:buFont typeface="Arial" panose="020B0604020202020204" pitchFamily="34" charset="0"/>
              <a:buChar char="•"/>
            </a:pPr>
            <a:r>
              <a:rPr lang="en-US" b="1" dirty="0"/>
              <a:t>y:</a:t>
            </a:r>
            <a:r>
              <a:rPr lang="en-US" dirty="0"/>
              <a:t> The dependent variable (output or target).</a:t>
            </a:r>
          </a:p>
          <a:p>
            <a:pPr>
              <a:buFont typeface="Arial" panose="020B0604020202020204" pitchFamily="34" charset="0"/>
              <a:buChar char="•"/>
            </a:pPr>
            <a:r>
              <a:rPr lang="en-US" b="1" dirty="0"/>
              <a:t>x:</a:t>
            </a:r>
            <a:r>
              <a:rPr lang="en-US" dirty="0"/>
              <a:t> The independent variable (input or predictor).</a:t>
            </a:r>
          </a:p>
          <a:p>
            <a:pPr>
              <a:buFont typeface="Arial" panose="020B0604020202020204" pitchFamily="34" charset="0"/>
              <a:buChar char="•"/>
            </a:pPr>
            <a:r>
              <a:rPr lang="en-US" b="1" dirty="0"/>
              <a:t>m:</a:t>
            </a:r>
            <a:r>
              <a:rPr lang="en-US" dirty="0"/>
              <a:t> The slope of the line (how much y changes for a unit change in x).</a:t>
            </a:r>
          </a:p>
          <a:p>
            <a:pPr>
              <a:buFont typeface="Arial" panose="020B0604020202020204" pitchFamily="34" charset="0"/>
              <a:buChar char="•"/>
            </a:pPr>
            <a:r>
              <a:rPr lang="en-US" b="1" dirty="0"/>
              <a:t>b:</a:t>
            </a:r>
            <a:r>
              <a:rPr lang="en-US" dirty="0"/>
              <a:t> The y-intercept (the value of y when x=).</a:t>
            </a:r>
          </a:p>
          <a:p>
            <a:endParaRPr lang="en-US" dirty="0"/>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7ACDA97-DB81-4566-80AD-EA6B6D8A24A2}"/>
                  </a:ext>
                </a:extLst>
              </p14:cNvPr>
              <p14:cNvContentPartPr/>
              <p14:nvPr/>
            </p14:nvContentPartPr>
            <p14:xfrm>
              <a:off x="7792101" y="2795786"/>
              <a:ext cx="360" cy="360"/>
            </p14:xfrm>
          </p:contentPart>
        </mc:Choice>
        <mc:Fallback>
          <p:pic>
            <p:nvPicPr>
              <p:cNvPr id="3" name="Ink 2">
                <a:extLst>
                  <a:ext uri="{FF2B5EF4-FFF2-40B4-BE49-F238E27FC236}">
                    <a16:creationId xmlns:a16="http://schemas.microsoft.com/office/drawing/2014/main" id="{97ACDA97-DB81-4566-80AD-EA6B6D8A24A2}"/>
                  </a:ext>
                </a:extLst>
              </p:cNvPr>
              <p:cNvPicPr/>
              <p:nvPr/>
            </p:nvPicPr>
            <p:blipFill>
              <a:blip r:embed="rId6"/>
              <a:stretch>
                <a:fillRect/>
              </a:stretch>
            </p:blipFill>
            <p:spPr>
              <a:xfrm>
                <a:off x="7783101" y="2786786"/>
                <a:ext cx="18000" cy="18000"/>
              </a:xfrm>
              <a:prstGeom prst="rect">
                <a:avLst/>
              </a:prstGeom>
            </p:spPr>
          </p:pic>
        </mc:Fallback>
      </mc:AlternateContent>
    </p:spTree>
    <p:extLst>
      <p:ext uri="{BB962C8B-B14F-4D97-AF65-F5344CB8AC3E}">
        <p14:creationId xmlns:p14="http://schemas.microsoft.com/office/powerpoint/2010/main" val="60242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3175-A3F5-48D5-88DE-0A97AF152EC7}"/>
              </a:ext>
            </a:extLst>
          </p:cNvPr>
          <p:cNvSpPr>
            <a:spLocks noGrp="1"/>
          </p:cNvSpPr>
          <p:nvPr>
            <p:ph type="title"/>
          </p:nvPr>
        </p:nvSpPr>
        <p:spPr>
          <a:xfrm>
            <a:off x="1895614" y="0"/>
            <a:ext cx="9011062" cy="1060174"/>
          </a:xfrm>
        </p:spPr>
        <p:txBody>
          <a:bodyPr/>
          <a:lstStyle/>
          <a:p>
            <a:r>
              <a:rPr lang="en-US" dirty="0"/>
              <a:t>Multi Linear regression – House prices</a:t>
            </a:r>
          </a:p>
        </p:txBody>
      </p:sp>
      <p:pic>
        <p:nvPicPr>
          <p:cNvPr id="5" name="Content Placeholder 4">
            <a:extLst>
              <a:ext uri="{FF2B5EF4-FFF2-40B4-BE49-F238E27FC236}">
                <a16:creationId xmlns:a16="http://schemas.microsoft.com/office/drawing/2014/main" id="{F1FCDC9B-8AA0-4288-9273-2EE9E049BC49}"/>
              </a:ext>
            </a:extLst>
          </p:cNvPr>
          <p:cNvPicPr>
            <a:picLocks noGrp="1" noChangeAspect="1"/>
          </p:cNvPicPr>
          <p:nvPr>
            <p:ph idx="1"/>
          </p:nvPr>
        </p:nvPicPr>
        <p:blipFill>
          <a:blip r:embed="rId2"/>
          <a:stretch>
            <a:fillRect/>
          </a:stretch>
        </p:blipFill>
        <p:spPr>
          <a:xfrm>
            <a:off x="5420140" y="1315279"/>
            <a:ext cx="6771860" cy="4015408"/>
          </a:xfrm>
        </p:spPr>
      </p:pic>
      <p:graphicFrame>
        <p:nvGraphicFramePr>
          <p:cNvPr id="6" name="Table 5">
            <a:extLst>
              <a:ext uri="{FF2B5EF4-FFF2-40B4-BE49-F238E27FC236}">
                <a16:creationId xmlns:a16="http://schemas.microsoft.com/office/drawing/2014/main" id="{6D10E787-E299-47E6-B64B-CAEB97AC0147}"/>
              </a:ext>
            </a:extLst>
          </p:cNvPr>
          <p:cNvGraphicFramePr>
            <a:graphicFrameLocks noGrp="1"/>
          </p:cNvGraphicFramePr>
          <p:nvPr>
            <p:extLst>
              <p:ext uri="{D42A27DB-BD31-4B8C-83A1-F6EECF244321}">
                <p14:modId xmlns:p14="http://schemas.microsoft.com/office/powerpoint/2010/main" val="2569596203"/>
              </p:ext>
            </p:extLst>
          </p:nvPr>
        </p:nvGraphicFramePr>
        <p:xfrm>
          <a:off x="1444487" y="1315279"/>
          <a:ext cx="3816625" cy="4091385"/>
        </p:xfrm>
        <a:graphic>
          <a:graphicData uri="http://schemas.openxmlformats.org/drawingml/2006/table">
            <a:tbl>
              <a:tblPr bandRow="1">
                <a:tableStyleId>{C083E6E3-FA7D-4D7B-A595-EF9225AFEA82}</a:tableStyleId>
              </a:tblPr>
              <a:tblGrid>
                <a:gridCol w="1119753">
                  <a:extLst>
                    <a:ext uri="{9D8B030D-6E8A-4147-A177-3AD203B41FA5}">
                      <a16:colId xmlns:a16="http://schemas.microsoft.com/office/drawing/2014/main" val="3314237695"/>
                    </a:ext>
                  </a:extLst>
                </a:gridCol>
                <a:gridCol w="757017">
                  <a:extLst>
                    <a:ext uri="{9D8B030D-6E8A-4147-A177-3AD203B41FA5}">
                      <a16:colId xmlns:a16="http://schemas.microsoft.com/office/drawing/2014/main" val="1069384285"/>
                    </a:ext>
                  </a:extLst>
                </a:gridCol>
                <a:gridCol w="757017">
                  <a:extLst>
                    <a:ext uri="{9D8B030D-6E8A-4147-A177-3AD203B41FA5}">
                      <a16:colId xmlns:a16="http://schemas.microsoft.com/office/drawing/2014/main" val="1282430895"/>
                    </a:ext>
                  </a:extLst>
                </a:gridCol>
                <a:gridCol w="1182838">
                  <a:extLst>
                    <a:ext uri="{9D8B030D-6E8A-4147-A177-3AD203B41FA5}">
                      <a16:colId xmlns:a16="http://schemas.microsoft.com/office/drawing/2014/main" val="1683348402"/>
                    </a:ext>
                  </a:extLst>
                </a:gridCol>
              </a:tblGrid>
              <a:tr h="573630">
                <a:tc>
                  <a:txBody>
                    <a:bodyPr/>
                    <a:lstStyle/>
                    <a:p>
                      <a:pPr algn="l" fontAlgn="b"/>
                      <a:r>
                        <a:rPr lang="en-US" sz="1400" b="1" u="none" strike="noStrike" dirty="0">
                          <a:solidFill>
                            <a:srgbClr val="FFFFFF"/>
                          </a:solidFill>
                          <a:effectLst/>
                          <a:latin typeface="Arial Black" panose="020B0A04020102020204" pitchFamily="34" charset="0"/>
                        </a:rPr>
                        <a:t>Area(Sq FT)</a:t>
                      </a:r>
                      <a:endParaRPr lang="en-US" sz="1400" b="1" i="0" u="none" strike="noStrike" dirty="0">
                        <a:solidFill>
                          <a:srgbClr val="FFFFFF"/>
                        </a:solidFill>
                        <a:effectLst/>
                        <a:latin typeface="Arial Black" panose="020B0A04020102020204" pitchFamily="34" charset="0"/>
                      </a:endParaRPr>
                    </a:p>
                  </a:txBody>
                  <a:tcPr marL="9525" marR="9525" marT="9525" marB="0" anchor="b"/>
                </a:tc>
                <a:tc>
                  <a:txBody>
                    <a:bodyPr/>
                    <a:lstStyle/>
                    <a:p>
                      <a:pPr algn="l" fontAlgn="b"/>
                      <a:r>
                        <a:rPr lang="en-US" sz="1400" b="1" u="none" strike="noStrike">
                          <a:solidFill>
                            <a:srgbClr val="FFFFFF"/>
                          </a:solidFill>
                          <a:effectLst/>
                          <a:latin typeface="Arial Black" panose="020B0A04020102020204" pitchFamily="34" charset="0"/>
                        </a:rPr>
                        <a:t>No of bedrooms</a:t>
                      </a:r>
                      <a:endParaRPr lang="en-US" sz="1400" b="1" i="0" u="none" strike="noStrike">
                        <a:solidFill>
                          <a:srgbClr val="FFFFFF"/>
                        </a:solidFill>
                        <a:effectLst/>
                        <a:latin typeface="Arial Black" panose="020B0A04020102020204" pitchFamily="34" charset="0"/>
                      </a:endParaRPr>
                    </a:p>
                  </a:txBody>
                  <a:tcPr marL="9525" marR="9525" marT="9525" marB="0" anchor="b"/>
                </a:tc>
                <a:tc>
                  <a:txBody>
                    <a:bodyPr/>
                    <a:lstStyle/>
                    <a:p>
                      <a:pPr algn="l" fontAlgn="b"/>
                      <a:r>
                        <a:rPr lang="en-US" sz="1400" b="1" u="none" strike="noStrike">
                          <a:solidFill>
                            <a:srgbClr val="FFFFFF"/>
                          </a:solidFill>
                          <a:effectLst/>
                          <a:latin typeface="Arial Black" panose="020B0A04020102020204" pitchFamily="34" charset="0"/>
                        </a:rPr>
                        <a:t>Age</a:t>
                      </a:r>
                      <a:endParaRPr lang="en-US" sz="1400" b="1" i="0" u="none" strike="noStrike">
                        <a:solidFill>
                          <a:srgbClr val="FFFFFF"/>
                        </a:solidFill>
                        <a:effectLst/>
                        <a:latin typeface="Arial Black" panose="020B0A04020102020204" pitchFamily="34" charset="0"/>
                      </a:endParaRPr>
                    </a:p>
                  </a:txBody>
                  <a:tcPr marL="9525" marR="9525" marT="9525" marB="0" anchor="b"/>
                </a:tc>
                <a:tc>
                  <a:txBody>
                    <a:bodyPr/>
                    <a:lstStyle/>
                    <a:p>
                      <a:pPr algn="l" fontAlgn="b"/>
                      <a:r>
                        <a:rPr lang="en-US" sz="1400" b="1" u="none" strike="noStrike" dirty="0">
                          <a:solidFill>
                            <a:srgbClr val="FFFFFF"/>
                          </a:solidFill>
                          <a:effectLst/>
                          <a:latin typeface="Arial Black" panose="020B0A04020102020204" pitchFamily="34" charset="0"/>
                        </a:rPr>
                        <a:t>Price($)</a:t>
                      </a:r>
                      <a:endParaRPr lang="en-US" sz="1400" b="1" i="0" u="none" strike="noStrike" dirty="0">
                        <a:solidFill>
                          <a:srgbClr val="FFFFFF"/>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1129428963"/>
                  </a:ext>
                </a:extLst>
              </a:tr>
              <a:tr h="573630">
                <a:tc>
                  <a:txBody>
                    <a:bodyPr/>
                    <a:lstStyle/>
                    <a:p>
                      <a:pPr algn="ctr" fontAlgn="b"/>
                      <a:r>
                        <a:rPr lang="en-US" sz="1800" b="0" u="none" strike="noStrike" dirty="0">
                          <a:solidFill>
                            <a:srgbClr val="000000"/>
                          </a:solidFill>
                          <a:effectLst/>
                        </a:rPr>
                        <a:t>2600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               550,000 </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2394359"/>
                  </a:ext>
                </a:extLst>
              </a:tr>
              <a:tr h="573630">
                <a:tc>
                  <a:txBody>
                    <a:bodyPr/>
                    <a:lstStyle/>
                    <a:p>
                      <a:pPr algn="ctr" fontAlgn="b"/>
                      <a:r>
                        <a:rPr lang="en-US" sz="1800" b="0" u="none" strike="noStrike">
                          <a:solidFill>
                            <a:srgbClr val="000000"/>
                          </a:solidFill>
                          <a:effectLst/>
                        </a:rPr>
                        <a:t>3000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               565,000 </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3253236"/>
                  </a:ext>
                </a:extLst>
              </a:tr>
              <a:tr h="573630">
                <a:tc>
                  <a:txBody>
                    <a:bodyPr/>
                    <a:lstStyle/>
                    <a:p>
                      <a:pPr algn="ctr" fontAlgn="b"/>
                      <a:r>
                        <a:rPr lang="en-US" sz="1800" b="0" u="none" strike="noStrike">
                          <a:solidFill>
                            <a:srgbClr val="000000"/>
                          </a:solidFill>
                          <a:effectLst/>
                        </a:rPr>
                        <a:t>3200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               610,000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7096723"/>
                  </a:ext>
                </a:extLst>
              </a:tr>
              <a:tr h="573630">
                <a:tc>
                  <a:txBody>
                    <a:bodyPr/>
                    <a:lstStyle/>
                    <a:p>
                      <a:pPr algn="ctr" fontAlgn="b"/>
                      <a:r>
                        <a:rPr lang="en-US" sz="1800" b="0" u="none" strike="noStrike">
                          <a:solidFill>
                            <a:srgbClr val="000000"/>
                          </a:solidFill>
                          <a:effectLst/>
                        </a:rPr>
                        <a:t>3600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               595,000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9619305"/>
                  </a:ext>
                </a:extLst>
              </a:tr>
              <a:tr h="573630">
                <a:tc>
                  <a:txBody>
                    <a:bodyPr/>
                    <a:lstStyle/>
                    <a:p>
                      <a:pPr algn="ctr" fontAlgn="b"/>
                      <a:r>
                        <a:rPr lang="en-US" sz="1800" b="0" u="none" strike="noStrike">
                          <a:solidFill>
                            <a:srgbClr val="000000"/>
                          </a:solidFill>
                          <a:effectLst/>
                        </a:rPr>
                        <a:t>4000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               760,000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4066939"/>
                  </a:ext>
                </a:extLst>
              </a:tr>
              <a:tr h="573630">
                <a:tc>
                  <a:txBody>
                    <a:bodyPr/>
                    <a:lstStyle/>
                    <a:p>
                      <a:pPr algn="ctr" fontAlgn="b"/>
                      <a:r>
                        <a:rPr lang="en-US" sz="1800" b="0" u="none" strike="noStrike">
                          <a:solidFill>
                            <a:srgbClr val="000000"/>
                          </a:solidFill>
                          <a:effectLst/>
                        </a:rPr>
                        <a:t>4100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               810,000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834792"/>
                  </a:ext>
                </a:extLst>
              </a:tr>
            </a:tbl>
          </a:graphicData>
        </a:graphic>
      </p:graphicFrame>
    </p:spTree>
    <p:extLst>
      <p:ext uri="{BB962C8B-B14F-4D97-AF65-F5344CB8AC3E}">
        <p14:creationId xmlns:p14="http://schemas.microsoft.com/office/powerpoint/2010/main" val="81054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643B-AEE2-4512-9D5D-3AC26E74289A}"/>
              </a:ext>
            </a:extLst>
          </p:cNvPr>
          <p:cNvSpPr>
            <a:spLocks noGrp="1"/>
          </p:cNvSpPr>
          <p:nvPr>
            <p:ph type="title"/>
          </p:nvPr>
        </p:nvSpPr>
        <p:spPr>
          <a:xfrm>
            <a:off x="-211967" y="132522"/>
            <a:ext cx="9634263" cy="728869"/>
          </a:xfrm>
        </p:spPr>
        <p:txBody>
          <a:bodyPr/>
          <a:lstStyle/>
          <a:p>
            <a:r>
              <a:rPr lang="en-US" dirty="0"/>
              <a:t>The interesting world of AI</a:t>
            </a:r>
          </a:p>
        </p:txBody>
      </p:sp>
      <p:pic>
        <p:nvPicPr>
          <p:cNvPr id="5" name="Content Placeholder 4">
            <a:extLst>
              <a:ext uri="{FF2B5EF4-FFF2-40B4-BE49-F238E27FC236}">
                <a16:creationId xmlns:a16="http://schemas.microsoft.com/office/drawing/2014/main" id="{921433AC-A35D-422F-953E-687513AF793C}"/>
              </a:ext>
            </a:extLst>
          </p:cNvPr>
          <p:cNvPicPr>
            <a:picLocks noGrp="1" noChangeAspect="1"/>
          </p:cNvPicPr>
          <p:nvPr>
            <p:ph idx="1"/>
          </p:nvPr>
        </p:nvPicPr>
        <p:blipFill>
          <a:blip r:embed="rId2"/>
          <a:stretch>
            <a:fillRect/>
          </a:stretch>
        </p:blipFill>
        <p:spPr>
          <a:xfrm>
            <a:off x="1616765" y="861391"/>
            <a:ext cx="4830417" cy="3124200"/>
          </a:xfrm>
        </p:spPr>
      </p:pic>
      <p:pic>
        <p:nvPicPr>
          <p:cNvPr id="9" name="Picture 8">
            <a:extLst>
              <a:ext uri="{FF2B5EF4-FFF2-40B4-BE49-F238E27FC236}">
                <a16:creationId xmlns:a16="http://schemas.microsoft.com/office/drawing/2014/main" id="{68B4EEA2-A0A1-4B63-A649-C8C634AF1C71}"/>
              </a:ext>
            </a:extLst>
          </p:cNvPr>
          <p:cNvPicPr>
            <a:picLocks noChangeAspect="1"/>
          </p:cNvPicPr>
          <p:nvPr/>
        </p:nvPicPr>
        <p:blipFill>
          <a:blip r:embed="rId3"/>
          <a:stretch>
            <a:fillRect/>
          </a:stretch>
        </p:blipFill>
        <p:spPr>
          <a:xfrm>
            <a:off x="1616766" y="3985591"/>
            <a:ext cx="5009322" cy="2621359"/>
          </a:xfrm>
          <a:prstGeom prst="rect">
            <a:avLst/>
          </a:prstGeom>
        </p:spPr>
      </p:pic>
      <p:pic>
        <p:nvPicPr>
          <p:cNvPr id="11" name="Picture 10">
            <a:extLst>
              <a:ext uri="{FF2B5EF4-FFF2-40B4-BE49-F238E27FC236}">
                <a16:creationId xmlns:a16="http://schemas.microsoft.com/office/drawing/2014/main" id="{7F9F2130-9256-4CE5-95FF-69C6E8F61707}"/>
              </a:ext>
            </a:extLst>
          </p:cNvPr>
          <p:cNvPicPr>
            <a:picLocks noChangeAspect="1"/>
          </p:cNvPicPr>
          <p:nvPr/>
        </p:nvPicPr>
        <p:blipFill>
          <a:blip r:embed="rId4"/>
          <a:stretch>
            <a:fillRect/>
          </a:stretch>
        </p:blipFill>
        <p:spPr>
          <a:xfrm>
            <a:off x="6506818" y="861391"/>
            <a:ext cx="5685182" cy="3027913"/>
          </a:xfrm>
          <a:prstGeom prst="rect">
            <a:avLst/>
          </a:prstGeom>
        </p:spPr>
      </p:pic>
      <p:pic>
        <p:nvPicPr>
          <p:cNvPr id="13" name="Picture 12">
            <a:extLst>
              <a:ext uri="{FF2B5EF4-FFF2-40B4-BE49-F238E27FC236}">
                <a16:creationId xmlns:a16="http://schemas.microsoft.com/office/drawing/2014/main" id="{01D26522-25B9-42FA-99DA-C61D488B9EBB}"/>
              </a:ext>
            </a:extLst>
          </p:cNvPr>
          <p:cNvPicPr>
            <a:picLocks noChangeAspect="1"/>
          </p:cNvPicPr>
          <p:nvPr/>
        </p:nvPicPr>
        <p:blipFill>
          <a:blip r:embed="rId5"/>
          <a:stretch>
            <a:fillRect/>
          </a:stretch>
        </p:blipFill>
        <p:spPr>
          <a:xfrm>
            <a:off x="6626088" y="3889305"/>
            <a:ext cx="5565912" cy="2683772"/>
          </a:xfrm>
          <a:prstGeom prst="rect">
            <a:avLst/>
          </a:prstGeom>
        </p:spPr>
      </p:pic>
    </p:spTree>
    <p:extLst>
      <p:ext uri="{BB962C8B-B14F-4D97-AF65-F5344CB8AC3E}">
        <p14:creationId xmlns:p14="http://schemas.microsoft.com/office/powerpoint/2010/main" val="165372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825E-F36D-4A80-9160-1412DF511750}"/>
              </a:ext>
            </a:extLst>
          </p:cNvPr>
          <p:cNvSpPr>
            <a:spLocks noGrp="1"/>
          </p:cNvSpPr>
          <p:nvPr>
            <p:ph type="title"/>
          </p:nvPr>
        </p:nvSpPr>
        <p:spPr>
          <a:xfrm>
            <a:off x="838200" y="72887"/>
            <a:ext cx="10515600" cy="946840"/>
          </a:xfrm>
        </p:spPr>
        <p:txBody>
          <a:bodyPr>
            <a:normAutofit/>
          </a:bodyPr>
          <a:lstStyle/>
          <a:p>
            <a:r>
              <a:rPr lang="en-US" sz="3600" dirty="0"/>
              <a:t>Introduction to Artificial Intelligence (AI)</a:t>
            </a:r>
          </a:p>
        </p:txBody>
      </p:sp>
      <p:sp>
        <p:nvSpPr>
          <p:cNvPr id="3" name="Content Placeholder 2">
            <a:extLst>
              <a:ext uri="{FF2B5EF4-FFF2-40B4-BE49-F238E27FC236}">
                <a16:creationId xmlns:a16="http://schemas.microsoft.com/office/drawing/2014/main" id="{C1B59632-7F57-4D88-B80C-19C98715C7B4}"/>
              </a:ext>
            </a:extLst>
          </p:cNvPr>
          <p:cNvSpPr>
            <a:spLocks noGrp="1"/>
          </p:cNvSpPr>
          <p:nvPr>
            <p:ph idx="1"/>
          </p:nvPr>
        </p:nvSpPr>
        <p:spPr>
          <a:xfrm>
            <a:off x="1686339" y="1192696"/>
            <a:ext cx="10200861" cy="5261113"/>
          </a:xfrm>
        </p:spPr>
        <p:txBody>
          <a:bodyPr>
            <a:normAutofit lnSpcReduction="10000"/>
          </a:bodyPr>
          <a:lstStyle/>
          <a:p>
            <a:r>
              <a:rPr lang="en-US" sz="1800" dirty="0"/>
              <a:t>Artificial Intelligence(AI) is the branch of computer science focused on creating systems that can perform tasks that would typically require human intelligence. These tasks include decision-making, pattern recognition, language understanding, and problem-solving.</a:t>
            </a:r>
          </a:p>
          <a:p>
            <a:r>
              <a:rPr lang="en-US" dirty="0"/>
              <a:t>Key capabilities of AI:</a:t>
            </a:r>
          </a:p>
          <a:p>
            <a:pPr lvl="1"/>
            <a:r>
              <a:rPr lang="en-US" sz="1800" dirty="0"/>
              <a:t>Problem-solving: AI can make decisions and solve complex problems.</a:t>
            </a:r>
          </a:p>
          <a:p>
            <a:pPr lvl="1"/>
            <a:r>
              <a:rPr lang="en-US" sz="1800" dirty="0"/>
              <a:t>Learning and adaptation: AI systems improve their performance by learning from data.</a:t>
            </a:r>
          </a:p>
          <a:p>
            <a:pPr lvl="1"/>
            <a:r>
              <a:rPr lang="en-US" sz="1800" dirty="0"/>
              <a:t>Perception: AI can understand and interpret sensory information, such as images, sounds, and text.</a:t>
            </a:r>
          </a:p>
          <a:p>
            <a:pPr lvl="1"/>
            <a:r>
              <a:rPr lang="en-US" sz="1800" dirty="0"/>
              <a:t>Natural Language Processing (NLP): AI systems can understand and generate human language.</a:t>
            </a:r>
          </a:p>
          <a:p>
            <a:r>
              <a:rPr lang="en-US" dirty="0"/>
              <a:t>Examples of AI in Use:</a:t>
            </a:r>
          </a:p>
          <a:p>
            <a:pPr lvl="1"/>
            <a:r>
              <a:rPr lang="en-US" sz="1800" dirty="0"/>
              <a:t>Virtual Assistants: Siri, Alexa, Google Assistant use AI to interact and respond to human queries.</a:t>
            </a:r>
          </a:p>
          <a:p>
            <a:pPr lvl="1"/>
            <a:r>
              <a:rPr lang="en-US" sz="1800" dirty="0"/>
              <a:t>Autonomous Vehicles: Self-driving cars use AI to navigate, detect obstacles, and make decisions in real time.</a:t>
            </a:r>
          </a:p>
          <a:p>
            <a:pPr lvl="1"/>
            <a:r>
              <a:rPr lang="en-US" sz="1800" dirty="0"/>
              <a:t>Recommendation Systems: AI powers the recommendation engines on platforms like Netflix, Amazon, and YouTube.</a:t>
            </a:r>
          </a:p>
          <a:p>
            <a:endParaRPr lang="en-US" sz="2000" dirty="0"/>
          </a:p>
        </p:txBody>
      </p:sp>
    </p:spTree>
    <p:extLst>
      <p:ext uri="{BB962C8B-B14F-4D97-AF65-F5344CB8AC3E}">
        <p14:creationId xmlns:p14="http://schemas.microsoft.com/office/powerpoint/2010/main" val="168186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825E-F36D-4A80-9160-1412DF511750}"/>
              </a:ext>
            </a:extLst>
          </p:cNvPr>
          <p:cNvSpPr>
            <a:spLocks noGrp="1"/>
          </p:cNvSpPr>
          <p:nvPr>
            <p:ph type="title"/>
          </p:nvPr>
        </p:nvSpPr>
        <p:spPr>
          <a:xfrm>
            <a:off x="838200" y="365126"/>
            <a:ext cx="10515600" cy="946840"/>
          </a:xfrm>
        </p:spPr>
        <p:txBody>
          <a:bodyPr>
            <a:normAutofit/>
          </a:bodyPr>
          <a:lstStyle/>
          <a:p>
            <a:r>
              <a:rPr lang="en-US" sz="3600" dirty="0"/>
              <a:t>Introduction to Artificial Intelligence (AI)</a:t>
            </a:r>
          </a:p>
        </p:txBody>
      </p:sp>
      <p:pic>
        <p:nvPicPr>
          <p:cNvPr id="4" name="Online Media 3" title="What Is AI? | Artificial Intelligence | What is Artificial Intelligence? | AI In 5 Mins |Simplilearn">
            <a:hlinkClick r:id="" action="ppaction://media"/>
            <a:extLst>
              <a:ext uri="{FF2B5EF4-FFF2-40B4-BE49-F238E27FC236}">
                <a16:creationId xmlns:a16="http://schemas.microsoft.com/office/drawing/2014/main" id="{2B45847E-C831-45E3-820C-24710C4EEA65}"/>
              </a:ext>
            </a:extLst>
          </p:cNvPr>
          <p:cNvPicPr>
            <a:picLocks noGrp="1" noRot="1" noChangeAspect="1"/>
          </p:cNvPicPr>
          <p:nvPr>
            <p:ph idx="1"/>
            <a:videoFile r:link="rId1"/>
          </p:nvPr>
        </p:nvPicPr>
        <p:blipFill>
          <a:blip r:embed="rId3"/>
          <a:stretch>
            <a:fillRect/>
          </a:stretch>
        </p:blipFill>
        <p:spPr>
          <a:xfrm>
            <a:off x="1790700" y="1347788"/>
            <a:ext cx="8612188" cy="4845050"/>
          </a:xfrm>
          <a:prstGeom prst="rect">
            <a:avLst/>
          </a:prstGeom>
        </p:spPr>
      </p:pic>
    </p:spTree>
    <p:extLst>
      <p:ext uri="{BB962C8B-B14F-4D97-AF65-F5344CB8AC3E}">
        <p14:creationId xmlns:p14="http://schemas.microsoft.com/office/powerpoint/2010/main" val="143546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AA71-296E-4B5E-ABC8-8CD3FCAA4F1E}"/>
              </a:ext>
            </a:extLst>
          </p:cNvPr>
          <p:cNvSpPr>
            <a:spLocks noGrp="1"/>
          </p:cNvSpPr>
          <p:nvPr>
            <p:ph type="title"/>
          </p:nvPr>
        </p:nvSpPr>
        <p:spPr>
          <a:xfrm>
            <a:off x="1355034" y="0"/>
            <a:ext cx="10018713" cy="665922"/>
          </a:xfrm>
        </p:spPr>
        <p:txBody>
          <a:bodyPr>
            <a:normAutofit fontScale="90000"/>
          </a:bodyPr>
          <a:lstStyle/>
          <a:p>
            <a:r>
              <a:rPr lang="en-US" dirty="0"/>
              <a:t>Types of AI</a:t>
            </a:r>
          </a:p>
        </p:txBody>
      </p:sp>
      <p:pic>
        <p:nvPicPr>
          <p:cNvPr id="5" name="Content Placeholder 4">
            <a:extLst>
              <a:ext uri="{FF2B5EF4-FFF2-40B4-BE49-F238E27FC236}">
                <a16:creationId xmlns:a16="http://schemas.microsoft.com/office/drawing/2014/main" id="{72D9288F-CA80-46D3-8C3A-349E5F26F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446" y="850281"/>
            <a:ext cx="10340997" cy="3973511"/>
          </a:xfrm>
        </p:spPr>
      </p:pic>
      <p:sp>
        <p:nvSpPr>
          <p:cNvPr id="6" name="TextBox 5">
            <a:extLst>
              <a:ext uri="{FF2B5EF4-FFF2-40B4-BE49-F238E27FC236}">
                <a16:creationId xmlns:a16="http://schemas.microsoft.com/office/drawing/2014/main" id="{C5627584-C409-450B-B708-5095C1B57371}"/>
              </a:ext>
            </a:extLst>
          </p:cNvPr>
          <p:cNvSpPr txBox="1"/>
          <p:nvPr/>
        </p:nvSpPr>
        <p:spPr>
          <a:xfrm>
            <a:off x="1749287" y="5532370"/>
            <a:ext cx="10645798" cy="369332"/>
          </a:xfrm>
          <a:prstGeom prst="rect">
            <a:avLst/>
          </a:prstGeom>
          <a:noFill/>
        </p:spPr>
        <p:txBody>
          <a:bodyPr wrap="square" rtlCol="0">
            <a:spAutoFit/>
          </a:bodyPr>
          <a:lstStyle/>
          <a:p>
            <a:r>
              <a:rPr lang="en-US" b="1" dirty="0"/>
              <a:t>Pic courtesy :https://medium.com/@cs.venkatesh95/types-of-artificial-intelligence-6b2578eee2e1</a:t>
            </a:r>
          </a:p>
        </p:txBody>
      </p:sp>
    </p:spTree>
    <p:extLst>
      <p:ext uri="{BB962C8B-B14F-4D97-AF65-F5344CB8AC3E}">
        <p14:creationId xmlns:p14="http://schemas.microsoft.com/office/powerpoint/2010/main" val="345753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954156" y="-59634"/>
            <a:ext cx="9905998" cy="996569"/>
          </a:xfrm>
        </p:spPr>
        <p:txBody>
          <a:bodyPr/>
          <a:lstStyle/>
          <a:p>
            <a:r>
              <a:rPr lang="en-US" dirty="0"/>
              <a:t>Machine Learning: A subset of AI</a:t>
            </a:r>
          </a:p>
        </p:txBody>
      </p:sp>
      <p:pic>
        <p:nvPicPr>
          <p:cNvPr id="5" name="Content Placeholder 4">
            <a:extLst>
              <a:ext uri="{FF2B5EF4-FFF2-40B4-BE49-F238E27FC236}">
                <a16:creationId xmlns:a16="http://schemas.microsoft.com/office/drawing/2014/main" id="{94E71595-8C7D-4F0E-8BA6-7FD49ACD2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2" y="711647"/>
            <a:ext cx="10111410" cy="4984129"/>
          </a:xfrm>
        </p:spPr>
      </p:pic>
      <p:sp>
        <p:nvSpPr>
          <p:cNvPr id="6" name="TextBox 5">
            <a:extLst>
              <a:ext uri="{FF2B5EF4-FFF2-40B4-BE49-F238E27FC236}">
                <a16:creationId xmlns:a16="http://schemas.microsoft.com/office/drawing/2014/main" id="{0B08E40A-B7BB-4793-B47C-3804CDB1CD90}"/>
              </a:ext>
            </a:extLst>
          </p:cNvPr>
          <p:cNvSpPr txBox="1"/>
          <p:nvPr/>
        </p:nvSpPr>
        <p:spPr>
          <a:xfrm>
            <a:off x="1974574" y="5801794"/>
            <a:ext cx="9819859" cy="646331"/>
          </a:xfrm>
          <a:prstGeom prst="rect">
            <a:avLst/>
          </a:prstGeom>
          <a:noFill/>
        </p:spPr>
        <p:txBody>
          <a:bodyPr wrap="square" rtlCol="0">
            <a:spAutoFit/>
          </a:bodyPr>
          <a:lstStyle/>
          <a:p>
            <a:r>
              <a:rPr lang="en-US" b="1" i="1" dirty="0"/>
              <a:t>Pic courtesy : https://blogs.nvidia.com/blog/whats-difference-artificial-intelligence-machine-learning-deep-learning-ai/</a:t>
            </a:r>
          </a:p>
        </p:txBody>
      </p:sp>
    </p:spTree>
    <p:extLst>
      <p:ext uri="{BB962C8B-B14F-4D97-AF65-F5344CB8AC3E}">
        <p14:creationId xmlns:p14="http://schemas.microsoft.com/office/powerpoint/2010/main" val="429424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1143001" y="185531"/>
            <a:ext cx="9905998" cy="1129680"/>
          </a:xfrm>
        </p:spPr>
        <p:txBody>
          <a:bodyPr/>
          <a:lstStyle/>
          <a:p>
            <a:r>
              <a:rPr lang="en-US" dirty="0"/>
              <a:t>Machine Learning: A subset of AI</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300369" y="1179443"/>
            <a:ext cx="10704443" cy="5188227"/>
          </a:xfrm>
        </p:spPr>
        <p:txBody>
          <a:bodyPr/>
          <a:lstStyle/>
          <a:p>
            <a:r>
              <a:rPr lang="en-US" b="1" dirty="0"/>
              <a:t>What is Machine Learning?</a:t>
            </a:r>
            <a:br>
              <a:rPr lang="en-US" dirty="0"/>
            </a:br>
            <a:r>
              <a:rPr lang="en-US" dirty="0"/>
              <a:t>Machine Learning is a subset of AI that allows computers to learn from and make decisions based on data, without explicit programming. It involves training algorithms to recognize patterns and improve from experience over time.</a:t>
            </a:r>
          </a:p>
          <a:p>
            <a:pPr>
              <a:buFont typeface="Arial" panose="020B0604020202020204" pitchFamily="34" charset="0"/>
              <a:buChar char="•"/>
            </a:pPr>
            <a:r>
              <a:rPr lang="en-US" b="1" dirty="0"/>
              <a:t>How ML Relates to AI:</a:t>
            </a:r>
          </a:p>
          <a:p>
            <a:pPr>
              <a:buFont typeface="Arial" panose="020B0604020202020204" pitchFamily="34" charset="0"/>
              <a:buChar char="•"/>
            </a:pPr>
            <a:r>
              <a:rPr lang="en-US" dirty="0"/>
              <a:t>Machine Learning is a part of AI that deals specifically with creating systems that can learn from data.</a:t>
            </a:r>
          </a:p>
          <a:p>
            <a:pPr>
              <a:buFont typeface="Arial" panose="020B0604020202020204" pitchFamily="34" charset="0"/>
              <a:buChar char="•"/>
            </a:pPr>
            <a:r>
              <a:rPr lang="en-US" dirty="0"/>
              <a:t>While AI involves creating intelligent behavior in machines, ML focuses on the algorithms that allow these machines to automatically improve from data.</a:t>
            </a:r>
          </a:p>
          <a:p>
            <a:endParaRPr lang="en-US" dirty="0"/>
          </a:p>
        </p:txBody>
      </p:sp>
    </p:spTree>
    <p:extLst>
      <p:ext uri="{BB962C8B-B14F-4D97-AF65-F5344CB8AC3E}">
        <p14:creationId xmlns:p14="http://schemas.microsoft.com/office/powerpoint/2010/main" val="344849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651082" y="101683"/>
            <a:ext cx="10702718" cy="653691"/>
          </a:xfrm>
        </p:spPr>
        <p:txBody>
          <a:bodyPr>
            <a:normAutofit fontScale="90000"/>
          </a:bodyPr>
          <a:lstStyle/>
          <a:p>
            <a:r>
              <a:rPr lang="en-US" dirty="0"/>
              <a:t>Types of Machine Learning</a:t>
            </a:r>
          </a:p>
        </p:txBody>
      </p:sp>
      <p:sp>
        <p:nvSpPr>
          <p:cNvPr id="3" name="Content Placeholder 2">
            <a:extLst>
              <a:ext uri="{FF2B5EF4-FFF2-40B4-BE49-F238E27FC236}">
                <a16:creationId xmlns:a16="http://schemas.microsoft.com/office/drawing/2014/main" id="{D5F722BC-350E-4F2C-8DEE-6B64C5642ECA}"/>
              </a:ext>
            </a:extLst>
          </p:cNvPr>
          <p:cNvSpPr>
            <a:spLocks noGrp="1"/>
          </p:cNvSpPr>
          <p:nvPr>
            <p:ph idx="1"/>
          </p:nvPr>
        </p:nvSpPr>
        <p:spPr>
          <a:xfrm>
            <a:off x="1580321" y="874643"/>
            <a:ext cx="10515600" cy="5685184"/>
          </a:xfrm>
        </p:spPr>
        <p:txBody>
          <a:bodyPr>
            <a:normAutofit fontScale="92500" lnSpcReduction="20000"/>
          </a:bodyPr>
          <a:lstStyle/>
          <a:p>
            <a:pPr>
              <a:buFont typeface="Arial" panose="020B0604020202020204" pitchFamily="34" charset="0"/>
              <a:buChar char="•"/>
            </a:pPr>
            <a:r>
              <a:rPr lang="en-US" b="1" dirty="0"/>
              <a:t>Supervised Learning:</a:t>
            </a:r>
            <a:endParaRPr lang="en-US" dirty="0"/>
          </a:p>
          <a:p>
            <a:pPr marL="742950" lvl="1" indent="-285750">
              <a:buFont typeface="Arial" panose="020B0604020202020204" pitchFamily="34" charset="0"/>
              <a:buChar char="•"/>
            </a:pPr>
            <a:r>
              <a:rPr lang="en-US" dirty="0"/>
              <a:t>The model learns from labeled data and makes predictions based on it.</a:t>
            </a:r>
          </a:p>
          <a:p>
            <a:pPr marL="742950" lvl="1" indent="-285750">
              <a:buFont typeface="Arial" panose="020B0604020202020204" pitchFamily="34" charset="0"/>
              <a:buChar char="•"/>
            </a:pPr>
            <a:r>
              <a:rPr lang="en-US" dirty="0"/>
              <a:t>Example: Predicting house prices using known data (features like size, location, etc.).</a:t>
            </a:r>
          </a:p>
          <a:p>
            <a:pPr>
              <a:buFont typeface="Arial" panose="020B0604020202020204" pitchFamily="34" charset="0"/>
              <a:buChar char="•"/>
            </a:pPr>
            <a:r>
              <a:rPr lang="en-US" b="1" dirty="0"/>
              <a:t>Unsupervised Learning:</a:t>
            </a:r>
            <a:endParaRPr lang="en-US" dirty="0"/>
          </a:p>
          <a:p>
            <a:pPr marL="742950" lvl="1" indent="-285750">
              <a:buFont typeface="Arial" panose="020B0604020202020204" pitchFamily="34" charset="0"/>
              <a:buChar char="•"/>
            </a:pPr>
            <a:r>
              <a:rPr lang="en-US" dirty="0"/>
              <a:t>The model identifies patterns in data without predefined labels.</a:t>
            </a:r>
          </a:p>
          <a:p>
            <a:pPr marL="742950" lvl="1" indent="-285750">
              <a:buFont typeface="Arial" panose="020B0604020202020204" pitchFamily="34" charset="0"/>
              <a:buChar char="•"/>
            </a:pPr>
            <a:r>
              <a:rPr lang="en-US" dirty="0"/>
              <a:t>Example: Customer segmentation using purchase history.</a:t>
            </a:r>
          </a:p>
          <a:p>
            <a:pPr>
              <a:buFont typeface="Arial" panose="020B0604020202020204" pitchFamily="34" charset="0"/>
              <a:buChar char="•"/>
            </a:pPr>
            <a:r>
              <a:rPr lang="en-US" b="1" dirty="0"/>
              <a:t>Semi Supervised Learning</a:t>
            </a:r>
            <a:r>
              <a:rPr lang="en-US" dirty="0"/>
              <a:t>:</a:t>
            </a:r>
          </a:p>
          <a:p>
            <a:pPr lvl="1"/>
            <a:r>
              <a:rPr lang="en-US" b="1" dirty="0"/>
              <a:t>Semi-supervised learning</a:t>
            </a:r>
            <a:r>
              <a:rPr lang="en-US" dirty="0"/>
              <a:t> is a type of machine learning that lies between </a:t>
            </a:r>
            <a:r>
              <a:rPr lang="en-US" b="1" dirty="0"/>
              <a:t>supervised learning</a:t>
            </a:r>
            <a:r>
              <a:rPr lang="en-US" dirty="0"/>
              <a:t> and </a:t>
            </a:r>
            <a:r>
              <a:rPr lang="en-US" b="1" dirty="0"/>
              <a:t>unsupervised learning</a:t>
            </a:r>
            <a:r>
              <a:rPr lang="en-US" dirty="0"/>
              <a:t>. In this approach:</a:t>
            </a:r>
          </a:p>
          <a:p>
            <a:pPr lvl="2">
              <a:buFont typeface="Arial" panose="020B0604020202020204" pitchFamily="34" charset="0"/>
              <a:buChar char="•"/>
            </a:pPr>
            <a:r>
              <a:rPr lang="en-US" dirty="0"/>
              <a:t>Some of the data is labeled, meaning it has associated target/output values.</a:t>
            </a:r>
          </a:p>
          <a:p>
            <a:pPr lvl="2">
              <a:buFont typeface="Arial" panose="020B0604020202020204" pitchFamily="34" charset="0"/>
              <a:buChar char="•"/>
            </a:pPr>
            <a:r>
              <a:rPr lang="en-US" dirty="0"/>
              <a:t>The rest of the data is unlabeled, meaning it has no associated target/output values.</a:t>
            </a:r>
          </a:p>
          <a:p>
            <a:pPr>
              <a:buFont typeface="Arial" panose="020B0604020202020204" pitchFamily="34" charset="0"/>
              <a:buChar char="•"/>
            </a:pPr>
            <a:r>
              <a:rPr lang="en-US" b="1" dirty="0"/>
              <a:t>Reinforcement Learning:</a:t>
            </a:r>
            <a:endParaRPr lang="en-US" dirty="0"/>
          </a:p>
          <a:p>
            <a:pPr marL="742950" lvl="1" indent="-285750">
              <a:buFont typeface="Arial" panose="020B0604020202020204" pitchFamily="34" charset="0"/>
              <a:buChar char="•"/>
            </a:pPr>
            <a:r>
              <a:rPr lang="en-US" dirty="0"/>
              <a:t>The model learns by interacting with its environment and receiving feedback through rewards or penalties.</a:t>
            </a:r>
          </a:p>
          <a:p>
            <a:pPr marL="742950" lvl="1" indent="-285750">
              <a:buFont typeface="Arial" panose="020B0604020202020204" pitchFamily="34" charset="0"/>
              <a:buChar char="•"/>
            </a:pPr>
            <a:r>
              <a:rPr lang="en-US" dirty="0"/>
              <a:t>Example: Training an AI to play a game like chess or Go.</a:t>
            </a:r>
          </a:p>
          <a:p>
            <a:endParaRPr lang="en-US" dirty="0"/>
          </a:p>
        </p:txBody>
      </p:sp>
    </p:spTree>
    <p:extLst>
      <p:ext uri="{BB962C8B-B14F-4D97-AF65-F5344CB8AC3E}">
        <p14:creationId xmlns:p14="http://schemas.microsoft.com/office/powerpoint/2010/main" val="239024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CD2-6ADF-43B2-8B6E-0E003CC5A443}"/>
              </a:ext>
            </a:extLst>
          </p:cNvPr>
          <p:cNvSpPr>
            <a:spLocks noGrp="1"/>
          </p:cNvSpPr>
          <p:nvPr>
            <p:ph type="title"/>
          </p:nvPr>
        </p:nvSpPr>
        <p:spPr>
          <a:xfrm>
            <a:off x="674983" y="92714"/>
            <a:ext cx="10702718" cy="1024752"/>
          </a:xfrm>
        </p:spPr>
        <p:txBody>
          <a:bodyPr/>
          <a:lstStyle/>
          <a:p>
            <a:r>
              <a:rPr lang="en-US" dirty="0"/>
              <a:t>Machine Learning: A subset of AI</a:t>
            </a:r>
          </a:p>
        </p:txBody>
      </p:sp>
      <p:pic>
        <p:nvPicPr>
          <p:cNvPr id="5" name="Content Placeholder 4">
            <a:extLst>
              <a:ext uri="{FF2B5EF4-FFF2-40B4-BE49-F238E27FC236}">
                <a16:creationId xmlns:a16="http://schemas.microsoft.com/office/drawing/2014/main" id="{308D05E3-5110-4469-8A3F-50F130598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358" y="1550505"/>
            <a:ext cx="8680172" cy="4161182"/>
          </a:xfrm>
        </p:spPr>
      </p:pic>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FF92EB31-8D9A-4C3A-BF31-06F300056D55}"/>
                  </a:ext>
                </a:extLst>
              </p14:cNvPr>
              <p14:cNvContentPartPr/>
              <p14:nvPr/>
            </p14:nvContentPartPr>
            <p14:xfrm>
              <a:off x="2053701" y="2517146"/>
              <a:ext cx="360" cy="360"/>
            </p14:xfrm>
          </p:contentPart>
        </mc:Choice>
        <mc:Fallback>
          <p:pic>
            <p:nvPicPr>
              <p:cNvPr id="19" name="Ink 18">
                <a:extLst>
                  <a:ext uri="{FF2B5EF4-FFF2-40B4-BE49-F238E27FC236}">
                    <a16:creationId xmlns:a16="http://schemas.microsoft.com/office/drawing/2014/main" id="{FF92EB31-8D9A-4C3A-BF31-06F300056D55}"/>
                  </a:ext>
                </a:extLst>
              </p:cNvPr>
              <p:cNvPicPr/>
              <p:nvPr/>
            </p:nvPicPr>
            <p:blipFill>
              <a:blip r:embed="rId4"/>
              <a:stretch>
                <a:fillRect/>
              </a:stretch>
            </p:blipFill>
            <p:spPr>
              <a:xfrm>
                <a:off x="2044701" y="2508506"/>
                <a:ext cx="18000" cy="18000"/>
              </a:xfrm>
              <a:prstGeom prst="rect">
                <a:avLst/>
              </a:prstGeom>
            </p:spPr>
          </p:pic>
        </mc:Fallback>
      </mc:AlternateContent>
    </p:spTree>
    <p:extLst>
      <p:ext uri="{BB962C8B-B14F-4D97-AF65-F5344CB8AC3E}">
        <p14:creationId xmlns:p14="http://schemas.microsoft.com/office/powerpoint/2010/main" val="3694077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2521</TotalTime>
  <Words>1111</Words>
  <Application>Microsoft Office PowerPoint</Application>
  <PresentationFormat>Widescreen</PresentationFormat>
  <Paragraphs>128</Paragraphs>
  <Slides>17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Arial Rounded MT Bold</vt:lpstr>
      <vt:lpstr>Calibri</vt:lpstr>
      <vt:lpstr>Corbel</vt:lpstr>
      <vt:lpstr>Parallax</vt:lpstr>
      <vt:lpstr>AIML Bootcamp</vt:lpstr>
      <vt:lpstr>The interesting world of AI</vt:lpstr>
      <vt:lpstr>Introduction to Artificial Intelligence (AI)</vt:lpstr>
      <vt:lpstr>Introduction to Artificial Intelligence (AI)</vt:lpstr>
      <vt:lpstr>Types of AI</vt:lpstr>
      <vt:lpstr>Machine Learning: A subset of AI</vt:lpstr>
      <vt:lpstr>Machine Learning: A subset of AI</vt:lpstr>
      <vt:lpstr>Types of Machine Learning</vt:lpstr>
      <vt:lpstr>Machine Learning: A subset of AI</vt:lpstr>
      <vt:lpstr>Machine Learning: A subset of AI</vt:lpstr>
      <vt:lpstr>Use case : AIML and Swiggy</vt:lpstr>
      <vt:lpstr>Use case : AIML and Swiggy</vt:lpstr>
      <vt:lpstr>Basic Machine learning workflow</vt:lpstr>
      <vt:lpstr>Basic Machine learning workflow</vt:lpstr>
      <vt:lpstr>Linear Regression</vt:lpstr>
      <vt:lpstr>Equation of a line</vt:lpstr>
      <vt:lpstr>Multi Linear regression – House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session</dc:title>
  <dc:creator>Diptarko Das Sharma</dc:creator>
  <cp:lastModifiedBy>Diptarko Das Sharma</cp:lastModifiedBy>
  <cp:revision>62</cp:revision>
  <dcterms:created xsi:type="dcterms:W3CDTF">2025-01-23T06:54:18Z</dcterms:created>
  <dcterms:modified xsi:type="dcterms:W3CDTF">2025-01-28T07:34:23Z</dcterms:modified>
</cp:coreProperties>
</file>