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3"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948C4BD-B89D-4161-AFF5-84467801B316}"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AA267-FA2B-45A0-8791-B6F871C3AAC4}" type="slidenum">
              <a:rPr lang="en-IN" smtClean="0"/>
              <a:t>‹#›</a:t>
            </a:fld>
            <a:endParaRPr lang="en-IN"/>
          </a:p>
        </p:txBody>
      </p:sp>
    </p:spTree>
    <p:extLst>
      <p:ext uri="{BB962C8B-B14F-4D97-AF65-F5344CB8AC3E}">
        <p14:creationId xmlns:p14="http://schemas.microsoft.com/office/powerpoint/2010/main" val="3183338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48C4BD-B89D-4161-AFF5-84467801B316}"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AA267-FA2B-45A0-8791-B6F871C3AAC4}" type="slidenum">
              <a:rPr lang="en-IN" smtClean="0"/>
              <a:t>‹#›</a:t>
            </a:fld>
            <a:endParaRPr lang="en-IN"/>
          </a:p>
        </p:txBody>
      </p:sp>
    </p:spTree>
    <p:extLst>
      <p:ext uri="{BB962C8B-B14F-4D97-AF65-F5344CB8AC3E}">
        <p14:creationId xmlns:p14="http://schemas.microsoft.com/office/powerpoint/2010/main" val="1660550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48C4BD-B89D-4161-AFF5-84467801B316}"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AA267-FA2B-45A0-8791-B6F871C3AAC4}" type="slidenum">
              <a:rPr lang="en-IN" smtClean="0"/>
              <a:t>‹#›</a:t>
            </a:fld>
            <a:endParaRPr lang="en-IN"/>
          </a:p>
        </p:txBody>
      </p:sp>
    </p:spTree>
    <p:extLst>
      <p:ext uri="{BB962C8B-B14F-4D97-AF65-F5344CB8AC3E}">
        <p14:creationId xmlns:p14="http://schemas.microsoft.com/office/powerpoint/2010/main" val="383542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48C4BD-B89D-4161-AFF5-84467801B316}"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AA267-FA2B-45A0-8791-B6F871C3AAC4}" type="slidenum">
              <a:rPr lang="en-IN" smtClean="0"/>
              <a:t>‹#›</a:t>
            </a:fld>
            <a:endParaRPr lang="en-IN"/>
          </a:p>
        </p:txBody>
      </p:sp>
    </p:spTree>
    <p:extLst>
      <p:ext uri="{BB962C8B-B14F-4D97-AF65-F5344CB8AC3E}">
        <p14:creationId xmlns:p14="http://schemas.microsoft.com/office/powerpoint/2010/main" val="587172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48C4BD-B89D-4161-AFF5-84467801B316}"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AA267-FA2B-45A0-8791-B6F871C3AAC4}" type="slidenum">
              <a:rPr lang="en-IN" smtClean="0"/>
              <a:t>‹#›</a:t>
            </a:fld>
            <a:endParaRPr lang="en-IN"/>
          </a:p>
        </p:txBody>
      </p:sp>
    </p:spTree>
    <p:extLst>
      <p:ext uri="{BB962C8B-B14F-4D97-AF65-F5344CB8AC3E}">
        <p14:creationId xmlns:p14="http://schemas.microsoft.com/office/powerpoint/2010/main" val="4229394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948C4BD-B89D-4161-AFF5-84467801B316}"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AAA267-FA2B-45A0-8791-B6F871C3AAC4}" type="slidenum">
              <a:rPr lang="en-IN" smtClean="0"/>
              <a:t>‹#›</a:t>
            </a:fld>
            <a:endParaRPr lang="en-IN"/>
          </a:p>
        </p:txBody>
      </p:sp>
    </p:spTree>
    <p:extLst>
      <p:ext uri="{BB962C8B-B14F-4D97-AF65-F5344CB8AC3E}">
        <p14:creationId xmlns:p14="http://schemas.microsoft.com/office/powerpoint/2010/main" val="107663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948C4BD-B89D-4161-AFF5-84467801B316}" type="datetimeFigureOut">
              <a:rPr lang="en-IN" smtClean="0"/>
              <a:t>21-06-2024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AAA267-FA2B-45A0-8791-B6F871C3AAC4}" type="slidenum">
              <a:rPr lang="en-IN" smtClean="0"/>
              <a:t>‹#›</a:t>
            </a:fld>
            <a:endParaRPr lang="en-IN"/>
          </a:p>
        </p:txBody>
      </p:sp>
    </p:spTree>
    <p:extLst>
      <p:ext uri="{BB962C8B-B14F-4D97-AF65-F5344CB8AC3E}">
        <p14:creationId xmlns:p14="http://schemas.microsoft.com/office/powerpoint/2010/main" val="1682980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948C4BD-B89D-4161-AFF5-84467801B316}" type="datetimeFigureOut">
              <a:rPr lang="en-IN" smtClean="0"/>
              <a:t>21-06-2024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AAA267-FA2B-45A0-8791-B6F871C3AAC4}" type="slidenum">
              <a:rPr lang="en-IN" smtClean="0"/>
              <a:t>‹#›</a:t>
            </a:fld>
            <a:endParaRPr lang="en-IN"/>
          </a:p>
        </p:txBody>
      </p:sp>
    </p:spTree>
    <p:extLst>
      <p:ext uri="{BB962C8B-B14F-4D97-AF65-F5344CB8AC3E}">
        <p14:creationId xmlns:p14="http://schemas.microsoft.com/office/powerpoint/2010/main" val="578774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48C4BD-B89D-4161-AFF5-84467801B316}" type="datetimeFigureOut">
              <a:rPr lang="en-IN" smtClean="0"/>
              <a:t>21-06-2024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AAA267-FA2B-45A0-8791-B6F871C3AAC4}" type="slidenum">
              <a:rPr lang="en-IN" smtClean="0"/>
              <a:t>‹#›</a:t>
            </a:fld>
            <a:endParaRPr lang="en-IN"/>
          </a:p>
        </p:txBody>
      </p:sp>
    </p:spTree>
    <p:extLst>
      <p:ext uri="{BB962C8B-B14F-4D97-AF65-F5344CB8AC3E}">
        <p14:creationId xmlns:p14="http://schemas.microsoft.com/office/powerpoint/2010/main" val="230890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48C4BD-B89D-4161-AFF5-84467801B316}"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AAA267-FA2B-45A0-8791-B6F871C3AAC4}" type="slidenum">
              <a:rPr lang="en-IN" smtClean="0"/>
              <a:t>‹#›</a:t>
            </a:fld>
            <a:endParaRPr lang="en-IN"/>
          </a:p>
        </p:txBody>
      </p:sp>
    </p:spTree>
    <p:extLst>
      <p:ext uri="{BB962C8B-B14F-4D97-AF65-F5344CB8AC3E}">
        <p14:creationId xmlns:p14="http://schemas.microsoft.com/office/powerpoint/2010/main" val="2665562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48C4BD-B89D-4161-AFF5-84467801B316}"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AAA267-FA2B-45A0-8791-B6F871C3AAC4}" type="slidenum">
              <a:rPr lang="en-IN" smtClean="0"/>
              <a:t>‹#›</a:t>
            </a:fld>
            <a:endParaRPr lang="en-IN"/>
          </a:p>
        </p:txBody>
      </p:sp>
    </p:spTree>
    <p:extLst>
      <p:ext uri="{BB962C8B-B14F-4D97-AF65-F5344CB8AC3E}">
        <p14:creationId xmlns:p14="http://schemas.microsoft.com/office/powerpoint/2010/main" val="1609435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48C4BD-B89D-4161-AFF5-84467801B316}" type="datetimeFigureOut">
              <a:rPr lang="en-IN" smtClean="0"/>
              <a:t>21-06-2024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AA267-FA2B-45A0-8791-B6F871C3AAC4}" type="slidenum">
              <a:rPr lang="en-IN" smtClean="0"/>
              <a:t>‹#›</a:t>
            </a:fld>
            <a:endParaRPr lang="en-IN"/>
          </a:p>
        </p:txBody>
      </p:sp>
    </p:spTree>
    <p:extLst>
      <p:ext uri="{BB962C8B-B14F-4D97-AF65-F5344CB8AC3E}">
        <p14:creationId xmlns:p14="http://schemas.microsoft.com/office/powerpoint/2010/main" val="3232939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Flask</a:t>
            </a:r>
            <a:endParaRPr lang="en-IN" dirty="0"/>
          </a:p>
        </p:txBody>
      </p:sp>
      <p:sp>
        <p:nvSpPr>
          <p:cNvPr id="3" name="Subtitle 2"/>
          <p:cNvSpPr>
            <a:spLocks noGrp="1"/>
          </p:cNvSpPr>
          <p:nvPr>
            <p:ph type="subTitle" idx="1"/>
          </p:nvPr>
        </p:nvSpPr>
        <p:spPr/>
        <p:txBody>
          <a:bodyPr/>
          <a:lstStyle/>
          <a:p>
            <a:r>
              <a:rPr lang="en-US" dirty="0" smtClean="0"/>
              <a:t>Web Application framework</a:t>
            </a:r>
            <a:endParaRPr lang="en-IN" dirty="0"/>
          </a:p>
        </p:txBody>
      </p:sp>
    </p:spTree>
    <p:extLst>
      <p:ext uri="{BB962C8B-B14F-4D97-AF65-F5344CB8AC3E}">
        <p14:creationId xmlns:p14="http://schemas.microsoft.com/office/powerpoint/2010/main" val="3705963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MVC</a:t>
            </a:r>
            <a:r>
              <a:rPr lang="en-US" b="1" dirty="0" smtClean="0"/>
              <a:t> Model</a:t>
            </a:r>
            <a:endParaRPr lang="en-IN" b="1" dirty="0"/>
          </a:p>
        </p:txBody>
      </p:sp>
      <p:sp>
        <p:nvSpPr>
          <p:cNvPr id="3" name="Content Placeholder 2"/>
          <p:cNvSpPr>
            <a:spLocks noGrp="1"/>
          </p:cNvSpPr>
          <p:nvPr>
            <p:ph idx="1"/>
          </p:nvPr>
        </p:nvSpPr>
        <p:spPr/>
        <p:txBody>
          <a:bodyPr>
            <a:normAutofit/>
          </a:bodyPr>
          <a:lstStyle/>
          <a:p>
            <a:pPr marL="0" indent="0">
              <a:buNone/>
            </a:pPr>
            <a:r>
              <a:rPr lang="en-US" b="1" dirty="0" smtClean="0"/>
              <a:t>Controller</a:t>
            </a:r>
            <a:r>
              <a:rPr lang="en-US" dirty="0" smtClean="0"/>
              <a:t>:</a:t>
            </a:r>
          </a:p>
          <a:p>
            <a:r>
              <a:rPr lang="en-US" dirty="0" smtClean="0"/>
              <a:t>The part of the application that handles user input, manipulates the model, and updates the </a:t>
            </a:r>
            <a:r>
              <a:rPr lang="en-US" dirty="0" err="1" smtClean="0"/>
              <a:t>view.In</a:t>
            </a:r>
            <a:r>
              <a:rPr lang="en-US" dirty="0" smtClean="0"/>
              <a:t> Flask, this role is played by the view functions defined in the routes. These functions take HTTP requests, process them (potentially involving models), and return HTTP responses.</a:t>
            </a:r>
          </a:p>
        </p:txBody>
      </p:sp>
    </p:spTree>
    <p:extLst>
      <p:ext uri="{BB962C8B-B14F-4D97-AF65-F5344CB8AC3E}">
        <p14:creationId xmlns:p14="http://schemas.microsoft.com/office/powerpoint/2010/main" val="1873145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Flask – Creating a Virtual Environment</a:t>
            </a:r>
            <a:endParaRPr lang="en-IN" b="1" dirty="0"/>
          </a:p>
        </p:txBody>
      </p:sp>
      <p:sp>
        <p:nvSpPr>
          <p:cNvPr id="3" name="Content Placeholder 2"/>
          <p:cNvSpPr>
            <a:spLocks noGrp="1"/>
          </p:cNvSpPr>
          <p:nvPr>
            <p:ph idx="1"/>
          </p:nvPr>
        </p:nvSpPr>
        <p:spPr/>
        <p:txBody>
          <a:bodyPr/>
          <a:lstStyle/>
          <a:p>
            <a:r>
              <a:rPr lang="en-US" dirty="0" smtClean="0"/>
              <a:t>Create a Virtual Environment where you will  install Flask.</a:t>
            </a:r>
          </a:p>
          <a:p>
            <a:r>
              <a:rPr lang="en-US" dirty="0" smtClean="0"/>
              <a:t>I use a utility called </a:t>
            </a:r>
            <a:r>
              <a:rPr lang="en-US" b="1" dirty="0" err="1" smtClean="0"/>
              <a:t>uv</a:t>
            </a:r>
            <a:r>
              <a:rPr lang="en-US" dirty="0" smtClean="0"/>
              <a:t>   to manage virtual environments. Its extremely fast and versatile to download packages.</a:t>
            </a:r>
          </a:p>
          <a:p>
            <a:endParaRPr lang="en-US" dirty="0" smtClean="0"/>
          </a:p>
          <a:p>
            <a:endParaRPr lang="en-US" dirty="0"/>
          </a:p>
          <a:p>
            <a:endParaRPr lang="en-US" dirty="0" smtClean="0"/>
          </a:p>
          <a:p>
            <a:pPr marL="0" indent="0">
              <a:buNone/>
            </a:pPr>
            <a:endParaRPr lang="en-US" dirty="0" smtClean="0"/>
          </a:p>
          <a:p>
            <a:endParaRPr lang="en-IN" dirty="0"/>
          </a:p>
        </p:txBody>
      </p:sp>
      <p:pic>
        <p:nvPicPr>
          <p:cNvPr id="6" name="Picture 5"/>
          <p:cNvPicPr>
            <a:picLocks noChangeAspect="1"/>
          </p:cNvPicPr>
          <p:nvPr/>
        </p:nvPicPr>
        <p:blipFill>
          <a:blip r:embed="rId2"/>
          <a:stretch>
            <a:fillRect/>
          </a:stretch>
        </p:blipFill>
        <p:spPr>
          <a:xfrm>
            <a:off x="1247093" y="3292248"/>
            <a:ext cx="7409227" cy="3333161"/>
          </a:xfrm>
          <a:prstGeom prst="rect">
            <a:avLst/>
          </a:prstGeom>
        </p:spPr>
      </p:pic>
    </p:spTree>
    <p:extLst>
      <p:ext uri="{BB962C8B-B14F-4D97-AF65-F5344CB8AC3E}">
        <p14:creationId xmlns:p14="http://schemas.microsoft.com/office/powerpoint/2010/main" val="2101428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Flask – Creating a Virtual Environment</a:t>
            </a:r>
            <a:endParaRPr lang="en-IN" b="1" dirty="0"/>
          </a:p>
        </p:txBody>
      </p:sp>
      <p:sp>
        <p:nvSpPr>
          <p:cNvPr id="3" name="Content Placeholder 2"/>
          <p:cNvSpPr>
            <a:spLocks noGrp="1"/>
          </p:cNvSpPr>
          <p:nvPr>
            <p:ph idx="1"/>
          </p:nvPr>
        </p:nvSpPr>
        <p:spPr>
          <a:xfrm>
            <a:off x="646612" y="1398905"/>
            <a:ext cx="10515600" cy="4351338"/>
          </a:xfrm>
        </p:spPr>
        <p:txBody>
          <a:bodyPr/>
          <a:lstStyle/>
          <a:p>
            <a:r>
              <a:rPr lang="en-US" sz="2400" dirty="0"/>
              <a:t>Now for all installations, you can use </a:t>
            </a:r>
            <a:r>
              <a:rPr lang="en-US" sz="2400" b="1" dirty="0" err="1"/>
              <a:t>uv</a:t>
            </a:r>
            <a:r>
              <a:rPr lang="en-US" sz="2400" b="1" dirty="0"/>
              <a:t> pip install</a:t>
            </a:r>
            <a:r>
              <a:rPr lang="en-US" sz="2400" dirty="0"/>
              <a:t> command. For example, to install </a:t>
            </a:r>
            <a:r>
              <a:rPr lang="en-US" sz="2400" b="1" dirty="0" smtClean="0"/>
              <a:t>Flask</a:t>
            </a:r>
            <a:r>
              <a:rPr lang="en-US" sz="2400" dirty="0" smtClean="0"/>
              <a:t> , </a:t>
            </a:r>
            <a:r>
              <a:rPr lang="en-US" sz="2400" dirty="0"/>
              <a:t>run the following command</a:t>
            </a:r>
            <a:r>
              <a:rPr lang="en-US" sz="2400" dirty="0" smtClean="0"/>
              <a:t>:</a:t>
            </a:r>
          </a:p>
          <a:p>
            <a:endParaRPr lang="en-US" dirty="0"/>
          </a:p>
          <a:p>
            <a:endParaRPr lang="en-US" dirty="0" smtClean="0"/>
          </a:p>
          <a:p>
            <a:pPr marL="0" indent="0">
              <a:buNone/>
            </a:pPr>
            <a:endParaRPr lang="en-US" dirty="0" smtClean="0"/>
          </a:p>
          <a:p>
            <a:endParaRPr lang="en-IN" dirty="0"/>
          </a:p>
        </p:txBody>
      </p:sp>
      <p:pic>
        <p:nvPicPr>
          <p:cNvPr id="5" name="Picture 4"/>
          <p:cNvPicPr>
            <a:picLocks noChangeAspect="1"/>
          </p:cNvPicPr>
          <p:nvPr/>
        </p:nvPicPr>
        <p:blipFill>
          <a:blip r:embed="rId2"/>
          <a:stretch>
            <a:fillRect/>
          </a:stretch>
        </p:blipFill>
        <p:spPr>
          <a:xfrm>
            <a:off x="838200" y="2223679"/>
            <a:ext cx="8876892" cy="4037784"/>
          </a:xfrm>
          <a:prstGeom prst="rect">
            <a:avLst/>
          </a:prstGeom>
        </p:spPr>
      </p:pic>
      <p:sp>
        <p:nvSpPr>
          <p:cNvPr id="7" name="TextBox 6"/>
          <p:cNvSpPr txBox="1"/>
          <p:nvPr/>
        </p:nvSpPr>
        <p:spPr>
          <a:xfrm>
            <a:off x="838200" y="6283234"/>
            <a:ext cx="8876892" cy="369332"/>
          </a:xfrm>
          <a:prstGeom prst="rect">
            <a:avLst/>
          </a:prstGeom>
          <a:noFill/>
        </p:spPr>
        <p:txBody>
          <a:bodyPr wrap="square" rtlCol="0">
            <a:spAutoFit/>
          </a:bodyPr>
          <a:lstStyle/>
          <a:p>
            <a:r>
              <a:rPr lang="en-US" b="1" dirty="0" smtClean="0"/>
              <a:t>Note :</a:t>
            </a:r>
            <a:r>
              <a:rPr lang="en-US" dirty="0" smtClean="0"/>
              <a:t> </a:t>
            </a:r>
            <a:r>
              <a:rPr lang="en-US" b="1" dirty="0" smtClean="0"/>
              <a:t>Please set the virtual </a:t>
            </a:r>
            <a:r>
              <a:rPr lang="en-US" b="1" dirty="0" err="1" smtClean="0"/>
              <a:t>env</a:t>
            </a:r>
            <a:r>
              <a:rPr lang="en-US" b="1" dirty="0" smtClean="0"/>
              <a:t> first using the command .</a:t>
            </a:r>
            <a:r>
              <a:rPr lang="en-US" b="1" dirty="0" err="1" smtClean="0"/>
              <a:t>venv</a:t>
            </a:r>
            <a:r>
              <a:rPr lang="en-US" b="1" dirty="0" smtClean="0"/>
              <a:t>\Scripts\activate</a:t>
            </a:r>
            <a:endParaRPr lang="en-IN" b="1" dirty="0"/>
          </a:p>
        </p:txBody>
      </p:sp>
    </p:spTree>
    <p:extLst>
      <p:ext uri="{BB962C8B-B14F-4D97-AF65-F5344CB8AC3E}">
        <p14:creationId xmlns:p14="http://schemas.microsoft.com/office/powerpoint/2010/main" val="3028251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Flask – Creating a Virtual Environment</a:t>
            </a:r>
            <a:endParaRPr lang="en-IN" b="1" dirty="0"/>
          </a:p>
        </p:txBody>
      </p:sp>
      <p:sp>
        <p:nvSpPr>
          <p:cNvPr id="3" name="Content Placeholder 2"/>
          <p:cNvSpPr>
            <a:spLocks noGrp="1"/>
          </p:cNvSpPr>
          <p:nvPr>
            <p:ph idx="1"/>
          </p:nvPr>
        </p:nvSpPr>
        <p:spPr/>
        <p:txBody>
          <a:bodyPr/>
          <a:lstStyle/>
          <a:p>
            <a:r>
              <a:rPr lang="en-US" dirty="0"/>
              <a:t>Now for all installations, you can use </a:t>
            </a:r>
            <a:r>
              <a:rPr lang="en-US" dirty="0" err="1"/>
              <a:t>uv</a:t>
            </a:r>
            <a:r>
              <a:rPr lang="en-US" dirty="0"/>
              <a:t> pip install command. For example, to install </a:t>
            </a:r>
            <a:r>
              <a:rPr lang="en-US" b="1" dirty="0" smtClean="0"/>
              <a:t>Flask</a:t>
            </a:r>
            <a:r>
              <a:rPr lang="en-US" dirty="0" smtClean="0"/>
              <a:t> , </a:t>
            </a:r>
            <a:r>
              <a:rPr lang="en-US" dirty="0"/>
              <a:t>run the following command</a:t>
            </a:r>
            <a:r>
              <a:rPr lang="en-US" dirty="0" smtClean="0"/>
              <a:t>:</a:t>
            </a:r>
          </a:p>
          <a:p>
            <a:endParaRPr lang="en-US" dirty="0"/>
          </a:p>
          <a:p>
            <a:endParaRPr lang="en-US" dirty="0" smtClean="0"/>
          </a:p>
          <a:p>
            <a:pPr marL="0" indent="0">
              <a:buNone/>
            </a:pPr>
            <a:endParaRPr lang="en-US" dirty="0" smtClean="0"/>
          </a:p>
          <a:p>
            <a:endParaRPr lang="en-IN" dirty="0"/>
          </a:p>
        </p:txBody>
      </p:sp>
      <p:pic>
        <p:nvPicPr>
          <p:cNvPr id="5" name="Picture 4"/>
          <p:cNvPicPr>
            <a:picLocks noChangeAspect="1"/>
          </p:cNvPicPr>
          <p:nvPr/>
        </p:nvPicPr>
        <p:blipFill>
          <a:blip r:embed="rId2"/>
          <a:stretch>
            <a:fillRect/>
          </a:stretch>
        </p:blipFill>
        <p:spPr>
          <a:xfrm>
            <a:off x="1137966" y="2676526"/>
            <a:ext cx="8876892" cy="4037784"/>
          </a:xfrm>
          <a:prstGeom prst="rect">
            <a:avLst/>
          </a:prstGeom>
        </p:spPr>
      </p:pic>
    </p:spTree>
    <p:extLst>
      <p:ext uri="{BB962C8B-B14F-4D97-AF65-F5344CB8AC3E}">
        <p14:creationId xmlns:p14="http://schemas.microsoft.com/office/powerpoint/2010/main" val="3243647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Our First Application</a:t>
            </a:r>
            <a:endParaRPr lang="en-IN" b="1" dirty="0"/>
          </a:p>
        </p:txBody>
      </p:sp>
      <p:sp>
        <p:nvSpPr>
          <p:cNvPr id="3" name="Content Placeholder 2"/>
          <p:cNvSpPr>
            <a:spLocks noGrp="1"/>
          </p:cNvSpPr>
          <p:nvPr>
            <p:ph idx="1"/>
          </p:nvPr>
        </p:nvSpPr>
        <p:spPr>
          <a:xfrm>
            <a:off x="838200" y="1825624"/>
            <a:ext cx="10515600" cy="4788535"/>
          </a:xfrm>
        </p:spPr>
        <p:txBody>
          <a:bodyPr>
            <a:normAutofit lnSpcReduction="10000"/>
          </a:bodyPr>
          <a:lstStyle/>
          <a:p>
            <a:pPr>
              <a:lnSpc>
                <a:spcPct val="100000"/>
              </a:lnSpc>
              <a:spcBef>
                <a:spcPts val="0"/>
              </a:spcBef>
            </a:pPr>
            <a:r>
              <a:rPr lang="en-US" sz="1800" dirty="0">
                <a:solidFill>
                  <a:srgbClr val="000000"/>
                </a:solidFill>
                <a:latin typeface="Verdana" panose="020B0604030504040204" pitchFamily="34" charset="0"/>
              </a:rPr>
              <a:t>Let’s write the first bit of code here in our IDE and </a:t>
            </a:r>
            <a:r>
              <a:rPr lang="en-US" sz="1800" dirty="0" err="1">
                <a:solidFill>
                  <a:srgbClr val="000000"/>
                </a:solidFill>
                <a:latin typeface="Verdana" panose="020B0604030504040204" pitchFamily="34" charset="0"/>
              </a:rPr>
              <a:t>analyse</a:t>
            </a:r>
            <a:r>
              <a:rPr lang="en-US" sz="1800" dirty="0">
                <a:solidFill>
                  <a:srgbClr val="000000"/>
                </a:solidFill>
                <a:latin typeface="Verdana" panose="020B0604030504040204" pitchFamily="34" charset="0"/>
              </a:rPr>
              <a:t>  it:</a:t>
            </a:r>
          </a:p>
          <a:p>
            <a:pPr marL="0" indent="0">
              <a:buNone/>
            </a:pPr>
            <a:endParaRPr lang="en-US" dirty="0" smtClean="0"/>
          </a:p>
          <a:p>
            <a:endParaRPr lang="en-US" dirty="0"/>
          </a:p>
          <a:p>
            <a:endParaRPr lang="en-US" dirty="0" smtClean="0"/>
          </a:p>
          <a:p>
            <a:pPr marL="0" indent="0">
              <a:buNone/>
            </a:pPr>
            <a:endParaRPr lang="en-US" dirty="0" smtClean="0"/>
          </a:p>
          <a:p>
            <a:endParaRPr lang="en-US" dirty="0"/>
          </a:p>
          <a:p>
            <a:pPr marL="0" indent="0">
              <a:buNone/>
            </a:pPr>
            <a:endParaRPr lang="en-US" dirty="0" smtClean="0"/>
          </a:p>
          <a:p>
            <a:pPr>
              <a:lnSpc>
                <a:spcPct val="100000"/>
              </a:lnSpc>
              <a:spcBef>
                <a:spcPts val="0"/>
              </a:spcBef>
            </a:pPr>
            <a:r>
              <a:rPr lang="en-US" sz="1800" dirty="0">
                <a:solidFill>
                  <a:srgbClr val="000000"/>
                </a:solidFill>
                <a:latin typeface="Verdana" panose="020B0604030504040204" pitchFamily="34" charset="0"/>
              </a:rPr>
              <a:t>Importing flask module in the project is mandatory. An object of Flask class is our </a:t>
            </a:r>
            <a:r>
              <a:rPr lang="en-US" sz="1800" b="1" dirty="0">
                <a:solidFill>
                  <a:srgbClr val="000000"/>
                </a:solidFill>
                <a:latin typeface="inherit"/>
              </a:rPr>
              <a:t>WSGI</a:t>
            </a:r>
            <a:r>
              <a:rPr lang="en-US" sz="1800" dirty="0">
                <a:solidFill>
                  <a:srgbClr val="000000"/>
                </a:solidFill>
                <a:latin typeface="Verdana" panose="020B0604030504040204" pitchFamily="34" charset="0"/>
              </a:rPr>
              <a:t> application.</a:t>
            </a:r>
          </a:p>
          <a:p>
            <a:pPr>
              <a:lnSpc>
                <a:spcPct val="100000"/>
              </a:lnSpc>
              <a:spcBef>
                <a:spcPts val="0"/>
              </a:spcBef>
            </a:pPr>
            <a:r>
              <a:rPr lang="en-US" sz="1800" dirty="0">
                <a:solidFill>
                  <a:srgbClr val="000000"/>
                </a:solidFill>
                <a:latin typeface="Verdana" panose="020B0604030504040204" pitchFamily="34" charset="0"/>
              </a:rPr>
              <a:t>Flask constructor takes the name of </a:t>
            </a:r>
            <a:r>
              <a:rPr lang="en-US" sz="1800" b="1" dirty="0">
                <a:solidFill>
                  <a:srgbClr val="000000"/>
                </a:solidFill>
                <a:latin typeface="inherit"/>
              </a:rPr>
              <a:t>current module (__name__)</a:t>
            </a:r>
            <a:r>
              <a:rPr lang="en-US" sz="1800" dirty="0">
                <a:solidFill>
                  <a:srgbClr val="000000"/>
                </a:solidFill>
                <a:latin typeface="Verdana" panose="020B0604030504040204" pitchFamily="34" charset="0"/>
              </a:rPr>
              <a:t> as argument.</a:t>
            </a:r>
          </a:p>
          <a:p>
            <a:pPr>
              <a:lnSpc>
                <a:spcPct val="100000"/>
              </a:lnSpc>
              <a:spcBef>
                <a:spcPts val="0"/>
              </a:spcBef>
            </a:pPr>
            <a:r>
              <a:rPr lang="en-US" sz="1800" dirty="0">
                <a:solidFill>
                  <a:srgbClr val="000000"/>
                </a:solidFill>
                <a:latin typeface="Verdana" panose="020B0604030504040204" pitchFamily="34" charset="0"/>
              </a:rPr>
              <a:t>The </a:t>
            </a:r>
            <a:r>
              <a:rPr lang="en-US" sz="1800" b="1" dirty="0">
                <a:solidFill>
                  <a:srgbClr val="000000"/>
                </a:solidFill>
                <a:latin typeface="inherit"/>
              </a:rPr>
              <a:t>route()</a:t>
            </a:r>
            <a:r>
              <a:rPr lang="en-US" sz="1800" dirty="0">
                <a:solidFill>
                  <a:srgbClr val="000000"/>
                </a:solidFill>
                <a:latin typeface="Verdana" panose="020B0604030504040204" pitchFamily="34" charset="0"/>
              </a:rPr>
              <a:t> function of the Flask class is a decorator, which tells the application which URL should call the associated function.</a:t>
            </a:r>
          </a:p>
          <a:p>
            <a:endParaRPr lang="en-IN" dirty="0"/>
          </a:p>
        </p:txBody>
      </p:sp>
      <p:pic>
        <p:nvPicPr>
          <p:cNvPr id="4" name="Picture 3"/>
          <p:cNvPicPr>
            <a:picLocks noChangeAspect="1"/>
          </p:cNvPicPr>
          <p:nvPr/>
        </p:nvPicPr>
        <p:blipFill>
          <a:blip r:embed="rId2"/>
          <a:stretch>
            <a:fillRect/>
          </a:stretch>
        </p:blipFill>
        <p:spPr>
          <a:xfrm>
            <a:off x="949960" y="2182946"/>
            <a:ext cx="10028555" cy="2305050"/>
          </a:xfrm>
          <a:prstGeom prst="rect">
            <a:avLst/>
          </a:prstGeom>
        </p:spPr>
      </p:pic>
    </p:spTree>
    <p:extLst>
      <p:ext uri="{BB962C8B-B14F-4D97-AF65-F5344CB8AC3E}">
        <p14:creationId xmlns:p14="http://schemas.microsoft.com/office/powerpoint/2010/main" val="2850707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Our First Application</a:t>
            </a:r>
            <a:endParaRPr lang="en-IN" b="1" dirty="0"/>
          </a:p>
        </p:txBody>
      </p:sp>
      <p:sp>
        <p:nvSpPr>
          <p:cNvPr id="3" name="Content Placeholder 2"/>
          <p:cNvSpPr>
            <a:spLocks noGrp="1"/>
          </p:cNvSpPr>
          <p:nvPr>
            <p:ph idx="1"/>
          </p:nvPr>
        </p:nvSpPr>
        <p:spPr>
          <a:xfrm>
            <a:off x="838200" y="1825624"/>
            <a:ext cx="10515600" cy="4788535"/>
          </a:xfrm>
        </p:spPr>
        <p:txBody>
          <a:bodyPr>
            <a:normAutofit lnSpcReduction="10000"/>
          </a:bodyPr>
          <a:lstStyle/>
          <a:p>
            <a:pPr>
              <a:lnSpc>
                <a:spcPct val="100000"/>
              </a:lnSpc>
              <a:spcBef>
                <a:spcPts val="0"/>
              </a:spcBef>
            </a:pPr>
            <a:r>
              <a:rPr lang="en-US" sz="1800" dirty="0">
                <a:solidFill>
                  <a:srgbClr val="000000"/>
                </a:solidFill>
                <a:latin typeface="Verdana" panose="020B0604030504040204" pitchFamily="34" charset="0"/>
              </a:rPr>
              <a:t>Let’s write the first bit of code here in our IDE and </a:t>
            </a:r>
            <a:r>
              <a:rPr lang="en-US" sz="1800" dirty="0" err="1">
                <a:solidFill>
                  <a:srgbClr val="000000"/>
                </a:solidFill>
                <a:latin typeface="Verdana" panose="020B0604030504040204" pitchFamily="34" charset="0"/>
              </a:rPr>
              <a:t>analyse</a:t>
            </a:r>
            <a:r>
              <a:rPr lang="en-US" sz="1800" dirty="0">
                <a:solidFill>
                  <a:srgbClr val="000000"/>
                </a:solidFill>
                <a:latin typeface="Verdana" panose="020B0604030504040204" pitchFamily="34" charset="0"/>
              </a:rPr>
              <a:t>  it:</a:t>
            </a:r>
          </a:p>
          <a:p>
            <a:pPr marL="0" indent="0">
              <a:buNone/>
            </a:pPr>
            <a:endParaRPr lang="en-US" dirty="0" smtClean="0"/>
          </a:p>
          <a:p>
            <a:endParaRPr lang="en-US" dirty="0"/>
          </a:p>
          <a:p>
            <a:endParaRPr lang="en-US" dirty="0" smtClean="0"/>
          </a:p>
          <a:p>
            <a:pPr marL="0" indent="0">
              <a:buNone/>
            </a:pPr>
            <a:endParaRPr lang="en-US" dirty="0" smtClean="0"/>
          </a:p>
          <a:p>
            <a:endParaRPr lang="en-US" dirty="0"/>
          </a:p>
          <a:p>
            <a:pPr marL="0" indent="0">
              <a:buNone/>
            </a:pPr>
            <a:endParaRPr lang="en-US" dirty="0" smtClean="0"/>
          </a:p>
          <a:p>
            <a:pPr>
              <a:lnSpc>
                <a:spcPct val="100000"/>
              </a:lnSpc>
              <a:spcBef>
                <a:spcPts val="0"/>
              </a:spcBef>
            </a:pPr>
            <a:r>
              <a:rPr lang="en-US" sz="1800" dirty="0">
                <a:solidFill>
                  <a:srgbClr val="000000"/>
                </a:solidFill>
                <a:latin typeface="Verdana" panose="020B0604030504040204" pitchFamily="34" charset="0"/>
              </a:rPr>
              <a:t>Importing flask module in the project is mandatory. An object of Flask class is our </a:t>
            </a:r>
            <a:r>
              <a:rPr lang="en-US" sz="1800" b="1" dirty="0">
                <a:solidFill>
                  <a:srgbClr val="000000"/>
                </a:solidFill>
                <a:latin typeface="inherit"/>
              </a:rPr>
              <a:t>WSGI</a:t>
            </a:r>
            <a:r>
              <a:rPr lang="en-US" sz="1800" dirty="0">
                <a:solidFill>
                  <a:srgbClr val="000000"/>
                </a:solidFill>
                <a:latin typeface="Verdana" panose="020B0604030504040204" pitchFamily="34" charset="0"/>
              </a:rPr>
              <a:t> application.</a:t>
            </a:r>
          </a:p>
          <a:p>
            <a:pPr>
              <a:lnSpc>
                <a:spcPct val="100000"/>
              </a:lnSpc>
              <a:spcBef>
                <a:spcPts val="0"/>
              </a:spcBef>
            </a:pPr>
            <a:r>
              <a:rPr lang="en-US" sz="1800" dirty="0">
                <a:solidFill>
                  <a:srgbClr val="000000"/>
                </a:solidFill>
                <a:latin typeface="Verdana" panose="020B0604030504040204" pitchFamily="34" charset="0"/>
              </a:rPr>
              <a:t>Flask constructor takes the name of </a:t>
            </a:r>
            <a:r>
              <a:rPr lang="en-US" sz="1800" b="1" dirty="0">
                <a:solidFill>
                  <a:srgbClr val="000000"/>
                </a:solidFill>
                <a:latin typeface="inherit"/>
              </a:rPr>
              <a:t>current module (__name__)</a:t>
            </a:r>
            <a:r>
              <a:rPr lang="en-US" sz="1800" dirty="0">
                <a:solidFill>
                  <a:srgbClr val="000000"/>
                </a:solidFill>
                <a:latin typeface="Verdana" panose="020B0604030504040204" pitchFamily="34" charset="0"/>
              </a:rPr>
              <a:t> as argument.</a:t>
            </a:r>
          </a:p>
          <a:p>
            <a:pPr>
              <a:lnSpc>
                <a:spcPct val="100000"/>
              </a:lnSpc>
              <a:spcBef>
                <a:spcPts val="0"/>
              </a:spcBef>
            </a:pPr>
            <a:r>
              <a:rPr lang="en-US" sz="1800" dirty="0">
                <a:solidFill>
                  <a:srgbClr val="000000"/>
                </a:solidFill>
                <a:latin typeface="Verdana" panose="020B0604030504040204" pitchFamily="34" charset="0"/>
              </a:rPr>
              <a:t>The </a:t>
            </a:r>
            <a:r>
              <a:rPr lang="en-US" sz="1800" b="1" dirty="0">
                <a:solidFill>
                  <a:srgbClr val="000000"/>
                </a:solidFill>
                <a:latin typeface="inherit"/>
              </a:rPr>
              <a:t>route()</a:t>
            </a:r>
            <a:r>
              <a:rPr lang="en-US" sz="1800" dirty="0">
                <a:solidFill>
                  <a:srgbClr val="000000"/>
                </a:solidFill>
                <a:latin typeface="Verdana" panose="020B0604030504040204" pitchFamily="34" charset="0"/>
              </a:rPr>
              <a:t> function of the Flask class is a decorator, which tells the application which URL should call the associated function.</a:t>
            </a:r>
          </a:p>
          <a:p>
            <a:endParaRPr lang="en-IN" dirty="0"/>
          </a:p>
        </p:txBody>
      </p:sp>
      <p:pic>
        <p:nvPicPr>
          <p:cNvPr id="4" name="Picture 3"/>
          <p:cNvPicPr>
            <a:picLocks noChangeAspect="1"/>
          </p:cNvPicPr>
          <p:nvPr/>
        </p:nvPicPr>
        <p:blipFill>
          <a:blip r:embed="rId2"/>
          <a:stretch>
            <a:fillRect/>
          </a:stretch>
        </p:blipFill>
        <p:spPr>
          <a:xfrm>
            <a:off x="949960" y="2182946"/>
            <a:ext cx="10028555" cy="2305050"/>
          </a:xfrm>
          <a:prstGeom prst="rect">
            <a:avLst/>
          </a:prstGeom>
        </p:spPr>
      </p:pic>
    </p:spTree>
    <p:extLst>
      <p:ext uri="{BB962C8B-B14F-4D97-AF65-F5344CB8AC3E}">
        <p14:creationId xmlns:p14="http://schemas.microsoft.com/office/powerpoint/2010/main" val="3402356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Our First Application</a:t>
            </a:r>
            <a:endParaRPr lang="en-IN" b="1" dirty="0"/>
          </a:p>
        </p:txBody>
      </p:sp>
      <p:sp>
        <p:nvSpPr>
          <p:cNvPr id="3" name="Content Placeholder 2"/>
          <p:cNvSpPr>
            <a:spLocks noGrp="1"/>
          </p:cNvSpPr>
          <p:nvPr>
            <p:ph idx="1"/>
          </p:nvPr>
        </p:nvSpPr>
        <p:spPr>
          <a:xfrm>
            <a:off x="838200" y="1463040"/>
            <a:ext cx="10515600" cy="5151119"/>
          </a:xfrm>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dirty="0"/>
              <a:t>In the above example, </a:t>
            </a:r>
            <a:r>
              <a:rPr lang="en-US" b="1" dirty="0" smtClean="0"/>
              <a:t>‘/home’</a:t>
            </a:r>
            <a:r>
              <a:rPr lang="en-US" dirty="0"/>
              <a:t> URL is bound with </a:t>
            </a:r>
            <a:r>
              <a:rPr lang="en-US" b="1" dirty="0" err="1" smtClean="0"/>
              <a:t>my_home</a:t>
            </a:r>
            <a:r>
              <a:rPr lang="en-US" b="1" dirty="0" smtClean="0"/>
              <a:t>()</a:t>
            </a:r>
            <a:r>
              <a:rPr lang="en-US" dirty="0"/>
              <a:t> function. Hence, when the home page of web server is opened in browser, the output of this function will be rendered.</a:t>
            </a:r>
          </a:p>
          <a:p>
            <a:r>
              <a:rPr lang="en-US" dirty="0"/>
              <a:t>Finally the </a:t>
            </a:r>
            <a:r>
              <a:rPr lang="en-US" b="1" dirty="0"/>
              <a:t>run()</a:t>
            </a:r>
            <a:r>
              <a:rPr lang="en-US" dirty="0"/>
              <a:t> method of Flask class runs the application on the local development server</a:t>
            </a:r>
            <a:r>
              <a:rPr lang="en-US" dirty="0" smtClean="0"/>
              <a:t>. Now here’s the snippet of code for running the application.</a:t>
            </a:r>
            <a:endParaRPr lang="en-US" dirty="0"/>
          </a:p>
          <a:p>
            <a:pPr marL="0" indent="0">
              <a:buNone/>
            </a:pPr>
            <a:endParaRPr lang="en-IN" dirty="0"/>
          </a:p>
        </p:txBody>
      </p:sp>
      <p:sp>
        <p:nvSpPr>
          <p:cNvPr id="5" name="Rounded Rectangle 4"/>
          <p:cNvSpPr/>
          <p:nvPr/>
        </p:nvSpPr>
        <p:spPr>
          <a:xfrm>
            <a:off x="1005840" y="1564640"/>
            <a:ext cx="5039360" cy="9144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rPr>
              <a:t>a</a:t>
            </a:r>
            <a:r>
              <a:rPr lang="en-US" b="1" dirty="0" err="1" smtClean="0">
                <a:solidFill>
                  <a:schemeClr val="tx1"/>
                </a:solidFill>
              </a:rPr>
              <a:t>pp.route</a:t>
            </a:r>
            <a:r>
              <a:rPr lang="en-US" b="1" dirty="0" smtClean="0">
                <a:solidFill>
                  <a:schemeClr val="tx1"/>
                </a:solidFill>
              </a:rPr>
              <a:t>(</a:t>
            </a:r>
            <a:r>
              <a:rPr lang="en-US" b="1" dirty="0" err="1" smtClean="0">
                <a:solidFill>
                  <a:schemeClr val="tx1"/>
                </a:solidFill>
              </a:rPr>
              <a:t>rule,options</a:t>
            </a:r>
            <a:r>
              <a:rPr lang="en-US" b="1" dirty="0" smtClean="0">
                <a:solidFill>
                  <a:schemeClr val="tx1"/>
                </a:solidFill>
              </a:rPr>
              <a:t>)</a:t>
            </a:r>
            <a:endParaRPr lang="en-IN" b="1" dirty="0">
              <a:solidFill>
                <a:schemeClr val="tx1"/>
              </a:solidFill>
            </a:endParaRPr>
          </a:p>
        </p:txBody>
      </p:sp>
      <p:sp>
        <p:nvSpPr>
          <p:cNvPr id="7" name="Rounded Rectangle 6"/>
          <p:cNvSpPr/>
          <p:nvPr/>
        </p:nvSpPr>
        <p:spPr>
          <a:xfrm>
            <a:off x="1005840" y="2580640"/>
            <a:ext cx="4907280" cy="147415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The </a:t>
            </a:r>
            <a:r>
              <a:rPr lang="en-US" b="1" dirty="0">
                <a:solidFill>
                  <a:schemeClr val="tx1"/>
                </a:solidFill>
              </a:rPr>
              <a:t>rule</a:t>
            </a:r>
            <a:r>
              <a:rPr lang="en-US" dirty="0">
                <a:solidFill>
                  <a:schemeClr val="tx1"/>
                </a:solidFill>
              </a:rPr>
              <a:t> parameter represents URL binding with the function.</a:t>
            </a:r>
          </a:p>
          <a:p>
            <a:pPr marL="285750" indent="-285750">
              <a:buFont typeface="Arial" panose="020B0604020202020204" pitchFamily="34" charset="0"/>
              <a:buChar char="•"/>
            </a:pPr>
            <a:r>
              <a:rPr lang="en-US" dirty="0">
                <a:solidFill>
                  <a:schemeClr val="tx1"/>
                </a:solidFill>
              </a:rPr>
              <a:t>The </a:t>
            </a:r>
            <a:r>
              <a:rPr lang="en-US" b="1" dirty="0">
                <a:solidFill>
                  <a:schemeClr val="tx1"/>
                </a:solidFill>
              </a:rPr>
              <a:t>options</a:t>
            </a:r>
            <a:r>
              <a:rPr lang="en-US" dirty="0">
                <a:solidFill>
                  <a:schemeClr val="tx1"/>
                </a:solidFill>
              </a:rPr>
              <a:t> is a list of parameters to be forwarded to the underlying Rule object.</a:t>
            </a:r>
          </a:p>
        </p:txBody>
      </p:sp>
    </p:spTree>
    <p:extLst>
      <p:ext uri="{BB962C8B-B14F-4D97-AF65-F5344CB8AC3E}">
        <p14:creationId xmlns:p14="http://schemas.microsoft.com/office/powerpoint/2010/main" val="1516035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Our First Application</a:t>
            </a:r>
            <a:endParaRPr lang="en-IN" b="1" dirty="0"/>
          </a:p>
        </p:txBody>
      </p:sp>
      <p:sp>
        <p:nvSpPr>
          <p:cNvPr id="3" name="Content Placeholder 2"/>
          <p:cNvSpPr>
            <a:spLocks noGrp="1"/>
          </p:cNvSpPr>
          <p:nvPr>
            <p:ph idx="1"/>
          </p:nvPr>
        </p:nvSpPr>
        <p:spPr>
          <a:xfrm>
            <a:off x="838200" y="1463040"/>
            <a:ext cx="10515600" cy="5151119"/>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IN" dirty="0"/>
          </a:p>
        </p:txBody>
      </p:sp>
      <p:pic>
        <p:nvPicPr>
          <p:cNvPr id="4" name="Picture 3"/>
          <p:cNvPicPr>
            <a:picLocks noChangeAspect="1"/>
          </p:cNvPicPr>
          <p:nvPr/>
        </p:nvPicPr>
        <p:blipFill>
          <a:blip r:embed="rId2"/>
          <a:stretch>
            <a:fillRect/>
          </a:stretch>
        </p:blipFill>
        <p:spPr>
          <a:xfrm>
            <a:off x="1210310" y="1690688"/>
            <a:ext cx="4652010" cy="790575"/>
          </a:xfrm>
          <a:prstGeom prst="rect">
            <a:avLst/>
          </a:prstGeom>
        </p:spPr>
      </p:pic>
      <p:sp>
        <p:nvSpPr>
          <p:cNvPr id="6" name="TextBox 5"/>
          <p:cNvSpPr txBox="1"/>
          <p:nvPr/>
        </p:nvSpPr>
        <p:spPr>
          <a:xfrm>
            <a:off x="1005840" y="2708911"/>
            <a:ext cx="7924800" cy="1200329"/>
          </a:xfrm>
          <a:prstGeom prst="rect">
            <a:avLst/>
          </a:prstGeom>
          <a:noFill/>
        </p:spPr>
        <p:txBody>
          <a:bodyPr wrap="square" rtlCol="0">
            <a:spAutoFit/>
          </a:bodyPr>
          <a:lstStyle/>
          <a:p>
            <a:r>
              <a:rPr lang="en-US" dirty="0" smtClean="0"/>
              <a:t>Run the Application and start the  local development server.  Let’s understand the above code a bit before we actually start the server.  Let’s analyze the below command which actually starts the server when the  Flask application is run.</a:t>
            </a:r>
          </a:p>
          <a:p>
            <a:r>
              <a:rPr lang="en-US" dirty="0" smtClean="0"/>
              <a:t> </a:t>
            </a:r>
            <a:endParaRPr lang="en-IN" dirty="0"/>
          </a:p>
        </p:txBody>
      </p:sp>
      <p:sp>
        <p:nvSpPr>
          <p:cNvPr id="8" name="Rounded Rectangle 7"/>
          <p:cNvSpPr/>
          <p:nvPr/>
        </p:nvSpPr>
        <p:spPr>
          <a:xfrm>
            <a:off x="1210310" y="3859889"/>
            <a:ext cx="5039360" cy="9144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rPr>
              <a:t>a</a:t>
            </a:r>
            <a:r>
              <a:rPr lang="en-US" b="1" dirty="0" err="1" smtClean="0">
                <a:solidFill>
                  <a:schemeClr val="tx1"/>
                </a:solidFill>
              </a:rPr>
              <a:t>pp.run</a:t>
            </a:r>
            <a:r>
              <a:rPr lang="en-US" b="1" dirty="0" smtClean="0">
                <a:solidFill>
                  <a:schemeClr val="tx1"/>
                </a:solidFill>
              </a:rPr>
              <a:t>(</a:t>
            </a:r>
            <a:r>
              <a:rPr lang="en-US" b="1" dirty="0" err="1" smtClean="0">
                <a:solidFill>
                  <a:schemeClr val="tx1"/>
                </a:solidFill>
              </a:rPr>
              <a:t>host,port,debug,options</a:t>
            </a:r>
            <a:r>
              <a:rPr lang="en-US" b="1" dirty="0" smtClean="0">
                <a:solidFill>
                  <a:schemeClr val="tx1"/>
                </a:solidFill>
              </a:rPr>
              <a:t>)</a:t>
            </a:r>
            <a:endParaRPr lang="en-IN" b="1" dirty="0">
              <a:solidFill>
                <a:schemeClr val="tx1"/>
              </a:solidFill>
            </a:endParaRPr>
          </a:p>
        </p:txBody>
      </p:sp>
      <p:sp>
        <p:nvSpPr>
          <p:cNvPr id="10" name="TextBox 9"/>
          <p:cNvSpPr txBox="1"/>
          <p:nvPr/>
        </p:nvSpPr>
        <p:spPr>
          <a:xfrm>
            <a:off x="838200" y="5094059"/>
            <a:ext cx="7924800" cy="1200329"/>
          </a:xfrm>
          <a:prstGeom prst="rect">
            <a:avLst/>
          </a:prstGeom>
          <a:noFill/>
        </p:spPr>
        <p:txBody>
          <a:bodyPr wrap="square" rtlCol="0">
            <a:spAutoFit/>
          </a:bodyPr>
          <a:lstStyle/>
          <a:p>
            <a:r>
              <a:rPr lang="en-US" dirty="0" smtClean="0"/>
              <a:t>Run the Application and start the  local development server.  Let’s understand the above code a bit before we actually start the server.  Let’s analyze the below command which actually starts the server when the  Flask application is run.</a:t>
            </a:r>
          </a:p>
          <a:p>
            <a:r>
              <a:rPr lang="en-US" dirty="0" smtClean="0"/>
              <a:t> </a:t>
            </a:r>
            <a:endParaRPr lang="en-IN" dirty="0"/>
          </a:p>
        </p:txBody>
      </p:sp>
    </p:spTree>
    <p:extLst>
      <p:ext uri="{BB962C8B-B14F-4D97-AF65-F5344CB8AC3E}">
        <p14:creationId xmlns:p14="http://schemas.microsoft.com/office/powerpoint/2010/main" val="1883226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Our First Application</a:t>
            </a:r>
            <a:endParaRPr lang="en-IN" b="1" dirty="0"/>
          </a:p>
        </p:txBody>
      </p:sp>
      <p:sp>
        <p:nvSpPr>
          <p:cNvPr id="3" name="Content Placeholder 2"/>
          <p:cNvSpPr>
            <a:spLocks noGrp="1"/>
          </p:cNvSpPr>
          <p:nvPr>
            <p:ph idx="1"/>
          </p:nvPr>
        </p:nvSpPr>
        <p:spPr>
          <a:xfrm>
            <a:off x="838200" y="1463040"/>
            <a:ext cx="10515600" cy="5151119"/>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IN" dirty="0"/>
          </a:p>
        </p:txBody>
      </p:sp>
      <p:graphicFrame>
        <p:nvGraphicFramePr>
          <p:cNvPr id="11" name="Table 10"/>
          <p:cNvGraphicFramePr>
            <a:graphicFrameLocks noGrp="1"/>
          </p:cNvGraphicFramePr>
          <p:nvPr>
            <p:extLst>
              <p:ext uri="{D42A27DB-BD31-4B8C-83A1-F6EECF244321}">
                <p14:modId xmlns:p14="http://schemas.microsoft.com/office/powerpoint/2010/main" val="4023453445"/>
              </p:ext>
            </p:extLst>
          </p:nvPr>
        </p:nvGraphicFramePr>
        <p:xfrm>
          <a:off x="1334521" y="2086053"/>
          <a:ext cx="5523478" cy="4351338"/>
        </p:xfrm>
        <a:graphic>
          <a:graphicData uri="http://schemas.openxmlformats.org/drawingml/2006/table">
            <a:tbl>
              <a:tblPr>
                <a:tableStyleId>{93296810-A885-4BE3-A3E7-6D5BEEA58F35}</a:tableStyleId>
              </a:tblPr>
              <a:tblGrid>
                <a:gridCol w="870199">
                  <a:extLst>
                    <a:ext uri="{9D8B030D-6E8A-4147-A177-3AD203B41FA5}">
                      <a16:colId xmlns:a16="http://schemas.microsoft.com/office/drawing/2014/main" val="3201155725"/>
                    </a:ext>
                  </a:extLst>
                </a:gridCol>
                <a:gridCol w="4653279">
                  <a:extLst>
                    <a:ext uri="{9D8B030D-6E8A-4147-A177-3AD203B41FA5}">
                      <a16:colId xmlns:a16="http://schemas.microsoft.com/office/drawing/2014/main" val="460960315"/>
                    </a:ext>
                  </a:extLst>
                </a:gridCol>
              </a:tblGrid>
              <a:tr h="525986">
                <a:tc>
                  <a:txBody>
                    <a:bodyPr/>
                    <a:lstStyle/>
                    <a:p>
                      <a:pPr algn="l"/>
                      <a:r>
                        <a:rPr lang="en-IN" sz="1400" b="1">
                          <a:effectLst/>
                        </a:rPr>
                        <a:t>Sr.No.</a:t>
                      </a:r>
                      <a:endParaRPr lang="en-IN" sz="1400" b="1">
                        <a:effectLst/>
                        <a:latin typeface="inherit"/>
                      </a:endParaRPr>
                    </a:p>
                  </a:txBody>
                  <a:tcPr marL="47817" marR="47817" marT="47817" marB="47817" anchor="ctr"/>
                </a:tc>
                <a:tc>
                  <a:txBody>
                    <a:bodyPr/>
                    <a:lstStyle/>
                    <a:p>
                      <a:pPr algn="ctr"/>
                      <a:r>
                        <a:rPr lang="en-IN" sz="1400" b="1" dirty="0">
                          <a:effectLst/>
                        </a:rPr>
                        <a:t>Parameters &amp; Description</a:t>
                      </a:r>
                      <a:endParaRPr lang="en-IN" sz="1400" b="1" dirty="0">
                        <a:effectLst/>
                        <a:latin typeface="inherit"/>
                      </a:endParaRPr>
                    </a:p>
                  </a:txBody>
                  <a:tcPr marL="47817" marR="47817" marT="47817" marB="47817" anchor="ctr"/>
                </a:tc>
                <a:extLst>
                  <a:ext uri="{0D108BD9-81ED-4DB2-BD59-A6C34878D82A}">
                    <a16:rowId xmlns:a16="http://schemas.microsoft.com/office/drawing/2014/main" val="3697392972"/>
                  </a:ext>
                </a:extLst>
              </a:tr>
              <a:tr h="1386690">
                <a:tc>
                  <a:txBody>
                    <a:bodyPr/>
                    <a:lstStyle/>
                    <a:p>
                      <a:pPr algn="ctr"/>
                      <a:r>
                        <a:rPr lang="en-IN" sz="1400">
                          <a:effectLst/>
                        </a:rPr>
                        <a:t>1</a:t>
                      </a:r>
                    </a:p>
                  </a:txBody>
                  <a:tcPr marL="47817" marR="47817" marT="47817" marB="47817" anchor="ctr"/>
                </a:tc>
                <a:tc>
                  <a:txBody>
                    <a:bodyPr/>
                    <a:lstStyle/>
                    <a:p>
                      <a:pPr algn="l"/>
                      <a:r>
                        <a:rPr lang="en-US" sz="1400" dirty="0">
                          <a:effectLst/>
                        </a:rPr>
                        <a:t>host</a:t>
                      </a:r>
                    </a:p>
                    <a:p>
                      <a:pPr algn="l"/>
                      <a:r>
                        <a:rPr lang="en-US" sz="1400" dirty="0">
                          <a:effectLst/>
                        </a:rPr>
                        <a:t>Hostname to listen on. Defaults to 127.0.0.1 (localhost). Set to ‘0.0.0.0’ to have server available externally</a:t>
                      </a:r>
                    </a:p>
                  </a:txBody>
                  <a:tcPr marL="47817" marR="47817" marT="47817" marB="47817" anchor="ctr"/>
                </a:tc>
                <a:extLst>
                  <a:ext uri="{0D108BD9-81ED-4DB2-BD59-A6C34878D82A}">
                    <a16:rowId xmlns:a16="http://schemas.microsoft.com/office/drawing/2014/main" val="588942098"/>
                  </a:ext>
                </a:extLst>
              </a:tr>
              <a:tr h="525986">
                <a:tc>
                  <a:txBody>
                    <a:bodyPr/>
                    <a:lstStyle/>
                    <a:p>
                      <a:pPr algn="ctr"/>
                      <a:r>
                        <a:rPr lang="en-IN" sz="1400">
                          <a:effectLst/>
                        </a:rPr>
                        <a:t>2</a:t>
                      </a:r>
                    </a:p>
                  </a:txBody>
                  <a:tcPr marL="47817" marR="47817" marT="47817" marB="47817" anchor="ctr"/>
                </a:tc>
                <a:tc>
                  <a:txBody>
                    <a:bodyPr/>
                    <a:lstStyle/>
                    <a:p>
                      <a:pPr algn="l"/>
                      <a:r>
                        <a:rPr lang="en-IN" sz="1400">
                          <a:effectLst/>
                        </a:rPr>
                        <a:t>port</a:t>
                      </a:r>
                    </a:p>
                    <a:p>
                      <a:pPr algn="l"/>
                      <a:r>
                        <a:rPr lang="en-IN" sz="1400">
                          <a:effectLst/>
                        </a:rPr>
                        <a:t>Defaults to 5000</a:t>
                      </a:r>
                    </a:p>
                  </a:txBody>
                  <a:tcPr marL="47817" marR="47817" marT="47817" marB="47817" anchor="ctr"/>
                </a:tc>
                <a:extLst>
                  <a:ext uri="{0D108BD9-81ED-4DB2-BD59-A6C34878D82A}">
                    <a16:rowId xmlns:a16="http://schemas.microsoft.com/office/drawing/2014/main" val="1972434014"/>
                  </a:ext>
                </a:extLst>
              </a:tr>
              <a:tr h="956338">
                <a:tc>
                  <a:txBody>
                    <a:bodyPr/>
                    <a:lstStyle/>
                    <a:p>
                      <a:pPr algn="ctr"/>
                      <a:r>
                        <a:rPr lang="en-IN" sz="1400">
                          <a:effectLst/>
                        </a:rPr>
                        <a:t>3</a:t>
                      </a:r>
                    </a:p>
                  </a:txBody>
                  <a:tcPr marL="47817" marR="47817" marT="47817" marB="47817" anchor="ctr"/>
                </a:tc>
                <a:tc>
                  <a:txBody>
                    <a:bodyPr/>
                    <a:lstStyle/>
                    <a:p>
                      <a:pPr algn="l"/>
                      <a:r>
                        <a:rPr lang="en-US" sz="1400">
                          <a:effectLst/>
                        </a:rPr>
                        <a:t>debug</a:t>
                      </a:r>
                    </a:p>
                    <a:p>
                      <a:pPr algn="l"/>
                      <a:r>
                        <a:rPr lang="en-US" sz="1400">
                          <a:effectLst/>
                        </a:rPr>
                        <a:t>Defaults to false. If set to true, provides a debug information</a:t>
                      </a:r>
                    </a:p>
                  </a:txBody>
                  <a:tcPr marL="47817" marR="47817" marT="47817" marB="47817" anchor="ctr"/>
                </a:tc>
                <a:extLst>
                  <a:ext uri="{0D108BD9-81ED-4DB2-BD59-A6C34878D82A}">
                    <a16:rowId xmlns:a16="http://schemas.microsoft.com/office/drawing/2014/main" val="1541292843"/>
                  </a:ext>
                </a:extLst>
              </a:tr>
              <a:tr h="956338">
                <a:tc>
                  <a:txBody>
                    <a:bodyPr/>
                    <a:lstStyle/>
                    <a:p>
                      <a:pPr algn="ctr"/>
                      <a:r>
                        <a:rPr lang="en-IN" sz="1400">
                          <a:effectLst/>
                        </a:rPr>
                        <a:t>4</a:t>
                      </a:r>
                    </a:p>
                  </a:txBody>
                  <a:tcPr marL="47817" marR="47817" marT="47817" marB="47817" anchor="ctr"/>
                </a:tc>
                <a:tc>
                  <a:txBody>
                    <a:bodyPr/>
                    <a:lstStyle/>
                    <a:p>
                      <a:pPr algn="l"/>
                      <a:r>
                        <a:rPr lang="en-US" sz="1400" dirty="0">
                          <a:effectLst/>
                        </a:rPr>
                        <a:t>options</a:t>
                      </a:r>
                    </a:p>
                    <a:p>
                      <a:pPr algn="l"/>
                      <a:r>
                        <a:rPr lang="en-US" sz="1400" dirty="0">
                          <a:effectLst/>
                        </a:rPr>
                        <a:t>To be forwarded to underlying </a:t>
                      </a:r>
                      <a:r>
                        <a:rPr lang="en-US" sz="1400" dirty="0" err="1">
                          <a:effectLst/>
                        </a:rPr>
                        <a:t>Werkzeug</a:t>
                      </a:r>
                      <a:r>
                        <a:rPr lang="en-US" sz="1400" dirty="0">
                          <a:effectLst/>
                        </a:rPr>
                        <a:t> server.</a:t>
                      </a:r>
                    </a:p>
                  </a:txBody>
                  <a:tcPr marL="47817" marR="47817" marT="47817" marB="47817" anchor="ctr"/>
                </a:tc>
                <a:extLst>
                  <a:ext uri="{0D108BD9-81ED-4DB2-BD59-A6C34878D82A}">
                    <a16:rowId xmlns:a16="http://schemas.microsoft.com/office/drawing/2014/main" val="3299402498"/>
                  </a:ext>
                </a:extLst>
              </a:tr>
            </a:tbl>
          </a:graphicData>
        </a:graphic>
      </p:graphicFrame>
      <p:sp>
        <p:nvSpPr>
          <p:cNvPr id="12" name="Rectangle 2"/>
          <p:cNvSpPr>
            <a:spLocks noChangeArrowheads="1"/>
          </p:cNvSpPr>
          <p:nvPr/>
        </p:nvSpPr>
        <p:spPr bwMode="auto">
          <a:xfrm>
            <a:off x="1334521" y="1580454"/>
            <a:ext cx="355065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Verdana" panose="020B0604030504040204" pitchFamily="34" charset="0"/>
              </a:rPr>
              <a:t>All parameters are optional</a:t>
            </a:r>
            <a:endParaRPr kumimoji="0" lang="en-US" altLang="en-US" sz="18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146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Our First Application</a:t>
            </a:r>
            <a:endParaRPr lang="en-IN" b="1" dirty="0"/>
          </a:p>
        </p:txBody>
      </p:sp>
      <p:sp>
        <p:nvSpPr>
          <p:cNvPr id="3" name="Content Placeholder 2"/>
          <p:cNvSpPr>
            <a:spLocks noGrp="1"/>
          </p:cNvSpPr>
          <p:nvPr>
            <p:ph idx="1"/>
          </p:nvPr>
        </p:nvSpPr>
        <p:spPr>
          <a:xfrm>
            <a:off x="838200" y="1463040"/>
            <a:ext cx="10515600" cy="5151119"/>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IN" dirty="0"/>
          </a:p>
        </p:txBody>
      </p:sp>
      <p:sp>
        <p:nvSpPr>
          <p:cNvPr id="12" name="Rectangle 2"/>
          <p:cNvSpPr>
            <a:spLocks noChangeArrowheads="1"/>
          </p:cNvSpPr>
          <p:nvPr/>
        </p:nvSpPr>
        <p:spPr bwMode="auto">
          <a:xfrm>
            <a:off x="838200" y="1463040"/>
            <a:ext cx="720870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Verdana" panose="020B0604030504040204" pitchFamily="34" charset="0"/>
              </a:rPr>
              <a:t>Now lets execute the script from our VS Code Terminal.</a:t>
            </a:r>
            <a:endParaRPr kumimoji="0" lang="en-US" altLang="en-US" sz="18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838200" y="2105798"/>
            <a:ext cx="10287000" cy="2209800"/>
          </a:xfrm>
          <a:prstGeom prst="rect">
            <a:avLst/>
          </a:prstGeom>
        </p:spPr>
      </p:pic>
      <p:sp>
        <p:nvSpPr>
          <p:cNvPr id="7" name="Rectangle 2"/>
          <p:cNvSpPr>
            <a:spLocks noChangeArrowheads="1"/>
          </p:cNvSpPr>
          <p:nvPr/>
        </p:nvSpPr>
        <p:spPr bwMode="auto">
          <a:xfrm>
            <a:off x="706119" y="4495382"/>
            <a:ext cx="1074332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Verdana" panose="020B0604030504040204" pitchFamily="34" charset="0"/>
              </a:rPr>
              <a:t>Open your web</a:t>
            </a:r>
            <a:r>
              <a:rPr kumimoji="0" lang="en-US" altLang="en-US" sz="1800" b="1" i="0" u="none" strike="noStrike" cap="none" normalizeH="0" dirty="0" smtClean="0">
                <a:ln>
                  <a:noFill/>
                </a:ln>
                <a:solidFill>
                  <a:srgbClr val="000000"/>
                </a:solidFill>
                <a:effectLst/>
                <a:latin typeface="Verdana" panose="020B0604030504040204" pitchFamily="34" charset="0"/>
              </a:rPr>
              <a:t> browser and open the URL. This is how your webpage will look like.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706119" y="5049380"/>
            <a:ext cx="7929881" cy="1247775"/>
          </a:xfrm>
          <a:prstGeom prst="rect">
            <a:avLst/>
          </a:prstGeom>
        </p:spPr>
      </p:pic>
    </p:spTree>
    <p:extLst>
      <p:ext uri="{BB962C8B-B14F-4D97-AF65-F5344CB8AC3E}">
        <p14:creationId xmlns:p14="http://schemas.microsoft.com/office/powerpoint/2010/main" val="1520141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IN" b="1" dirty="0"/>
          </a:p>
        </p:txBody>
      </p:sp>
      <p:sp>
        <p:nvSpPr>
          <p:cNvPr id="3" name="Content Placeholder 2"/>
          <p:cNvSpPr>
            <a:spLocks noGrp="1"/>
          </p:cNvSpPr>
          <p:nvPr>
            <p:ph idx="1"/>
          </p:nvPr>
        </p:nvSpPr>
        <p:spPr/>
        <p:txBody>
          <a:bodyPr/>
          <a:lstStyle/>
          <a:p>
            <a:r>
              <a:rPr lang="en-IN" dirty="0"/>
              <a:t>Flask is a web application framework written in Python. Armin </a:t>
            </a:r>
            <a:r>
              <a:rPr lang="en-IN" dirty="0" err="1"/>
              <a:t>Ronacher</a:t>
            </a:r>
            <a:r>
              <a:rPr lang="en-IN" dirty="0"/>
              <a:t>, who leads an international group of Python enthusiasts named </a:t>
            </a:r>
            <a:r>
              <a:rPr lang="en-IN" dirty="0" err="1"/>
              <a:t>Pocco</a:t>
            </a:r>
            <a:r>
              <a:rPr lang="en-IN" dirty="0"/>
              <a:t>, develops it. Flask is based on </a:t>
            </a:r>
            <a:r>
              <a:rPr lang="en-IN" dirty="0" err="1"/>
              <a:t>Werkzeug</a:t>
            </a:r>
            <a:r>
              <a:rPr lang="en-IN" dirty="0"/>
              <a:t> WSGI toolkit and Jinja2 template engine. Both are </a:t>
            </a:r>
            <a:r>
              <a:rPr lang="en-IN" dirty="0" err="1"/>
              <a:t>Pocco</a:t>
            </a:r>
            <a:r>
              <a:rPr lang="en-IN" dirty="0"/>
              <a:t> projects</a:t>
            </a:r>
            <a:r>
              <a:rPr lang="en-IN" dirty="0" smtClean="0"/>
              <a:t>.</a:t>
            </a:r>
          </a:p>
          <a:p>
            <a:r>
              <a:rPr lang="en-US" dirty="0"/>
              <a:t>Web Application Framework or simply Web Framework represents a collection of libraries and modules that enables a web application developer to write applications without having to bother about low-level details such as protocols, thread management etc</a:t>
            </a:r>
            <a:r>
              <a:rPr lang="en-US" dirty="0" smtClean="0"/>
              <a:t>.</a:t>
            </a:r>
          </a:p>
          <a:p>
            <a:endParaRPr lang="en-IN" dirty="0"/>
          </a:p>
        </p:txBody>
      </p:sp>
    </p:spTree>
    <p:extLst>
      <p:ext uri="{BB962C8B-B14F-4D97-AF65-F5344CB8AC3E}">
        <p14:creationId xmlns:p14="http://schemas.microsoft.com/office/powerpoint/2010/main" val="18371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closer look at routing</a:t>
            </a:r>
            <a:endParaRPr lang="en-IN" b="1" dirty="0"/>
          </a:p>
        </p:txBody>
      </p:sp>
      <p:sp>
        <p:nvSpPr>
          <p:cNvPr id="3" name="Content Placeholder 2"/>
          <p:cNvSpPr>
            <a:spLocks noGrp="1"/>
          </p:cNvSpPr>
          <p:nvPr>
            <p:ph idx="1"/>
          </p:nvPr>
        </p:nvSpPr>
        <p:spPr>
          <a:xfrm>
            <a:off x="838200" y="1554480"/>
            <a:ext cx="10515600" cy="4622483"/>
          </a:xfrm>
        </p:spPr>
        <p:txBody>
          <a:bodyPr/>
          <a:lstStyle/>
          <a:p>
            <a:r>
              <a:rPr lang="en-US" smtClean="0"/>
              <a:t>Modern web frameworks use the routing technique to help a user remember application URLs. It is useful to access the desired page directly without having to navigate from the home page.</a:t>
            </a:r>
          </a:p>
          <a:p>
            <a:r>
              <a:rPr lang="en-US" smtClean="0"/>
              <a:t>The </a:t>
            </a:r>
            <a:r>
              <a:rPr lang="en-US" b="1" smtClean="0"/>
              <a:t>route()</a:t>
            </a:r>
            <a:r>
              <a:rPr lang="en-US" smtClean="0"/>
              <a:t> decorator in Flask is used to bind URL to a function. For example −</a:t>
            </a:r>
          </a:p>
          <a:p>
            <a:endParaRPr lang="en-US" dirty="0"/>
          </a:p>
        </p:txBody>
      </p:sp>
      <p:pic>
        <p:nvPicPr>
          <p:cNvPr id="6" name="Picture 5"/>
          <p:cNvPicPr>
            <a:picLocks noChangeAspect="1"/>
          </p:cNvPicPr>
          <p:nvPr/>
        </p:nvPicPr>
        <p:blipFill>
          <a:blip r:embed="rId2"/>
          <a:stretch>
            <a:fillRect/>
          </a:stretch>
        </p:blipFill>
        <p:spPr>
          <a:xfrm>
            <a:off x="1081722" y="3727266"/>
            <a:ext cx="10028555" cy="2305050"/>
          </a:xfrm>
          <a:prstGeom prst="rect">
            <a:avLst/>
          </a:prstGeom>
        </p:spPr>
      </p:pic>
    </p:spTree>
    <p:extLst>
      <p:ext uri="{BB962C8B-B14F-4D97-AF65-F5344CB8AC3E}">
        <p14:creationId xmlns:p14="http://schemas.microsoft.com/office/powerpoint/2010/main" val="1769466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closer look at routing</a:t>
            </a:r>
            <a:endParaRPr lang="en-IN" b="1" dirty="0"/>
          </a:p>
        </p:txBody>
      </p:sp>
      <p:sp>
        <p:nvSpPr>
          <p:cNvPr id="3" name="Content Placeholder 2"/>
          <p:cNvSpPr>
            <a:spLocks noGrp="1"/>
          </p:cNvSpPr>
          <p:nvPr>
            <p:ph idx="1"/>
          </p:nvPr>
        </p:nvSpPr>
        <p:spPr>
          <a:xfrm>
            <a:off x="838200" y="1554480"/>
            <a:ext cx="10515600" cy="4622483"/>
          </a:xfrm>
        </p:spPr>
        <p:txBody>
          <a:bodyPr/>
          <a:lstStyle/>
          <a:p>
            <a:r>
              <a:rPr lang="en-US" dirty="0"/>
              <a:t>Here, URL </a:t>
            </a:r>
            <a:r>
              <a:rPr lang="en-US" b="1" dirty="0" smtClean="0"/>
              <a:t>‘/home’</a:t>
            </a:r>
            <a:r>
              <a:rPr lang="en-US" dirty="0"/>
              <a:t> rule is bound to the </a:t>
            </a:r>
            <a:r>
              <a:rPr lang="en-US" b="1" dirty="0" err="1" smtClean="0"/>
              <a:t>my_home</a:t>
            </a:r>
            <a:r>
              <a:rPr lang="en-US" b="1" dirty="0" smtClean="0"/>
              <a:t>()</a:t>
            </a:r>
            <a:r>
              <a:rPr lang="en-US" dirty="0"/>
              <a:t> function. As a result, if a user visits </a:t>
            </a:r>
            <a:r>
              <a:rPr lang="en-US" b="1" dirty="0"/>
              <a:t>http://localhost:5000/hello</a:t>
            </a:r>
            <a:r>
              <a:rPr lang="en-US" dirty="0"/>
              <a:t> URL, the output of the </a:t>
            </a:r>
            <a:r>
              <a:rPr lang="en-US" b="1" dirty="0" err="1" smtClean="0"/>
              <a:t>my_home</a:t>
            </a:r>
            <a:r>
              <a:rPr lang="en-US" b="1" dirty="0" smtClean="0"/>
              <a:t>()</a:t>
            </a:r>
            <a:r>
              <a:rPr lang="en-US" dirty="0"/>
              <a:t> function will be rendered in the browser.</a:t>
            </a:r>
          </a:p>
        </p:txBody>
      </p:sp>
      <p:pic>
        <p:nvPicPr>
          <p:cNvPr id="6" name="Picture 5"/>
          <p:cNvPicPr>
            <a:picLocks noChangeAspect="1"/>
          </p:cNvPicPr>
          <p:nvPr/>
        </p:nvPicPr>
        <p:blipFill>
          <a:blip r:embed="rId2"/>
          <a:stretch>
            <a:fillRect/>
          </a:stretch>
        </p:blipFill>
        <p:spPr>
          <a:xfrm>
            <a:off x="919162" y="2975426"/>
            <a:ext cx="10028555" cy="2305050"/>
          </a:xfrm>
          <a:prstGeom prst="rect">
            <a:avLst/>
          </a:prstGeom>
        </p:spPr>
      </p:pic>
    </p:spTree>
    <p:extLst>
      <p:ext uri="{BB962C8B-B14F-4D97-AF65-F5344CB8AC3E}">
        <p14:creationId xmlns:p14="http://schemas.microsoft.com/office/powerpoint/2010/main" val="2417679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Variable Rules</a:t>
            </a:r>
            <a:endParaRPr lang="en-IN" b="1" dirty="0"/>
          </a:p>
        </p:txBody>
      </p:sp>
      <p:sp>
        <p:nvSpPr>
          <p:cNvPr id="3" name="Content Placeholder 2"/>
          <p:cNvSpPr>
            <a:spLocks noGrp="1"/>
          </p:cNvSpPr>
          <p:nvPr>
            <p:ph idx="1"/>
          </p:nvPr>
        </p:nvSpPr>
        <p:spPr>
          <a:xfrm>
            <a:off x="838200" y="1554480"/>
            <a:ext cx="10515600" cy="4622483"/>
          </a:xfrm>
        </p:spPr>
        <p:txBody>
          <a:bodyPr/>
          <a:lstStyle/>
          <a:p>
            <a:r>
              <a:rPr lang="en-US" dirty="0"/>
              <a:t>It is possible to build a URL dynamically, by adding variable parts to the rule parameter. This variable part is marked as </a:t>
            </a:r>
            <a:r>
              <a:rPr lang="en-US" b="1" dirty="0"/>
              <a:t>&lt;variable-name&gt;</a:t>
            </a:r>
            <a:r>
              <a:rPr lang="en-US" dirty="0"/>
              <a:t>. It is passed as a keyword argument to the function with which the rule is associated.</a:t>
            </a:r>
          </a:p>
          <a:p>
            <a:r>
              <a:rPr lang="en-US" dirty="0"/>
              <a:t>In the following example, the rule parameter of </a:t>
            </a:r>
            <a:r>
              <a:rPr lang="en-US" b="1" dirty="0"/>
              <a:t>route()</a:t>
            </a:r>
            <a:r>
              <a:rPr lang="en-US" dirty="0"/>
              <a:t> decorator contains </a:t>
            </a:r>
            <a:r>
              <a:rPr lang="en-US" b="1" dirty="0" smtClean="0"/>
              <a:t>&lt;score&gt;</a:t>
            </a:r>
            <a:r>
              <a:rPr lang="en-US" dirty="0"/>
              <a:t> variable part attached to URL </a:t>
            </a:r>
            <a:r>
              <a:rPr lang="en-US" b="1" dirty="0" smtClean="0"/>
              <a:t>‘/success</a:t>
            </a:r>
            <a:r>
              <a:rPr lang="en-US" dirty="0" smtClean="0"/>
              <a:t>. </a:t>
            </a:r>
          </a:p>
          <a:p>
            <a:endParaRPr lang="en-US" dirty="0"/>
          </a:p>
        </p:txBody>
      </p:sp>
      <p:pic>
        <p:nvPicPr>
          <p:cNvPr id="4" name="Picture 3"/>
          <p:cNvPicPr>
            <a:picLocks noChangeAspect="1"/>
          </p:cNvPicPr>
          <p:nvPr/>
        </p:nvPicPr>
        <p:blipFill>
          <a:blip r:embed="rId2"/>
          <a:stretch>
            <a:fillRect/>
          </a:stretch>
        </p:blipFill>
        <p:spPr>
          <a:xfrm>
            <a:off x="1180782" y="4150042"/>
            <a:ext cx="9304338" cy="2276475"/>
          </a:xfrm>
          <a:prstGeom prst="rect">
            <a:avLst/>
          </a:prstGeom>
        </p:spPr>
      </p:pic>
    </p:spTree>
    <p:extLst>
      <p:ext uri="{BB962C8B-B14F-4D97-AF65-F5344CB8AC3E}">
        <p14:creationId xmlns:p14="http://schemas.microsoft.com/office/powerpoint/2010/main" val="2398182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Variable Rules</a:t>
            </a:r>
            <a:endParaRPr lang="en-IN" b="1" dirty="0"/>
          </a:p>
        </p:txBody>
      </p:sp>
      <p:pic>
        <p:nvPicPr>
          <p:cNvPr id="5" name="Content Placeholder 4"/>
          <p:cNvPicPr>
            <a:picLocks noGrp="1" noChangeAspect="1"/>
          </p:cNvPicPr>
          <p:nvPr>
            <p:ph idx="1"/>
          </p:nvPr>
        </p:nvPicPr>
        <p:blipFill>
          <a:blip r:embed="rId2"/>
          <a:stretch>
            <a:fillRect/>
          </a:stretch>
        </p:blipFill>
        <p:spPr>
          <a:xfrm>
            <a:off x="990600" y="2701290"/>
            <a:ext cx="7604760" cy="2105025"/>
          </a:xfrm>
          <a:prstGeom prst="rect">
            <a:avLst/>
          </a:prstGeom>
        </p:spPr>
      </p:pic>
      <p:sp>
        <p:nvSpPr>
          <p:cNvPr id="6" name="TextBox 5"/>
          <p:cNvSpPr txBox="1"/>
          <p:nvPr/>
        </p:nvSpPr>
        <p:spPr>
          <a:xfrm>
            <a:off x="838200" y="1690688"/>
            <a:ext cx="738124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Run the script and open the browser.</a:t>
            </a:r>
          </a:p>
          <a:p>
            <a:pPr marL="285750" indent="-285750">
              <a:buFont typeface="Arial" panose="020B0604020202020204" pitchFamily="34" charset="0"/>
              <a:buChar char="•"/>
            </a:pPr>
            <a:r>
              <a:rPr lang="en-US" dirty="0" smtClean="0"/>
              <a:t>Ensure that the routing occurs to the /success route.</a:t>
            </a:r>
            <a:endParaRPr lang="en-IN" dirty="0"/>
          </a:p>
        </p:txBody>
      </p:sp>
    </p:spTree>
    <p:extLst>
      <p:ext uri="{BB962C8B-B14F-4D97-AF65-F5344CB8AC3E}">
        <p14:creationId xmlns:p14="http://schemas.microsoft.com/office/powerpoint/2010/main" val="3412036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161925"/>
            <a:ext cx="10515600" cy="1325563"/>
          </a:xfrm>
        </p:spPr>
        <p:txBody>
          <a:bodyPr/>
          <a:lstStyle/>
          <a:p>
            <a:r>
              <a:rPr lang="en-US" b="1" dirty="0" smtClean="0"/>
              <a:t>Dynamically building URL(s)</a:t>
            </a:r>
            <a:endParaRPr lang="en-IN" b="1" dirty="0"/>
          </a:p>
        </p:txBody>
      </p:sp>
      <p:sp>
        <p:nvSpPr>
          <p:cNvPr id="6" name="TextBox 5"/>
          <p:cNvSpPr txBox="1"/>
          <p:nvPr/>
        </p:nvSpPr>
        <p:spPr>
          <a:xfrm>
            <a:off x="655320" y="1380490"/>
            <a:ext cx="8976360" cy="483209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Now lets take the use case of dynamically building URLs.</a:t>
            </a:r>
          </a:p>
          <a:p>
            <a:pPr marL="285750" indent="-285750">
              <a:buFont typeface="Arial" panose="020B0604020202020204" pitchFamily="34" charset="0"/>
              <a:buChar char="•"/>
            </a:pPr>
            <a:r>
              <a:rPr lang="en-US" sz="1600" dirty="0" smtClean="0"/>
              <a:t>Use case is as follows:</a:t>
            </a:r>
            <a:br>
              <a:rPr lang="en-US" sz="1600" dirty="0" smtClean="0"/>
            </a:br>
            <a:r>
              <a:rPr lang="en-US" sz="1600" dirty="0" smtClean="0"/>
              <a:t>  A student result display system , displays if the student has passed or failed as per the scored marks.</a:t>
            </a:r>
          </a:p>
          <a:p>
            <a:pPr marL="285750" indent="-285750">
              <a:buFont typeface="Arial" panose="020B0604020202020204" pitchFamily="34" charset="0"/>
              <a:buChar char="•"/>
            </a:pPr>
            <a:r>
              <a:rPr lang="en-US" sz="1600" dirty="0" smtClean="0"/>
              <a:t>If student has passed, the display will say that “You have passed”, else it will display that “You have failed”. </a:t>
            </a:r>
          </a:p>
          <a:p>
            <a:pPr marL="285750" indent="-285750">
              <a:buFont typeface="Arial" panose="020B0604020202020204" pitchFamily="34" charset="0"/>
              <a:buChar char="•"/>
            </a:pPr>
            <a:r>
              <a:rPr lang="en-US" sz="1600" dirty="0" smtClean="0"/>
              <a:t>Let’s first analyze the code :</a:t>
            </a:r>
            <a:br>
              <a:rPr lang="en-US" sz="1600" dirty="0" smtClean="0"/>
            </a:br>
            <a:endParaRPr lang="en-US" sz="1600" dirty="0" smtClean="0"/>
          </a:p>
          <a:p>
            <a:pPr marL="742950" lvl="1" indent="-285750">
              <a:buFont typeface="Arial" panose="020B0604020202020204" pitchFamily="34" charset="0"/>
              <a:buChar char="•"/>
            </a:pPr>
            <a:r>
              <a:rPr lang="en-US" sz="1600" dirty="0" smtClean="0"/>
              <a:t>We have to import two new functions . They are </a:t>
            </a:r>
            <a:r>
              <a:rPr lang="en-US" sz="1600" b="1" dirty="0" smtClean="0"/>
              <a:t>redirect</a:t>
            </a:r>
            <a:r>
              <a:rPr lang="en-US" sz="1600" dirty="0" smtClean="0"/>
              <a:t> and </a:t>
            </a:r>
            <a:r>
              <a:rPr lang="en-US" sz="1600" b="1" dirty="0" err="1" smtClean="0"/>
              <a:t>url_for</a:t>
            </a:r>
            <a:r>
              <a:rPr lang="en-US" sz="1600" dirty="0" smtClean="0"/>
              <a:t>.</a:t>
            </a:r>
          </a:p>
          <a:p>
            <a:pPr marL="742950" lvl="1" indent="-285750">
              <a:buFont typeface="Arial" panose="020B0604020202020204" pitchFamily="34" charset="0"/>
              <a:buChar char="•"/>
            </a:pPr>
            <a:r>
              <a:rPr lang="en-US" sz="1600" dirty="0" err="1" smtClean="0"/>
              <a:t>url_for</a:t>
            </a:r>
            <a:r>
              <a:rPr lang="en-US" sz="1600" dirty="0" smtClean="0"/>
              <a:t> will dynamically create the URL.</a:t>
            </a:r>
          </a:p>
          <a:p>
            <a:pPr marL="742950" lvl="1" indent="-285750">
              <a:buFont typeface="Arial" panose="020B0604020202020204" pitchFamily="34" charset="0"/>
              <a:buChar char="•"/>
            </a:pPr>
            <a:r>
              <a:rPr lang="en-US" sz="1600" dirty="0" smtClean="0"/>
              <a:t>Redirect will redirect to the invoked URL.</a:t>
            </a:r>
          </a:p>
          <a:p>
            <a:pPr marL="742950" lvl="1" indent="-285750">
              <a:buFont typeface="Arial" panose="020B0604020202020204" pitchFamily="34" charset="0"/>
              <a:buChar char="•"/>
            </a:pPr>
            <a:r>
              <a:rPr lang="en-US" sz="1600" dirty="0" smtClean="0"/>
              <a:t/>
            </a:r>
            <a:br>
              <a:rPr lang="en-US" sz="1600" dirty="0" smtClean="0"/>
            </a:br>
            <a:endParaRPr lang="en-US" sz="1600" dirty="0" smtClean="0"/>
          </a:p>
          <a:p>
            <a:pPr marL="742950" lvl="1" indent="-285750">
              <a:buFont typeface="Arial" panose="020B0604020202020204" pitchFamily="34" charset="0"/>
              <a:buChar char="•"/>
            </a:pPr>
            <a:r>
              <a:rPr lang="en-US" sz="1600" dirty="0" smtClean="0"/>
              <a:t>Now let’s create three  view functions :</a:t>
            </a:r>
          </a:p>
          <a:p>
            <a:pPr marL="1200150" lvl="2" indent="-285750">
              <a:buFont typeface="Wingdings" panose="05000000000000000000" pitchFamily="2" charset="2"/>
              <a:buChar char="§"/>
            </a:pPr>
            <a:r>
              <a:rPr lang="en-US" sz="1600" dirty="0" smtClean="0"/>
              <a:t>results</a:t>
            </a:r>
          </a:p>
          <a:p>
            <a:pPr marL="1200150" lvl="2" indent="-285750">
              <a:buFont typeface="Wingdings" panose="05000000000000000000" pitchFamily="2" charset="2"/>
              <a:buChar char="§"/>
            </a:pPr>
            <a:r>
              <a:rPr lang="en-US" sz="1600" dirty="0"/>
              <a:t>s</a:t>
            </a:r>
            <a:r>
              <a:rPr lang="en-US" sz="1600" dirty="0" smtClean="0"/>
              <a:t>uccess</a:t>
            </a:r>
          </a:p>
          <a:p>
            <a:pPr marL="1200150" lvl="2" indent="-285750">
              <a:buFont typeface="Wingdings" panose="05000000000000000000" pitchFamily="2" charset="2"/>
              <a:buChar char="§"/>
            </a:pPr>
            <a:r>
              <a:rPr lang="en-US" sz="1600" dirty="0"/>
              <a:t>f</a:t>
            </a:r>
            <a:r>
              <a:rPr lang="en-US" sz="1600" dirty="0" smtClean="0"/>
              <a:t>ail</a:t>
            </a:r>
            <a:endParaRPr lang="en-IN" sz="1600" dirty="0" smtClean="0"/>
          </a:p>
          <a:p>
            <a:pPr marL="742950" lvl="1" indent="-285750">
              <a:buFont typeface="Arial" panose="020B0604020202020204" pitchFamily="34" charset="0"/>
              <a:buChar char="•"/>
            </a:pPr>
            <a:r>
              <a:rPr lang="en-US" sz="1600" dirty="0" smtClean="0"/>
              <a:t>Results : Marks display calls redirected to results</a:t>
            </a:r>
          </a:p>
          <a:p>
            <a:pPr marL="742950" lvl="1" indent="-285750">
              <a:buFont typeface="Arial" panose="020B0604020202020204" pitchFamily="34" charset="0"/>
              <a:buChar char="•"/>
            </a:pPr>
            <a:r>
              <a:rPr lang="en-US" sz="1600" dirty="0" smtClean="0"/>
              <a:t>Success: Passed marks students redirected to Success display view.</a:t>
            </a:r>
          </a:p>
          <a:p>
            <a:pPr marL="742950" lvl="1" indent="-285750">
              <a:buFont typeface="Arial" panose="020B0604020202020204" pitchFamily="34" charset="0"/>
              <a:buChar char="•"/>
            </a:pPr>
            <a:r>
              <a:rPr lang="en-US" sz="1600" dirty="0" smtClean="0"/>
              <a:t>Fail :  Fail marks students redirected to Fail display view.</a:t>
            </a:r>
          </a:p>
        </p:txBody>
      </p:sp>
      <p:pic>
        <p:nvPicPr>
          <p:cNvPr id="4" name="Picture 3"/>
          <p:cNvPicPr>
            <a:picLocks noChangeAspect="1"/>
          </p:cNvPicPr>
          <p:nvPr/>
        </p:nvPicPr>
        <p:blipFill>
          <a:blip r:embed="rId2"/>
          <a:stretch>
            <a:fillRect/>
          </a:stretch>
        </p:blipFill>
        <p:spPr>
          <a:xfrm>
            <a:off x="1202690" y="3870325"/>
            <a:ext cx="6057900" cy="438150"/>
          </a:xfrm>
          <a:prstGeom prst="rect">
            <a:avLst/>
          </a:prstGeom>
        </p:spPr>
      </p:pic>
    </p:spTree>
    <p:extLst>
      <p:ext uri="{BB962C8B-B14F-4D97-AF65-F5344CB8AC3E}">
        <p14:creationId xmlns:p14="http://schemas.microsoft.com/office/powerpoint/2010/main" val="404875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161925"/>
            <a:ext cx="10515600" cy="1325563"/>
          </a:xfrm>
        </p:spPr>
        <p:txBody>
          <a:bodyPr/>
          <a:lstStyle/>
          <a:p>
            <a:r>
              <a:rPr lang="en-US" b="1" dirty="0" smtClean="0"/>
              <a:t>Dynamically building URL(s)</a:t>
            </a:r>
            <a:endParaRPr lang="en-IN" b="1" dirty="0"/>
          </a:p>
        </p:txBody>
      </p:sp>
      <p:pic>
        <p:nvPicPr>
          <p:cNvPr id="3" name="Picture 2"/>
          <p:cNvPicPr>
            <a:picLocks noChangeAspect="1"/>
          </p:cNvPicPr>
          <p:nvPr/>
        </p:nvPicPr>
        <p:blipFill>
          <a:blip r:embed="rId2"/>
          <a:stretch>
            <a:fillRect/>
          </a:stretch>
        </p:blipFill>
        <p:spPr>
          <a:xfrm>
            <a:off x="1097915" y="1354137"/>
            <a:ext cx="7029450" cy="3743325"/>
          </a:xfrm>
          <a:prstGeom prst="rect">
            <a:avLst/>
          </a:prstGeom>
        </p:spPr>
      </p:pic>
      <p:sp>
        <p:nvSpPr>
          <p:cNvPr id="7" name="Rounded Rectangle 6"/>
          <p:cNvSpPr/>
          <p:nvPr/>
        </p:nvSpPr>
        <p:spPr>
          <a:xfrm>
            <a:off x="1097915" y="5295314"/>
            <a:ext cx="2733041"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b="1" dirty="0" smtClean="0"/>
              <a:t>Run the script:</a:t>
            </a:r>
          </a:p>
          <a:p>
            <a:r>
              <a:rPr lang="en-US" dirty="0" smtClean="0"/>
              <a:t>&gt;&gt; python app.py</a:t>
            </a:r>
            <a:endParaRPr lang="en-IN" dirty="0"/>
          </a:p>
        </p:txBody>
      </p:sp>
    </p:spTree>
    <p:extLst>
      <p:ext uri="{BB962C8B-B14F-4D97-AF65-F5344CB8AC3E}">
        <p14:creationId xmlns:p14="http://schemas.microsoft.com/office/powerpoint/2010/main" val="1172769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161925"/>
            <a:ext cx="10515600" cy="1325563"/>
          </a:xfrm>
        </p:spPr>
        <p:txBody>
          <a:bodyPr/>
          <a:lstStyle/>
          <a:p>
            <a:r>
              <a:rPr lang="en-US" b="1" dirty="0" smtClean="0"/>
              <a:t>Dynamically building URL(s)</a:t>
            </a:r>
            <a:endParaRPr lang="en-IN" b="1" dirty="0"/>
          </a:p>
        </p:txBody>
      </p:sp>
      <p:pic>
        <p:nvPicPr>
          <p:cNvPr id="4" name="Picture 3"/>
          <p:cNvPicPr>
            <a:picLocks noChangeAspect="1"/>
          </p:cNvPicPr>
          <p:nvPr/>
        </p:nvPicPr>
        <p:blipFill>
          <a:blip r:embed="rId2"/>
          <a:stretch>
            <a:fillRect/>
          </a:stretch>
        </p:blipFill>
        <p:spPr>
          <a:xfrm>
            <a:off x="1111250" y="1959292"/>
            <a:ext cx="7124700" cy="1171575"/>
          </a:xfrm>
          <a:prstGeom prst="rect">
            <a:avLst/>
          </a:prstGeom>
        </p:spPr>
      </p:pic>
      <p:pic>
        <p:nvPicPr>
          <p:cNvPr id="5" name="Picture 4"/>
          <p:cNvPicPr>
            <a:picLocks noChangeAspect="1"/>
          </p:cNvPicPr>
          <p:nvPr/>
        </p:nvPicPr>
        <p:blipFill>
          <a:blip r:embed="rId3"/>
          <a:stretch>
            <a:fillRect/>
          </a:stretch>
        </p:blipFill>
        <p:spPr>
          <a:xfrm>
            <a:off x="1271587" y="4350067"/>
            <a:ext cx="5686425" cy="1266825"/>
          </a:xfrm>
          <a:prstGeom prst="rect">
            <a:avLst/>
          </a:prstGeom>
        </p:spPr>
      </p:pic>
    </p:spTree>
    <p:extLst>
      <p:ext uri="{BB962C8B-B14F-4D97-AF65-F5344CB8AC3E}">
        <p14:creationId xmlns:p14="http://schemas.microsoft.com/office/powerpoint/2010/main" val="479490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161925"/>
            <a:ext cx="10515600" cy="1325563"/>
          </a:xfrm>
        </p:spPr>
        <p:txBody>
          <a:bodyPr/>
          <a:lstStyle/>
          <a:p>
            <a:r>
              <a:rPr lang="en-US" b="1" dirty="0" smtClean="0"/>
              <a:t>Integrating Flask with HTML</a:t>
            </a:r>
            <a:endParaRPr lang="en-IN" b="1" dirty="0"/>
          </a:p>
        </p:txBody>
      </p:sp>
      <p:pic>
        <p:nvPicPr>
          <p:cNvPr id="4" name="Picture 3"/>
          <p:cNvPicPr>
            <a:picLocks noChangeAspect="1"/>
          </p:cNvPicPr>
          <p:nvPr/>
        </p:nvPicPr>
        <p:blipFill>
          <a:blip r:embed="rId2"/>
          <a:stretch>
            <a:fillRect/>
          </a:stretch>
        </p:blipFill>
        <p:spPr>
          <a:xfrm>
            <a:off x="1111250" y="1959292"/>
            <a:ext cx="7124700" cy="1171575"/>
          </a:xfrm>
          <a:prstGeom prst="rect">
            <a:avLst/>
          </a:prstGeom>
        </p:spPr>
      </p:pic>
      <p:pic>
        <p:nvPicPr>
          <p:cNvPr id="5" name="Picture 4"/>
          <p:cNvPicPr>
            <a:picLocks noChangeAspect="1"/>
          </p:cNvPicPr>
          <p:nvPr/>
        </p:nvPicPr>
        <p:blipFill>
          <a:blip r:embed="rId3"/>
          <a:stretch>
            <a:fillRect/>
          </a:stretch>
        </p:blipFill>
        <p:spPr>
          <a:xfrm>
            <a:off x="1271587" y="4350067"/>
            <a:ext cx="5686425" cy="1266825"/>
          </a:xfrm>
          <a:prstGeom prst="rect">
            <a:avLst/>
          </a:prstGeom>
        </p:spPr>
      </p:pic>
    </p:spTree>
    <p:extLst>
      <p:ext uri="{BB962C8B-B14F-4D97-AF65-F5344CB8AC3E}">
        <p14:creationId xmlns:p14="http://schemas.microsoft.com/office/powerpoint/2010/main" val="799516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161925"/>
            <a:ext cx="10515600" cy="1325563"/>
          </a:xfrm>
        </p:spPr>
        <p:txBody>
          <a:bodyPr/>
          <a:lstStyle/>
          <a:p>
            <a:r>
              <a:rPr lang="en-US" b="1" dirty="0" smtClean="0"/>
              <a:t>HTTP Methods and integrating with HTML</a:t>
            </a:r>
            <a:endParaRPr lang="en-IN" b="1" dirty="0"/>
          </a:p>
        </p:txBody>
      </p:sp>
      <p:sp>
        <p:nvSpPr>
          <p:cNvPr id="3" name="TextBox 2"/>
          <p:cNvSpPr txBox="1"/>
          <p:nvPr/>
        </p:nvSpPr>
        <p:spPr>
          <a:xfrm>
            <a:off x="631767" y="1260840"/>
            <a:ext cx="10540538" cy="1477328"/>
          </a:xfrm>
          <a:prstGeom prst="rect">
            <a:avLst/>
          </a:prstGeom>
          <a:noFill/>
        </p:spPr>
        <p:txBody>
          <a:bodyPr wrap="square" rtlCol="0">
            <a:spAutoFit/>
          </a:bodyPr>
          <a:lstStyle/>
          <a:p>
            <a:r>
              <a:rPr lang="en-US" dirty="0"/>
              <a:t>Http protocol is the foundation of data communication in world wide web. Different methods of data retrieval from specified URL are defined in this protocol.</a:t>
            </a:r>
          </a:p>
          <a:p>
            <a:r>
              <a:rPr lang="en-US" dirty="0"/>
              <a:t>The following table summarizes different http methods </a:t>
            </a:r>
            <a:r>
              <a:rPr lang="en-US" dirty="0" smtClean="0"/>
              <a:t>−</a:t>
            </a:r>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54170541"/>
              </p:ext>
            </p:extLst>
          </p:nvPr>
        </p:nvGraphicFramePr>
        <p:xfrm>
          <a:off x="884844" y="2195636"/>
          <a:ext cx="8128000" cy="4106359"/>
        </p:xfrm>
        <a:graphic>
          <a:graphicData uri="http://schemas.openxmlformats.org/drawingml/2006/table">
            <a:tbl>
              <a:tblPr firstRow="1" bandRow="1">
                <a:tableStyleId>{5C22544A-7EE6-4342-B048-85BDC9FD1C3A}</a:tableStyleId>
              </a:tblPr>
              <a:tblGrid>
                <a:gridCol w="935643">
                  <a:extLst>
                    <a:ext uri="{9D8B030D-6E8A-4147-A177-3AD203B41FA5}">
                      <a16:colId xmlns:a16="http://schemas.microsoft.com/office/drawing/2014/main" val="1968529334"/>
                    </a:ext>
                  </a:extLst>
                </a:gridCol>
                <a:gridCol w="7192357">
                  <a:extLst>
                    <a:ext uri="{9D8B030D-6E8A-4147-A177-3AD203B41FA5}">
                      <a16:colId xmlns:a16="http://schemas.microsoft.com/office/drawing/2014/main" val="3121286353"/>
                    </a:ext>
                  </a:extLst>
                </a:gridCol>
              </a:tblGrid>
              <a:tr h="315298">
                <a:tc>
                  <a:txBody>
                    <a:bodyPr/>
                    <a:lstStyle/>
                    <a:p>
                      <a:r>
                        <a:rPr lang="en-US" dirty="0" err="1" smtClean="0"/>
                        <a:t>Sl.No</a:t>
                      </a:r>
                      <a:endParaRPr lang="en-IN" dirty="0"/>
                    </a:p>
                  </a:txBody>
                  <a:tcPr/>
                </a:tc>
                <a:tc>
                  <a:txBody>
                    <a:bodyPr/>
                    <a:lstStyle/>
                    <a:p>
                      <a:r>
                        <a:rPr lang="en-US" dirty="0" smtClean="0"/>
                        <a:t>Methods &amp; Description</a:t>
                      </a:r>
                      <a:endParaRPr lang="en-IN" dirty="0"/>
                    </a:p>
                  </a:txBody>
                  <a:tcPr/>
                </a:tc>
                <a:extLst>
                  <a:ext uri="{0D108BD9-81ED-4DB2-BD59-A6C34878D82A}">
                    <a16:rowId xmlns:a16="http://schemas.microsoft.com/office/drawing/2014/main" val="3876877397"/>
                  </a:ext>
                </a:extLst>
              </a:tr>
              <a:tr h="578046">
                <a:tc>
                  <a:txBody>
                    <a:bodyPr/>
                    <a:lstStyle/>
                    <a:p>
                      <a:pPr algn="ctr"/>
                      <a:r>
                        <a:rPr lang="en-IN" sz="1600" dirty="0">
                          <a:effectLst/>
                        </a:rPr>
                        <a:t>1</a:t>
                      </a:r>
                    </a:p>
                  </a:txBody>
                  <a:tcPr marL="60960" marR="60960" marT="60960" marB="60960" anchor="ctr"/>
                </a:tc>
                <a:tc>
                  <a:txBody>
                    <a:bodyPr/>
                    <a:lstStyle/>
                    <a:p>
                      <a:pPr algn="l"/>
                      <a:r>
                        <a:rPr lang="en-US" sz="1600" b="1" dirty="0">
                          <a:effectLst/>
                          <a:latin typeface="inherit"/>
                        </a:rPr>
                        <a:t>GET</a:t>
                      </a:r>
                      <a:endParaRPr lang="en-US" sz="1600" dirty="0">
                        <a:effectLst/>
                      </a:endParaRPr>
                    </a:p>
                    <a:p>
                      <a:pPr algn="l"/>
                      <a:r>
                        <a:rPr lang="en-US" sz="1600" dirty="0">
                          <a:effectLst/>
                        </a:rPr>
                        <a:t>Sends data in unencrypted form to the server. Most common method.</a:t>
                      </a:r>
                    </a:p>
                  </a:txBody>
                  <a:tcPr marL="60960" marR="60960" marT="60960" marB="60960" anchor="ctr"/>
                </a:tc>
                <a:extLst>
                  <a:ext uri="{0D108BD9-81ED-4DB2-BD59-A6C34878D82A}">
                    <a16:rowId xmlns:a16="http://schemas.microsoft.com/office/drawing/2014/main" val="588133331"/>
                  </a:ext>
                </a:extLst>
              </a:tr>
              <a:tr h="578046">
                <a:tc>
                  <a:txBody>
                    <a:bodyPr/>
                    <a:lstStyle/>
                    <a:p>
                      <a:pPr algn="ctr"/>
                      <a:r>
                        <a:rPr lang="en-IN" sz="1600">
                          <a:effectLst/>
                        </a:rPr>
                        <a:t>2</a:t>
                      </a:r>
                    </a:p>
                  </a:txBody>
                  <a:tcPr marL="60960" marR="60960" marT="60960" marB="60960" anchor="ctr"/>
                </a:tc>
                <a:tc>
                  <a:txBody>
                    <a:bodyPr/>
                    <a:lstStyle/>
                    <a:p>
                      <a:pPr algn="l"/>
                      <a:r>
                        <a:rPr lang="en-US" sz="1600" b="1" dirty="0">
                          <a:effectLst/>
                          <a:latin typeface="inherit"/>
                        </a:rPr>
                        <a:t>HEAD</a:t>
                      </a:r>
                      <a:endParaRPr lang="en-US" sz="1600" dirty="0">
                        <a:effectLst/>
                      </a:endParaRPr>
                    </a:p>
                    <a:p>
                      <a:pPr algn="l"/>
                      <a:r>
                        <a:rPr lang="en-US" sz="1600" dirty="0">
                          <a:effectLst/>
                        </a:rPr>
                        <a:t>Same as GET, but without response body</a:t>
                      </a:r>
                    </a:p>
                  </a:txBody>
                  <a:tcPr marL="60960" marR="60960" marT="60960" marB="60960" anchor="ctr"/>
                </a:tc>
                <a:extLst>
                  <a:ext uri="{0D108BD9-81ED-4DB2-BD59-A6C34878D82A}">
                    <a16:rowId xmlns:a16="http://schemas.microsoft.com/office/drawing/2014/main" val="628260023"/>
                  </a:ext>
                </a:extLst>
              </a:tr>
              <a:tr h="814519">
                <a:tc>
                  <a:txBody>
                    <a:bodyPr/>
                    <a:lstStyle/>
                    <a:p>
                      <a:pPr algn="ctr"/>
                      <a:r>
                        <a:rPr lang="en-IN" sz="1600">
                          <a:effectLst/>
                        </a:rPr>
                        <a:t>3</a:t>
                      </a:r>
                    </a:p>
                  </a:txBody>
                  <a:tcPr marL="60960" marR="60960" marT="60960" marB="60960" anchor="ctr"/>
                </a:tc>
                <a:tc>
                  <a:txBody>
                    <a:bodyPr/>
                    <a:lstStyle/>
                    <a:p>
                      <a:pPr algn="l"/>
                      <a:r>
                        <a:rPr lang="en-US" sz="1600" b="1" dirty="0">
                          <a:effectLst/>
                          <a:latin typeface="inherit"/>
                        </a:rPr>
                        <a:t>POST</a:t>
                      </a:r>
                      <a:endParaRPr lang="en-US" sz="1600" dirty="0">
                        <a:effectLst/>
                      </a:endParaRPr>
                    </a:p>
                    <a:p>
                      <a:pPr algn="l"/>
                      <a:r>
                        <a:rPr lang="en-US" sz="1600" dirty="0">
                          <a:effectLst/>
                        </a:rPr>
                        <a:t>Used to send HTML form data to server. Data received by POST method is not cached by server.</a:t>
                      </a:r>
                    </a:p>
                  </a:txBody>
                  <a:tcPr marL="60960" marR="60960" marT="60960" marB="60960" anchor="ctr"/>
                </a:tc>
                <a:extLst>
                  <a:ext uri="{0D108BD9-81ED-4DB2-BD59-A6C34878D82A}">
                    <a16:rowId xmlns:a16="http://schemas.microsoft.com/office/drawing/2014/main" val="657962807"/>
                  </a:ext>
                </a:extLst>
              </a:tr>
              <a:tr h="814519">
                <a:tc>
                  <a:txBody>
                    <a:bodyPr/>
                    <a:lstStyle/>
                    <a:p>
                      <a:pPr algn="ctr"/>
                      <a:r>
                        <a:rPr lang="en-IN" sz="1600">
                          <a:effectLst/>
                        </a:rPr>
                        <a:t>4</a:t>
                      </a:r>
                    </a:p>
                  </a:txBody>
                  <a:tcPr marL="60960" marR="60960" marT="60960" marB="60960" anchor="ctr"/>
                </a:tc>
                <a:tc>
                  <a:txBody>
                    <a:bodyPr/>
                    <a:lstStyle/>
                    <a:p>
                      <a:pPr algn="l"/>
                      <a:r>
                        <a:rPr lang="en-US" sz="1600" b="1" dirty="0">
                          <a:effectLst/>
                          <a:latin typeface="inherit"/>
                        </a:rPr>
                        <a:t>PUT</a:t>
                      </a:r>
                      <a:endParaRPr lang="en-US" sz="1600" dirty="0">
                        <a:effectLst/>
                      </a:endParaRPr>
                    </a:p>
                    <a:p>
                      <a:pPr algn="l"/>
                      <a:r>
                        <a:rPr lang="en-US" sz="1600" dirty="0">
                          <a:effectLst/>
                        </a:rPr>
                        <a:t>Replaces all current representations of the target resource with the uploaded content.</a:t>
                      </a:r>
                    </a:p>
                  </a:txBody>
                  <a:tcPr marL="60960" marR="60960" marT="60960" marB="60960" anchor="ctr"/>
                </a:tc>
                <a:extLst>
                  <a:ext uri="{0D108BD9-81ED-4DB2-BD59-A6C34878D82A}">
                    <a16:rowId xmlns:a16="http://schemas.microsoft.com/office/drawing/2014/main" val="2514632322"/>
                  </a:ext>
                </a:extLst>
              </a:tr>
              <a:tr h="814519">
                <a:tc>
                  <a:txBody>
                    <a:bodyPr/>
                    <a:lstStyle/>
                    <a:p>
                      <a:pPr algn="ctr"/>
                      <a:r>
                        <a:rPr lang="en-IN" sz="1600">
                          <a:effectLst/>
                        </a:rPr>
                        <a:t>5</a:t>
                      </a:r>
                    </a:p>
                  </a:txBody>
                  <a:tcPr marL="60960" marR="60960" marT="60960" marB="60960" anchor="ctr"/>
                </a:tc>
                <a:tc>
                  <a:txBody>
                    <a:bodyPr/>
                    <a:lstStyle/>
                    <a:p>
                      <a:pPr algn="l"/>
                      <a:r>
                        <a:rPr lang="en-US" sz="1600" b="1" dirty="0">
                          <a:effectLst/>
                          <a:latin typeface="inherit"/>
                        </a:rPr>
                        <a:t>DELETE</a:t>
                      </a:r>
                      <a:endParaRPr lang="en-US" sz="1600" dirty="0">
                        <a:effectLst/>
                      </a:endParaRPr>
                    </a:p>
                    <a:p>
                      <a:pPr algn="l"/>
                      <a:r>
                        <a:rPr lang="en-US" sz="1600" dirty="0">
                          <a:effectLst/>
                        </a:rPr>
                        <a:t>Removes all current representations of the target resource given by a URL</a:t>
                      </a:r>
                    </a:p>
                  </a:txBody>
                  <a:tcPr marL="60960" marR="60960" marT="60960" marB="60960" anchor="ctr"/>
                </a:tc>
                <a:extLst>
                  <a:ext uri="{0D108BD9-81ED-4DB2-BD59-A6C34878D82A}">
                    <a16:rowId xmlns:a16="http://schemas.microsoft.com/office/drawing/2014/main" val="2203370375"/>
                  </a:ext>
                </a:extLst>
              </a:tr>
            </a:tbl>
          </a:graphicData>
        </a:graphic>
      </p:graphicFrame>
    </p:spTree>
    <p:extLst>
      <p:ext uri="{BB962C8B-B14F-4D97-AF65-F5344CB8AC3E}">
        <p14:creationId xmlns:p14="http://schemas.microsoft.com/office/powerpoint/2010/main" val="75304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161925"/>
            <a:ext cx="10515600" cy="1325563"/>
          </a:xfrm>
        </p:spPr>
        <p:txBody>
          <a:bodyPr/>
          <a:lstStyle/>
          <a:p>
            <a:r>
              <a:rPr lang="en-US" b="1" dirty="0" smtClean="0"/>
              <a:t>HTTP Methods and integrating with HTML</a:t>
            </a:r>
            <a:endParaRPr lang="en-IN" b="1" dirty="0"/>
          </a:p>
        </p:txBody>
      </p:sp>
      <p:sp>
        <p:nvSpPr>
          <p:cNvPr id="3" name="TextBox 2"/>
          <p:cNvSpPr txBox="1"/>
          <p:nvPr/>
        </p:nvSpPr>
        <p:spPr>
          <a:xfrm>
            <a:off x="681643" y="1102898"/>
            <a:ext cx="10540538" cy="1754326"/>
          </a:xfrm>
          <a:prstGeom prst="rect">
            <a:avLst/>
          </a:prstGeom>
          <a:noFill/>
        </p:spPr>
        <p:txBody>
          <a:bodyPr wrap="square" rtlCol="0">
            <a:spAutoFit/>
          </a:bodyPr>
          <a:lstStyle/>
          <a:p>
            <a:r>
              <a:rPr lang="en-US" dirty="0"/>
              <a:t>By default, the Flask route responds to the </a:t>
            </a:r>
            <a:r>
              <a:rPr lang="en-US" b="1" dirty="0"/>
              <a:t>GET</a:t>
            </a:r>
            <a:r>
              <a:rPr lang="en-US" dirty="0"/>
              <a:t> requests. However, this preference can be altered by providing methods argument to </a:t>
            </a:r>
            <a:r>
              <a:rPr lang="en-US" b="1" dirty="0"/>
              <a:t>route()</a:t>
            </a:r>
            <a:r>
              <a:rPr lang="en-US" dirty="0"/>
              <a:t> decorator.</a:t>
            </a:r>
          </a:p>
          <a:p>
            <a:r>
              <a:rPr lang="en-US" dirty="0"/>
              <a:t>In order to demonstrate the use of </a:t>
            </a:r>
            <a:r>
              <a:rPr lang="en-US" b="1" dirty="0"/>
              <a:t>POST</a:t>
            </a:r>
            <a:r>
              <a:rPr lang="en-US" dirty="0"/>
              <a:t> method in URL routing, first let us create an HTML form and use the </a:t>
            </a:r>
            <a:r>
              <a:rPr lang="en-US" b="1" dirty="0"/>
              <a:t>POST</a:t>
            </a:r>
            <a:r>
              <a:rPr lang="en-US" dirty="0"/>
              <a:t> method to send form data to a URL.</a:t>
            </a:r>
          </a:p>
          <a:p>
            <a:endParaRPr lang="en-US" dirty="0"/>
          </a:p>
          <a:p>
            <a:endParaRPr lang="en-US" dirty="0"/>
          </a:p>
        </p:txBody>
      </p:sp>
      <p:pic>
        <p:nvPicPr>
          <p:cNvPr id="4" name="Picture 3"/>
          <p:cNvPicPr>
            <a:picLocks noChangeAspect="1"/>
          </p:cNvPicPr>
          <p:nvPr/>
        </p:nvPicPr>
        <p:blipFill>
          <a:blip r:embed="rId2"/>
          <a:stretch>
            <a:fillRect/>
          </a:stretch>
        </p:blipFill>
        <p:spPr>
          <a:xfrm>
            <a:off x="503641" y="2303769"/>
            <a:ext cx="4675188" cy="3226175"/>
          </a:xfrm>
          <a:prstGeom prst="rect">
            <a:avLst/>
          </a:prstGeom>
        </p:spPr>
      </p:pic>
      <p:pic>
        <p:nvPicPr>
          <p:cNvPr id="5" name="Picture 4"/>
          <p:cNvPicPr>
            <a:picLocks noChangeAspect="1"/>
          </p:cNvPicPr>
          <p:nvPr/>
        </p:nvPicPr>
        <p:blipFill>
          <a:blip r:embed="rId3"/>
          <a:stretch>
            <a:fillRect/>
          </a:stretch>
        </p:blipFill>
        <p:spPr>
          <a:xfrm>
            <a:off x="5178829" y="2303769"/>
            <a:ext cx="5305425" cy="4150100"/>
          </a:xfrm>
          <a:prstGeom prst="rect">
            <a:avLst/>
          </a:prstGeom>
        </p:spPr>
      </p:pic>
      <p:pic>
        <p:nvPicPr>
          <p:cNvPr id="7" name="Picture 6"/>
          <p:cNvPicPr>
            <a:picLocks noChangeAspect="1"/>
          </p:cNvPicPr>
          <p:nvPr/>
        </p:nvPicPr>
        <p:blipFill>
          <a:blip r:embed="rId4"/>
          <a:stretch>
            <a:fillRect/>
          </a:stretch>
        </p:blipFill>
        <p:spPr>
          <a:xfrm>
            <a:off x="503641" y="5529944"/>
            <a:ext cx="4675188" cy="923925"/>
          </a:xfrm>
          <a:prstGeom prst="rect">
            <a:avLst/>
          </a:prstGeom>
        </p:spPr>
      </p:pic>
    </p:spTree>
    <p:extLst>
      <p:ext uri="{BB962C8B-B14F-4D97-AF65-F5344CB8AC3E}">
        <p14:creationId xmlns:p14="http://schemas.microsoft.com/office/powerpoint/2010/main" val="2328663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Few Key terms</a:t>
            </a:r>
            <a:endParaRPr lang="en-IN" b="1" dirty="0"/>
          </a:p>
        </p:txBody>
      </p:sp>
      <p:sp>
        <p:nvSpPr>
          <p:cNvPr id="3" name="Content Placeholder 2"/>
          <p:cNvSpPr>
            <a:spLocks noGrp="1"/>
          </p:cNvSpPr>
          <p:nvPr>
            <p:ph idx="1"/>
          </p:nvPr>
        </p:nvSpPr>
        <p:spPr/>
        <p:txBody>
          <a:bodyPr>
            <a:normAutofit fontScale="85000" lnSpcReduction="20000"/>
          </a:bodyPr>
          <a:lstStyle/>
          <a:p>
            <a:pPr marL="0" indent="0">
              <a:buNone/>
            </a:pPr>
            <a:r>
              <a:rPr lang="en-US" sz="3100" b="1" dirty="0" smtClean="0"/>
              <a:t>Web Server Gateway Interface(WSGI):</a:t>
            </a:r>
            <a:endParaRPr lang="en-US" b="1" dirty="0" smtClean="0"/>
          </a:p>
          <a:p>
            <a:r>
              <a:rPr lang="en-US" dirty="0" smtClean="0"/>
              <a:t>WSGI, which stands for Web Server Gateway Interface, is a specification for a simple and universal interface between web servers and web applications or frameworks written in Python. It is a Python standard described in PEP 3333. Here's a breakdown of what WSGI is and its </a:t>
            </a:r>
            <a:r>
              <a:rPr lang="en-US" dirty="0" err="1" smtClean="0"/>
              <a:t>r</a:t>
            </a:r>
            <a:r>
              <a:rPr lang="en-US" b="1" dirty="0" err="1" smtClean="0"/>
              <a:t>Key</a:t>
            </a:r>
            <a:r>
              <a:rPr lang="en-US" b="1" dirty="0" smtClean="0"/>
              <a:t> Points about WSGI</a:t>
            </a:r>
          </a:p>
          <a:p>
            <a:r>
              <a:rPr lang="en-US" b="1" dirty="0" smtClean="0"/>
              <a:t>Purpose</a:t>
            </a:r>
            <a:r>
              <a:rPr lang="en-US" dirty="0" smtClean="0"/>
              <a:t>:</a:t>
            </a:r>
          </a:p>
          <a:p>
            <a:pPr lvl="1"/>
            <a:r>
              <a:rPr lang="en-US" dirty="0" smtClean="0"/>
              <a:t>WSGI serves as a standard interface between web servers and Python web applications or frameworks.</a:t>
            </a:r>
          </a:p>
          <a:p>
            <a:pPr lvl="1"/>
            <a:r>
              <a:rPr lang="en-US" dirty="0" smtClean="0"/>
              <a:t>It enables the portability of web applications across different web servers.</a:t>
            </a:r>
          </a:p>
          <a:p>
            <a:r>
              <a:rPr lang="en-US" b="1" dirty="0" smtClean="0"/>
              <a:t>How WSGI Works</a:t>
            </a:r>
            <a:r>
              <a:rPr lang="en-US" dirty="0" smtClean="0"/>
              <a:t>:</a:t>
            </a:r>
          </a:p>
          <a:p>
            <a:pPr lvl="1"/>
            <a:r>
              <a:rPr lang="en-US" dirty="0" smtClean="0"/>
              <a:t>WSGI separates the web server and the web application.</a:t>
            </a:r>
          </a:p>
          <a:p>
            <a:pPr lvl="1"/>
            <a:r>
              <a:rPr lang="en-US" dirty="0" smtClean="0"/>
              <a:t>The web server handles the HTTP requests, and the WSGI application processes these requests and returns the response.</a:t>
            </a:r>
          </a:p>
          <a:p>
            <a:pPr lvl="1"/>
            <a:r>
              <a:rPr lang="en-US" dirty="0" smtClean="0"/>
              <a:t>The interface ensures that any WSGI-compliant web application can run on any WSGI-compliant web server.</a:t>
            </a:r>
          </a:p>
          <a:p>
            <a:pPr marL="457200" lvl="1" indent="0">
              <a:buNone/>
            </a:pPr>
            <a:endParaRPr lang="en-IN" dirty="0"/>
          </a:p>
        </p:txBody>
      </p:sp>
    </p:spTree>
    <p:extLst>
      <p:ext uri="{BB962C8B-B14F-4D97-AF65-F5344CB8AC3E}">
        <p14:creationId xmlns:p14="http://schemas.microsoft.com/office/powerpoint/2010/main" val="1403352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161925"/>
            <a:ext cx="10515600" cy="1325563"/>
          </a:xfrm>
        </p:spPr>
        <p:txBody>
          <a:bodyPr/>
          <a:lstStyle/>
          <a:p>
            <a:r>
              <a:rPr lang="en-US" b="1" dirty="0" smtClean="0"/>
              <a:t>Web Templating Systems &amp; Jinja2 Templates</a:t>
            </a:r>
            <a:endParaRPr lang="en-IN" b="1" dirty="0"/>
          </a:p>
        </p:txBody>
      </p:sp>
      <p:sp>
        <p:nvSpPr>
          <p:cNvPr id="3" name="TextBox 2"/>
          <p:cNvSpPr txBox="1"/>
          <p:nvPr/>
        </p:nvSpPr>
        <p:spPr>
          <a:xfrm>
            <a:off x="598515" y="1427094"/>
            <a:ext cx="10540538" cy="2862322"/>
          </a:xfrm>
          <a:prstGeom prst="rect">
            <a:avLst/>
          </a:prstGeom>
          <a:noFill/>
        </p:spPr>
        <p:txBody>
          <a:bodyPr wrap="square" rtlCol="0">
            <a:spAutoFit/>
          </a:bodyPr>
          <a:lstStyle/>
          <a:p>
            <a:r>
              <a:rPr lang="en-US" dirty="0"/>
              <a:t>The term </a:t>
            </a:r>
            <a:r>
              <a:rPr lang="en-US" b="1" dirty="0"/>
              <a:t>‘web templating system’</a:t>
            </a:r>
            <a:r>
              <a:rPr lang="en-US" dirty="0"/>
              <a:t> refers to designing an HTML script in which the variable data can be inserted dynamically. A web template system comprises of a template engine, some kind of data source and a template processor.</a:t>
            </a:r>
          </a:p>
          <a:p>
            <a:r>
              <a:rPr lang="en-US" dirty="0"/>
              <a:t>Flask uses </a:t>
            </a:r>
            <a:r>
              <a:rPr lang="en-US" b="1" dirty="0"/>
              <a:t>jinja2</a:t>
            </a:r>
            <a:r>
              <a:rPr lang="en-US" dirty="0"/>
              <a:t> template engine. A web template contains HTML syntax interspersed placeholders for variables and expressions (in these case Python expressions) which are replaced values when the template is rendered.</a:t>
            </a:r>
          </a:p>
          <a:p>
            <a:endParaRPr lang="en-US" dirty="0" smtClean="0"/>
          </a:p>
          <a:p>
            <a:r>
              <a:rPr lang="en-US" dirty="0" smtClean="0"/>
              <a:t>For Example, the below are  examples of  Jinja2 Templates.</a:t>
            </a:r>
          </a:p>
          <a:p>
            <a:endParaRPr lang="en-US" dirty="0"/>
          </a:p>
          <a:p>
            <a:endParaRPr lang="en-US" dirty="0"/>
          </a:p>
        </p:txBody>
      </p:sp>
      <p:pic>
        <p:nvPicPr>
          <p:cNvPr id="4" name="Picture 3"/>
          <p:cNvPicPr>
            <a:picLocks noChangeAspect="1"/>
          </p:cNvPicPr>
          <p:nvPr/>
        </p:nvPicPr>
        <p:blipFill>
          <a:blip r:embed="rId2"/>
          <a:stretch>
            <a:fillRect/>
          </a:stretch>
        </p:blipFill>
        <p:spPr>
          <a:xfrm>
            <a:off x="698269" y="3782290"/>
            <a:ext cx="5128954" cy="2942705"/>
          </a:xfrm>
          <a:prstGeom prst="rect">
            <a:avLst/>
          </a:prstGeom>
        </p:spPr>
      </p:pic>
      <p:pic>
        <p:nvPicPr>
          <p:cNvPr id="5" name="Picture 4"/>
          <p:cNvPicPr>
            <a:picLocks noChangeAspect="1"/>
          </p:cNvPicPr>
          <p:nvPr/>
        </p:nvPicPr>
        <p:blipFill>
          <a:blip r:embed="rId3"/>
          <a:stretch>
            <a:fillRect/>
          </a:stretch>
        </p:blipFill>
        <p:spPr>
          <a:xfrm>
            <a:off x="5827223" y="3782289"/>
            <a:ext cx="6035041" cy="2942705"/>
          </a:xfrm>
          <a:prstGeom prst="rect">
            <a:avLst/>
          </a:prstGeom>
        </p:spPr>
      </p:pic>
    </p:spTree>
    <p:extLst>
      <p:ext uri="{BB962C8B-B14F-4D97-AF65-F5344CB8AC3E}">
        <p14:creationId xmlns:p14="http://schemas.microsoft.com/office/powerpoint/2010/main" val="1019569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Few Key terms</a:t>
            </a:r>
            <a:endParaRPr lang="en-IN" b="1" dirty="0"/>
          </a:p>
        </p:txBody>
      </p:sp>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kumimoji="0" lang="en-US" altLang="en-US" sz="1800" b="1" i="0" u="none" strike="noStrike" cap="none" normalizeH="0" baseline="0" dirty="0" smtClean="0">
                <a:ln>
                  <a:noFill/>
                </a:ln>
                <a:solidFill>
                  <a:schemeClr val="tx1"/>
                </a:solidFill>
                <a:effectLst/>
                <a:latin typeface="Arial" panose="020B0604020202020204" pitchFamily="34" charset="0"/>
              </a:rPr>
              <a:t>WSGI Components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lvl="0" indent="0" eaLnBrk="0" fontAlgn="base" hangingPunct="0">
              <a:lnSpc>
                <a:spcPct val="100000"/>
              </a:lnSpc>
              <a:spcBef>
                <a:spcPct val="0"/>
              </a:spcBef>
              <a:spcAft>
                <a:spcPct val="0"/>
              </a:spcAft>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FontTx/>
              <a:buChar char="•"/>
            </a:pPr>
            <a:r>
              <a:rPr kumimoji="0" lang="en-US" altLang="en-US" sz="1800" b="1" i="0" u="none" strike="noStrike" cap="none" normalizeH="0" baseline="0" dirty="0" smtClean="0">
                <a:ln>
                  <a:noFill/>
                </a:ln>
                <a:solidFill>
                  <a:schemeClr val="tx1"/>
                </a:solidFill>
                <a:effectLst/>
                <a:latin typeface="Arial" panose="020B0604020202020204" pitchFamily="34" charset="0"/>
              </a:rPr>
              <a:t>WSGI Server</a:t>
            </a:r>
            <a:r>
              <a:rPr kumimoji="0" lang="en-US" altLang="en-US" sz="1800" b="0" i="0" u="none" strike="noStrike" cap="none" normalizeH="0" baseline="0" dirty="0" smtClean="0">
                <a:ln>
                  <a:noFill/>
                </a:ln>
                <a:solidFill>
                  <a:schemeClr val="tx1"/>
                </a:solidFill>
                <a:effectLst/>
                <a:latin typeface="Arial" panose="020B0604020202020204" pitchFamily="34" charset="0"/>
              </a:rPr>
              <a:t>: The server that receives the HTTP requests from clients (e.g., browsers) and passes them to the application. Examples include </a:t>
            </a:r>
            <a:r>
              <a:rPr kumimoji="0" lang="en-US" altLang="en-US" sz="1800" b="0" i="0" u="none" strike="noStrike" cap="none" normalizeH="0" baseline="0" dirty="0" err="1" smtClean="0">
                <a:ln>
                  <a:noFill/>
                </a:ln>
                <a:solidFill>
                  <a:schemeClr val="tx1"/>
                </a:solidFill>
                <a:effectLst/>
                <a:latin typeface="Arial" panose="020B0604020202020204" pitchFamily="34" charset="0"/>
              </a:rPr>
              <a:t>Gunicorn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uWSGI</a:t>
            </a:r>
            <a:r>
              <a:rPr kumimoji="0" lang="en-US" altLang="en-US" sz="1800" b="0" i="0" u="none" strike="noStrike" cap="none" normalizeH="0" baseline="0" dirty="0" smtClean="0">
                <a:ln>
                  <a:noFill/>
                </a:ln>
                <a:solidFill>
                  <a:schemeClr val="tx1"/>
                </a:solidFill>
                <a:effectLst/>
                <a:latin typeface="Arial" panose="020B0604020202020204" pitchFamily="34" charset="0"/>
              </a:rPr>
              <a:t>, and the built-in WSGI server in Python's </a:t>
            </a:r>
            <a:r>
              <a:rPr lang="en-US" altLang="en-US" sz="1800" dirty="0" err="1">
                <a:latin typeface="Arial" panose="020B0604020202020204" pitchFamily="34" charset="0"/>
              </a:rPr>
              <a:t>wsgiref</a:t>
            </a:r>
            <a:r>
              <a:rPr lang="en-US" altLang="en-US" sz="1800" dirty="0">
                <a:latin typeface="Arial" panose="020B0604020202020204" pitchFamily="34" charset="0"/>
              </a:rPr>
              <a:t> module.</a:t>
            </a:r>
          </a:p>
          <a:p>
            <a:pPr marL="0" lvl="0" indent="0" eaLnBrk="0" fontAlgn="base" hangingPunct="0">
              <a:lnSpc>
                <a:spcPct val="100000"/>
              </a:lnSpc>
              <a:spcBef>
                <a:spcPct val="0"/>
              </a:spcBef>
              <a:spcAft>
                <a:spcPct val="0"/>
              </a:spcAft>
              <a:buFontTx/>
              <a:buChar char="•"/>
            </a:pPr>
            <a:r>
              <a:rPr kumimoji="0" lang="en-US" altLang="en-US" sz="1800" b="1" i="0" u="none" strike="noStrike" cap="none" normalizeH="0" baseline="0" dirty="0" smtClean="0">
                <a:ln>
                  <a:noFill/>
                </a:ln>
                <a:solidFill>
                  <a:schemeClr val="tx1"/>
                </a:solidFill>
                <a:effectLst/>
                <a:latin typeface="Arial" panose="020B0604020202020204" pitchFamily="34" charset="0"/>
              </a:rPr>
              <a:t>WSGI Application</a:t>
            </a:r>
            <a:r>
              <a:rPr kumimoji="0" lang="en-US" altLang="en-US" sz="1800" b="0" i="0" u="none" strike="noStrike" cap="none" normalizeH="0" baseline="0" dirty="0" smtClean="0">
                <a:ln>
                  <a:noFill/>
                </a:ln>
                <a:solidFill>
                  <a:schemeClr val="tx1"/>
                </a:solidFill>
                <a:effectLst/>
                <a:latin typeface="Arial" panose="020B0604020202020204" pitchFamily="34" charset="0"/>
              </a:rPr>
              <a:t>: The web application or framework that processes the requests and generates the responses. Flask and Django are examples of WSGI applications.</a:t>
            </a:r>
            <a:endParaRPr lang="en-IN" altLang="en-US" dirty="0" smtClean="0"/>
          </a:p>
          <a:p>
            <a:pPr marL="0" lvl="0" indent="0" eaLnBrk="0" fontAlgn="base" hangingPunct="0">
              <a:lnSpc>
                <a:spcPct val="100000"/>
              </a:lnSpc>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7650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77" y="413266"/>
            <a:ext cx="10212977" cy="714738"/>
          </a:xfrm>
        </p:spPr>
        <p:txBody>
          <a:bodyPr/>
          <a:lstStyle/>
          <a:p>
            <a:r>
              <a:rPr lang="en-US" b="1" dirty="0" smtClean="0"/>
              <a:t>Few Key terms</a:t>
            </a:r>
            <a:endParaRPr lang="en-IN" b="1" dirty="0"/>
          </a:p>
        </p:txBody>
      </p:sp>
      <p:sp>
        <p:nvSpPr>
          <p:cNvPr id="3" name="Content Placeholder 2"/>
          <p:cNvSpPr>
            <a:spLocks noGrp="1"/>
          </p:cNvSpPr>
          <p:nvPr>
            <p:ph idx="1"/>
          </p:nvPr>
        </p:nvSpPr>
        <p:spPr>
          <a:xfrm>
            <a:off x="535577" y="1189899"/>
            <a:ext cx="10515600" cy="4351338"/>
          </a:xfrm>
        </p:spPr>
        <p:txBody>
          <a:bodyPr>
            <a:normAutofit/>
          </a:bodyPr>
          <a:lstStyle/>
          <a:p>
            <a:pPr marL="0" lvl="0" indent="0" eaLnBrk="0" fontAlgn="base" hangingPunct="0">
              <a:lnSpc>
                <a:spcPct val="100000"/>
              </a:lnSpc>
              <a:spcBef>
                <a:spcPct val="0"/>
              </a:spcBef>
              <a:spcAft>
                <a:spcPct val="0"/>
              </a:spcAft>
              <a:buNone/>
            </a:pPr>
            <a:r>
              <a:rPr lang="en-US" altLang="en-US" sz="2400" b="1" dirty="0" smtClean="0">
                <a:latin typeface="Arial" panose="020B0604020202020204" pitchFamily="34" charset="0"/>
              </a:rPr>
              <a:t>Jinja2 Templates:</a:t>
            </a:r>
          </a:p>
          <a:p>
            <a:pPr marL="0" lvl="0" indent="0" eaLnBrk="0" fontAlgn="base" hangingPunct="0">
              <a:lnSpc>
                <a:spcPct val="100000"/>
              </a:lnSpc>
              <a:spcBef>
                <a:spcPct val="0"/>
              </a:spcBef>
              <a:spcAft>
                <a:spcPct val="0"/>
              </a:spcAft>
              <a:buNone/>
            </a:pPr>
            <a:r>
              <a:rPr lang="en-US" sz="2400" b="1" dirty="0" smtClean="0"/>
              <a:t>Jinja2</a:t>
            </a:r>
            <a:r>
              <a:rPr lang="en-US" sz="2400" dirty="0" smtClean="0"/>
              <a:t> is a popular templating engine for Python, often used with the </a:t>
            </a:r>
            <a:r>
              <a:rPr lang="en-US" sz="2400" b="1" dirty="0" smtClean="0"/>
              <a:t>Flask</a:t>
            </a:r>
            <a:r>
              <a:rPr lang="en-US" sz="2400" dirty="0" smtClean="0"/>
              <a:t> web framework to render dynamic web pages. Flask is a micro-framework that keeps the core of an application simple and extensible by using extensions for added functionality. In Flask, you can define routes and use Jinja2 templates to dynamically generate HTML based on data.</a:t>
            </a:r>
          </a:p>
          <a:p>
            <a:pPr marL="0" lvl="0" indent="0" eaLnBrk="0" fontAlgn="base" hangingPunct="0">
              <a:lnSpc>
                <a:spcPct val="100000"/>
              </a:lnSpc>
              <a:spcBef>
                <a:spcPct val="0"/>
              </a:spcBef>
              <a:spcAft>
                <a:spcPct val="0"/>
              </a:spcAft>
              <a:buNone/>
            </a:pPr>
            <a:r>
              <a:rPr lang="en-IN" sz="1800" dirty="0" smtClean="0"/>
              <a:t>Here’s a basic example:</a:t>
            </a:r>
          </a:p>
          <a:p>
            <a:pPr marL="0" lvl="0" indent="0" eaLnBrk="0" fontAlgn="base" hangingPunct="0">
              <a:lnSpc>
                <a:spcPct val="100000"/>
              </a:lnSpc>
              <a:spcBef>
                <a:spcPct val="0"/>
              </a:spcBef>
              <a:spcAft>
                <a:spcPct val="0"/>
              </a:spcAft>
              <a:buNone/>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955221" y="3810657"/>
            <a:ext cx="8241030" cy="2607560"/>
          </a:xfrm>
          <a:prstGeom prst="rect">
            <a:avLst/>
          </a:prstGeom>
        </p:spPr>
      </p:pic>
    </p:spTree>
    <p:extLst>
      <p:ext uri="{BB962C8B-B14F-4D97-AF65-F5344CB8AC3E}">
        <p14:creationId xmlns:p14="http://schemas.microsoft.com/office/powerpoint/2010/main" val="135570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31" y="96342"/>
            <a:ext cx="10515600" cy="1325563"/>
          </a:xfrm>
        </p:spPr>
        <p:txBody>
          <a:bodyPr/>
          <a:lstStyle/>
          <a:p>
            <a:r>
              <a:rPr lang="en-US" dirty="0" smtClean="0"/>
              <a:t>Few Key terms</a:t>
            </a:r>
            <a:endParaRPr lang="en-IN" dirty="0"/>
          </a:p>
        </p:txBody>
      </p:sp>
      <p:sp>
        <p:nvSpPr>
          <p:cNvPr id="3" name="Content Placeholder 2"/>
          <p:cNvSpPr>
            <a:spLocks noGrp="1"/>
          </p:cNvSpPr>
          <p:nvPr>
            <p:ph idx="1"/>
          </p:nvPr>
        </p:nvSpPr>
        <p:spPr>
          <a:xfrm>
            <a:off x="620486" y="1485991"/>
            <a:ext cx="10515600" cy="4351338"/>
          </a:xfrm>
        </p:spPr>
        <p:txBody>
          <a:bodyPr>
            <a:normAutofit/>
          </a:bodyPr>
          <a:lstStyle/>
          <a:p>
            <a:pPr marL="0" lvl="0" indent="0" eaLnBrk="0" fontAlgn="base" hangingPunct="0">
              <a:lnSpc>
                <a:spcPct val="100000"/>
              </a:lnSpc>
              <a:spcBef>
                <a:spcPct val="0"/>
              </a:spcBef>
              <a:spcAft>
                <a:spcPct val="0"/>
              </a:spcAft>
              <a:buNone/>
            </a:pPr>
            <a:r>
              <a:rPr lang="en-US" altLang="en-US" sz="1800" b="1" dirty="0" smtClean="0">
                <a:latin typeface="Arial" panose="020B0604020202020204" pitchFamily="34" charset="0"/>
              </a:rPr>
              <a:t>Jinja2 Templates:</a:t>
            </a:r>
          </a:p>
          <a:p>
            <a:pPr marL="0" lvl="0" indent="0" eaLnBrk="0" fontAlgn="base" hangingPunct="0">
              <a:lnSpc>
                <a:spcPct val="100000"/>
              </a:lnSpc>
              <a:spcBef>
                <a:spcPct val="0"/>
              </a:spcBef>
              <a:spcAft>
                <a:spcPct val="0"/>
              </a:spcAft>
              <a:buNone/>
            </a:pPr>
            <a:r>
              <a:rPr lang="en-US" altLang="en-US" sz="1800" b="1" dirty="0">
                <a:solidFill>
                  <a:prstClr val="black"/>
                </a:solidFill>
                <a:latin typeface="Arial" panose="020B0604020202020204" pitchFamily="34" charset="0"/>
              </a:rPr>
              <a:t>home.html</a:t>
            </a:r>
            <a:r>
              <a:rPr lang="en-US" altLang="en-US" sz="1800" dirty="0">
                <a:solidFill>
                  <a:prstClr val="black"/>
                </a:solidFill>
                <a:latin typeface="Arial" panose="020B0604020202020204" pitchFamily="34" charset="0"/>
              </a:rPr>
              <a:t> (</a:t>
            </a:r>
            <a:r>
              <a:rPr lang="en-US" altLang="en-US" sz="1800" dirty="0" smtClean="0">
                <a:solidFill>
                  <a:prstClr val="black"/>
                </a:solidFill>
                <a:latin typeface="Arial" panose="020B0604020202020204" pitchFamily="34" charset="0"/>
              </a:rPr>
              <a:t>placed in a </a:t>
            </a:r>
            <a:r>
              <a:rPr lang="en-US" altLang="en-US" sz="1800" b="1" dirty="0" smtClean="0">
                <a:solidFill>
                  <a:prstClr val="black"/>
                </a:solidFill>
                <a:latin typeface="Arial" panose="020B0604020202020204" pitchFamily="34" charset="0"/>
              </a:rPr>
              <a:t>templates</a:t>
            </a:r>
            <a:r>
              <a:rPr lang="en-US" altLang="en-US" sz="1800" dirty="0" smtClean="0">
                <a:solidFill>
                  <a:prstClr val="black"/>
                </a:solidFill>
                <a:latin typeface="Arial" panose="020B0604020202020204" pitchFamily="34" charset="0"/>
              </a:rPr>
              <a:t> directory)</a:t>
            </a: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stretch>
            <a:fillRect/>
          </a:stretch>
        </p:blipFill>
        <p:spPr>
          <a:xfrm>
            <a:off x="620486" y="2310062"/>
            <a:ext cx="6677025" cy="2581275"/>
          </a:xfrm>
          <a:prstGeom prst="rect">
            <a:avLst/>
          </a:prstGeom>
        </p:spPr>
      </p:pic>
      <p:sp>
        <p:nvSpPr>
          <p:cNvPr id="11" name="Rectangle 4"/>
          <p:cNvSpPr>
            <a:spLocks noChangeArrowheads="1"/>
          </p:cNvSpPr>
          <p:nvPr/>
        </p:nvSpPr>
        <p:spPr bwMode="auto">
          <a:xfrm>
            <a:off x="184731" y="5470621"/>
            <a:ext cx="109953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In this example, Flask handles the routing and request, while Jinja2 dynamically injects the </a:t>
            </a:r>
            <a:r>
              <a:rPr lang="en-US" altLang="en-US" dirty="0">
                <a:latin typeface="Arial" panose="020B0604020202020204" pitchFamily="34" charset="0"/>
              </a:rPr>
              <a:t>title and name </a:t>
            </a:r>
            <a:endParaRPr lang="en-US" altLang="en-US" dirty="0" smtClean="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latin typeface="Arial" panose="020B0604020202020204" pitchFamily="34" charset="0"/>
              </a:rPr>
              <a:t>variables </a:t>
            </a:r>
            <a:r>
              <a:rPr lang="en-US" altLang="en-US" dirty="0">
                <a:latin typeface="Arial" panose="020B0604020202020204" pitchFamily="34" charset="0"/>
              </a:rPr>
              <a:t>into the HTML template. </a:t>
            </a:r>
          </a:p>
        </p:txBody>
      </p:sp>
    </p:spTree>
    <p:extLst>
      <p:ext uri="{BB962C8B-B14F-4D97-AF65-F5344CB8AC3E}">
        <p14:creationId xmlns:p14="http://schemas.microsoft.com/office/powerpoint/2010/main" val="3674235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4372"/>
          </a:xfrm>
        </p:spPr>
        <p:txBody>
          <a:bodyPr/>
          <a:lstStyle/>
          <a:p>
            <a:r>
              <a:rPr lang="en-IN" b="1" dirty="0" smtClean="0"/>
              <a:t>Basic Architecture of Flask</a:t>
            </a:r>
            <a:endParaRPr lang="en-IN" b="1" dirty="0"/>
          </a:p>
        </p:txBody>
      </p:sp>
      <p:sp>
        <p:nvSpPr>
          <p:cNvPr id="4" name="Rectangle 1"/>
          <p:cNvSpPr>
            <a:spLocks noGrp="1" noChangeArrowheads="1"/>
          </p:cNvSpPr>
          <p:nvPr>
            <p:ph idx="1"/>
          </p:nvPr>
        </p:nvSpPr>
        <p:spPr bwMode="auto">
          <a:xfrm>
            <a:off x="120768" y="1572238"/>
            <a:ext cx="11793326"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Flask Application Instance</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The core of a Flask application is the Flask object. This instance is responsible for handling requests, routing,</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latin typeface="Arial" panose="020B0604020202020204" pitchFamily="34" charset="0"/>
              </a:rPr>
              <a:t> </a:t>
            </a:r>
            <a:r>
              <a:rPr lang="en-US" altLang="en-US" sz="1600" dirty="0" smtClean="0">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panose="020B0604020202020204" pitchFamily="34" charset="0"/>
              </a:rPr>
              <a:t>and other functionalities.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Routing</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Flask uses decorators to associate URL patterns with view functions. These functions are executed when a </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latin typeface="Arial" panose="020B0604020202020204" pitchFamily="34" charset="0"/>
              </a:rPr>
              <a:t>M</a:t>
            </a:r>
            <a:r>
              <a:rPr kumimoji="0" lang="en-US" altLang="en-US" sz="1600" b="0" i="0" u="none" strike="noStrike" cap="none" normalizeH="0" baseline="0" dirty="0" smtClean="0">
                <a:ln>
                  <a:noFill/>
                </a:ln>
                <a:solidFill>
                  <a:schemeClr val="tx1"/>
                </a:solidFill>
                <a:effectLst/>
                <a:latin typeface="Arial" panose="020B0604020202020204" pitchFamily="34" charset="0"/>
              </a:rPr>
              <a:t>atching URL is requested.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1600" b="1" dirty="0">
                <a:latin typeface="Arial" panose="020B0604020202020204" pitchFamily="34" charset="0"/>
              </a:rPr>
              <a:t>View Functions:</a:t>
            </a:r>
          </a:p>
          <a:p>
            <a:pPr eaLnBrk="0" fontAlgn="base" hangingPunct="0">
              <a:lnSpc>
                <a:spcPct val="100000"/>
              </a:lnSpc>
              <a:spcBef>
                <a:spcPct val="0"/>
              </a:spcBef>
              <a:spcAft>
                <a:spcPct val="0"/>
              </a:spcAft>
            </a:pPr>
            <a:r>
              <a:rPr kumimoji="0" lang="en-US" altLang="en-US" sz="1600" b="0" i="0" u="none" strike="noStrike" cap="none" normalizeH="0" baseline="0" dirty="0" smtClean="0">
                <a:ln>
                  <a:noFill/>
                </a:ln>
                <a:solidFill>
                  <a:schemeClr val="tx1"/>
                </a:solidFill>
                <a:effectLst/>
                <a:latin typeface="Arial" panose="020B0604020202020204" pitchFamily="34" charset="0"/>
              </a:rPr>
              <a:t>These functions contain the logic for handling requests and returning responses. They can return </a:t>
            </a:r>
          </a:p>
          <a:p>
            <a:pPr marL="0" indent="0" eaLnBrk="0" fontAlgn="base" hangingPunct="0">
              <a:lnSpc>
                <a:spcPct val="100000"/>
              </a:lnSpc>
              <a:spcBef>
                <a:spcPct val="0"/>
              </a:spcBef>
              <a:spcAft>
                <a:spcPct val="0"/>
              </a:spcAft>
              <a:buNone/>
            </a:pPr>
            <a:r>
              <a:rPr kumimoji="0" lang="en-US" altLang="en-US" sz="1600" b="0" i="0" u="none" strike="noStrike" cap="none" normalizeH="0" baseline="0" dirty="0" smtClean="0">
                <a:ln>
                  <a:noFill/>
                </a:ln>
                <a:solidFill>
                  <a:schemeClr val="tx1"/>
                </a:solidFill>
                <a:effectLst/>
                <a:latin typeface="Arial" panose="020B0604020202020204" pitchFamily="34" charset="0"/>
              </a:rPr>
              <a:t>    HTML, JSON, or other response types.</a:t>
            </a:r>
          </a:p>
          <a:p>
            <a:pPr marL="0" lvl="0" indent="0" eaLnBrk="0" fontAlgn="base" hangingPunct="0">
              <a:lnSpc>
                <a:spcPct val="100000"/>
              </a:lnSpc>
              <a:spcBef>
                <a:spcPct val="0"/>
              </a:spcBef>
              <a:spcAft>
                <a:spcPct val="0"/>
              </a:spcAft>
              <a:buNone/>
            </a:pPr>
            <a:r>
              <a:rPr lang="en-US" altLang="en-US" sz="1600" b="1" dirty="0">
                <a:latin typeface="Arial" panose="020B0604020202020204" pitchFamily="34" charset="0"/>
              </a:rPr>
              <a:t>Templates:</a:t>
            </a:r>
          </a:p>
          <a:p>
            <a:pPr marL="0" lvl="0" indent="0" eaLnBrk="0" fontAlgn="base" hangingPunct="0">
              <a:lnSpc>
                <a:spcPct val="100000"/>
              </a:lnSpc>
              <a:spcBef>
                <a:spcPct val="0"/>
              </a:spcBef>
              <a:spcAft>
                <a:spcPct val="0"/>
              </a:spcAft>
              <a:buNone/>
            </a:pPr>
            <a:r>
              <a:rPr kumimoji="0" lang="en-US" altLang="en-US" sz="1600" b="0" i="0" u="none" strike="noStrike" cap="none" normalizeH="0" baseline="0" dirty="0" smtClean="0">
                <a:ln>
                  <a:noFill/>
                </a:ln>
                <a:solidFill>
                  <a:schemeClr val="tx1"/>
                </a:solidFill>
                <a:effectLst/>
                <a:latin typeface="Arial" panose="020B0604020202020204" pitchFamily="34" charset="0"/>
              </a:rPr>
              <a:t>Flask uses the Jinja2 templating engine to render HTML templates dynamically. Templates are stored in the templates </a:t>
            </a:r>
          </a:p>
          <a:p>
            <a:pPr marL="0" lvl="0" indent="0" eaLnBrk="0" fontAlgn="base" hangingPunct="0">
              <a:lnSpc>
                <a:spcPct val="100000"/>
              </a:lnSpc>
              <a:spcBef>
                <a:spcPct val="0"/>
              </a:spcBef>
              <a:spcAft>
                <a:spcPct val="0"/>
              </a:spcAft>
              <a:buNone/>
            </a:pPr>
            <a:r>
              <a:rPr kumimoji="0" lang="en-US" altLang="en-US" sz="1600" b="0" i="0" u="none" strike="noStrike" cap="none" normalizeH="0" baseline="0" dirty="0" smtClean="0">
                <a:ln>
                  <a:noFill/>
                </a:ln>
                <a:solidFill>
                  <a:schemeClr val="tx1"/>
                </a:solidFill>
                <a:effectLst/>
                <a:latin typeface="Arial" panose="020B0604020202020204" pitchFamily="34" charset="0"/>
              </a:rPr>
              <a:t>directory.</a:t>
            </a:r>
          </a:p>
          <a:p>
            <a:pPr marL="0" lvl="0" indent="0" eaLnBrk="0" fontAlgn="base" hangingPunct="0">
              <a:lnSpc>
                <a:spcPct val="100000"/>
              </a:lnSpc>
              <a:spcBef>
                <a:spcPct val="0"/>
              </a:spcBef>
              <a:spcAft>
                <a:spcPct val="0"/>
              </a:spcAft>
              <a:buNone/>
            </a:pPr>
            <a:r>
              <a:rPr lang="en-US" altLang="en-US" sz="1600" b="1" dirty="0">
                <a:latin typeface="Arial" panose="020B0604020202020204" pitchFamily="34" charset="0"/>
              </a:rPr>
              <a:t>Static Files:</a:t>
            </a:r>
          </a:p>
          <a:p>
            <a:pPr marL="0" lvl="0" indent="0" eaLnBrk="0" fontAlgn="base" hangingPunct="0">
              <a:lnSpc>
                <a:spcPct val="100000"/>
              </a:lnSpc>
              <a:spcBef>
                <a:spcPct val="0"/>
              </a:spcBef>
              <a:spcAft>
                <a:spcPct val="0"/>
              </a:spcAft>
              <a:buNone/>
            </a:pPr>
            <a:r>
              <a:rPr lang="en-US" altLang="en-US" sz="1600" dirty="0" smtClean="0">
                <a:latin typeface="Arial" panose="020B0604020202020204" pitchFamily="34" charset="0"/>
              </a:rPr>
              <a:t>Static files (CSS, JavaScript, images) are served from the static directory.</a:t>
            </a:r>
          </a:p>
          <a:p>
            <a:pPr marL="0" lvl="0" indent="0" eaLnBrk="0" fontAlgn="base" hangingPunct="0">
              <a:lnSpc>
                <a:spcPct val="100000"/>
              </a:lnSpc>
              <a:spcBef>
                <a:spcPct val="0"/>
              </a:spcBef>
              <a:spcAft>
                <a:spcPct val="0"/>
              </a:spcAft>
              <a:buNone/>
            </a:pPr>
            <a:r>
              <a:rPr lang="en-US" altLang="en-US" sz="1600" b="1" dirty="0" smtClean="0">
                <a:latin typeface="Arial" panose="020B0604020202020204" pitchFamily="34" charset="0"/>
              </a:rPr>
              <a:t>Extensions:</a:t>
            </a:r>
          </a:p>
          <a:p>
            <a:pPr marL="0" lvl="0" indent="0" eaLnBrk="0" fontAlgn="base" hangingPunct="0">
              <a:lnSpc>
                <a:spcPct val="100000"/>
              </a:lnSpc>
              <a:spcBef>
                <a:spcPct val="0"/>
              </a:spcBef>
              <a:spcAft>
                <a:spcPct val="0"/>
              </a:spcAft>
              <a:buNone/>
            </a:pPr>
            <a:r>
              <a:rPr lang="en-US" altLang="en-US" sz="1600" dirty="0" smtClean="0">
                <a:latin typeface="Arial" panose="020B0604020202020204" pitchFamily="34" charset="0"/>
              </a:rPr>
              <a:t>Flask can be extended with various extensions for added functionality, such as database integration, form handling, </a:t>
            </a:r>
          </a:p>
          <a:p>
            <a:pPr marL="0" lvl="0" indent="0" eaLnBrk="0" fontAlgn="base" hangingPunct="0">
              <a:lnSpc>
                <a:spcPct val="100000"/>
              </a:lnSpc>
              <a:spcBef>
                <a:spcPct val="0"/>
              </a:spcBef>
              <a:spcAft>
                <a:spcPct val="0"/>
              </a:spcAft>
              <a:buNone/>
            </a:pPr>
            <a:r>
              <a:rPr lang="en-US" altLang="en-US" sz="1600" dirty="0" smtClean="0">
                <a:latin typeface="Arial" panose="020B0604020202020204" pitchFamily="34" charset="0"/>
              </a:rPr>
              <a:t>authentication, and more.</a:t>
            </a:r>
          </a:p>
          <a:p>
            <a:pPr marL="0" lvl="0" indent="0" eaLnBrk="0" fontAlgn="base" hangingPunct="0">
              <a:lnSpc>
                <a:spcPct val="100000"/>
              </a:lnSpc>
              <a:spcBef>
                <a:spcPct val="0"/>
              </a:spcBef>
              <a:spcAft>
                <a:spcPct val="0"/>
              </a:spcAft>
              <a:buNone/>
            </a:pPr>
            <a:r>
              <a:rPr lang="en-US" altLang="en-US" sz="1600" b="1" dirty="0">
                <a:latin typeface="Arial" panose="020B0604020202020204" pitchFamily="34" charset="0"/>
              </a:rPr>
              <a:t>Middleware</a:t>
            </a:r>
            <a:r>
              <a:rPr lang="en-US" altLang="en-US" sz="1600" dirty="0" smtClean="0">
                <a:latin typeface="Arial" panose="020B0604020202020204" pitchFamily="34" charset="0"/>
              </a:rPr>
              <a:t>:</a:t>
            </a:r>
          </a:p>
          <a:p>
            <a:pPr marL="0" lvl="0" indent="0" eaLnBrk="0" fontAlgn="base" hangingPunct="0">
              <a:lnSpc>
                <a:spcPct val="100000"/>
              </a:lnSpc>
              <a:spcBef>
                <a:spcPct val="0"/>
              </a:spcBef>
              <a:spcAft>
                <a:spcPct val="0"/>
              </a:spcAft>
              <a:buNone/>
            </a:pPr>
            <a:r>
              <a:rPr lang="en-US" altLang="en-US" sz="1600" dirty="0" smtClean="0">
                <a:latin typeface="Arial" panose="020B0604020202020204" pitchFamily="34" charset="0"/>
              </a:rPr>
              <a:t>Middleware can be used to process requests before they reach the view functions and responses before </a:t>
            </a:r>
          </a:p>
          <a:p>
            <a:pPr marL="0" lvl="0" indent="0" eaLnBrk="0" fontAlgn="base" hangingPunct="0">
              <a:lnSpc>
                <a:spcPct val="100000"/>
              </a:lnSpc>
              <a:spcBef>
                <a:spcPct val="0"/>
              </a:spcBef>
              <a:spcAft>
                <a:spcPct val="0"/>
              </a:spcAft>
              <a:buNone/>
            </a:pPr>
            <a:r>
              <a:rPr lang="en-US" altLang="en-US" sz="1600" dirty="0" smtClean="0">
                <a:latin typeface="Arial" panose="020B0604020202020204" pitchFamily="34" charset="0"/>
              </a:rPr>
              <a:t>they are sent to the client.</a:t>
            </a:r>
            <a:endParaRPr lang="en-US" altLang="en-US" sz="1600" dirty="0">
              <a:latin typeface="Arial" panose="020B0604020202020204" pitchFamily="34" charset="0"/>
            </a:endParaRPr>
          </a:p>
          <a:p>
            <a:pPr marL="0" lvl="0" indent="0" eaLnBrk="0" fontAlgn="base" hangingPunct="0">
              <a:lnSpc>
                <a:spcPct val="100000"/>
              </a:lnSpc>
              <a:spcBef>
                <a:spcPct val="0"/>
              </a:spcBef>
              <a:spcAft>
                <a:spcPct val="0"/>
              </a:spcAft>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566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4372"/>
          </a:xfrm>
        </p:spPr>
        <p:txBody>
          <a:bodyPr/>
          <a:lstStyle/>
          <a:p>
            <a:r>
              <a:rPr lang="en-IN" b="1" dirty="0" smtClean="0"/>
              <a:t>Basic Architecture of Flask</a:t>
            </a:r>
            <a:endParaRPr lang="en-IN" b="1" dirty="0"/>
          </a:p>
        </p:txBody>
      </p:sp>
      <p:sp>
        <p:nvSpPr>
          <p:cNvPr id="4" name="Rectangle 1"/>
          <p:cNvSpPr>
            <a:spLocks noGrp="1" noChangeArrowheads="1"/>
          </p:cNvSpPr>
          <p:nvPr>
            <p:ph idx="1"/>
          </p:nvPr>
        </p:nvSpPr>
        <p:spPr bwMode="auto">
          <a:xfrm>
            <a:off x="199337" y="1413800"/>
            <a:ext cx="71606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1800" b="1" dirty="0" smtClean="0"/>
              <a:t>Here’s an example of a basic Flask application structure:</a:t>
            </a:r>
            <a:endParaRPr kumimoji="0" lang="en-US" altLang="en-US" sz="1800" b="1"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1719822" y="2146766"/>
            <a:ext cx="6285660" cy="4119563"/>
          </a:xfrm>
          <a:prstGeom prst="rect">
            <a:avLst/>
          </a:prstGeom>
        </p:spPr>
      </p:pic>
    </p:spTree>
    <p:extLst>
      <p:ext uri="{BB962C8B-B14F-4D97-AF65-F5344CB8AC3E}">
        <p14:creationId xmlns:p14="http://schemas.microsoft.com/office/powerpoint/2010/main" val="1891865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MVC</a:t>
            </a:r>
            <a:r>
              <a:rPr lang="en-US" b="1" dirty="0" smtClean="0"/>
              <a:t> Model</a:t>
            </a:r>
            <a:endParaRPr lang="en-IN" b="1" dirty="0"/>
          </a:p>
        </p:txBody>
      </p:sp>
      <p:sp>
        <p:nvSpPr>
          <p:cNvPr id="3" name="Content Placeholder 2"/>
          <p:cNvSpPr>
            <a:spLocks noGrp="1"/>
          </p:cNvSpPr>
          <p:nvPr>
            <p:ph idx="1"/>
          </p:nvPr>
        </p:nvSpPr>
        <p:spPr/>
        <p:txBody>
          <a:bodyPr/>
          <a:lstStyle/>
          <a:p>
            <a:pPr marL="0" indent="0">
              <a:buNone/>
            </a:pPr>
            <a:r>
              <a:rPr lang="en-US" b="1" dirty="0" smtClean="0"/>
              <a:t>Model</a:t>
            </a:r>
            <a:r>
              <a:rPr lang="en-US" dirty="0" smtClean="0"/>
              <a:t>:</a:t>
            </a:r>
          </a:p>
          <a:p>
            <a:r>
              <a:rPr lang="en-US" dirty="0" smtClean="0"/>
              <a:t>The part of the application that handles the data. This typically includes database models and the logic for interacting with the database.</a:t>
            </a:r>
          </a:p>
          <a:p>
            <a:r>
              <a:rPr lang="en-US" dirty="0" smtClean="0"/>
              <a:t>In Flask, this can be managed using extensions like </a:t>
            </a:r>
            <a:r>
              <a:rPr lang="en-US" dirty="0" err="1" smtClean="0"/>
              <a:t>SQLAlchemy</a:t>
            </a:r>
            <a:r>
              <a:rPr lang="en-US" dirty="0" smtClean="0"/>
              <a:t>.</a:t>
            </a:r>
          </a:p>
          <a:p>
            <a:pPr marL="0" indent="0">
              <a:buNone/>
            </a:pPr>
            <a:r>
              <a:rPr lang="en-US" b="1" dirty="0" smtClean="0"/>
              <a:t>View:</a:t>
            </a:r>
          </a:p>
          <a:p>
            <a:r>
              <a:rPr lang="en-US" dirty="0"/>
              <a:t>The part of the application that handles the user interface and presentation logic.</a:t>
            </a:r>
          </a:p>
          <a:p>
            <a:r>
              <a:rPr lang="en-US" dirty="0"/>
              <a:t>In Flask, this corresponds to the HTML templates rendered by Jinja2.</a:t>
            </a:r>
          </a:p>
        </p:txBody>
      </p:sp>
    </p:spTree>
    <p:extLst>
      <p:ext uri="{BB962C8B-B14F-4D97-AF65-F5344CB8AC3E}">
        <p14:creationId xmlns:p14="http://schemas.microsoft.com/office/powerpoint/2010/main" val="1657191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4392</TotalTime>
  <Words>1383</Words>
  <Application>Microsoft Office PowerPoint</Application>
  <PresentationFormat>Widescreen</PresentationFormat>
  <Paragraphs>212</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inherit</vt:lpstr>
      <vt:lpstr>Verdana</vt:lpstr>
      <vt:lpstr>Wingdings</vt:lpstr>
      <vt:lpstr>Office Theme</vt:lpstr>
      <vt:lpstr>Flask</vt:lpstr>
      <vt:lpstr>Introduction</vt:lpstr>
      <vt:lpstr>Few Key terms</vt:lpstr>
      <vt:lpstr>Few Key terms</vt:lpstr>
      <vt:lpstr>Few Key terms</vt:lpstr>
      <vt:lpstr>Few Key terms</vt:lpstr>
      <vt:lpstr>Basic Architecture of Flask</vt:lpstr>
      <vt:lpstr>Basic Architecture of Flask</vt:lpstr>
      <vt:lpstr>MVC Model</vt:lpstr>
      <vt:lpstr>MVC Model</vt:lpstr>
      <vt:lpstr>Flask – Creating a Virtual Environment</vt:lpstr>
      <vt:lpstr>Flask – Creating a Virtual Environment</vt:lpstr>
      <vt:lpstr>Flask – Creating a Virtual Environment</vt:lpstr>
      <vt:lpstr>Our First Application</vt:lpstr>
      <vt:lpstr>Our First Application</vt:lpstr>
      <vt:lpstr>Our First Application</vt:lpstr>
      <vt:lpstr>Our First Application</vt:lpstr>
      <vt:lpstr>Our First Application</vt:lpstr>
      <vt:lpstr>Our First Application</vt:lpstr>
      <vt:lpstr>A closer look at routing</vt:lpstr>
      <vt:lpstr>A closer look at routing</vt:lpstr>
      <vt:lpstr>Variable Rules</vt:lpstr>
      <vt:lpstr>Variable Rules</vt:lpstr>
      <vt:lpstr>Dynamically building URL(s)</vt:lpstr>
      <vt:lpstr>Dynamically building URL(s)</vt:lpstr>
      <vt:lpstr>Dynamically building URL(s)</vt:lpstr>
      <vt:lpstr>Integrating Flask with HTML</vt:lpstr>
      <vt:lpstr>HTTP Methods and integrating with HTML</vt:lpstr>
      <vt:lpstr>HTTP Methods and integrating with HTML</vt:lpstr>
      <vt:lpstr>Web Templating Systems &amp; Jinja2 Templates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Flask</dc:title>
  <dc:creator>USER</dc:creator>
  <cp:lastModifiedBy>USER</cp:lastModifiedBy>
  <cp:revision>111</cp:revision>
  <dcterms:created xsi:type="dcterms:W3CDTF">2024-06-20T04:26:28Z</dcterms:created>
  <dcterms:modified xsi:type="dcterms:W3CDTF">2024-06-23T10:26:07Z</dcterms:modified>
</cp:coreProperties>
</file>