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3" r:id="rId11"/>
    <p:sldId id="274" r:id="rId12"/>
    <p:sldId id="265" r:id="rId13"/>
    <p:sldId id="266" r:id="rId14"/>
    <p:sldId id="267" r:id="rId15"/>
    <p:sldId id="268" r:id="rId16"/>
    <p:sldId id="269" r:id="rId17"/>
    <p:sldId id="271" r:id="rId18"/>
    <p:sldId id="272"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24F56-347E-4EA1-B7B0-29EC2C22C3F2}" type="datetimeFigureOut">
              <a:rPr lang="en-US" smtClean="0"/>
              <a:t>6/13/2024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1626D-6F7D-4C44-BD0C-7C43361D5144}" type="slidenum">
              <a:rPr lang="en-US" smtClean="0"/>
              <a:t>‹#›</a:t>
            </a:fld>
            <a:endParaRPr lang="en-US"/>
          </a:p>
        </p:txBody>
      </p:sp>
    </p:spTree>
    <p:extLst>
      <p:ext uri="{BB962C8B-B14F-4D97-AF65-F5344CB8AC3E}">
        <p14:creationId xmlns:p14="http://schemas.microsoft.com/office/powerpoint/2010/main" val="260329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7F65-7FDB-4366-A724-0273D6BDAA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62E490-499E-431E-A684-9AD3AA0D6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8191D-85E6-4146-9C4B-7652D0BF011A}"/>
              </a:ext>
            </a:extLst>
          </p:cNvPr>
          <p:cNvSpPr>
            <a:spLocks noGrp="1"/>
          </p:cNvSpPr>
          <p:nvPr>
            <p:ph type="dt" sz="half" idx="10"/>
          </p:nvPr>
        </p:nvSpPr>
        <p:spPr/>
        <p:txBody>
          <a:bodyPr/>
          <a:lstStyle/>
          <a:p>
            <a:fld id="{FEC2472B-4FB9-439F-A505-A5EEC98DE67C}" type="datetimeFigureOut">
              <a:rPr lang="en-US" smtClean="0"/>
              <a:t>6/13/2024</a:t>
            </a:fld>
            <a:endParaRPr lang="en-US"/>
          </a:p>
        </p:txBody>
      </p:sp>
      <p:sp>
        <p:nvSpPr>
          <p:cNvPr id="5" name="Footer Placeholder 4">
            <a:extLst>
              <a:ext uri="{FF2B5EF4-FFF2-40B4-BE49-F238E27FC236}">
                <a16:creationId xmlns:a16="http://schemas.microsoft.com/office/drawing/2014/main" id="{75A9CFC9-E766-4247-9C46-C1540E585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12561-9667-46DD-909E-0A0771FE5DD1}"/>
              </a:ext>
            </a:extLst>
          </p:cNvPr>
          <p:cNvSpPr>
            <a:spLocks noGrp="1"/>
          </p:cNvSpPr>
          <p:nvPr>
            <p:ph type="sldNum" sz="quarter" idx="12"/>
          </p:nvPr>
        </p:nvSpPr>
        <p:spPr/>
        <p:txBody>
          <a:bodyPr/>
          <a:lstStyle/>
          <a:p>
            <a:fld id="{6ACE67F0-184B-4444-A00F-77D03614A47D}" type="slidenum">
              <a:rPr lang="en-US" smtClean="0"/>
              <a:t>‹#›</a:t>
            </a:fld>
            <a:endParaRPr lang="en-US"/>
          </a:p>
        </p:txBody>
      </p:sp>
    </p:spTree>
    <p:extLst>
      <p:ext uri="{BB962C8B-B14F-4D97-AF65-F5344CB8AC3E}">
        <p14:creationId xmlns:p14="http://schemas.microsoft.com/office/powerpoint/2010/main" val="110455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8723-16FD-46EA-B743-7164C4DEB1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32C318-2B6E-456A-B523-EF3C88B088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56A41-7E75-446C-8541-354030053721}"/>
              </a:ext>
            </a:extLst>
          </p:cNvPr>
          <p:cNvSpPr>
            <a:spLocks noGrp="1"/>
          </p:cNvSpPr>
          <p:nvPr>
            <p:ph type="dt" sz="half" idx="10"/>
          </p:nvPr>
        </p:nvSpPr>
        <p:spPr/>
        <p:txBody>
          <a:bodyPr/>
          <a:lstStyle/>
          <a:p>
            <a:fld id="{FEC2472B-4FB9-439F-A505-A5EEC98DE67C}" type="datetimeFigureOut">
              <a:rPr lang="en-US" smtClean="0"/>
              <a:t>6/13/2024</a:t>
            </a:fld>
            <a:endParaRPr lang="en-US"/>
          </a:p>
        </p:txBody>
      </p:sp>
      <p:sp>
        <p:nvSpPr>
          <p:cNvPr id="5" name="Footer Placeholder 4">
            <a:extLst>
              <a:ext uri="{FF2B5EF4-FFF2-40B4-BE49-F238E27FC236}">
                <a16:creationId xmlns:a16="http://schemas.microsoft.com/office/drawing/2014/main" id="{ABAD2C13-8C15-4C6E-A510-0FA9197D0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F8199-AA31-49D8-9E96-0669B3B0D190}"/>
              </a:ext>
            </a:extLst>
          </p:cNvPr>
          <p:cNvSpPr>
            <a:spLocks noGrp="1"/>
          </p:cNvSpPr>
          <p:nvPr>
            <p:ph type="sldNum" sz="quarter" idx="12"/>
          </p:nvPr>
        </p:nvSpPr>
        <p:spPr/>
        <p:txBody>
          <a:bodyPr/>
          <a:lstStyle/>
          <a:p>
            <a:fld id="{6ACE67F0-184B-4444-A00F-77D03614A47D}" type="slidenum">
              <a:rPr lang="en-US" smtClean="0"/>
              <a:t>‹#›</a:t>
            </a:fld>
            <a:endParaRPr lang="en-US"/>
          </a:p>
        </p:txBody>
      </p:sp>
    </p:spTree>
    <p:extLst>
      <p:ext uri="{BB962C8B-B14F-4D97-AF65-F5344CB8AC3E}">
        <p14:creationId xmlns:p14="http://schemas.microsoft.com/office/powerpoint/2010/main" val="410369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938C1-236F-4D25-AF43-D0E5EF1AC1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FF557B-8842-4AE7-955E-D9B74CB091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82354-1BDC-46C7-B9F3-C4CA11A77A05}"/>
              </a:ext>
            </a:extLst>
          </p:cNvPr>
          <p:cNvSpPr>
            <a:spLocks noGrp="1"/>
          </p:cNvSpPr>
          <p:nvPr>
            <p:ph type="dt" sz="half" idx="10"/>
          </p:nvPr>
        </p:nvSpPr>
        <p:spPr/>
        <p:txBody>
          <a:bodyPr/>
          <a:lstStyle/>
          <a:p>
            <a:fld id="{FEC2472B-4FB9-439F-A505-A5EEC98DE67C}" type="datetimeFigureOut">
              <a:rPr lang="en-US" smtClean="0"/>
              <a:t>6/13/2024</a:t>
            </a:fld>
            <a:endParaRPr lang="en-US"/>
          </a:p>
        </p:txBody>
      </p:sp>
      <p:sp>
        <p:nvSpPr>
          <p:cNvPr id="5" name="Footer Placeholder 4">
            <a:extLst>
              <a:ext uri="{FF2B5EF4-FFF2-40B4-BE49-F238E27FC236}">
                <a16:creationId xmlns:a16="http://schemas.microsoft.com/office/drawing/2014/main" id="{3FF75C0F-E572-4810-A218-A810B5B1F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BE49F-B8E3-4C76-A733-D1B13F79B3CF}"/>
              </a:ext>
            </a:extLst>
          </p:cNvPr>
          <p:cNvSpPr>
            <a:spLocks noGrp="1"/>
          </p:cNvSpPr>
          <p:nvPr>
            <p:ph type="sldNum" sz="quarter" idx="12"/>
          </p:nvPr>
        </p:nvSpPr>
        <p:spPr/>
        <p:txBody>
          <a:bodyPr/>
          <a:lstStyle/>
          <a:p>
            <a:fld id="{6ACE67F0-184B-4444-A00F-77D03614A47D}" type="slidenum">
              <a:rPr lang="en-US" smtClean="0"/>
              <a:t>‹#›</a:t>
            </a:fld>
            <a:endParaRPr lang="en-US"/>
          </a:p>
        </p:txBody>
      </p:sp>
    </p:spTree>
    <p:extLst>
      <p:ext uri="{BB962C8B-B14F-4D97-AF65-F5344CB8AC3E}">
        <p14:creationId xmlns:p14="http://schemas.microsoft.com/office/powerpoint/2010/main" val="87193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488B-B9A5-4263-8C00-463AFB2E60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FEB4D6-D798-48EC-9D1C-CA1DF00A9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CBF20-6F5C-4887-A8C2-41AFAE16204A}"/>
              </a:ext>
            </a:extLst>
          </p:cNvPr>
          <p:cNvSpPr>
            <a:spLocks noGrp="1"/>
          </p:cNvSpPr>
          <p:nvPr>
            <p:ph type="dt" sz="half" idx="10"/>
          </p:nvPr>
        </p:nvSpPr>
        <p:spPr/>
        <p:txBody>
          <a:bodyPr/>
          <a:lstStyle/>
          <a:p>
            <a:fld id="{FEC2472B-4FB9-439F-A505-A5EEC98DE67C}" type="datetimeFigureOut">
              <a:rPr lang="en-US" smtClean="0"/>
              <a:t>6/13/2024</a:t>
            </a:fld>
            <a:endParaRPr lang="en-US"/>
          </a:p>
        </p:txBody>
      </p:sp>
      <p:sp>
        <p:nvSpPr>
          <p:cNvPr id="5" name="Footer Placeholder 4">
            <a:extLst>
              <a:ext uri="{FF2B5EF4-FFF2-40B4-BE49-F238E27FC236}">
                <a16:creationId xmlns:a16="http://schemas.microsoft.com/office/drawing/2014/main" id="{2BBA071B-AE4E-4FF6-957D-2A35CCD3D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DEE8B-9747-4C21-B100-ADC2D6C58946}"/>
              </a:ext>
            </a:extLst>
          </p:cNvPr>
          <p:cNvSpPr>
            <a:spLocks noGrp="1"/>
          </p:cNvSpPr>
          <p:nvPr>
            <p:ph type="sldNum" sz="quarter" idx="12"/>
          </p:nvPr>
        </p:nvSpPr>
        <p:spPr/>
        <p:txBody>
          <a:bodyPr/>
          <a:lstStyle/>
          <a:p>
            <a:fld id="{6ACE67F0-184B-4444-A00F-77D03614A47D}" type="slidenum">
              <a:rPr lang="en-US" smtClean="0"/>
              <a:t>‹#›</a:t>
            </a:fld>
            <a:endParaRPr lang="en-US"/>
          </a:p>
        </p:txBody>
      </p:sp>
    </p:spTree>
    <p:extLst>
      <p:ext uri="{BB962C8B-B14F-4D97-AF65-F5344CB8AC3E}">
        <p14:creationId xmlns:p14="http://schemas.microsoft.com/office/powerpoint/2010/main" val="416740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A519-D9BA-435A-813F-22FC37E0C6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933381-6DB5-4D0F-85CE-AB0852C3A6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BA758-99B8-4C21-8E65-A23C131EFF28}"/>
              </a:ext>
            </a:extLst>
          </p:cNvPr>
          <p:cNvSpPr>
            <a:spLocks noGrp="1"/>
          </p:cNvSpPr>
          <p:nvPr>
            <p:ph type="dt" sz="half" idx="10"/>
          </p:nvPr>
        </p:nvSpPr>
        <p:spPr/>
        <p:txBody>
          <a:bodyPr/>
          <a:lstStyle/>
          <a:p>
            <a:fld id="{FEC2472B-4FB9-439F-A505-A5EEC98DE67C}" type="datetimeFigureOut">
              <a:rPr lang="en-US" smtClean="0"/>
              <a:t>6/13/2024</a:t>
            </a:fld>
            <a:endParaRPr lang="en-US"/>
          </a:p>
        </p:txBody>
      </p:sp>
      <p:sp>
        <p:nvSpPr>
          <p:cNvPr id="5" name="Footer Placeholder 4">
            <a:extLst>
              <a:ext uri="{FF2B5EF4-FFF2-40B4-BE49-F238E27FC236}">
                <a16:creationId xmlns:a16="http://schemas.microsoft.com/office/drawing/2014/main" id="{53E3E467-465A-4CF3-B444-4A31EFF35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E010D-4F6D-431A-B6D9-3C8C04E82BB6}"/>
              </a:ext>
            </a:extLst>
          </p:cNvPr>
          <p:cNvSpPr>
            <a:spLocks noGrp="1"/>
          </p:cNvSpPr>
          <p:nvPr>
            <p:ph type="sldNum" sz="quarter" idx="12"/>
          </p:nvPr>
        </p:nvSpPr>
        <p:spPr/>
        <p:txBody>
          <a:bodyPr/>
          <a:lstStyle/>
          <a:p>
            <a:fld id="{6ACE67F0-184B-4444-A00F-77D03614A47D}" type="slidenum">
              <a:rPr lang="en-US" smtClean="0"/>
              <a:t>‹#›</a:t>
            </a:fld>
            <a:endParaRPr lang="en-US"/>
          </a:p>
        </p:txBody>
      </p:sp>
    </p:spTree>
    <p:extLst>
      <p:ext uri="{BB962C8B-B14F-4D97-AF65-F5344CB8AC3E}">
        <p14:creationId xmlns:p14="http://schemas.microsoft.com/office/powerpoint/2010/main" val="8703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E9A2-DD3D-4ECC-A9B9-78F07674A9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FC4DD-A9E5-40E6-B058-4F7806460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1707D8-AF68-4614-A408-495E6EAA90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E2467D-1971-4549-9858-61A342717D41}"/>
              </a:ext>
            </a:extLst>
          </p:cNvPr>
          <p:cNvSpPr>
            <a:spLocks noGrp="1"/>
          </p:cNvSpPr>
          <p:nvPr>
            <p:ph type="dt" sz="half" idx="10"/>
          </p:nvPr>
        </p:nvSpPr>
        <p:spPr/>
        <p:txBody>
          <a:bodyPr/>
          <a:lstStyle/>
          <a:p>
            <a:fld id="{FEC2472B-4FB9-439F-A505-A5EEC98DE67C}" type="datetimeFigureOut">
              <a:rPr lang="en-US" smtClean="0"/>
              <a:t>6/13/2024</a:t>
            </a:fld>
            <a:endParaRPr lang="en-US"/>
          </a:p>
        </p:txBody>
      </p:sp>
      <p:sp>
        <p:nvSpPr>
          <p:cNvPr id="6" name="Footer Placeholder 5">
            <a:extLst>
              <a:ext uri="{FF2B5EF4-FFF2-40B4-BE49-F238E27FC236}">
                <a16:creationId xmlns:a16="http://schemas.microsoft.com/office/drawing/2014/main" id="{08643567-4754-4C49-83A4-A92C00C04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CC08D-C51D-46D0-A680-1696BC6A93B5}"/>
              </a:ext>
            </a:extLst>
          </p:cNvPr>
          <p:cNvSpPr>
            <a:spLocks noGrp="1"/>
          </p:cNvSpPr>
          <p:nvPr>
            <p:ph type="sldNum" sz="quarter" idx="12"/>
          </p:nvPr>
        </p:nvSpPr>
        <p:spPr/>
        <p:txBody>
          <a:bodyPr/>
          <a:lstStyle/>
          <a:p>
            <a:fld id="{6ACE67F0-184B-4444-A00F-77D03614A47D}" type="slidenum">
              <a:rPr lang="en-US" smtClean="0"/>
              <a:t>‹#›</a:t>
            </a:fld>
            <a:endParaRPr lang="en-US"/>
          </a:p>
        </p:txBody>
      </p:sp>
    </p:spTree>
    <p:extLst>
      <p:ext uri="{BB962C8B-B14F-4D97-AF65-F5344CB8AC3E}">
        <p14:creationId xmlns:p14="http://schemas.microsoft.com/office/powerpoint/2010/main" val="354134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0A37-FF67-4019-8FD8-F06A877861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FF2D6B-7AB5-4E1F-8A36-326D9DBAE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DD0245-6497-43BF-92A0-BFF43F44A4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C11EF0-13DB-4600-A714-426F6A337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6253D7-2675-47EC-90C2-B952FF6C8D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5EDD6E-C76E-4E7D-BA34-E5C2075E0001}"/>
              </a:ext>
            </a:extLst>
          </p:cNvPr>
          <p:cNvSpPr>
            <a:spLocks noGrp="1"/>
          </p:cNvSpPr>
          <p:nvPr>
            <p:ph type="dt" sz="half" idx="10"/>
          </p:nvPr>
        </p:nvSpPr>
        <p:spPr/>
        <p:txBody>
          <a:bodyPr/>
          <a:lstStyle/>
          <a:p>
            <a:fld id="{FEC2472B-4FB9-439F-A505-A5EEC98DE67C}" type="datetimeFigureOut">
              <a:rPr lang="en-US" smtClean="0"/>
              <a:t>6/13/2024</a:t>
            </a:fld>
            <a:endParaRPr lang="en-US"/>
          </a:p>
        </p:txBody>
      </p:sp>
      <p:sp>
        <p:nvSpPr>
          <p:cNvPr id="8" name="Footer Placeholder 7">
            <a:extLst>
              <a:ext uri="{FF2B5EF4-FFF2-40B4-BE49-F238E27FC236}">
                <a16:creationId xmlns:a16="http://schemas.microsoft.com/office/drawing/2014/main" id="{C583BD7C-6AD3-4D6C-B630-E3092CD9DB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1F5956-BFFE-497D-B17C-B452F59214F9}"/>
              </a:ext>
            </a:extLst>
          </p:cNvPr>
          <p:cNvSpPr>
            <a:spLocks noGrp="1"/>
          </p:cNvSpPr>
          <p:nvPr>
            <p:ph type="sldNum" sz="quarter" idx="12"/>
          </p:nvPr>
        </p:nvSpPr>
        <p:spPr/>
        <p:txBody>
          <a:bodyPr/>
          <a:lstStyle/>
          <a:p>
            <a:fld id="{6ACE67F0-184B-4444-A00F-77D03614A47D}" type="slidenum">
              <a:rPr lang="en-US" smtClean="0"/>
              <a:t>‹#›</a:t>
            </a:fld>
            <a:endParaRPr lang="en-US"/>
          </a:p>
        </p:txBody>
      </p:sp>
    </p:spTree>
    <p:extLst>
      <p:ext uri="{BB962C8B-B14F-4D97-AF65-F5344CB8AC3E}">
        <p14:creationId xmlns:p14="http://schemas.microsoft.com/office/powerpoint/2010/main" val="298151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5CA3-3569-4C70-8862-2A310CE25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0EFFE8-154D-4440-A7E1-929D9E8E5D3A}"/>
              </a:ext>
            </a:extLst>
          </p:cNvPr>
          <p:cNvSpPr>
            <a:spLocks noGrp="1"/>
          </p:cNvSpPr>
          <p:nvPr>
            <p:ph type="dt" sz="half" idx="10"/>
          </p:nvPr>
        </p:nvSpPr>
        <p:spPr/>
        <p:txBody>
          <a:bodyPr/>
          <a:lstStyle/>
          <a:p>
            <a:fld id="{FEC2472B-4FB9-439F-A505-A5EEC98DE67C}" type="datetimeFigureOut">
              <a:rPr lang="en-US" smtClean="0"/>
              <a:t>6/13/2024</a:t>
            </a:fld>
            <a:endParaRPr lang="en-US"/>
          </a:p>
        </p:txBody>
      </p:sp>
      <p:sp>
        <p:nvSpPr>
          <p:cNvPr id="4" name="Footer Placeholder 3">
            <a:extLst>
              <a:ext uri="{FF2B5EF4-FFF2-40B4-BE49-F238E27FC236}">
                <a16:creationId xmlns:a16="http://schemas.microsoft.com/office/drawing/2014/main" id="{B6B97790-D619-404F-B824-8FB0504E41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02B046-EB4D-46BE-BD9D-806C0977CD63}"/>
              </a:ext>
            </a:extLst>
          </p:cNvPr>
          <p:cNvSpPr>
            <a:spLocks noGrp="1"/>
          </p:cNvSpPr>
          <p:nvPr>
            <p:ph type="sldNum" sz="quarter" idx="12"/>
          </p:nvPr>
        </p:nvSpPr>
        <p:spPr/>
        <p:txBody>
          <a:bodyPr/>
          <a:lstStyle/>
          <a:p>
            <a:fld id="{6ACE67F0-184B-4444-A00F-77D03614A47D}" type="slidenum">
              <a:rPr lang="en-US" smtClean="0"/>
              <a:t>‹#›</a:t>
            </a:fld>
            <a:endParaRPr lang="en-US"/>
          </a:p>
        </p:txBody>
      </p:sp>
    </p:spTree>
    <p:extLst>
      <p:ext uri="{BB962C8B-B14F-4D97-AF65-F5344CB8AC3E}">
        <p14:creationId xmlns:p14="http://schemas.microsoft.com/office/powerpoint/2010/main" val="182281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AFD094-894E-4E0E-A158-DFF23BECD17E}"/>
              </a:ext>
            </a:extLst>
          </p:cNvPr>
          <p:cNvSpPr>
            <a:spLocks noGrp="1"/>
          </p:cNvSpPr>
          <p:nvPr>
            <p:ph type="dt" sz="half" idx="10"/>
          </p:nvPr>
        </p:nvSpPr>
        <p:spPr/>
        <p:txBody>
          <a:bodyPr/>
          <a:lstStyle/>
          <a:p>
            <a:fld id="{FEC2472B-4FB9-439F-A505-A5EEC98DE67C}" type="datetimeFigureOut">
              <a:rPr lang="en-US" smtClean="0"/>
              <a:t>6/13/2024</a:t>
            </a:fld>
            <a:endParaRPr lang="en-US"/>
          </a:p>
        </p:txBody>
      </p:sp>
      <p:sp>
        <p:nvSpPr>
          <p:cNvPr id="3" name="Footer Placeholder 2">
            <a:extLst>
              <a:ext uri="{FF2B5EF4-FFF2-40B4-BE49-F238E27FC236}">
                <a16:creationId xmlns:a16="http://schemas.microsoft.com/office/drawing/2014/main" id="{88F6FFDC-7F7F-4445-AC3E-F318BF624B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A4DB8-36F9-45CC-B585-F665B0992818}"/>
              </a:ext>
            </a:extLst>
          </p:cNvPr>
          <p:cNvSpPr>
            <a:spLocks noGrp="1"/>
          </p:cNvSpPr>
          <p:nvPr>
            <p:ph type="sldNum" sz="quarter" idx="12"/>
          </p:nvPr>
        </p:nvSpPr>
        <p:spPr/>
        <p:txBody>
          <a:bodyPr/>
          <a:lstStyle/>
          <a:p>
            <a:fld id="{6ACE67F0-184B-4444-A00F-77D03614A47D}" type="slidenum">
              <a:rPr lang="en-US" smtClean="0"/>
              <a:t>‹#›</a:t>
            </a:fld>
            <a:endParaRPr lang="en-US"/>
          </a:p>
        </p:txBody>
      </p:sp>
    </p:spTree>
    <p:extLst>
      <p:ext uri="{BB962C8B-B14F-4D97-AF65-F5344CB8AC3E}">
        <p14:creationId xmlns:p14="http://schemas.microsoft.com/office/powerpoint/2010/main" val="5317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3792-E1E6-43E0-8EFC-A0FE6E128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AED71A-824B-43F6-951C-8406BA73EB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F53B59-1143-4558-AF9E-E0847D2C3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B02C9-B0BA-4804-A0F9-85B829422307}"/>
              </a:ext>
            </a:extLst>
          </p:cNvPr>
          <p:cNvSpPr>
            <a:spLocks noGrp="1"/>
          </p:cNvSpPr>
          <p:nvPr>
            <p:ph type="dt" sz="half" idx="10"/>
          </p:nvPr>
        </p:nvSpPr>
        <p:spPr/>
        <p:txBody>
          <a:bodyPr/>
          <a:lstStyle/>
          <a:p>
            <a:fld id="{FEC2472B-4FB9-439F-A505-A5EEC98DE67C}" type="datetimeFigureOut">
              <a:rPr lang="en-US" smtClean="0"/>
              <a:t>6/13/2024</a:t>
            </a:fld>
            <a:endParaRPr lang="en-US"/>
          </a:p>
        </p:txBody>
      </p:sp>
      <p:sp>
        <p:nvSpPr>
          <p:cNvPr id="6" name="Footer Placeholder 5">
            <a:extLst>
              <a:ext uri="{FF2B5EF4-FFF2-40B4-BE49-F238E27FC236}">
                <a16:creationId xmlns:a16="http://schemas.microsoft.com/office/drawing/2014/main" id="{37BEADFB-6A90-4EC8-8A3F-74121530B7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E5AA5-6605-4C12-8175-C4C47DD8ECCA}"/>
              </a:ext>
            </a:extLst>
          </p:cNvPr>
          <p:cNvSpPr>
            <a:spLocks noGrp="1"/>
          </p:cNvSpPr>
          <p:nvPr>
            <p:ph type="sldNum" sz="quarter" idx="12"/>
          </p:nvPr>
        </p:nvSpPr>
        <p:spPr/>
        <p:txBody>
          <a:bodyPr/>
          <a:lstStyle/>
          <a:p>
            <a:fld id="{6ACE67F0-184B-4444-A00F-77D03614A47D}" type="slidenum">
              <a:rPr lang="en-US" smtClean="0"/>
              <a:t>‹#›</a:t>
            </a:fld>
            <a:endParaRPr lang="en-US"/>
          </a:p>
        </p:txBody>
      </p:sp>
    </p:spTree>
    <p:extLst>
      <p:ext uri="{BB962C8B-B14F-4D97-AF65-F5344CB8AC3E}">
        <p14:creationId xmlns:p14="http://schemas.microsoft.com/office/powerpoint/2010/main" val="60992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2050-C2FE-4A8B-842A-F1AB651F9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B9DB9-2937-4BD1-9CB8-88FA139A18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0E89A-FB09-4ED8-8376-3EDF7114E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1FFCC-0EE5-4314-9EF8-D5B09386D0A9}"/>
              </a:ext>
            </a:extLst>
          </p:cNvPr>
          <p:cNvSpPr>
            <a:spLocks noGrp="1"/>
          </p:cNvSpPr>
          <p:nvPr>
            <p:ph type="dt" sz="half" idx="10"/>
          </p:nvPr>
        </p:nvSpPr>
        <p:spPr/>
        <p:txBody>
          <a:bodyPr/>
          <a:lstStyle/>
          <a:p>
            <a:fld id="{FEC2472B-4FB9-439F-A505-A5EEC98DE67C}" type="datetimeFigureOut">
              <a:rPr lang="en-US" smtClean="0"/>
              <a:t>6/13/2024</a:t>
            </a:fld>
            <a:endParaRPr lang="en-US"/>
          </a:p>
        </p:txBody>
      </p:sp>
      <p:sp>
        <p:nvSpPr>
          <p:cNvPr id="6" name="Footer Placeholder 5">
            <a:extLst>
              <a:ext uri="{FF2B5EF4-FFF2-40B4-BE49-F238E27FC236}">
                <a16:creationId xmlns:a16="http://schemas.microsoft.com/office/drawing/2014/main" id="{BAF6B290-81F6-4415-BC13-EFB52A18D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B837C-B326-446C-A3A4-2FC7FAFB02E5}"/>
              </a:ext>
            </a:extLst>
          </p:cNvPr>
          <p:cNvSpPr>
            <a:spLocks noGrp="1"/>
          </p:cNvSpPr>
          <p:nvPr>
            <p:ph type="sldNum" sz="quarter" idx="12"/>
          </p:nvPr>
        </p:nvSpPr>
        <p:spPr/>
        <p:txBody>
          <a:bodyPr/>
          <a:lstStyle/>
          <a:p>
            <a:fld id="{6ACE67F0-184B-4444-A00F-77D03614A47D}" type="slidenum">
              <a:rPr lang="en-US" smtClean="0"/>
              <a:t>‹#›</a:t>
            </a:fld>
            <a:endParaRPr lang="en-US"/>
          </a:p>
        </p:txBody>
      </p:sp>
    </p:spTree>
    <p:extLst>
      <p:ext uri="{BB962C8B-B14F-4D97-AF65-F5344CB8AC3E}">
        <p14:creationId xmlns:p14="http://schemas.microsoft.com/office/powerpoint/2010/main" val="341729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AE0B21-F28E-42B9-A777-B8E206FDF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E792A2-FD7F-4CF7-97A0-347D9BE61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2D10A-E4F2-441C-B226-A5AD24DCF3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2472B-4FB9-439F-A505-A5EEC98DE67C}" type="datetimeFigureOut">
              <a:rPr lang="en-US" smtClean="0"/>
              <a:t>6/13/2024</a:t>
            </a:fld>
            <a:endParaRPr lang="en-US"/>
          </a:p>
        </p:txBody>
      </p:sp>
      <p:sp>
        <p:nvSpPr>
          <p:cNvPr id="5" name="Footer Placeholder 4">
            <a:extLst>
              <a:ext uri="{FF2B5EF4-FFF2-40B4-BE49-F238E27FC236}">
                <a16:creationId xmlns:a16="http://schemas.microsoft.com/office/drawing/2014/main" id="{8E509FF5-A2A7-41EC-8DFE-AE7F4F1C2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5B0244-E8B4-4B87-A74C-EEBEDB9B2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E67F0-184B-4444-A00F-77D03614A47D}" type="slidenum">
              <a:rPr lang="en-US" smtClean="0"/>
              <a:t>‹#›</a:t>
            </a:fld>
            <a:endParaRPr lang="en-US"/>
          </a:p>
        </p:txBody>
      </p:sp>
    </p:spTree>
    <p:extLst>
      <p:ext uri="{BB962C8B-B14F-4D97-AF65-F5344CB8AC3E}">
        <p14:creationId xmlns:p14="http://schemas.microsoft.com/office/powerpoint/2010/main" val="3137285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linked-list-set-1-introdu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eeksforgeeks.org/searching-algorithm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ernary-tree/" TargetMode="External"/><Relationship Id="rId2" Type="http://schemas.openxmlformats.org/officeDocument/2006/relationships/hyperlink" Target="https://www.geeksforgeeks.org/types-of-trees-in-data-structures/" TargetMode="External"/><Relationship Id="rId1" Type="http://schemas.openxmlformats.org/officeDocument/2006/relationships/slideLayout" Target="../slideLayouts/slideLayout2.xml"/><Relationship Id="rId4" Type="http://schemas.openxmlformats.org/officeDocument/2006/relationships/hyperlink" Target="https://www.geeksforgeeks.org/generic-treesn-array-tree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huffman-coding-greedy-algo-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BC77DBE-05FD-42F6-BA14-2FC5E2EE1E8B}"/>
              </a:ext>
            </a:extLst>
          </p:cNvPr>
          <p:cNvSpPr>
            <a:spLocks noChangeArrowheads="1"/>
          </p:cNvSpPr>
          <p:nvPr/>
        </p:nvSpPr>
        <p:spPr bwMode="auto">
          <a:xfrm>
            <a:off x="967409" y="315507"/>
            <a:ext cx="9905307" cy="49407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1424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Nunito" pitchFamily="2" charset="0"/>
              </a:rPr>
              <a:t>Linked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Nunito" pitchFamily="2" charset="0"/>
              </a:rPr>
              <a:t>A </a:t>
            </a:r>
            <a:r>
              <a:rPr kumimoji="0" lang="en-US" altLang="en-US" b="0" i="0" u="sng" strike="noStrike" cap="none" normalizeH="0" baseline="0" dirty="0">
                <a:ln>
                  <a:noFill/>
                </a:ln>
                <a:solidFill>
                  <a:srgbClr val="273239"/>
                </a:solidFill>
                <a:effectLst/>
                <a:latin typeface="Nunito" pitchFamily="2" charset="0"/>
                <a:hlinkClick r:id="rId2"/>
              </a:rPr>
              <a:t>linked list</a:t>
            </a:r>
            <a:r>
              <a:rPr kumimoji="0" lang="en-US" altLang="en-US" b="0" i="0" u="none" strike="noStrike" cap="none" normalizeH="0" baseline="0" dirty="0">
                <a:ln>
                  <a:noFill/>
                </a:ln>
                <a:solidFill>
                  <a:srgbClr val="273239"/>
                </a:solidFill>
                <a:effectLst/>
                <a:latin typeface="Nunito" pitchFamily="2" charset="0"/>
              </a:rPr>
              <a:t> is a linear data structure, in which the elements are not stored at contiguous memory locations. The elements in a linked list are linked using pointers as shown in the below image: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Nunito" pitchFamily="2" charset="0"/>
              </a:rPr>
              <a:t>  </a:t>
            </a:r>
            <a:r>
              <a:rPr kumimoji="0" lang="en-US" altLang="en-US" sz="12100" b="0" i="0" u="none" strike="noStrike" cap="none" normalizeH="0" baseline="0" dirty="0">
                <a:ln>
                  <a:noFill/>
                </a:ln>
                <a:solidFill>
                  <a:srgbClr val="273239"/>
                </a:solidFill>
                <a:effectLst/>
                <a:latin typeface="Nunito" pitchFamily="2"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Nunito" pitchFamily="2" charset="0"/>
              </a:rPr>
              <a:t>A linked list is represented by a pointer to the first node of the linked list. The first node is called the head. If the linked list is empty, then the value of the head is NULL. Each node in a list consists of at least two parts: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pitchFamily="2" charset="0"/>
              </a:rPr>
              <a:t>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pitchFamily="2" charset="0"/>
              </a:rPr>
              <a:t>Pointer (Or Reference) to the next node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Linked List">
            <a:extLst>
              <a:ext uri="{FF2B5EF4-FFF2-40B4-BE49-F238E27FC236}">
                <a16:creationId xmlns:a16="http://schemas.microsoft.com/office/drawing/2014/main" id="{0CD70B67-1964-4BAE-AA4E-C2A94E6CC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284" y="1987825"/>
            <a:ext cx="7229475" cy="1282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145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18A6-4B13-41D6-B491-BFCA7A51F7BF}"/>
              </a:ext>
            </a:extLst>
          </p:cNvPr>
          <p:cNvSpPr>
            <a:spLocks noGrp="1"/>
          </p:cNvSpPr>
          <p:nvPr>
            <p:ph type="title"/>
          </p:nvPr>
        </p:nvSpPr>
        <p:spPr/>
        <p:txBody>
          <a:bodyPr/>
          <a:lstStyle/>
          <a:p>
            <a:r>
              <a:rPr lang="en-US" b="1" dirty="0"/>
              <a:t>Binary Search Tree</a:t>
            </a:r>
          </a:p>
        </p:txBody>
      </p:sp>
      <p:sp>
        <p:nvSpPr>
          <p:cNvPr id="3" name="Content Placeholder 2">
            <a:extLst>
              <a:ext uri="{FF2B5EF4-FFF2-40B4-BE49-F238E27FC236}">
                <a16:creationId xmlns:a16="http://schemas.microsoft.com/office/drawing/2014/main" id="{FEA60869-8FEF-48E1-9EB9-0C944C578F2F}"/>
              </a:ext>
            </a:extLst>
          </p:cNvPr>
          <p:cNvSpPr>
            <a:spLocks noGrp="1"/>
          </p:cNvSpPr>
          <p:nvPr>
            <p:ph idx="1"/>
          </p:nvPr>
        </p:nvSpPr>
        <p:spPr/>
        <p:txBody>
          <a:bodyPr/>
          <a:lstStyle/>
          <a:p>
            <a:r>
              <a:rPr lang="en-US" b="0" i="0" dirty="0">
                <a:solidFill>
                  <a:srgbClr val="273239"/>
                </a:solidFill>
                <a:effectLst/>
                <a:latin typeface="Nunito" pitchFamily="2" charset="0"/>
              </a:rPr>
              <a:t>A </a:t>
            </a:r>
            <a:r>
              <a:rPr lang="en-US" b="1" i="0" dirty="0">
                <a:solidFill>
                  <a:srgbClr val="273239"/>
                </a:solidFill>
                <a:effectLst/>
                <a:latin typeface="Nunito" pitchFamily="2" charset="0"/>
              </a:rPr>
              <a:t>Binary Search Tree</a:t>
            </a:r>
            <a:r>
              <a:rPr lang="en-US" b="0" i="0" dirty="0">
                <a:solidFill>
                  <a:srgbClr val="273239"/>
                </a:solidFill>
                <a:effectLst/>
                <a:latin typeface="Nunito" pitchFamily="2" charset="0"/>
              </a:rPr>
              <a:t> is a data structure used in computer science for organizing and storing data in a sorted manner. Each node in a </a:t>
            </a:r>
            <a:r>
              <a:rPr lang="en-US" b="1" i="0" dirty="0">
                <a:solidFill>
                  <a:srgbClr val="273239"/>
                </a:solidFill>
                <a:effectLst/>
                <a:latin typeface="Nunito" pitchFamily="2" charset="0"/>
              </a:rPr>
              <a:t>Binary Search Tree</a:t>
            </a:r>
            <a:r>
              <a:rPr lang="en-US" b="0" i="0" dirty="0">
                <a:solidFill>
                  <a:srgbClr val="273239"/>
                </a:solidFill>
                <a:effectLst/>
                <a:latin typeface="Nunito" pitchFamily="2" charset="0"/>
              </a:rPr>
              <a:t> has at most two children, a </a:t>
            </a:r>
            <a:r>
              <a:rPr lang="en-US" b="1" i="0" dirty="0">
                <a:solidFill>
                  <a:srgbClr val="273239"/>
                </a:solidFill>
                <a:effectLst/>
                <a:latin typeface="Nunito" pitchFamily="2" charset="0"/>
              </a:rPr>
              <a:t>left</a:t>
            </a:r>
            <a:r>
              <a:rPr lang="en-US" b="0" i="0" dirty="0">
                <a:solidFill>
                  <a:srgbClr val="273239"/>
                </a:solidFill>
                <a:effectLst/>
                <a:latin typeface="Nunito" pitchFamily="2" charset="0"/>
              </a:rPr>
              <a:t> child and a </a:t>
            </a:r>
            <a:r>
              <a:rPr lang="en-US" b="1" i="0" dirty="0">
                <a:solidFill>
                  <a:srgbClr val="273239"/>
                </a:solidFill>
                <a:effectLst/>
                <a:latin typeface="Nunito" pitchFamily="2" charset="0"/>
              </a:rPr>
              <a:t>right</a:t>
            </a:r>
            <a:r>
              <a:rPr lang="en-US" b="0" i="0" dirty="0">
                <a:solidFill>
                  <a:srgbClr val="273239"/>
                </a:solidFill>
                <a:effectLst/>
                <a:latin typeface="Nunito" pitchFamily="2" charset="0"/>
              </a:rPr>
              <a:t> child, with the </a:t>
            </a:r>
            <a:r>
              <a:rPr lang="en-US" b="1" i="0" dirty="0">
                <a:solidFill>
                  <a:srgbClr val="273239"/>
                </a:solidFill>
                <a:effectLst/>
                <a:latin typeface="Nunito" pitchFamily="2" charset="0"/>
              </a:rPr>
              <a:t>left</a:t>
            </a:r>
            <a:r>
              <a:rPr lang="en-US" b="0" i="0" dirty="0">
                <a:solidFill>
                  <a:srgbClr val="273239"/>
                </a:solidFill>
                <a:effectLst/>
                <a:latin typeface="Nunito" pitchFamily="2" charset="0"/>
              </a:rPr>
              <a:t> child containing values less than the parent node and the </a:t>
            </a:r>
            <a:r>
              <a:rPr lang="en-US" b="1" i="0" dirty="0">
                <a:solidFill>
                  <a:srgbClr val="273239"/>
                </a:solidFill>
                <a:effectLst/>
                <a:latin typeface="Nunito" pitchFamily="2" charset="0"/>
              </a:rPr>
              <a:t>right</a:t>
            </a:r>
            <a:r>
              <a:rPr lang="en-US" b="0" i="0" dirty="0">
                <a:solidFill>
                  <a:srgbClr val="273239"/>
                </a:solidFill>
                <a:effectLst/>
                <a:latin typeface="Nunito" pitchFamily="2" charset="0"/>
              </a:rPr>
              <a:t> child containing values greater than the parent node. This hierarchical structure allows for efficient </a:t>
            </a:r>
            <a:r>
              <a:rPr lang="en-US" b="1" i="0" dirty="0">
                <a:solidFill>
                  <a:srgbClr val="273239"/>
                </a:solidFill>
                <a:effectLst/>
                <a:latin typeface="Nunito" pitchFamily="2" charset="0"/>
              </a:rPr>
              <a:t>searching</a:t>
            </a:r>
            <a:r>
              <a:rPr lang="en-US" b="0" i="0" dirty="0">
                <a:solidFill>
                  <a:srgbClr val="273239"/>
                </a:solidFill>
                <a:effectLst/>
                <a:latin typeface="Nunito" pitchFamily="2" charset="0"/>
              </a:rPr>
              <a:t>, </a:t>
            </a:r>
            <a:r>
              <a:rPr lang="en-US" b="1" i="0" dirty="0">
                <a:solidFill>
                  <a:srgbClr val="273239"/>
                </a:solidFill>
                <a:effectLst/>
                <a:latin typeface="Nunito" pitchFamily="2" charset="0"/>
              </a:rPr>
              <a:t>insertion</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deletion</a:t>
            </a:r>
            <a:r>
              <a:rPr lang="en-US" b="0" i="0" dirty="0">
                <a:solidFill>
                  <a:srgbClr val="273239"/>
                </a:solidFill>
                <a:effectLst/>
                <a:latin typeface="Nunito" pitchFamily="2" charset="0"/>
              </a:rPr>
              <a:t> operations on the data stored in the tree.</a:t>
            </a:r>
            <a:endParaRPr lang="en-US" dirty="0"/>
          </a:p>
        </p:txBody>
      </p:sp>
    </p:spTree>
    <p:extLst>
      <p:ext uri="{BB962C8B-B14F-4D97-AF65-F5344CB8AC3E}">
        <p14:creationId xmlns:p14="http://schemas.microsoft.com/office/powerpoint/2010/main" val="64433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D0BB-B024-4DB4-84C2-826551AD09B7}"/>
              </a:ext>
            </a:extLst>
          </p:cNvPr>
          <p:cNvSpPr>
            <a:spLocks noGrp="1"/>
          </p:cNvSpPr>
          <p:nvPr>
            <p:ph type="title"/>
          </p:nvPr>
        </p:nvSpPr>
        <p:spPr/>
        <p:txBody>
          <a:bodyPr/>
          <a:lstStyle/>
          <a:p>
            <a:r>
              <a:rPr lang="en-US" b="1" dirty="0"/>
              <a:t>Binary search tree</a:t>
            </a:r>
          </a:p>
        </p:txBody>
      </p:sp>
      <p:pic>
        <p:nvPicPr>
          <p:cNvPr id="1026" name="Picture 2" descr="Lightbox">
            <a:extLst>
              <a:ext uri="{FF2B5EF4-FFF2-40B4-BE49-F238E27FC236}">
                <a16:creationId xmlns:a16="http://schemas.microsoft.com/office/drawing/2014/main" id="{8474FA92-350A-4757-AD29-F222888177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746" y="2134394"/>
            <a:ext cx="10224654"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13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3818-B317-4748-B999-82BCF793A135}"/>
              </a:ext>
            </a:extLst>
          </p:cNvPr>
          <p:cNvSpPr>
            <a:spLocks noGrp="1"/>
          </p:cNvSpPr>
          <p:nvPr>
            <p:ph type="title"/>
          </p:nvPr>
        </p:nvSpPr>
        <p:spPr/>
        <p:txBody>
          <a:bodyPr>
            <a:normAutofit/>
          </a:bodyPr>
          <a:lstStyle/>
          <a:p>
            <a:r>
              <a:rPr lang="en-US" b="1" i="0" dirty="0">
                <a:solidFill>
                  <a:srgbClr val="273239"/>
                </a:solidFill>
                <a:effectLst/>
                <a:latin typeface="Source Sans 3"/>
              </a:rPr>
              <a:t>Binary Search Algorithm</a:t>
            </a:r>
            <a:br>
              <a:rPr lang="en-US" b="1" i="0" dirty="0">
                <a:solidFill>
                  <a:srgbClr val="273239"/>
                </a:solidFill>
                <a:effectLst/>
                <a:latin typeface="Source Sans 3"/>
              </a:rPr>
            </a:br>
            <a:endParaRPr lang="en-US" b="1" dirty="0"/>
          </a:p>
        </p:txBody>
      </p:sp>
      <p:sp>
        <p:nvSpPr>
          <p:cNvPr id="3" name="Content Placeholder 2">
            <a:extLst>
              <a:ext uri="{FF2B5EF4-FFF2-40B4-BE49-F238E27FC236}">
                <a16:creationId xmlns:a16="http://schemas.microsoft.com/office/drawing/2014/main" id="{AC4F7856-1295-4DA6-B5B5-71E3CDF18562}"/>
              </a:ext>
            </a:extLst>
          </p:cNvPr>
          <p:cNvSpPr>
            <a:spLocks noGrp="1"/>
          </p:cNvSpPr>
          <p:nvPr>
            <p:ph idx="1"/>
          </p:nvPr>
        </p:nvSpPr>
        <p:spPr>
          <a:xfrm>
            <a:off x="838200" y="1258957"/>
            <a:ext cx="10515600" cy="4918006"/>
          </a:xfrm>
        </p:spPr>
        <p:txBody>
          <a:bodyPr/>
          <a:lstStyle/>
          <a:p>
            <a:r>
              <a:rPr lang="en-US" b="1" i="0" dirty="0">
                <a:solidFill>
                  <a:srgbClr val="273239"/>
                </a:solidFill>
                <a:effectLst/>
                <a:latin typeface="Nunito" pitchFamily="2" charset="0"/>
              </a:rPr>
              <a:t>Binary Search</a:t>
            </a:r>
            <a:r>
              <a:rPr lang="en-US" b="0" i="0" dirty="0">
                <a:solidFill>
                  <a:srgbClr val="273239"/>
                </a:solidFill>
                <a:effectLst/>
                <a:latin typeface="Nunito" pitchFamily="2" charset="0"/>
              </a:rPr>
              <a:t> </a:t>
            </a:r>
            <a:r>
              <a:rPr lang="en-US" b="1" i="0" dirty="0">
                <a:solidFill>
                  <a:srgbClr val="273239"/>
                </a:solidFill>
                <a:effectLst/>
                <a:latin typeface="Nunito" pitchFamily="2" charset="0"/>
              </a:rPr>
              <a:t>Algorithm </a:t>
            </a:r>
            <a:r>
              <a:rPr lang="en-US" b="0" i="0" dirty="0">
                <a:solidFill>
                  <a:srgbClr val="273239"/>
                </a:solidFill>
                <a:effectLst/>
                <a:latin typeface="Nunito" pitchFamily="2" charset="0"/>
              </a:rPr>
              <a:t>is a </a:t>
            </a:r>
            <a:r>
              <a:rPr lang="en-US" b="0" i="0" u="sng" dirty="0">
                <a:effectLst/>
                <a:latin typeface="Nunito" pitchFamily="2" charset="0"/>
                <a:hlinkClick r:id="rId2"/>
              </a:rPr>
              <a:t>searching algorithm</a:t>
            </a:r>
            <a:r>
              <a:rPr lang="en-US" b="0" i="0" dirty="0">
                <a:solidFill>
                  <a:srgbClr val="273239"/>
                </a:solidFill>
                <a:effectLst/>
                <a:latin typeface="Nunito" pitchFamily="2" charset="0"/>
              </a:rPr>
              <a:t> used in a sorted array by </a:t>
            </a:r>
            <a:r>
              <a:rPr lang="en-US" b="1" i="0" dirty="0">
                <a:solidFill>
                  <a:srgbClr val="273239"/>
                </a:solidFill>
                <a:effectLst/>
                <a:latin typeface="Nunito" pitchFamily="2" charset="0"/>
              </a:rPr>
              <a:t>repeatedly dividing the search interval in half</a:t>
            </a:r>
            <a:r>
              <a:rPr lang="en-US" b="0" i="0" dirty="0">
                <a:solidFill>
                  <a:srgbClr val="273239"/>
                </a:solidFill>
                <a:effectLst/>
                <a:latin typeface="Nunito" pitchFamily="2" charset="0"/>
              </a:rPr>
              <a:t>. The idea of binary search is to use the information that the array is sorted and reduce the time complexity to O(log N). </a:t>
            </a:r>
          </a:p>
          <a:p>
            <a:endParaRPr lang="en-US" dirty="0"/>
          </a:p>
        </p:txBody>
      </p:sp>
      <p:pic>
        <p:nvPicPr>
          <p:cNvPr id="7" name="Picture 6">
            <a:extLst>
              <a:ext uri="{FF2B5EF4-FFF2-40B4-BE49-F238E27FC236}">
                <a16:creationId xmlns:a16="http://schemas.microsoft.com/office/drawing/2014/main" id="{318B981A-CECE-43F6-98F0-A092A2C84FB7}"/>
              </a:ext>
            </a:extLst>
          </p:cNvPr>
          <p:cNvPicPr>
            <a:picLocks noChangeAspect="1"/>
          </p:cNvPicPr>
          <p:nvPr/>
        </p:nvPicPr>
        <p:blipFill>
          <a:blip r:embed="rId3"/>
          <a:stretch>
            <a:fillRect/>
          </a:stretch>
        </p:blipFill>
        <p:spPr>
          <a:xfrm>
            <a:off x="838200" y="3429000"/>
            <a:ext cx="9805160" cy="3140316"/>
          </a:xfrm>
          <a:prstGeom prst="rect">
            <a:avLst/>
          </a:prstGeom>
        </p:spPr>
      </p:pic>
    </p:spTree>
    <p:extLst>
      <p:ext uri="{BB962C8B-B14F-4D97-AF65-F5344CB8AC3E}">
        <p14:creationId xmlns:p14="http://schemas.microsoft.com/office/powerpoint/2010/main" val="224390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EF43-0272-4CAD-8CA0-1021FD66647F}"/>
              </a:ext>
            </a:extLst>
          </p:cNvPr>
          <p:cNvSpPr>
            <a:spLocks noGrp="1"/>
          </p:cNvSpPr>
          <p:nvPr>
            <p:ph type="title"/>
          </p:nvPr>
        </p:nvSpPr>
        <p:spPr>
          <a:xfrm>
            <a:off x="838200" y="365126"/>
            <a:ext cx="10515600" cy="1092614"/>
          </a:xfrm>
        </p:spPr>
        <p:txBody>
          <a:bodyPr>
            <a:normAutofit fontScale="90000"/>
          </a:bodyPr>
          <a:lstStyle/>
          <a:p>
            <a:r>
              <a:rPr lang="en-US" b="1" i="0" dirty="0">
                <a:solidFill>
                  <a:srgbClr val="273239"/>
                </a:solidFill>
                <a:effectLst/>
                <a:latin typeface="Source Sans 3"/>
              </a:rPr>
              <a:t>Binary Search Algorithm</a:t>
            </a:r>
            <a:br>
              <a:rPr lang="en-US" b="1" i="0" dirty="0">
                <a:solidFill>
                  <a:srgbClr val="273239"/>
                </a:solidFill>
                <a:effectLst/>
                <a:latin typeface="Source Sans 3"/>
              </a:rPr>
            </a:br>
            <a:endParaRPr lang="en-US" dirty="0"/>
          </a:p>
        </p:txBody>
      </p:sp>
      <p:sp>
        <p:nvSpPr>
          <p:cNvPr id="3" name="Content Placeholder 2">
            <a:extLst>
              <a:ext uri="{FF2B5EF4-FFF2-40B4-BE49-F238E27FC236}">
                <a16:creationId xmlns:a16="http://schemas.microsoft.com/office/drawing/2014/main" id="{5E868A4C-B2AB-45DB-A552-FE5CE2E1B1BB}"/>
              </a:ext>
            </a:extLst>
          </p:cNvPr>
          <p:cNvSpPr>
            <a:spLocks noGrp="1"/>
          </p:cNvSpPr>
          <p:nvPr>
            <p:ph idx="1"/>
          </p:nvPr>
        </p:nvSpPr>
        <p:spPr>
          <a:xfrm>
            <a:off x="838200" y="980661"/>
            <a:ext cx="10515600" cy="5196302"/>
          </a:xfrm>
        </p:spPr>
        <p:txBody>
          <a:bodyPr>
            <a:normAutofit lnSpcReduction="10000"/>
          </a:bodyPr>
          <a:lstStyle/>
          <a:p>
            <a:pPr algn="l" fontAlgn="base"/>
            <a:r>
              <a:rPr lang="en-US" b="1" i="0" u="sng" dirty="0">
                <a:solidFill>
                  <a:srgbClr val="273239"/>
                </a:solidFill>
                <a:effectLst/>
                <a:latin typeface="Nunito" pitchFamily="2" charset="0"/>
              </a:rPr>
              <a:t>What is Binary Search Algorithm?</a:t>
            </a:r>
            <a:endParaRPr lang="en-US" b="1" i="0" dirty="0">
              <a:solidFill>
                <a:srgbClr val="273239"/>
              </a:solidFill>
              <a:effectLst/>
              <a:latin typeface="Nunito" pitchFamily="2" charset="0"/>
            </a:endParaRPr>
          </a:p>
          <a:p>
            <a:pPr algn="l" rtl="0" fontAlgn="base"/>
            <a:r>
              <a:rPr lang="en-US" b="1" i="0" dirty="0">
                <a:solidFill>
                  <a:srgbClr val="273239"/>
                </a:solidFill>
                <a:effectLst/>
                <a:latin typeface="Nunito" pitchFamily="2" charset="0"/>
              </a:rPr>
              <a:t>Binary search</a:t>
            </a:r>
            <a:r>
              <a:rPr lang="en-US" b="0" i="0" dirty="0">
                <a:solidFill>
                  <a:srgbClr val="273239"/>
                </a:solidFill>
                <a:effectLst/>
                <a:latin typeface="Nunito" pitchFamily="2" charset="0"/>
              </a:rPr>
              <a:t> is a search algorithm used to find the position of a target value within a </a:t>
            </a:r>
            <a:r>
              <a:rPr lang="en-US" b="1" i="0" dirty="0">
                <a:solidFill>
                  <a:srgbClr val="273239"/>
                </a:solidFill>
                <a:effectLst/>
                <a:latin typeface="Nunito" pitchFamily="2" charset="0"/>
              </a:rPr>
              <a:t>sorted </a:t>
            </a:r>
            <a:r>
              <a:rPr lang="en-US" b="0" i="0" dirty="0">
                <a:solidFill>
                  <a:srgbClr val="273239"/>
                </a:solidFill>
                <a:effectLst/>
                <a:latin typeface="Nunito" pitchFamily="2" charset="0"/>
              </a:rPr>
              <a:t>array. It works by repeatedly dividing the search interval in half until the target value is found or the interval is empty. The search interval is halved by comparing the target element with the middle value of the search space.</a:t>
            </a:r>
          </a:p>
          <a:p>
            <a:pPr algn="l" fontAlgn="base"/>
            <a:r>
              <a:rPr lang="en-US" b="1" i="0" u="sng" dirty="0">
                <a:solidFill>
                  <a:srgbClr val="273239"/>
                </a:solidFill>
                <a:effectLst/>
                <a:latin typeface="Nunito" pitchFamily="2" charset="0"/>
              </a:rPr>
              <a:t>Conditions to apply Binary Search Algorithm in a Data Structure:</a:t>
            </a:r>
            <a:endParaRPr lang="en-US" b="1" i="0" dirty="0">
              <a:solidFill>
                <a:srgbClr val="273239"/>
              </a:solidFill>
              <a:effectLst/>
              <a:latin typeface="Nunito" pitchFamily="2" charset="0"/>
            </a:endParaRPr>
          </a:p>
          <a:p>
            <a:pPr algn="l" rtl="0" fontAlgn="base"/>
            <a:r>
              <a:rPr lang="en-US" b="0" i="0" dirty="0">
                <a:solidFill>
                  <a:srgbClr val="273239"/>
                </a:solidFill>
                <a:effectLst/>
                <a:latin typeface="Nunito" pitchFamily="2" charset="0"/>
              </a:rPr>
              <a:t>To apply Binary Search algorithm:</a:t>
            </a:r>
          </a:p>
          <a:p>
            <a:pPr algn="l" fontAlgn="base">
              <a:buFont typeface="Arial" panose="020B0604020202020204" pitchFamily="34" charset="0"/>
              <a:buChar char="•"/>
            </a:pPr>
            <a:r>
              <a:rPr lang="en-US" b="0" i="0" dirty="0">
                <a:solidFill>
                  <a:srgbClr val="273239"/>
                </a:solidFill>
                <a:effectLst/>
                <a:latin typeface="Nunito" pitchFamily="2" charset="0"/>
              </a:rPr>
              <a:t>The data structure must be sorted.</a:t>
            </a:r>
          </a:p>
          <a:p>
            <a:pPr algn="l" fontAlgn="base">
              <a:buFont typeface="Arial" panose="020B0604020202020204" pitchFamily="34" charset="0"/>
              <a:buChar char="•"/>
            </a:pPr>
            <a:r>
              <a:rPr lang="en-US" b="0" i="0" dirty="0">
                <a:solidFill>
                  <a:srgbClr val="273239"/>
                </a:solidFill>
                <a:effectLst/>
                <a:latin typeface="Nunito" pitchFamily="2" charset="0"/>
              </a:rPr>
              <a:t>Access to any element of the data structure takes constant time.</a:t>
            </a:r>
          </a:p>
          <a:p>
            <a:endParaRPr lang="en-US" dirty="0"/>
          </a:p>
        </p:txBody>
      </p:sp>
    </p:spTree>
    <p:extLst>
      <p:ext uri="{BB962C8B-B14F-4D97-AF65-F5344CB8AC3E}">
        <p14:creationId xmlns:p14="http://schemas.microsoft.com/office/powerpoint/2010/main" val="1948652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B1EF-47BB-4C7D-9A9B-23EC73499245}"/>
              </a:ext>
            </a:extLst>
          </p:cNvPr>
          <p:cNvSpPr>
            <a:spLocks noGrp="1"/>
          </p:cNvSpPr>
          <p:nvPr>
            <p:ph type="title"/>
          </p:nvPr>
        </p:nvSpPr>
        <p:spPr/>
        <p:txBody>
          <a:bodyPr/>
          <a:lstStyle/>
          <a:p>
            <a:r>
              <a:rPr lang="en-US" b="1" dirty="0"/>
              <a:t>Bubble sort</a:t>
            </a:r>
          </a:p>
        </p:txBody>
      </p:sp>
      <p:sp>
        <p:nvSpPr>
          <p:cNvPr id="3" name="Content Placeholder 2">
            <a:extLst>
              <a:ext uri="{FF2B5EF4-FFF2-40B4-BE49-F238E27FC236}">
                <a16:creationId xmlns:a16="http://schemas.microsoft.com/office/drawing/2014/main" id="{75398D49-5E4D-47FA-B418-78FBD60C7B89}"/>
              </a:ext>
            </a:extLst>
          </p:cNvPr>
          <p:cNvSpPr>
            <a:spLocks noGrp="1"/>
          </p:cNvSpPr>
          <p:nvPr>
            <p:ph idx="1"/>
          </p:nvPr>
        </p:nvSpPr>
        <p:spPr/>
        <p:txBody>
          <a:bodyPr>
            <a:normAutofit fontScale="77500" lnSpcReduction="20000"/>
          </a:bodyPr>
          <a:lstStyle/>
          <a:p>
            <a:r>
              <a:rPr lang="en-US" dirty="0"/>
              <a:t>Bubble Sort is a simple comparison-based sorting algorithm. It repeatedly steps through the list, compares adjacent elements, and swaps them if they are in the wrong order. The process is repeated until the list is sorted. Although it is not the most efficient sorting algorithm for large datasets, it is easy to understand and implement.</a:t>
            </a:r>
          </a:p>
          <a:p>
            <a:pPr marL="0" indent="0">
              <a:buNone/>
            </a:pPr>
            <a:r>
              <a:rPr lang="en-US" b="1" dirty="0"/>
              <a:t>How Bubble Sort Works</a:t>
            </a:r>
          </a:p>
          <a:p>
            <a:pPr>
              <a:buFont typeface="+mj-lt"/>
              <a:buAutoNum type="arabicPeriod"/>
            </a:pPr>
            <a:r>
              <a:rPr lang="en-US" b="1" dirty="0"/>
              <a:t>Initialization</a:t>
            </a:r>
            <a:r>
              <a:rPr lang="en-US" dirty="0"/>
              <a:t>:</a:t>
            </a:r>
          </a:p>
          <a:p>
            <a:pPr marL="742950" lvl="1" indent="-285750">
              <a:buFont typeface="+mj-lt"/>
              <a:buAutoNum type="arabicPeriod"/>
            </a:pPr>
            <a:r>
              <a:rPr lang="en-US" dirty="0"/>
              <a:t>Start with an unsorted list.</a:t>
            </a:r>
          </a:p>
          <a:p>
            <a:pPr marL="742950" lvl="1" indent="-285750">
              <a:buFont typeface="+mj-lt"/>
              <a:buAutoNum type="arabicPeriod"/>
            </a:pPr>
            <a:r>
              <a:rPr lang="en-US" dirty="0"/>
              <a:t>Set a flag to track whether any elements were swapped during the pass.</a:t>
            </a:r>
          </a:p>
          <a:p>
            <a:pPr>
              <a:buFont typeface="+mj-lt"/>
              <a:buAutoNum type="arabicPeriod"/>
            </a:pPr>
            <a:r>
              <a:rPr lang="en-US" b="1" dirty="0"/>
              <a:t>Pass Through the List</a:t>
            </a:r>
            <a:r>
              <a:rPr lang="en-US" dirty="0"/>
              <a:t>:</a:t>
            </a:r>
          </a:p>
          <a:p>
            <a:pPr marL="742950" lvl="1" indent="-285750">
              <a:buFont typeface="+mj-lt"/>
              <a:buAutoNum type="arabicPeriod"/>
            </a:pPr>
            <a:r>
              <a:rPr lang="en-US" dirty="0"/>
              <a:t>For each element in the list (except the last one), compare it with the next element.</a:t>
            </a:r>
          </a:p>
          <a:p>
            <a:pPr marL="742950" lvl="1" indent="-285750">
              <a:buFont typeface="+mj-lt"/>
              <a:buAutoNum type="arabicPeriod"/>
            </a:pPr>
            <a:r>
              <a:rPr lang="en-US" dirty="0"/>
              <a:t>If the current element is greater than the next element, swap them.</a:t>
            </a:r>
          </a:p>
          <a:p>
            <a:pPr marL="742950" lvl="1" indent="-285750">
              <a:buFont typeface="+mj-lt"/>
              <a:buAutoNum type="arabicPeriod"/>
            </a:pPr>
            <a:r>
              <a:rPr lang="en-US" dirty="0"/>
              <a:t>Set the flag to indicate a swap occurred.</a:t>
            </a:r>
          </a:p>
          <a:p>
            <a:pPr>
              <a:buFont typeface="+mj-lt"/>
              <a:buAutoNum type="arabicPeriod"/>
            </a:pPr>
            <a:r>
              <a:rPr lang="en-US" b="1" dirty="0"/>
              <a:t>Repeat</a:t>
            </a:r>
            <a:r>
              <a:rPr lang="en-US" dirty="0"/>
              <a:t>:</a:t>
            </a:r>
          </a:p>
          <a:p>
            <a:pPr marL="742950" lvl="1" indent="-285750">
              <a:buFont typeface="+mj-lt"/>
              <a:buAutoNum type="arabicPeriod"/>
            </a:pPr>
            <a:r>
              <a:rPr lang="en-US" dirty="0"/>
              <a:t>Repeat the process for each pass until no swaps are needed.</a:t>
            </a:r>
          </a:p>
          <a:p>
            <a:pPr marL="742950" lvl="1" indent="-285750">
              <a:buFont typeface="+mj-lt"/>
              <a:buAutoNum type="arabicPeriod"/>
            </a:pPr>
            <a:r>
              <a:rPr lang="en-US" dirty="0"/>
              <a:t>After each pass, the largest unsorted element is moved to its correct position.</a:t>
            </a:r>
          </a:p>
          <a:p>
            <a:endParaRPr lang="en-US" dirty="0"/>
          </a:p>
        </p:txBody>
      </p:sp>
    </p:spTree>
    <p:extLst>
      <p:ext uri="{BB962C8B-B14F-4D97-AF65-F5344CB8AC3E}">
        <p14:creationId xmlns:p14="http://schemas.microsoft.com/office/powerpoint/2010/main" val="1883589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7F60-D467-424C-89B7-011E6F114032}"/>
              </a:ext>
            </a:extLst>
          </p:cNvPr>
          <p:cNvSpPr>
            <a:spLocks noGrp="1"/>
          </p:cNvSpPr>
          <p:nvPr>
            <p:ph type="title"/>
          </p:nvPr>
        </p:nvSpPr>
        <p:spPr/>
        <p:txBody>
          <a:bodyPr/>
          <a:lstStyle/>
          <a:p>
            <a:r>
              <a:rPr lang="en-US" b="1" dirty="0"/>
              <a:t>Bubble sort(Illustration)</a:t>
            </a:r>
          </a:p>
        </p:txBody>
      </p:sp>
      <p:sp>
        <p:nvSpPr>
          <p:cNvPr id="3" name="Content Placeholder 2">
            <a:extLst>
              <a:ext uri="{FF2B5EF4-FFF2-40B4-BE49-F238E27FC236}">
                <a16:creationId xmlns:a16="http://schemas.microsoft.com/office/drawing/2014/main" id="{5385E987-3D79-4CE1-833D-853973DFB6E8}"/>
              </a:ext>
            </a:extLst>
          </p:cNvPr>
          <p:cNvSpPr>
            <a:spLocks noGrp="1"/>
          </p:cNvSpPr>
          <p:nvPr>
            <p:ph idx="1"/>
          </p:nvPr>
        </p:nvSpPr>
        <p:spPr/>
        <p:txBody>
          <a:bodyPr>
            <a:normAutofit fontScale="92500"/>
          </a:bodyPr>
          <a:lstStyle/>
          <a:p>
            <a:pPr marL="0" indent="0">
              <a:buNone/>
            </a:pPr>
            <a:r>
              <a:rPr lang="en-US" dirty="0"/>
              <a:t>Initial List: [5, 1, 4, 2, 8]</a:t>
            </a:r>
          </a:p>
          <a:p>
            <a:pPr marL="0" indent="0">
              <a:buNone/>
            </a:pPr>
            <a:r>
              <a:rPr lang="en-US" dirty="0"/>
              <a:t>Pass 1:</a:t>
            </a:r>
          </a:p>
          <a:p>
            <a:pPr marL="0" indent="0">
              <a:buNone/>
            </a:pPr>
            <a:r>
              <a:rPr lang="en-US" dirty="0"/>
              <a:t>(5, 1, 4, 2, 8) -&gt; (1, 5, 4, 2, 8) -&gt; (1, 4, 5, 2, 8) -&gt; (1, 4, 2, 5, 8) -&gt; (1, 4, 2, 5, 8)</a:t>
            </a:r>
          </a:p>
          <a:p>
            <a:pPr marL="0" indent="0">
              <a:buNone/>
            </a:pPr>
            <a:r>
              <a:rPr lang="en-US" dirty="0"/>
              <a:t>Pass 2:</a:t>
            </a:r>
          </a:p>
          <a:p>
            <a:pPr marL="0" indent="0">
              <a:buNone/>
            </a:pPr>
            <a:r>
              <a:rPr lang="en-US" dirty="0"/>
              <a:t>(1, 4, 2, 5, 8) -&gt; (1, 4, 2, 5, 8) -&gt; (1, 2, 4, 5, 8) -&gt; (1, 2, 4, 5, 8) -&gt; (1, 2, 4, 5, 8)</a:t>
            </a:r>
          </a:p>
          <a:p>
            <a:pPr marL="0" indent="0">
              <a:buNone/>
            </a:pPr>
            <a:r>
              <a:rPr lang="en-US" dirty="0"/>
              <a:t>Pass 3:</a:t>
            </a:r>
          </a:p>
          <a:p>
            <a:pPr marL="0" indent="0">
              <a:buNone/>
            </a:pPr>
            <a:r>
              <a:rPr lang="en-US" dirty="0"/>
              <a:t>(1, 2, 4, 5, 8) -&gt; (1, 2, 4, 5, 8) -&gt; (1, 2, 4, 5, 8) -&gt; (1, 2, 4, 5, 8) -&gt; (1, 2, 4, 5, 8)</a:t>
            </a:r>
          </a:p>
          <a:p>
            <a:pPr marL="0" indent="0">
              <a:buNone/>
            </a:pPr>
            <a:endParaRPr lang="en-US" dirty="0"/>
          </a:p>
          <a:p>
            <a:pPr marL="0" indent="0">
              <a:buNone/>
            </a:pPr>
            <a:r>
              <a:rPr lang="en-US" dirty="0"/>
              <a:t>Final Sorted List: [1, 2, 4, 5, 8]</a:t>
            </a:r>
          </a:p>
          <a:p>
            <a:pPr marL="0" indent="0">
              <a:buNone/>
            </a:pPr>
            <a:endParaRPr lang="en-US" dirty="0"/>
          </a:p>
        </p:txBody>
      </p:sp>
    </p:spTree>
    <p:extLst>
      <p:ext uri="{BB962C8B-B14F-4D97-AF65-F5344CB8AC3E}">
        <p14:creationId xmlns:p14="http://schemas.microsoft.com/office/powerpoint/2010/main" val="260840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D61A-EC56-431F-9CF6-D6DD68941AFA}"/>
              </a:ext>
            </a:extLst>
          </p:cNvPr>
          <p:cNvSpPr>
            <a:spLocks noGrp="1"/>
          </p:cNvSpPr>
          <p:nvPr>
            <p:ph type="title"/>
          </p:nvPr>
        </p:nvSpPr>
        <p:spPr/>
        <p:txBody>
          <a:bodyPr/>
          <a:lstStyle/>
          <a:p>
            <a:r>
              <a:rPr lang="en-US" b="1" dirty="0"/>
              <a:t>Insertion Sort</a:t>
            </a:r>
          </a:p>
        </p:txBody>
      </p:sp>
      <p:sp>
        <p:nvSpPr>
          <p:cNvPr id="3" name="Content Placeholder 2">
            <a:extLst>
              <a:ext uri="{FF2B5EF4-FFF2-40B4-BE49-F238E27FC236}">
                <a16:creationId xmlns:a16="http://schemas.microsoft.com/office/drawing/2014/main" id="{4844324F-1322-41F9-9910-74F94D0426C6}"/>
              </a:ext>
            </a:extLst>
          </p:cNvPr>
          <p:cNvSpPr>
            <a:spLocks noGrp="1"/>
          </p:cNvSpPr>
          <p:nvPr>
            <p:ph idx="1"/>
          </p:nvPr>
        </p:nvSpPr>
        <p:spPr/>
        <p:txBody>
          <a:bodyPr>
            <a:normAutofit fontScale="85000" lnSpcReduction="20000"/>
          </a:bodyPr>
          <a:lstStyle/>
          <a:p>
            <a:pPr algn="l" rtl="0" fontAlgn="base"/>
            <a:r>
              <a:rPr lang="en-US" b="1" i="0" dirty="0">
                <a:solidFill>
                  <a:srgbClr val="273239"/>
                </a:solidFill>
                <a:effectLst/>
                <a:latin typeface="Nunito" pitchFamily="2" charset="0"/>
              </a:rPr>
              <a:t>Insertion sort </a:t>
            </a:r>
            <a:r>
              <a:rPr lang="en-US" b="0" i="0" dirty="0">
                <a:solidFill>
                  <a:srgbClr val="273239"/>
                </a:solidFill>
                <a:effectLst/>
                <a:latin typeface="Nunito" pitchFamily="2" charset="0"/>
              </a:rPr>
              <a:t>is a simple sorting algorithm that works by iteratively inserting each element of an unsorted list into its correct position in a sorted portion of the list. It is a </a:t>
            </a:r>
            <a:r>
              <a:rPr lang="en-US" b="1" i="0" dirty="0">
                <a:solidFill>
                  <a:srgbClr val="273239"/>
                </a:solidFill>
                <a:effectLst/>
                <a:latin typeface="Nunito" pitchFamily="2" charset="0"/>
              </a:rPr>
              <a:t>stable sorting</a:t>
            </a:r>
            <a:r>
              <a:rPr lang="en-US" b="0" i="0" dirty="0">
                <a:solidFill>
                  <a:srgbClr val="273239"/>
                </a:solidFill>
                <a:effectLst/>
                <a:latin typeface="Nunito" pitchFamily="2" charset="0"/>
              </a:rPr>
              <a:t> algorithm, meaning that elements with equal values maintain their relative order in the sorted output.</a:t>
            </a:r>
          </a:p>
          <a:p>
            <a:pPr algn="l" rtl="0" fontAlgn="base"/>
            <a:r>
              <a:rPr lang="en-US" b="1" i="0" dirty="0">
                <a:solidFill>
                  <a:srgbClr val="273239"/>
                </a:solidFill>
                <a:effectLst/>
                <a:latin typeface="Nunito" pitchFamily="2" charset="0"/>
              </a:rPr>
              <a:t>Insertion sort </a:t>
            </a:r>
            <a:r>
              <a:rPr lang="en-US" b="0" i="0" dirty="0">
                <a:solidFill>
                  <a:srgbClr val="273239"/>
                </a:solidFill>
                <a:effectLst/>
                <a:latin typeface="Nunito" pitchFamily="2" charset="0"/>
              </a:rPr>
              <a:t>is like sorting playing cards in your hands. You split the cards into two groups: the sorted cards and the unsorted cards. Then, you pick a card from the unsorted group and put it in the right place in the sorted group.</a:t>
            </a:r>
          </a:p>
          <a:p>
            <a:pPr algn="l" fontAlgn="base"/>
            <a:r>
              <a:rPr lang="en-US" b="1" i="0" dirty="0">
                <a:solidFill>
                  <a:srgbClr val="273239"/>
                </a:solidFill>
                <a:effectLst/>
                <a:latin typeface="Nunito" pitchFamily="2" charset="0"/>
              </a:rPr>
              <a:t>Insertion Sort Algorithm:</a:t>
            </a:r>
          </a:p>
          <a:p>
            <a:pPr algn="l" rtl="0" fontAlgn="base"/>
            <a:r>
              <a:rPr lang="en-US" b="1" i="0" dirty="0">
                <a:solidFill>
                  <a:srgbClr val="273239"/>
                </a:solidFill>
                <a:effectLst/>
                <a:latin typeface="Nunito" pitchFamily="2" charset="0"/>
              </a:rPr>
              <a:t>Insertion sort </a:t>
            </a:r>
            <a:r>
              <a:rPr lang="en-US" b="0" i="0" dirty="0">
                <a:solidFill>
                  <a:srgbClr val="273239"/>
                </a:solidFill>
                <a:effectLst/>
                <a:latin typeface="Nunito" pitchFamily="2" charset="0"/>
              </a:rPr>
              <a:t>is a simple sorting algorithm that works by building a sorted array one element at a time. It is considered an “</a:t>
            </a:r>
            <a:r>
              <a:rPr lang="en-US" b="1" i="0" dirty="0">
                <a:solidFill>
                  <a:srgbClr val="273239"/>
                </a:solidFill>
                <a:effectLst/>
                <a:latin typeface="Nunito" pitchFamily="2" charset="0"/>
              </a:rPr>
              <a:t>in-place</a:t>
            </a:r>
            <a:r>
              <a:rPr lang="en-US" b="0" i="0" dirty="0">
                <a:solidFill>
                  <a:srgbClr val="273239"/>
                </a:solidFill>
                <a:effectLst/>
                <a:latin typeface="Nunito" pitchFamily="2" charset="0"/>
              </a:rPr>
              <a:t>” sorting algorithm, meaning it doesn’t require any additional memory space beyond the original array.</a:t>
            </a:r>
          </a:p>
          <a:p>
            <a:endParaRPr lang="en-US" dirty="0"/>
          </a:p>
        </p:txBody>
      </p:sp>
    </p:spTree>
    <p:extLst>
      <p:ext uri="{BB962C8B-B14F-4D97-AF65-F5344CB8AC3E}">
        <p14:creationId xmlns:p14="http://schemas.microsoft.com/office/powerpoint/2010/main" val="4167886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8B14-9F40-4116-9727-883C6A8ABAA0}"/>
              </a:ext>
            </a:extLst>
          </p:cNvPr>
          <p:cNvSpPr>
            <a:spLocks noGrp="1"/>
          </p:cNvSpPr>
          <p:nvPr>
            <p:ph type="title"/>
          </p:nvPr>
        </p:nvSpPr>
        <p:spPr/>
        <p:txBody>
          <a:bodyPr/>
          <a:lstStyle/>
          <a:p>
            <a:r>
              <a:rPr lang="en-US" b="1" dirty="0"/>
              <a:t>Insertion Sort</a:t>
            </a:r>
          </a:p>
        </p:txBody>
      </p:sp>
      <p:sp>
        <p:nvSpPr>
          <p:cNvPr id="3" name="Content Placeholder 2">
            <a:extLst>
              <a:ext uri="{FF2B5EF4-FFF2-40B4-BE49-F238E27FC236}">
                <a16:creationId xmlns:a16="http://schemas.microsoft.com/office/drawing/2014/main" id="{D65468F0-1644-4AE5-8F81-643F58D771AF}"/>
              </a:ext>
            </a:extLst>
          </p:cNvPr>
          <p:cNvSpPr>
            <a:spLocks noGrp="1"/>
          </p:cNvSpPr>
          <p:nvPr>
            <p:ph idx="1"/>
          </p:nvPr>
        </p:nvSpPr>
        <p:spPr/>
        <p:txBody>
          <a:bodyPr>
            <a:normAutofit fontScale="92500" lnSpcReduction="20000"/>
          </a:bodyPr>
          <a:lstStyle/>
          <a:p>
            <a:pPr algn="l" rtl="0" fontAlgn="base"/>
            <a:r>
              <a:rPr lang="en-US" b="0" i="0" dirty="0">
                <a:solidFill>
                  <a:srgbClr val="273239"/>
                </a:solidFill>
                <a:effectLst/>
                <a:latin typeface="Nunito" pitchFamily="2" charset="0"/>
              </a:rPr>
              <a:t>To achieve insertion sort, follow these steps:</a:t>
            </a:r>
          </a:p>
          <a:p>
            <a:pPr algn="l" fontAlgn="base">
              <a:buFont typeface="Arial" panose="020B0604020202020204" pitchFamily="34" charset="0"/>
              <a:buChar char="•"/>
            </a:pPr>
            <a:r>
              <a:rPr lang="en-US" b="0" i="0" dirty="0">
                <a:solidFill>
                  <a:srgbClr val="273239"/>
                </a:solidFill>
                <a:effectLst/>
                <a:latin typeface="Nunito" pitchFamily="2" charset="0"/>
              </a:rPr>
              <a:t>We have to start with second element of the array as first element in the array is assumed to be sorted.</a:t>
            </a:r>
          </a:p>
          <a:p>
            <a:pPr algn="l" fontAlgn="base">
              <a:buFont typeface="Arial" panose="020B0604020202020204" pitchFamily="34" charset="0"/>
              <a:buChar char="•"/>
            </a:pPr>
            <a:r>
              <a:rPr lang="en-US" b="0" i="0" dirty="0">
                <a:solidFill>
                  <a:srgbClr val="273239"/>
                </a:solidFill>
                <a:effectLst/>
                <a:latin typeface="Nunito" pitchFamily="2" charset="0"/>
              </a:rPr>
              <a:t>Compare second element with the first element and check if the second element is smaller then swap them.</a:t>
            </a:r>
          </a:p>
          <a:p>
            <a:pPr algn="l" fontAlgn="base">
              <a:buFont typeface="Arial" panose="020B0604020202020204" pitchFamily="34" charset="0"/>
              <a:buChar char="•"/>
            </a:pPr>
            <a:r>
              <a:rPr lang="en-US" b="0" i="0" dirty="0">
                <a:solidFill>
                  <a:srgbClr val="273239"/>
                </a:solidFill>
                <a:effectLst/>
                <a:latin typeface="Nunito" pitchFamily="2" charset="0"/>
              </a:rPr>
              <a:t>Move to the third element and compare it with the second element, then the first element and swap as necessary to put it in the correct position among the first three elements.</a:t>
            </a:r>
          </a:p>
          <a:p>
            <a:pPr algn="l" fontAlgn="base">
              <a:buFont typeface="Arial" panose="020B0604020202020204" pitchFamily="34" charset="0"/>
              <a:buChar char="•"/>
            </a:pPr>
            <a:r>
              <a:rPr lang="en-US" b="0" i="0" dirty="0">
                <a:solidFill>
                  <a:srgbClr val="273239"/>
                </a:solidFill>
                <a:effectLst/>
                <a:latin typeface="Nunito" pitchFamily="2" charset="0"/>
              </a:rPr>
              <a:t>Continue this process, comparing each element with the ones before it and swapping as needed to place it in the correct position among the sorted elements.</a:t>
            </a:r>
          </a:p>
          <a:p>
            <a:pPr algn="l" fontAlgn="base">
              <a:buFont typeface="Arial" panose="020B0604020202020204" pitchFamily="34" charset="0"/>
              <a:buChar char="•"/>
            </a:pPr>
            <a:r>
              <a:rPr lang="en-US" b="0" i="0" dirty="0">
                <a:solidFill>
                  <a:srgbClr val="273239"/>
                </a:solidFill>
                <a:effectLst/>
                <a:latin typeface="Nunito" pitchFamily="2" charset="0"/>
              </a:rPr>
              <a:t>Repeat until the entire array is sorted.</a:t>
            </a:r>
          </a:p>
          <a:p>
            <a:endParaRPr lang="en-US" dirty="0"/>
          </a:p>
        </p:txBody>
      </p:sp>
    </p:spTree>
    <p:extLst>
      <p:ext uri="{BB962C8B-B14F-4D97-AF65-F5344CB8AC3E}">
        <p14:creationId xmlns:p14="http://schemas.microsoft.com/office/powerpoint/2010/main" val="3673804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40F9-4425-41C7-8EF1-F1CF9258A84D}"/>
              </a:ext>
            </a:extLst>
          </p:cNvPr>
          <p:cNvSpPr>
            <a:spLocks noGrp="1"/>
          </p:cNvSpPr>
          <p:nvPr>
            <p:ph type="title"/>
          </p:nvPr>
        </p:nvSpPr>
        <p:spPr/>
        <p:txBody>
          <a:bodyPr/>
          <a:lstStyle/>
          <a:p>
            <a:r>
              <a:rPr lang="en-US" b="1" dirty="0"/>
              <a:t>Insertion Sort</a:t>
            </a:r>
          </a:p>
        </p:txBody>
      </p:sp>
      <p:pic>
        <p:nvPicPr>
          <p:cNvPr id="5" name="Content Placeholder 4">
            <a:extLst>
              <a:ext uri="{FF2B5EF4-FFF2-40B4-BE49-F238E27FC236}">
                <a16:creationId xmlns:a16="http://schemas.microsoft.com/office/drawing/2014/main" id="{C27C9103-E5EA-4245-9160-DDD1C00116C3}"/>
              </a:ext>
            </a:extLst>
          </p:cNvPr>
          <p:cNvPicPr>
            <a:picLocks noGrp="1" noChangeAspect="1"/>
          </p:cNvPicPr>
          <p:nvPr>
            <p:ph idx="1"/>
          </p:nvPr>
        </p:nvPicPr>
        <p:blipFill>
          <a:blip r:embed="rId2"/>
          <a:stretch>
            <a:fillRect/>
          </a:stretch>
        </p:blipFill>
        <p:spPr>
          <a:xfrm>
            <a:off x="1700620" y="1825625"/>
            <a:ext cx="8790759" cy="4351338"/>
          </a:xfrm>
        </p:spPr>
      </p:pic>
    </p:spTree>
    <p:extLst>
      <p:ext uri="{BB962C8B-B14F-4D97-AF65-F5344CB8AC3E}">
        <p14:creationId xmlns:p14="http://schemas.microsoft.com/office/powerpoint/2010/main" val="173337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3939-273D-4C0E-9B2F-99913792024E}"/>
              </a:ext>
            </a:extLst>
          </p:cNvPr>
          <p:cNvSpPr>
            <a:spLocks noGrp="1"/>
          </p:cNvSpPr>
          <p:nvPr>
            <p:ph type="title"/>
          </p:nvPr>
        </p:nvSpPr>
        <p:spPr/>
        <p:txBody>
          <a:bodyPr/>
          <a:lstStyle/>
          <a:p>
            <a:r>
              <a:rPr lang="en-US" b="1" dirty="0"/>
              <a:t>Acknowledgements</a:t>
            </a:r>
          </a:p>
        </p:txBody>
      </p:sp>
      <p:sp>
        <p:nvSpPr>
          <p:cNvPr id="3" name="Content Placeholder 2">
            <a:extLst>
              <a:ext uri="{FF2B5EF4-FFF2-40B4-BE49-F238E27FC236}">
                <a16:creationId xmlns:a16="http://schemas.microsoft.com/office/drawing/2014/main" id="{3B91EA4B-14BB-4CD5-BD5C-406448B261B0}"/>
              </a:ext>
            </a:extLst>
          </p:cNvPr>
          <p:cNvSpPr>
            <a:spLocks noGrp="1"/>
          </p:cNvSpPr>
          <p:nvPr>
            <p:ph idx="1"/>
          </p:nvPr>
        </p:nvSpPr>
        <p:spPr/>
        <p:txBody>
          <a:bodyPr/>
          <a:lstStyle/>
          <a:p>
            <a:r>
              <a:rPr lang="en-US" dirty="0" err="1"/>
              <a:t>GeekForGeeks</a:t>
            </a:r>
            <a:endParaRPr lang="en-US" dirty="0"/>
          </a:p>
          <a:p>
            <a:r>
              <a:rPr lang="en-US" dirty="0" err="1"/>
              <a:t>CodeBasics</a:t>
            </a:r>
            <a:endParaRPr lang="en-US" dirty="0"/>
          </a:p>
        </p:txBody>
      </p:sp>
    </p:spTree>
    <p:extLst>
      <p:ext uri="{BB962C8B-B14F-4D97-AF65-F5344CB8AC3E}">
        <p14:creationId xmlns:p14="http://schemas.microsoft.com/office/powerpoint/2010/main" val="424784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A74A-194F-45B9-BCD9-6F0B3A7DC9BA}"/>
              </a:ext>
            </a:extLst>
          </p:cNvPr>
          <p:cNvSpPr>
            <a:spLocks noGrp="1"/>
          </p:cNvSpPr>
          <p:nvPr>
            <p:ph type="title"/>
          </p:nvPr>
        </p:nvSpPr>
        <p:spPr/>
        <p:txBody>
          <a:bodyPr/>
          <a:lstStyle/>
          <a:p>
            <a:r>
              <a:rPr lang="en-US" b="1" dirty="0"/>
              <a:t>STACKS</a:t>
            </a:r>
          </a:p>
        </p:txBody>
      </p:sp>
      <p:sp>
        <p:nvSpPr>
          <p:cNvPr id="3" name="Content Placeholder 2">
            <a:extLst>
              <a:ext uri="{FF2B5EF4-FFF2-40B4-BE49-F238E27FC236}">
                <a16:creationId xmlns:a16="http://schemas.microsoft.com/office/drawing/2014/main" id="{6C44FF85-33DF-4B1D-977C-CDC04CACC67B}"/>
              </a:ext>
            </a:extLst>
          </p:cNvPr>
          <p:cNvSpPr>
            <a:spLocks noGrp="1"/>
          </p:cNvSpPr>
          <p:nvPr>
            <p:ph idx="1"/>
          </p:nvPr>
        </p:nvSpPr>
        <p:spPr/>
        <p:txBody>
          <a:bodyPr/>
          <a:lstStyle/>
          <a:p>
            <a:r>
              <a:rPr lang="en-US" b="0" i="0" dirty="0">
                <a:solidFill>
                  <a:srgbClr val="273239"/>
                </a:solidFill>
                <a:effectLst/>
                <a:latin typeface="Nunito" pitchFamily="2" charset="0"/>
              </a:rPr>
              <a:t>A </a:t>
            </a:r>
            <a:r>
              <a:rPr lang="en-US" b="1" i="0" dirty="0">
                <a:solidFill>
                  <a:srgbClr val="273239"/>
                </a:solidFill>
                <a:effectLst/>
                <a:latin typeface="Nunito" pitchFamily="2" charset="0"/>
              </a:rPr>
              <a:t>Stack</a:t>
            </a:r>
            <a:r>
              <a:rPr lang="en-US" b="0" i="0" dirty="0">
                <a:solidFill>
                  <a:srgbClr val="273239"/>
                </a:solidFill>
                <a:effectLst/>
                <a:latin typeface="Nunito" pitchFamily="2" charset="0"/>
              </a:rPr>
              <a:t> is a linear data structure that follows a particular order in which the operations are performed. The order may be </a:t>
            </a:r>
            <a:r>
              <a:rPr lang="en-US" b="1" i="0" dirty="0">
                <a:solidFill>
                  <a:srgbClr val="273239"/>
                </a:solidFill>
                <a:effectLst/>
                <a:latin typeface="Nunito" pitchFamily="2" charset="0"/>
              </a:rPr>
              <a:t>LIFO(Last In First Out)</a:t>
            </a:r>
            <a:r>
              <a:rPr lang="en-US" b="0" i="0" dirty="0">
                <a:solidFill>
                  <a:srgbClr val="273239"/>
                </a:solidFill>
                <a:effectLst/>
                <a:latin typeface="Nunito" pitchFamily="2" charset="0"/>
              </a:rPr>
              <a:t> or </a:t>
            </a:r>
            <a:r>
              <a:rPr lang="en-US" b="1" i="0" dirty="0">
                <a:solidFill>
                  <a:srgbClr val="273239"/>
                </a:solidFill>
                <a:effectLst/>
                <a:latin typeface="Nunito" pitchFamily="2" charset="0"/>
              </a:rPr>
              <a:t>FILO(First In Last Out)</a:t>
            </a:r>
            <a:r>
              <a:rPr lang="en-US" b="0" i="0" dirty="0">
                <a:solidFill>
                  <a:srgbClr val="273239"/>
                </a:solidFill>
                <a:effectLst/>
                <a:latin typeface="Nunito" pitchFamily="2" charset="0"/>
              </a:rPr>
              <a:t>. </a:t>
            </a:r>
            <a:r>
              <a:rPr lang="en-US" b="1" i="0" dirty="0">
                <a:solidFill>
                  <a:srgbClr val="273239"/>
                </a:solidFill>
                <a:effectLst/>
                <a:latin typeface="Nunito" pitchFamily="2" charset="0"/>
              </a:rPr>
              <a:t>LIFO</a:t>
            </a:r>
            <a:r>
              <a:rPr lang="en-US" b="0" i="0" dirty="0">
                <a:solidFill>
                  <a:srgbClr val="273239"/>
                </a:solidFill>
                <a:effectLst/>
                <a:latin typeface="Nunito" pitchFamily="2" charset="0"/>
              </a:rPr>
              <a:t> implies that the element that is inserted last, comes out first and </a:t>
            </a:r>
            <a:r>
              <a:rPr lang="en-US" b="1" i="0" dirty="0">
                <a:solidFill>
                  <a:srgbClr val="273239"/>
                </a:solidFill>
                <a:effectLst/>
                <a:latin typeface="Nunito" pitchFamily="2" charset="0"/>
              </a:rPr>
              <a:t>FILO</a:t>
            </a:r>
            <a:r>
              <a:rPr lang="en-US" b="0" i="0" dirty="0">
                <a:solidFill>
                  <a:srgbClr val="273239"/>
                </a:solidFill>
                <a:effectLst/>
                <a:latin typeface="Nunito" pitchFamily="2" charset="0"/>
              </a:rPr>
              <a:t> implies that the element that is inserted first, comes out last.</a:t>
            </a:r>
          </a:p>
          <a:p>
            <a:endParaRPr lang="en-US" dirty="0"/>
          </a:p>
        </p:txBody>
      </p:sp>
      <p:sp>
        <p:nvSpPr>
          <p:cNvPr id="4" name="AutoShape 2" descr="Lightbox">
            <a:extLst>
              <a:ext uri="{FF2B5EF4-FFF2-40B4-BE49-F238E27FC236}">
                <a16:creationId xmlns:a16="http://schemas.microsoft.com/office/drawing/2014/main" id="{EEE817F9-AED6-49B7-A929-7A7AAB326E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594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AE16-ED5F-4BBA-A035-E4398683F301}"/>
              </a:ext>
            </a:extLst>
          </p:cNvPr>
          <p:cNvSpPr>
            <a:spLocks noGrp="1"/>
          </p:cNvSpPr>
          <p:nvPr>
            <p:ph type="title"/>
          </p:nvPr>
        </p:nvSpPr>
        <p:spPr/>
        <p:txBody>
          <a:bodyPr/>
          <a:lstStyle/>
          <a:p>
            <a:r>
              <a:rPr lang="en-US" sz="6000" b="1" dirty="0"/>
              <a:t>STACKS</a:t>
            </a:r>
            <a:endParaRPr lang="en-US" b="1" dirty="0"/>
          </a:p>
        </p:txBody>
      </p:sp>
      <p:sp>
        <p:nvSpPr>
          <p:cNvPr id="3" name="Content Placeholder 2">
            <a:extLst>
              <a:ext uri="{FF2B5EF4-FFF2-40B4-BE49-F238E27FC236}">
                <a16:creationId xmlns:a16="http://schemas.microsoft.com/office/drawing/2014/main" id="{85B3EF5E-2747-4BD9-89CC-EE9EC438FE0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886DF77-DD8A-45FF-A117-586A3F730C04}"/>
              </a:ext>
            </a:extLst>
          </p:cNvPr>
          <p:cNvPicPr>
            <a:picLocks noChangeAspect="1"/>
          </p:cNvPicPr>
          <p:nvPr/>
        </p:nvPicPr>
        <p:blipFill>
          <a:blip r:embed="rId2"/>
          <a:stretch>
            <a:fillRect/>
          </a:stretch>
        </p:blipFill>
        <p:spPr>
          <a:xfrm>
            <a:off x="838199" y="1838877"/>
            <a:ext cx="10581535" cy="4243871"/>
          </a:xfrm>
          <a:prstGeom prst="rect">
            <a:avLst/>
          </a:prstGeom>
        </p:spPr>
      </p:pic>
    </p:spTree>
    <p:extLst>
      <p:ext uri="{BB962C8B-B14F-4D97-AF65-F5344CB8AC3E}">
        <p14:creationId xmlns:p14="http://schemas.microsoft.com/office/powerpoint/2010/main" val="305443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5822-4860-495A-81FC-2B1A7960FFEE}"/>
              </a:ext>
            </a:extLst>
          </p:cNvPr>
          <p:cNvSpPr>
            <a:spLocks noGrp="1"/>
          </p:cNvSpPr>
          <p:nvPr>
            <p:ph type="title"/>
          </p:nvPr>
        </p:nvSpPr>
        <p:spPr>
          <a:xfrm>
            <a:off x="506896" y="118924"/>
            <a:ext cx="10515600" cy="1325563"/>
          </a:xfrm>
        </p:spPr>
        <p:txBody>
          <a:bodyPr/>
          <a:lstStyle/>
          <a:p>
            <a:r>
              <a:rPr lang="en-US" b="1" dirty="0"/>
              <a:t>STACKS</a:t>
            </a:r>
          </a:p>
        </p:txBody>
      </p:sp>
      <p:sp>
        <p:nvSpPr>
          <p:cNvPr id="3" name="Content Placeholder 2">
            <a:extLst>
              <a:ext uri="{FF2B5EF4-FFF2-40B4-BE49-F238E27FC236}">
                <a16:creationId xmlns:a16="http://schemas.microsoft.com/office/drawing/2014/main" id="{D6E8ADA2-92E9-425F-AD92-98DD9EDFE44D}"/>
              </a:ext>
            </a:extLst>
          </p:cNvPr>
          <p:cNvSpPr>
            <a:spLocks noGrp="1"/>
          </p:cNvSpPr>
          <p:nvPr>
            <p:ph idx="1"/>
          </p:nvPr>
        </p:nvSpPr>
        <p:spPr>
          <a:xfrm>
            <a:off x="838200" y="1444487"/>
            <a:ext cx="10515600" cy="4732476"/>
          </a:xfrm>
        </p:spPr>
        <p:txBody>
          <a:bodyPr>
            <a:normAutofit fontScale="47500" lnSpcReduction="20000"/>
          </a:bodyPr>
          <a:lstStyle/>
          <a:p>
            <a:pPr algn="l" rtl="0" fontAlgn="base"/>
            <a:r>
              <a:rPr lang="en-US" sz="2900" b="1" i="0" dirty="0">
                <a:solidFill>
                  <a:srgbClr val="273239"/>
                </a:solidFill>
                <a:effectLst/>
                <a:latin typeface="Nunito" pitchFamily="2" charset="0"/>
              </a:rPr>
              <a:t>Think of it this way:</a:t>
            </a:r>
            <a:endParaRPr lang="en-US" sz="2900" b="0" i="0" dirty="0">
              <a:solidFill>
                <a:srgbClr val="273239"/>
              </a:solidFill>
              <a:effectLst/>
              <a:latin typeface="Nunito" pitchFamily="2" charset="0"/>
            </a:endParaRPr>
          </a:p>
          <a:p>
            <a:pPr algn="l" fontAlgn="base">
              <a:buFont typeface="Arial" panose="020B0604020202020204" pitchFamily="34" charset="0"/>
              <a:buChar char="•"/>
            </a:pPr>
            <a:r>
              <a:rPr lang="en-US" sz="2900" b="0" i="0" dirty="0">
                <a:solidFill>
                  <a:srgbClr val="273239"/>
                </a:solidFill>
                <a:effectLst/>
                <a:latin typeface="Nunito" pitchFamily="2" charset="0"/>
              </a:rPr>
              <a:t>Pushing an element onto the stack is like adding a new plate on top.</a:t>
            </a:r>
          </a:p>
          <a:p>
            <a:pPr algn="l" fontAlgn="base">
              <a:buFont typeface="Arial" panose="020B0604020202020204" pitchFamily="34" charset="0"/>
              <a:buChar char="•"/>
            </a:pPr>
            <a:r>
              <a:rPr lang="en-US" sz="2900" b="0" i="0" dirty="0">
                <a:solidFill>
                  <a:srgbClr val="273239"/>
                </a:solidFill>
                <a:effectLst/>
                <a:latin typeface="Nunito" pitchFamily="2" charset="0"/>
              </a:rPr>
              <a:t>Popping an element removes the top plate from the stack.</a:t>
            </a:r>
          </a:p>
          <a:p>
            <a:pPr marL="0" indent="0" algn="l" fontAlgn="base">
              <a:buNone/>
            </a:pPr>
            <a:endParaRPr lang="en-US" sz="2900" b="1" i="0" dirty="0">
              <a:solidFill>
                <a:srgbClr val="273239"/>
              </a:solidFill>
              <a:effectLst/>
              <a:latin typeface="Nunito" pitchFamily="2" charset="0"/>
            </a:endParaRPr>
          </a:p>
          <a:p>
            <a:pPr marL="0" indent="0" algn="l" fontAlgn="base">
              <a:buNone/>
            </a:pPr>
            <a:r>
              <a:rPr lang="en-US" sz="2900" b="1" i="0" dirty="0">
                <a:solidFill>
                  <a:srgbClr val="273239"/>
                </a:solidFill>
                <a:effectLst/>
                <a:latin typeface="Nunito" pitchFamily="2" charset="0"/>
              </a:rPr>
              <a:t>Key Operations on Stack Data Structures</a:t>
            </a:r>
          </a:p>
          <a:p>
            <a:pPr algn="l" fontAlgn="base">
              <a:buFont typeface="Arial" panose="020B0604020202020204" pitchFamily="34" charset="0"/>
              <a:buChar char="•"/>
            </a:pPr>
            <a:r>
              <a:rPr lang="en-US" sz="2900" b="1" i="0" dirty="0">
                <a:solidFill>
                  <a:srgbClr val="273239"/>
                </a:solidFill>
                <a:effectLst/>
                <a:latin typeface="Nunito" pitchFamily="2" charset="0"/>
              </a:rPr>
              <a:t>Push</a:t>
            </a:r>
            <a:r>
              <a:rPr lang="en-US" sz="2900" b="0" i="0" dirty="0">
                <a:solidFill>
                  <a:srgbClr val="273239"/>
                </a:solidFill>
                <a:effectLst/>
                <a:latin typeface="Nunito" pitchFamily="2" charset="0"/>
              </a:rPr>
              <a:t>: Adds an element to the top of the stack.</a:t>
            </a:r>
          </a:p>
          <a:p>
            <a:pPr algn="l" fontAlgn="base">
              <a:buFont typeface="Arial" panose="020B0604020202020204" pitchFamily="34" charset="0"/>
              <a:buChar char="•"/>
            </a:pPr>
            <a:r>
              <a:rPr lang="en-US" sz="2900" b="1" i="0" dirty="0">
                <a:solidFill>
                  <a:srgbClr val="273239"/>
                </a:solidFill>
                <a:effectLst/>
                <a:latin typeface="Nunito" pitchFamily="2" charset="0"/>
              </a:rPr>
              <a:t>Pop</a:t>
            </a:r>
            <a:r>
              <a:rPr lang="en-US" sz="2900" b="0" i="0" dirty="0">
                <a:solidFill>
                  <a:srgbClr val="273239"/>
                </a:solidFill>
                <a:effectLst/>
                <a:latin typeface="Nunito" pitchFamily="2" charset="0"/>
              </a:rPr>
              <a:t>: Removes the top element from the stack.</a:t>
            </a:r>
          </a:p>
          <a:p>
            <a:pPr algn="l" fontAlgn="base">
              <a:buFont typeface="Arial" panose="020B0604020202020204" pitchFamily="34" charset="0"/>
              <a:buChar char="•"/>
            </a:pPr>
            <a:r>
              <a:rPr lang="en-US" sz="2900" b="1" i="0" dirty="0">
                <a:solidFill>
                  <a:srgbClr val="273239"/>
                </a:solidFill>
                <a:effectLst/>
                <a:latin typeface="Nunito" pitchFamily="2" charset="0"/>
              </a:rPr>
              <a:t>Peek</a:t>
            </a:r>
            <a:r>
              <a:rPr lang="en-US" sz="2900" b="0" i="0" dirty="0">
                <a:solidFill>
                  <a:srgbClr val="273239"/>
                </a:solidFill>
                <a:effectLst/>
                <a:latin typeface="Nunito" pitchFamily="2" charset="0"/>
              </a:rPr>
              <a:t>: Returns the top element without removing it.</a:t>
            </a:r>
          </a:p>
          <a:p>
            <a:pPr algn="l" fontAlgn="base">
              <a:buFont typeface="Arial" panose="020B0604020202020204" pitchFamily="34" charset="0"/>
              <a:buChar char="•"/>
            </a:pPr>
            <a:r>
              <a:rPr lang="en-US" sz="2900" b="1" i="0" dirty="0" err="1">
                <a:solidFill>
                  <a:srgbClr val="273239"/>
                </a:solidFill>
                <a:effectLst/>
                <a:latin typeface="Nunito" pitchFamily="2" charset="0"/>
              </a:rPr>
              <a:t>IsEmpty</a:t>
            </a:r>
            <a:r>
              <a:rPr lang="en-US" sz="2900" b="0" i="0" dirty="0">
                <a:solidFill>
                  <a:srgbClr val="273239"/>
                </a:solidFill>
                <a:effectLst/>
                <a:latin typeface="Nunito" pitchFamily="2" charset="0"/>
              </a:rPr>
              <a:t>: Checks if the stack is empty.</a:t>
            </a:r>
          </a:p>
          <a:p>
            <a:pPr algn="l" fontAlgn="base">
              <a:buFont typeface="Arial" panose="020B0604020202020204" pitchFamily="34" charset="0"/>
              <a:buChar char="•"/>
            </a:pPr>
            <a:r>
              <a:rPr lang="en-US" sz="2900" b="1" i="0" dirty="0" err="1">
                <a:solidFill>
                  <a:srgbClr val="273239"/>
                </a:solidFill>
                <a:effectLst/>
                <a:latin typeface="Nunito" pitchFamily="2" charset="0"/>
              </a:rPr>
              <a:t>IsFull</a:t>
            </a:r>
            <a:r>
              <a:rPr lang="en-US" sz="2900" b="0" i="0" dirty="0">
                <a:solidFill>
                  <a:srgbClr val="273239"/>
                </a:solidFill>
                <a:effectLst/>
                <a:latin typeface="Nunito" pitchFamily="2" charset="0"/>
              </a:rPr>
              <a:t>: Checks if the stack is full (in case of fixed-size arrays).</a:t>
            </a:r>
          </a:p>
          <a:p>
            <a:pPr algn="l" fontAlgn="base"/>
            <a:r>
              <a:rPr lang="en-US" sz="2900" b="1" i="0" dirty="0">
                <a:solidFill>
                  <a:srgbClr val="273239"/>
                </a:solidFill>
                <a:effectLst/>
                <a:latin typeface="Nunito" pitchFamily="2" charset="0"/>
              </a:rPr>
              <a:t>Applications of Stack Data Structures</a:t>
            </a:r>
          </a:p>
          <a:p>
            <a:pPr algn="l" fontAlgn="base">
              <a:buFont typeface="Arial" panose="020B0604020202020204" pitchFamily="34" charset="0"/>
              <a:buChar char="•"/>
            </a:pPr>
            <a:r>
              <a:rPr lang="en-US" sz="2900" b="0" i="0" dirty="0">
                <a:solidFill>
                  <a:srgbClr val="273239"/>
                </a:solidFill>
                <a:effectLst/>
                <a:latin typeface="Nunito" pitchFamily="2" charset="0"/>
              </a:rPr>
              <a:t>Recursion</a:t>
            </a:r>
          </a:p>
          <a:p>
            <a:pPr algn="l" fontAlgn="base">
              <a:buFont typeface="Arial" panose="020B0604020202020204" pitchFamily="34" charset="0"/>
              <a:buChar char="•"/>
            </a:pPr>
            <a:r>
              <a:rPr lang="en-US" sz="2900" b="0" i="0" dirty="0">
                <a:solidFill>
                  <a:srgbClr val="273239"/>
                </a:solidFill>
                <a:effectLst/>
                <a:latin typeface="Nunito" pitchFamily="2" charset="0"/>
              </a:rPr>
              <a:t>Expression Evaluation and Parsing</a:t>
            </a:r>
          </a:p>
          <a:p>
            <a:pPr algn="l" fontAlgn="base">
              <a:buFont typeface="Arial" panose="020B0604020202020204" pitchFamily="34" charset="0"/>
              <a:buChar char="•"/>
            </a:pPr>
            <a:r>
              <a:rPr lang="en-US" sz="2900" b="0" i="0" dirty="0">
                <a:solidFill>
                  <a:srgbClr val="273239"/>
                </a:solidFill>
                <a:effectLst/>
                <a:latin typeface="Nunito" pitchFamily="2" charset="0"/>
              </a:rPr>
              <a:t>Depth-First Search (DFS)</a:t>
            </a:r>
          </a:p>
          <a:p>
            <a:pPr algn="l" fontAlgn="base">
              <a:buFont typeface="Arial" panose="020B0604020202020204" pitchFamily="34" charset="0"/>
              <a:buChar char="•"/>
            </a:pPr>
            <a:r>
              <a:rPr lang="en-US" sz="2900" b="0" i="0" dirty="0">
                <a:solidFill>
                  <a:srgbClr val="273239"/>
                </a:solidFill>
                <a:effectLst/>
                <a:latin typeface="Nunito" pitchFamily="2" charset="0"/>
              </a:rPr>
              <a:t>Undo/Redo Operations</a:t>
            </a:r>
          </a:p>
          <a:p>
            <a:pPr algn="l" fontAlgn="base">
              <a:buFont typeface="Arial" panose="020B0604020202020204" pitchFamily="34" charset="0"/>
              <a:buChar char="•"/>
            </a:pPr>
            <a:r>
              <a:rPr lang="en-US" sz="2900" b="0" i="0" dirty="0">
                <a:solidFill>
                  <a:srgbClr val="273239"/>
                </a:solidFill>
                <a:effectLst/>
                <a:latin typeface="Nunito" pitchFamily="2" charset="0"/>
              </a:rPr>
              <a:t>Browser History</a:t>
            </a:r>
          </a:p>
          <a:p>
            <a:pPr algn="l" fontAlgn="base">
              <a:buFont typeface="Arial" panose="020B0604020202020204" pitchFamily="34" charset="0"/>
              <a:buChar char="•"/>
            </a:pPr>
            <a:r>
              <a:rPr lang="en-US" sz="2900" b="0" i="0" dirty="0">
                <a:solidFill>
                  <a:srgbClr val="273239"/>
                </a:solidFill>
                <a:effectLst/>
                <a:latin typeface="Nunito" pitchFamily="2" charset="0"/>
              </a:rPr>
              <a:t>Function Calls</a:t>
            </a:r>
          </a:p>
          <a:p>
            <a:endParaRPr lang="en-US" dirty="0"/>
          </a:p>
        </p:txBody>
      </p:sp>
    </p:spTree>
    <p:extLst>
      <p:ext uri="{BB962C8B-B14F-4D97-AF65-F5344CB8AC3E}">
        <p14:creationId xmlns:p14="http://schemas.microsoft.com/office/powerpoint/2010/main" val="59681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D68B-5CB0-4509-BEF9-B2D81B55BE26}"/>
              </a:ext>
            </a:extLst>
          </p:cNvPr>
          <p:cNvSpPr>
            <a:spLocks noGrp="1"/>
          </p:cNvSpPr>
          <p:nvPr>
            <p:ph type="title"/>
          </p:nvPr>
        </p:nvSpPr>
        <p:spPr/>
        <p:txBody>
          <a:bodyPr/>
          <a:lstStyle/>
          <a:p>
            <a:r>
              <a:rPr lang="en-US" b="1" dirty="0"/>
              <a:t>Tree Data Structure</a:t>
            </a:r>
          </a:p>
        </p:txBody>
      </p:sp>
      <p:sp>
        <p:nvSpPr>
          <p:cNvPr id="3" name="Content Placeholder 2">
            <a:extLst>
              <a:ext uri="{FF2B5EF4-FFF2-40B4-BE49-F238E27FC236}">
                <a16:creationId xmlns:a16="http://schemas.microsoft.com/office/drawing/2014/main" id="{1306B042-0744-431E-8045-6A5F9D7D864E}"/>
              </a:ext>
            </a:extLst>
          </p:cNvPr>
          <p:cNvSpPr>
            <a:spLocks noGrp="1"/>
          </p:cNvSpPr>
          <p:nvPr>
            <p:ph idx="1"/>
          </p:nvPr>
        </p:nvSpPr>
        <p:spPr/>
        <p:txBody>
          <a:bodyPr/>
          <a:lstStyle/>
          <a:p>
            <a:pPr marL="0" indent="0">
              <a:buNone/>
            </a:pPr>
            <a:r>
              <a:rPr lang="en-US" b="1" i="0" dirty="0">
                <a:solidFill>
                  <a:srgbClr val="273239"/>
                </a:solidFill>
                <a:effectLst/>
                <a:latin typeface="Nunito" pitchFamily="2" charset="0"/>
              </a:rPr>
              <a:t>Tree Data Structure</a:t>
            </a:r>
            <a:r>
              <a:rPr lang="en-US" b="0" i="0" dirty="0">
                <a:solidFill>
                  <a:srgbClr val="273239"/>
                </a:solidFill>
                <a:effectLst/>
                <a:latin typeface="Nunito" pitchFamily="2" charset="0"/>
              </a:rPr>
              <a:t> is a non-linear data structure in which a collection of elements known as nodes are connected to each other via edges such that there exists exactly one path between any two nodes.</a:t>
            </a:r>
          </a:p>
          <a:p>
            <a:pPr marL="0" indent="0">
              <a:buNone/>
            </a:pPr>
            <a:endParaRPr lang="en-US" dirty="0"/>
          </a:p>
        </p:txBody>
      </p:sp>
      <p:pic>
        <p:nvPicPr>
          <p:cNvPr id="5" name="Picture 4">
            <a:extLst>
              <a:ext uri="{FF2B5EF4-FFF2-40B4-BE49-F238E27FC236}">
                <a16:creationId xmlns:a16="http://schemas.microsoft.com/office/drawing/2014/main" id="{34C7F5CA-5DE2-440C-80EA-B341DEEAD473}"/>
              </a:ext>
            </a:extLst>
          </p:cNvPr>
          <p:cNvPicPr>
            <a:picLocks noChangeAspect="1"/>
          </p:cNvPicPr>
          <p:nvPr/>
        </p:nvPicPr>
        <p:blipFill>
          <a:blip r:embed="rId2"/>
          <a:stretch>
            <a:fillRect/>
          </a:stretch>
        </p:blipFill>
        <p:spPr>
          <a:xfrm>
            <a:off x="647491" y="3467100"/>
            <a:ext cx="11027673" cy="3225248"/>
          </a:xfrm>
          <a:prstGeom prst="rect">
            <a:avLst/>
          </a:prstGeom>
        </p:spPr>
      </p:pic>
    </p:spTree>
    <p:extLst>
      <p:ext uri="{BB962C8B-B14F-4D97-AF65-F5344CB8AC3E}">
        <p14:creationId xmlns:p14="http://schemas.microsoft.com/office/powerpoint/2010/main" val="40812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F6E7-9F75-4FCB-A646-8178136CE370}"/>
              </a:ext>
            </a:extLst>
          </p:cNvPr>
          <p:cNvSpPr>
            <a:spLocks noGrp="1"/>
          </p:cNvSpPr>
          <p:nvPr>
            <p:ph type="title"/>
          </p:nvPr>
        </p:nvSpPr>
        <p:spPr/>
        <p:txBody>
          <a:bodyPr/>
          <a:lstStyle/>
          <a:p>
            <a:r>
              <a:rPr lang="en-US" b="1" dirty="0"/>
              <a:t>Tree Data Structure</a:t>
            </a:r>
          </a:p>
        </p:txBody>
      </p:sp>
      <p:sp>
        <p:nvSpPr>
          <p:cNvPr id="3" name="Content Placeholder 2">
            <a:extLst>
              <a:ext uri="{FF2B5EF4-FFF2-40B4-BE49-F238E27FC236}">
                <a16:creationId xmlns:a16="http://schemas.microsoft.com/office/drawing/2014/main" id="{EAFF03F2-D808-4A2D-B78A-2EE70A05B59F}"/>
              </a:ext>
            </a:extLst>
          </p:cNvPr>
          <p:cNvSpPr>
            <a:spLocks noGrp="1"/>
          </p:cNvSpPr>
          <p:nvPr>
            <p:ph idx="1"/>
          </p:nvPr>
        </p:nvSpPr>
        <p:spPr/>
        <p:txBody>
          <a:bodyPr/>
          <a:lstStyle/>
          <a:p>
            <a:pPr algn="l" rtl="0" fontAlgn="base"/>
            <a:r>
              <a:rPr lang="en-US" b="0" i="0" dirty="0">
                <a:solidFill>
                  <a:srgbClr val="273239"/>
                </a:solidFill>
                <a:effectLst/>
                <a:latin typeface="Nunito" pitchFamily="2" charset="0"/>
              </a:rPr>
              <a:t>A </a:t>
            </a:r>
            <a:r>
              <a:rPr lang="en-US" b="1" i="0" dirty="0">
                <a:solidFill>
                  <a:srgbClr val="273239"/>
                </a:solidFill>
                <a:effectLst/>
                <a:latin typeface="Nunito" pitchFamily="2" charset="0"/>
              </a:rPr>
              <a:t>tree data structure</a:t>
            </a:r>
            <a:r>
              <a:rPr lang="en-US" b="0" i="0" dirty="0">
                <a:solidFill>
                  <a:srgbClr val="273239"/>
                </a:solidFill>
                <a:effectLst/>
                <a:latin typeface="Nunito" pitchFamily="2" charset="0"/>
              </a:rPr>
              <a:t> is a hierarchical structure that is used to represent and organize data in a way that is easy to navigate and search. It is a collection of nodes that are connected by edges and has a hierarchical relationship between the nodes. </a:t>
            </a:r>
          </a:p>
          <a:p>
            <a:pPr algn="l" rtl="0" fontAlgn="base"/>
            <a:r>
              <a:rPr lang="en-US" b="0" i="0" dirty="0">
                <a:solidFill>
                  <a:srgbClr val="273239"/>
                </a:solidFill>
                <a:effectLst/>
                <a:latin typeface="Nunito" pitchFamily="2" charset="0"/>
              </a:rPr>
              <a:t>The topmost node of the tree is called the root, and the nodes below it are called the child nodes. Each node can have multiple child nodes, and these child nodes can also have their own child nodes, forming a recursive structure.</a:t>
            </a:r>
          </a:p>
          <a:p>
            <a:endParaRPr lang="en-US" dirty="0"/>
          </a:p>
        </p:txBody>
      </p:sp>
    </p:spTree>
    <p:extLst>
      <p:ext uri="{BB962C8B-B14F-4D97-AF65-F5344CB8AC3E}">
        <p14:creationId xmlns:p14="http://schemas.microsoft.com/office/powerpoint/2010/main" val="420757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CC97-869E-43AB-BD14-CDA78FBF5B54}"/>
              </a:ext>
            </a:extLst>
          </p:cNvPr>
          <p:cNvSpPr>
            <a:spLocks noGrp="1"/>
          </p:cNvSpPr>
          <p:nvPr>
            <p:ph type="title"/>
          </p:nvPr>
        </p:nvSpPr>
        <p:spPr>
          <a:xfrm>
            <a:off x="838200" y="365126"/>
            <a:ext cx="10515600" cy="946840"/>
          </a:xfrm>
        </p:spPr>
        <p:txBody>
          <a:bodyPr>
            <a:normAutofit fontScale="90000"/>
          </a:bodyPr>
          <a:lstStyle/>
          <a:p>
            <a:r>
              <a:rPr lang="en-US" b="1" i="0" dirty="0">
                <a:solidFill>
                  <a:srgbClr val="273239"/>
                </a:solidFill>
                <a:effectLst/>
                <a:latin typeface="Nunito" pitchFamily="2" charset="0"/>
              </a:rPr>
              <a:t>Terminologies In Tree Data Structure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9E31E14D-B189-4D6F-A7C4-9F1A06E4BB1B}"/>
              </a:ext>
            </a:extLst>
          </p:cNvPr>
          <p:cNvSpPr>
            <a:spLocks noGrp="1"/>
          </p:cNvSpPr>
          <p:nvPr>
            <p:ph idx="1"/>
          </p:nvPr>
        </p:nvSpPr>
        <p:spPr>
          <a:xfrm>
            <a:off x="838200" y="1192696"/>
            <a:ext cx="10515600" cy="4984267"/>
          </a:xfrm>
        </p:spPr>
        <p:txBody>
          <a:bodyPr>
            <a:normAutofit fontScale="62500" lnSpcReduction="20000"/>
          </a:bodyPr>
          <a:lstStyle/>
          <a:p>
            <a:pPr algn="l" fontAlgn="base">
              <a:buFont typeface="Arial" panose="020B0604020202020204" pitchFamily="34" charset="0"/>
              <a:buChar char="•"/>
            </a:pPr>
            <a:r>
              <a:rPr lang="en-US" b="1" i="0" dirty="0">
                <a:solidFill>
                  <a:srgbClr val="273239"/>
                </a:solidFill>
                <a:effectLst/>
                <a:latin typeface="Nunito" pitchFamily="2" charset="0"/>
              </a:rPr>
              <a:t>Parent Node:</a:t>
            </a:r>
            <a:r>
              <a:rPr lang="en-US" b="0" i="0" dirty="0">
                <a:solidFill>
                  <a:srgbClr val="273239"/>
                </a:solidFill>
                <a:effectLst/>
                <a:latin typeface="Nunito" pitchFamily="2" charset="0"/>
              </a:rPr>
              <a:t> The node which is a predecessor of a node is called the parent node of that node.</a:t>
            </a:r>
            <a:r>
              <a:rPr lang="en-US" b="1" i="0" dirty="0">
                <a:solidFill>
                  <a:srgbClr val="273239"/>
                </a:solidFill>
                <a:effectLst/>
                <a:latin typeface="Nunito" pitchFamily="2" charset="0"/>
              </a:rPr>
              <a:t> {B}</a:t>
            </a:r>
            <a:r>
              <a:rPr lang="en-US" b="0" i="0" dirty="0">
                <a:solidFill>
                  <a:srgbClr val="273239"/>
                </a:solidFill>
                <a:effectLst/>
                <a:latin typeface="Nunito" pitchFamily="2" charset="0"/>
              </a:rPr>
              <a:t> is the parent node of </a:t>
            </a:r>
            <a:r>
              <a:rPr lang="en-US" b="1" i="0" dirty="0">
                <a:solidFill>
                  <a:srgbClr val="273239"/>
                </a:solidFill>
                <a:effectLst/>
                <a:latin typeface="Nunito" pitchFamily="2" charset="0"/>
              </a:rPr>
              <a:t>{D, E}</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1" i="0" dirty="0">
                <a:solidFill>
                  <a:srgbClr val="273239"/>
                </a:solidFill>
                <a:effectLst/>
                <a:latin typeface="Nunito" pitchFamily="2" charset="0"/>
              </a:rPr>
              <a:t>Child Node:</a:t>
            </a:r>
            <a:r>
              <a:rPr lang="en-US" b="0" i="0" dirty="0">
                <a:solidFill>
                  <a:srgbClr val="273239"/>
                </a:solidFill>
                <a:effectLst/>
                <a:latin typeface="Nunito" pitchFamily="2" charset="0"/>
              </a:rPr>
              <a:t> The node which is the immediate successor of a node is called the child node of that node. Examples: </a:t>
            </a:r>
            <a:r>
              <a:rPr lang="en-US" b="1" i="0" dirty="0">
                <a:solidFill>
                  <a:srgbClr val="273239"/>
                </a:solidFill>
                <a:effectLst/>
                <a:latin typeface="Nunito" pitchFamily="2" charset="0"/>
              </a:rPr>
              <a:t>{D, E}</a:t>
            </a:r>
            <a:r>
              <a:rPr lang="en-US" b="0" i="0" dirty="0">
                <a:solidFill>
                  <a:srgbClr val="273239"/>
                </a:solidFill>
                <a:effectLst/>
                <a:latin typeface="Nunito" pitchFamily="2" charset="0"/>
              </a:rPr>
              <a:t> are the child nodes of </a:t>
            </a:r>
            <a:r>
              <a:rPr lang="en-US" b="1" i="0" dirty="0">
                <a:solidFill>
                  <a:srgbClr val="273239"/>
                </a:solidFill>
                <a:effectLst/>
                <a:latin typeface="Nunito" pitchFamily="2" charset="0"/>
              </a:rPr>
              <a:t>{B}.</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1" i="0" dirty="0">
                <a:solidFill>
                  <a:srgbClr val="273239"/>
                </a:solidFill>
                <a:effectLst/>
                <a:latin typeface="Nunito" pitchFamily="2" charset="0"/>
              </a:rPr>
              <a:t>Root Node:</a:t>
            </a:r>
            <a:r>
              <a:rPr lang="en-US" b="0" i="0" dirty="0">
                <a:solidFill>
                  <a:srgbClr val="273239"/>
                </a:solidFill>
                <a:effectLst/>
                <a:latin typeface="Nunito" pitchFamily="2" charset="0"/>
              </a:rPr>
              <a:t> The topmost node of a tree or the node which does not have any parent node is called the root node. {A</a:t>
            </a:r>
            <a:r>
              <a:rPr lang="en-US" b="1" i="0" dirty="0">
                <a:solidFill>
                  <a:srgbClr val="273239"/>
                </a:solidFill>
                <a:effectLst/>
                <a:latin typeface="Nunito" pitchFamily="2" charset="0"/>
              </a:rPr>
              <a:t>}</a:t>
            </a:r>
            <a:r>
              <a:rPr lang="en-US" b="0" i="0" dirty="0">
                <a:solidFill>
                  <a:srgbClr val="273239"/>
                </a:solidFill>
                <a:effectLst/>
                <a:latin typeface="Nunito" pitchFamily="2" charset="0"/>
              </a:rPr>
              <a:t> is the root node of the tree. A non-empty tree must contain exactly one root node and exactly one path from the root to all other nodes of the tree.</a:t>
            </a:r>
          </a:p>
          <a:p>
            <a:pPr algn="l" fontAlgn="base">
              <a:buFont typeface="Arial" panose="020B0604020202020204" pitchFamily="34" charset="0"/>
              <a:buChar char="•"/>
            </a:pPr>
            <a:r>
              <a:rPr lang="en-US" b="1" i="0" dirty="0">
                <a:solidFill>
                  <a:srgbClr val="273239"/>
                </a:solidFill>
                <a:effectLst/>
                <a:latin typeface="Nunito" pitchFamily="2" charset="0"/>
              </a:rPr>
              <a:t>Leaf Node or External Node:</a:t>
            </a:r>
            <a:r>
              <a:rPr lang="en-US" b="0" i="0" dirty="0">
                <a:solidFill>
                  <a:srgbClr val="273239"/>
                </a:solidFill>
                <a:effectLst/>
                <a:latin typeface="Nunito" pitchFamily="2" charset="0"/>
              </a:rPr>
              <a:t> The nodes which do not have any child nodes are called leaf nodes. </a:t>
            </a:r>
            <a:r>
              <a:rPr lang="en-US" b="1" i="0" dirty="0">
                <a:solidFill>
                  <a:srgbClr val="273239"/>
                </a:solidFill>
                <a:effectLst/>
                <a:latin typeface="Nunito" pitchFamily="2" charset="0"/>
              </a:rPr>
              <a:t>{K, L, M, N, O, P, G}</a:t>
            </a:r>
            <a:r>
              <a:rPr lang="en-US" b="0" i="0" dirty="0">
                <a:solidFill>
                  <a:srgbClr val="273239"/>
                </a:solidFill>
                <a:effectLst/>
                <a:latin typeface="Nunito" pitchFamily="2" charset="0"/>
              </a:rPr>
              <a:t> are the leaf nodes of the tree.</a:t>
            </a:r>
          </a:p>
          <a:p>
            <a:pPr algn="l" fontAlgn="base">
              <a:buFont typeface="Arial" panose="020B0604020202020204" pitchFamily="34" charset="0"/>
              <a:buChar char="•"/>
            </a:pPr>
            <a:r>
              <a:rPr lang="en-US" b="1" i="0" dirty="0">
                <a:solidFill>
                  <a:srgbClr val="273239"/>
                </a:solidFill>
                <a:effectLst/>
                <a:latin typeface="Nunito" pitchFamily="2" charset="0"/>
              </a:rPr>
              <a:t>Ancestor of a Node:</a:t>
            </a:r>
            <a:r>
              <a:rPr lang="en-US" b="0" i="0" dirty="0">
                <a:solidFill>
                  <a:srgbClr val="273239"/>
                </a:solidFill>
                <a:effectLst/>
                <a:latin typeface="Nunito" pitchFamily="2" charset="0"/>
              </a:rPr>
              <a:t> Any predecessor nodes on the path of the root to that node are called Ancestors of that node.</a:t>
            </a:r>
            <a:r>
              <a:rPr lang="en-US" b="1" i="0" dirty="0">
                <a:solidFill>
                  <a:srgbClr val="273239"/>
                </a:solidFill>
                <a:effectLst/>
                <a:latin typeface="Nunito" pitchFamily="2" charset="0"/>
              </a:rPr>
              <a:t> {A,B}</a:t>
            </a:r>
            <a:r>
              <a:rPr lang="en-US" b="0" i="0" dirty="0">
                <a:solidFill>
                  <a:srgbClr val="273239"/>
                </a:solidFill>
                <a:effectLst/>
                <a:latin typeface="Nunito" pitchFamily="2" charset="0"/>
              </a:rPr>
              <a:t> are the ancestor nodes of the node</a:t>
            </a:r>
            <a:r>
              <a:rPr lang="en-US" b="1" i="0" dirty="0">
                <a:solidFill>
                  <a:srgbClr val="273239"/>
                </a:solidFill>
                <a:effectLst/>
                <a:latin typeface="Nunito" pitchFamily="2" charset="0"/>
              </a:rPr>
              <a:t> {E}</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1" i="0" dirty="0">
                <a:solidFill>
                  <a:srgbClr val="273239"/>
                </a:solidFill>
                <a:effectLst/>
                <a:latin typeface="Nunito" pitchFamily="2" charset="0"/>
              </a:rPr>
              <a:t>Descendant:</a:t>
            </a:r>
            <a:r>
              <a:rPr lang="en-US" b="0" i="0" dirty="0">
                <a:solidFill>
                  <a:srgbClr val="273239"/>
                </a:solidFill>
                <a:effectLst/>
                <a:latin typeface="Nunito" pitchFamily="2" charset="0"/>
              </a:rPr>
              <a:t> A node x is a descendant of another node y if and only if y is an ancestor of y.</a:t>
            </a:r>
          </a:p>
          <a:p>
            <a:pPr algn="l" fontAlgn="base">
              <a:buFont typeface="Arial" panose="020B0604020202020204" pitchFamily="34" charset="0"/>
              <a:buChar char="•"/>
            </a:pPr>
            <a:r>
              <a:rPr lang="en-US" b="1" i="0" dirty="0">
                <a:solidFill>
                  <a:srgbClr val="273239"/>
                </a:solidFill>
                <a:effectLst/>
                <a:latin typeface="Nunito" pitchFamily="2" charset="0"/>
              </a:rPr>
              <a:t>Sibling:</a:t>
            </a:r>
            <a:r>
              <a:rPr lang="en-US" b="0" i="0" dirty="0">
                <a:solidFill>
                  <a:srgbClr val="273239"/>
                </a:solidFill>
                <a:effectLst/>
                <a:latin typeface="Nunito" pitchFamily="2" charset="0"/>
              </a:rPr>
              <a:t> Children of the same parent node are called siblings.</a:t>
            </a:r>
            <a:r>
              <a:rPr lang="en-US" b="1" i="0" dirty="0">
                <a:solidFill>
                  <a:srgbClr val="273239"/>
                </a:solidFill>
                <a:effectLst/>
                <a:latin typeface="Nunito" pitchFamily="2" charset="0"/>
              </a:rPr>
              <a:t> {D,E}</a:t>
            </a:r>
            <a:r>
              <a:rPr lang="en-US" b="0" i="0" dirty="0">
                <a:solidFill>
                  <a:srgbClr val="273239"/>
                </a:solidFill>
                <a:effectLst/>
                <a:latin typeface="Nunito" pitchFamily="2" charset="0"/>
              </a:rPr>
              <a:t> are called siblings.</a:t>
            </a:r>
          </a:p>
          <a:p>
            <a:pPr algn="l" fontAlgn="base">
              <a:buFont typeface="Arial" panose="020B0604020202020204" pitchFamily="34" charset="0"/>
              <a:buChar char="•"/>
            </a:pPr>
            <a:r>
              <a:rPr lang="en-US" b="1" i="0" dirty="0">
                <a:solidFill>
                  <a:srgbClr val="273239"/>
                </a:solidFill>
                <a:effectLst/>
                <a:latin typeface="Nunito" pitchFamily="2" charset="0"/>
              </a:rPr>
              <a:t>Level of a node:</a:t>
            </a:r>
            <a:r>
              <a:rPr lang="en-US" b="0" i="0" dirty="0">
                <a:solidFill>
                  <a:srgbClr val="273239"/>
                </a:solidFill>
                <a:effectLst/>
                <a:latin typeface="Nunito" pitchFamily="2" charset="0"/>
              </a:rPr>
              <a:t> The count of edges on the path from the root node to that node. The root node has level </a:t>
            </a:r>
            <a:r>
              <a:rPr lang="en-US" b="1" i="0" dirty="0">
                <a:solidFill>
                  <a:srgbClr val="273239"/>
                </a:solidFill>
                <a:effectLst/>
                <a:latin typeface="Nunito" pitchFamily="2" charset="0"/>
              </a:rPr>
              <a:t>0</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1" i="0" dirty="0">
                <a:solidFill>
                  <a:srgbClr val="273239"/>
                </a:solidFill>
                <a:effectLst/>
                <a:latin typeface="Nunito" pitchFamily="2" charset="0"/>
              </a:rPr>
              <a:t>Internal node:</a:t>
            </a:r>
            <a:r>
              <a:rPr lang="en-US" b="0" i="0" dirty="0">
                <a:solidFill>
                  <a:srgbClr val="273239"/>
                </a:solidFill>
                <a:effectLst/>
                <a:latin typeface="Nunito" pitchFamily="2" charset="0"/>
              </a:rPr>
              <a:t> A node with at least one child is called Internal Node.</a:t>
            </a:r>
          </a:p>
          <a:p>
            <a:pPr algn="l" fontAlgn="base">
              <a:buFont typeface="Arial" panose="020B0604020202020204" pitchFamily="34" charset="0"/>
              <a:buChar char="•"/>
            </a:pPr>
            <a:r>
              <a:rPr lang="en-US" b="1" i="0" dirty="0">
                <a:solidFill>
                  <a:srgbClr val="273239"/>
                </a:solidFill>
                <a:effectLst/>
                <a:latin typeface="Nunito" pitchFamily="2" charset="0"/>
              </a:rPr>
              <a:t>Neighbor of a Node:</a:t>
            </a:r>
            <a:r>
              <a:rPr lang="en-US" b="0" i="0" dirty="0">
                <a:solidFill>
                  <a:srgbClr val="273239"/>
                </a:solidFill>
                <a:effectLst/>
                <a:latin typeface="Nunito" pitchFamily="2" charset="0"/>
              </a:rPr>
              <a:t> Parent or child nodes of that node are called neighbors of that node.</a:t>
            </a:r>
          </a:p>
          <a:p>
            <a:pPr algn="l" fontAlgn="base">
              <a:buFont typeface="Arial" panose="020B0604020202020204" pitchFamily="34" charset="0"/>
              <a:buChar char="•"/>
            </a:pPr>
            <a:r>
              <a:rPr lang="en-US" b="1" i="0" dirty="0">
                <a:solidFill>
                  <a:srgbClr val="273239"/>
                </a:solidFill>
                <a:effectLst/>
                <a:latin typeface="Nunito" pitchFamily="2" charset="0"/>
              </a:rPr>
              <a:t>Subtree</a:t>
            </a:r>
            <a:r>
              <a:rPr lang="en-US" b="0" i="0" dirty="0">
                <a:solidFill>
                  <a:srgbClr val="273239"/>
                </a:solidFill>
                <a:effectLst/>
                <a:latin typeface="Nunito" pitchFamily="2" charset="0"/>
              </a:rPr>
              <a:t>: Any node of the tree along with its descendant.</a:t>
            </a:r>
          </a:p>
          <a:p>
            <a:endParaRPr lang="en-US" dirty="0"/>
          </a:p>
        </p:txBody>
      </p:sp>
    </p:spTree>
    <p:extLst>
      <p:ext uri="{BB962C8B-B14F-4D97-AF65-F5344CB8AC3E}">
        <p14:creationId xmlns:p14="http://schemas.microsoft.com/office/powerpoint/2010/main" val="378087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BEE7-1277-4509-B1E5-9CFE1478B9C4}"/>
              </a:ext>
            </a:extLst>
          </p:cNvPr>
          <p:cNvSpPr>
            <a:spLocks noGrp="1"/>
          </p:cNvSpPr>
          <p:nvPr>
            <p:ph type="title"/>
          </p:nvPr>
        </p:nvSpPr>
        <p:spPr/>
        <p:txBody>
          <a:bodyPr/>
          <a:lstStyle/>
          <a:p>
            <a:r>
              <a:rPr lang="en-US" b="1" i="0" dirty="0">
                <a:solidFill>
                  <a:srgbClr val="273239"/>
                </a:solidFill>
                <a:effectLst/>
                <a:latin typeface="Nunito" pitchFamily="2" charset="0"/>
              </a:rPr>
              <a:t>Types of Tree Data Structure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04D8DF10-A717-46AF-8AE7-0D40FEC65951}"/>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1" i="0" u="sng" dirty="0">
                <a:solidFill>
                  <a:srgbClr val="273239"/>
                </a:solidFill>
                <a:effectLst/>
                <a:latin typeface="Nunito" pitchFamily="2" charset="0"/>
                <a:hlinkClick r:id="rId2"/>
              </a:rPr>
              <a:t>Binary tree</a:t>
            </a:r>
            <a:r>
              <a:rPr lang="en-US" b="1" i="0" dirty="0">
                <a:solidFill>
                  <a:srgbClr val="273239"/>
                </a:solidFill>
                <a:effectLst/>
                <a:latin typeface="Nunito" pitchFamily="2" charset="0"/>
              </a:rPr>
              <a:t>:</a:t>
            </a:r>
            <a:r>
              <a:rPr lang="en-US" b="0" i="0" dirty="0">
                <a:solidFill>
                  <a:srgbClr val="273239"/>
                </a:solidFill>
                <a:effectLst/>
                <a:latin typeface="Nunito" pitchFamily="2" charset="0"/>
              </a:rPr>
              <a:t> In a binary tree, each node can have a maximum of two children linked to it. Some common types of binary trees include full binary trees, complete binary trees, balanced binary trees, and degenerate or pathological binary trees.</a:t>
            </a:r>
          </a:p>
          <a:p>
            <a:pPr algn="l" fontAlgn="base">
              <a:buFont typeface="Arial" panose="020B0604020202020204" pitchFamily="34" charset="0"/>
              <a:buChar char="•"/>
            </a:pPr>
            <a:r>
              <a:rPr lang="en-US" b="1" i="0" u="sng" dirty="0">
                <a:solidFill>
                  <a:srgbClr val="273239"/>
                </a:solidFill>
                <a:effectLst/>
                <a:latin typeface="Nunito" pitchFamily="2" charset="0"/>
                <a:hlinkClick r:id="rId3"/>
              </a:rPr>
              <a:t>Ternary Tree</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 Ternary Tree is a tree data structure in which each node has at most three child nodes, usually distinguished as “left”, “mid” and “right”.</a:t>
            </a:r>
          </a:p>
          <a:p>
            <a:pPr algn="l" fontAlgn="base">
              <a:buFont typeface="Arial" panose="020B0604020202020204" pitchFamily="34" charset="0"/>
              <a:buChar char="•"/>
            </a:pPr>
            <a:r>
              <a:rPr lang="en-US" b="1" i="0" u="sng" dirty="0">
                <a:solidFill>
                  <a:srgbClr val="273239"/>
                </a:solidFill>
                <a:effectLst/>
                <a:latin typeface="Nunito" pitchFamily="2" charset="0"/>
                <a:hlinkClick r:id="rId4"/>
              </a:rPr>
              <a:t>N-</a:t>
            </a:r>
            <a:r>
              <a:rPr lang="en-US" b="1" i="0" u="sng" dirty="0" err="1">
                <a:solidFill>
                  <a:srgbClr val="273239"/>
                </a:solidFill>
                <a:effectLst/>
                <a:latin typeface="Nunito" pitchFamily="2" charset="0"/>
                <a:hlinkClick r:id="rId4"/>
              </a:rPr>
              <a:t>ary</a:t>
            </a:r>
            <a:r>
              <a:rPr lang="en-US" b="1" i="0" u="sng" dirty="0">
                <a:solidFill>
                  <a:srgbClr val="273239"/>
                </a:solidFill>
                <a:effectLst/>
                <a:latin typeface="Nunito" pitchFamily="2" charset="0"/>
                <a:hlinkClick r:id="rId4"/>
              </a:rPr>
              <a:t> Tree or Generic Tree</a:t>
            </a:r>
            <a:r>
              <a:rPr lang="en-US" b="1" i="0" dirty="0">
                <a:solidFill>
                  <a:srgbClr val="273239"/>
                </a:solidFill>
                <a:effectLst/>
                <a:latin typeface="Nunito" pitchFamily="2" charset="0"/>
              </a:rPr>
              <a:t>:</a:t>
            </a:r>
            <a:r>
              <a:rPr lang="en-US" b="0" i="0" dirty="0">
                <a:solidFill>
                  <a:srgbClr val="273239"/>
                </a:solidFill>
                <a:effectLst/>
                <a:latin typeface="Nunito" pitchFamily="2" charset="0"/>
              </a:rPr>
              <a:t> Generic trees are a collection of nodes where each node is a data structure that consists of records and a list of references to its children(duplicate references are not allowed). Unlike the linked list, each node stores the address of multiple nodes.</a:t>
            </a:r>
          </a:p>
          <a:p>
            <a:endParaRPr lang="en-US" dirty="0"/>
          </a:p>
        </p:txBody>
      </p:sp>
    </p:spTree>
    <p:extLst>
      <p:ext uri="{BB962C8B-B14F-4D97-AF65-F5344CB8AC3E}">
        <p14:creationId xmlns:p14="http://schemas.microsoft.com/office/powerpoint/2010/main" val="296944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FC31-3B6F-4EC8-9B56-E30E4E68FB90}"/>
              </a:ext>
            </a:extLst>
          </p:cNvPr>
          <p:cNvSpPr>
            <a:spLocks noGrp="1"/>
          </p:cNvSpPr>
          <p:nvPr>
            <p:ph type="title"/>
          </p:nvPr>
        </p:nvSpPr>
        <p:spPr>
          <a:xfrm>
            <a:off x="838200" y="365125"/>
            <a:ext cx="10081591" cy="2272058"/>
          </a:xfrm>
        </p:spPr>
        <p:txBody>
          <a:bodyPr>
            <a:normAutofit/>
          </a:bodyPr>
          <a:lstStyle/>
          <a:p>
            <a:pPr fontAlgn="base"/>
            <a:r>
              <a:rPr lang="en-US" b="1" i="0" dirty="0">
                <a:solidFill>
                  <a:srgbClr val="273239"/>
                </a:solidFill>
                <a:effectLst/>
                <a:latin typeface="Nunito" pitchFamily="2" charset="0"/>
              </a:rPr>
              <a:t>Applications of Tree Data Structure</a:t>
            </a:r>
            <a:br>
              <a:rPr lang="en-US" b="1" i="0" dirty="0">
                <a:solidFill>
                  <a:srgbClr val="273239"/>
                </a:solidFill>
                <a:effectLst/>
                <a:latin typeface="Nunito" pitchFamily="2" charset="0"/>
              </a:rPr>
            </a:br>
            <a:br>
              <a:rPr lang="en-US" b="0"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F11C6CF-C14C-419F-9633-0161F0FCA244}"/>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1" i="0" dirty="0">
                <a:solidFill>
                  <a:srgbClr val="273239"/>
                </a:solidFill>
                <a:effectLst/>
                <a:latin typeface="Nunito" pitchFamily="2" charset="0"/>
              </a:rPr>
              <a:t>File System: </a:t>
            </a:r>
            <a:r>
              <a:rPr lang="en-US" b="0" i="0" dirty="0">
                <a:solidFill>
                  <a:srgbClr val="273239"/>
                </a:solidFill>
                <a:effectLst/>
                <a:latin typeface="Nunito" pitchFamily="2" charset="0"/>
              </a:rPr>
              <a:t> This allows for efficient navigation and organization of files.</a:t>
            </a:r>
          </a:p>
          <a:p>
            <a:pPr algn="l" fontAlgn="base">
              <a:buFont typeface="Arial" panose="020B0604020202020204" pitchFamily="34" charset="0"/>
              <a:buChar char="•"/>
            </a:pPr>
            <a:r>
              <a:rPr lang="en-US" b="1" i="0" dirty="0">
                <a:solidFill>
                  <a:srgbClr val="273239"/>
                </a:solidFill>
                <a:effectLst/>
                <a:latin typeface="Nunito" pitchFamily="2" charset="0"/>
              </a:rPr>
              <a:t>Data Compression</a:t>
            </a:r>
            <a:r>
              <a:rPr lang="en-US" b="0" i="0" dirty="0">
                <a:solidFill>
                  <a:srgbClr val="273239"/>
                </a:solidFill>
                <a:effectLst/>
                <a:latin typeface="Nunito" pitchFamily="2" charset="0"/>
              </a:rPr>
              <a:t>:</a:t>
            </a:r>
            <a:r>
              <a:rPr lang="en-US" b="0" i="0" u="sng" dirty="0">
                <a:solidFill>
                  <a:srgbClr val="273239"/>
                </a:solidFill>
                <a:effectLst/>
                <a:latin typeface="Nunito" pitchFamily="2" charset="0"/>
                <a:hlinkClick r:id="rId2"/>
              </a:rPr>
              <a:t> Huffman coding</a:t>
            </a:r>
            <a:r>
              <a:rPr lang="en-US" b="0" i="0" dirty="0">
                <a:solidFill>
                  <a:srgbClr val="273239"/>
                </a:solidFill>
                <a:effectLst/>
                <a:latin typeface="Nunito" pitchFamily="2" charset="0"/>
              </a:rPr>
              <a:t> is a popular technique for data compression that involves constructing a binary tree where the leaves represent characters and their frequency of occurrence. The resulting tree is used to encode the data in a way that minimizes the amount of storage required.</a:t>
            </a:r>
          </a:p>
          <a:p>
            <a:pPr algn="l" fontAlgn="base">
              <a:buFont typeface="Arial" panose="020B0604020202020204" pitchFamily="34" charset="0"/>
              <a:buChar char="•"/>
            </a:pPr>
            <a:r>
              <a:rPr lang="en-US" b="1" i="0" dirty="0">
                <a:solidFill>
                  <a:srgbClr val="273239"/>
                </a:solidFill>
                <a:effectLst/>
                <a:latin typeface="Nunito" pitchFamily="2" charset="0"/>
              </a:rPr>
              <a:t>Compiler Design:</a:t>
            </a:r>
            <a:r>
              <a:rPr lang="en-US" b="0" i="0" dirty="0">
                <a:solidFill>
                  <a:srgbClr val="273239"/>
                </a:solidFill>
                <a:effectLst/>
                <a:latin typeface="Nunito" pitchFamily="2" charset="0"/>
              </a:rPr>
              <a:t> In compiler design, a syntax tree is used to represent the structure of a program. </a:t>
            </a:r>
          </a:p>
          <a:p>
            <a:pPr algn="l" fontAlgn="base">
              <a:buFont typeface="Arial" panose="020B0604020202020204" pitchFamily="34" charset="0"/>
              <a:buChar char="•"/>
            </a:pPr>
            <a:r>
              <a:rPr lang="en-US" b="1" i="0" dirty="0">
                <a:solidFill>
                  <a:srgbClr val="273239"/>
                </a:solidFill>
                <a:effectLst/>
                <a:latin typeface="Nunito" pitchFamily="2" charset="0"/>
              </a:rPr>
              <a:t>Database Indexing</a:t>
            </a:r>
            <a:r>
              <a:rPr lang="en-US" b="0" i="0" dirty="0">
                <a:solidFill>
                  <a:srgbClr val="273239"/>
                </a:solidFill>
                <a:effectLst/>
                <a:latin typeface="Nunito" pitchFamily="2" charset="0"/>
              </a:rPr>
              <a:t>: B-trees and other tree structures are used in database indexing to efficiently search for and retrieve data. </a:t>
            </a:r>
          </a:p>
          <a:p>
            <a:endParaRPr lang="en-US" dirty="0"/>
          </a:p>
        </p:txBody>
      </p:sp>
    </p:spTree>
    <p:extLst>
      <p:ext uri="{BB962C8B-B14F-4D97-AF65-F5344CB8AC3E}">
        <p14:creationId xmlns:p14="http://schemas.microsoft.com/office/powerpoint/2010/main" val="3705396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TotalTime>
  <Words>1927</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Nunito</vt:lpstr>
      <vt:lpstr>Source Sans 3</vt:lpstr>
      <vt:lpstr>Office Theme</vt:lpstr>
      <vt:lpstr>PowerPoint Presentation</vt:lpstr>
      <vt:lpstr>STACKS</vt:lpstr>
      <vt:lpstr>STACKS</vt:lpstr>
      <vt:lpstr>STACKS</vt:lpstr>
      <vt:lpstr>Tree Data Structure</vt:lpstr>
      <vt:lpstr>Tree Data Structure</vt:lpstr>
      <vt:lpstr>Terminologies In Tree Data Structure </vt:lpstr>
      <vt:lpstr>Types of Tree Data Structure </vt:lpstr>
      <vt:lpstr>Applications of Tree Data Structure  </vt:lpstr>
      <vt:lpstr>Binary Search Tree</vt:lpstr>
      <vt:lpstr>Binary search tree</vt:lpstr>
      <vt:lpstr>Binary Search Algorithm </vt:lpstr>
      <vt:lpstr>Binary Search Algorithm </vt:lpstr>
      <vt:lpstr>Bubble sort</vt:lpstr>
      <vt:lpstr>Bubble sort(Illustration)</vt:lpstr>
      <vt:lpstr>Insertion Sort</vt:lpstr>
      <vt:lpstr>Insertion Sort</vt:lpstr>
      <vt:lpstr>Insertion Sort</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Diptarko Das Sharma</dc:creator>
  <cp:lastModifiedBy>Diptarko Das Sharma</cp:lastModifiedBy>
  <cp:revision>34</cp:revision>
  <dcterms:created xsi:type="dcterms:W3CDTF">2024-06-08T13:52:11Z</dcterms:created>
  <dcterms:modified xsi:type="dcterms:W3CDTF">2024-06-13T10:40:11Z</dcterms:modified>
</cp:coreProperties>
</file>