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79" r:id="rId7"/>
    <p:sldId id="280" r:id="rId8"/>
    <p:sldId id="281" r:id="rId9"/>
    <p:sldId id="262" r:id="rId10"/>
    <p:sldId id="268" r:id="rId11"/>
    <p:sldId id="271" r:id="rId12"/>
    <p:sldId id="277" r:id="rId13"/>
    <p:sldId id="278" r:id="rId14"/>
    <p:sldId id="264"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5/18/2022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5/18/2022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5/18/2022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5/18/2022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5/18/2022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5/18/2022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5/18/2022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3765" y="578061"/>
            <a:ext cx="5011271" cy="3648635"/>
          </a:xfrm>
        </p:spPr>
        <p:txBody>
          <a:bodyPr>
            <a:noAutofit/>
          </a:bodyPr>
          <a:lstStyle/>
          <a:p>
            <a:r>
              <a:rPr lang="en-IN" dirty="0"/>
              <a:t>Uber Cab Fare Prediction</a:t>
            </a:r>
          </a:p>
        </p:txBody>
      </p:sp>
      <p:sp>
        <p:nvSpPr>
          <p:cNvPr id="3" name="Subtitle 2"/>
          <p:cNvSpPr>
            <a:spLocks noGrp="1"/>
          </p:cNvSpPr>
          <p:nvPr>
            <p:ph type="subTitle" idx="1"/>
          </p:nvPr>
        </p:nvSpPr>
        <p:spPr/>
        <p:txBody>
          <a:bodyPr>
            <a:normAutofit/>
          </a:bodyPr>
          <a:lstStyle/>
          <a:p>
            <a:r>
              <a:rPr lang="en-IN" dirty="0"/>
              <a:t>Name: Dipesh  Thakur</a:t>
            </a:r>
          </a:p>
          <a:p>
            <a:r>
              <a:rPr lang="en-IN" dirty="0"/>
              <a:t>Batch : PGA-wd-28 </a:t>
            </a:r>
          </a:p>
        </p:txBody>
      </p:sp>
      <p:pic>
        <p:nvPicPr>
          <p:cNvPr id="5" name="Picture 4">
            <a:extLst>
              <a:ext uri="{FF2B5EF4-FFF2-40B4-BE49-F238E27FC236}">
                <a16:creationId xmlns:a16="http://schemas.microsoft.com/office/drawing/2014/main" id="{3EBDBB4B-C0C3-29CB-A65D-1E5929E8F15F}"/>
              </a:ext>
            </a:extLst>
          </p:cNvPr>
          <p:cNvPicPr>
            <a:picLocks noChangeAspect="1"/>
          </p:cNvPicPr>
          <p:nvPr/>
        </p:nvPicPr>
        <p:blipFill>
          <a:blip r:embed="rId2"/>
          <a:stretch>
            <a:fillRect/>
          </a:stretch>
        </p:blipFill>
        <p:spPr>
          <a:xfrm>
            <a:off x="5325036" y="578062"/>
            <a:ext cx="6176682" cy="36486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24180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Corelation diagonal analysis</a:t>
            </a:r>
          </a:p>
        </p:txBody>
      </p:sp>
      <p:pic>
        <p:nvPicPr>
          <p:cNvPr id="4" name="Content Placeholder 3"/>
          <p:cNvPicPr>
            <a:picLocks noGrp="1" noChangeAspect="1"/>
          </p:cNvPicPr>
          <p:nvPr>
            <p:ph sz="half" idx="1"/>
          </p:nvPr>
        </p:nvPicPr>
        <p:blipFill>
          <a:blip r:embed="rId2"/>
          <a:srcRect/>
          <a:stretch/>
        </p:blipFill>
        <p:spPr>
          <a:xfrm>
            <a:off x="1000359" y="2063931"/>
            <a:ext cx="5196915" cy="3805164"/>
          </a:xfrm>
        </p:spPr>
      </p:pic>
      <p:sp>
        <p:nvSpPr>
          <p:cNvPr id="5" name="Content Placeholder 4"/>
          <p:cNvSpPr>
            <a:spLocks noGrp="1"/>
          </p:cNvSpPr>
          <p:nvPr>
            <p:ph sz="half" idx="2"/>
          </p:nvPr>
        </p:nvSpPr>
        <p:spPr>
          <a:xfrm>
            <a:off x="6217920" y="1845735"/>
            <a:ext cx="5394960" cy="4023360"/>
          </a:xfrm>
        </p:spPr>
        <p:txBody>
          <a:bodyPr anchor="ctr">
            <a:normAutofit/>
          </a:bodyPr>
          <a:lstStyle/>
          <a:p>
            <a:r>
              <a:rPr lang="en-US" sz="2400" dirty="0">
                <a:latin typeface="Cambria" panose="02040503050406030204" pitchFamily="18" charset="0"/>
                <a:ea typeface="Cambria" panose="02040503050406030204" pitchFamily="18" charset="0"/>
              </a:rPr>
              <a:t>The diagonal entries are all '1' which represents the correlation of the variable with itself. The dark green squares represent the variables with strong positive correlation. The dark red squares represent the variables with strong negative correlation</a:t>
            </a:r>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20315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mbria" panose="02040503050406030204" pitchFamily="18" charset="0"/>
                <a:ea typeface="Cambria" panose="02040503050406030204" pitchFamily="18" charset="0"/>
              </a:rPr>
              <a:t>Week Days analysis</a:t>
            </a:r>
          </a:p>
        </p:txBody>
      </p:sp>
      <p:pic>
        <p:nvPicPr>
          <p:cNvPr id="5" name="Content Placeholder 4"/>
          <p:cNvPicPr>
            <a:picLocks noGrp="1" noChangeAspect="1"/>
          </p:cNvPicPr>
          <p:nvPr>
            <p:ph sz="half" idx="1"/>
          </p:nvPr>
        </p:nvPicPr>
        <p:blipFill>
          <a:blip r:embed="rId2"/>
          <a:srcRect/>
          <a:stretch/>
        </p:blipFill>
        <p:spPr>
          <a:xfrm>
            <a:off x="1761929" y="1845734"/>
            <a:ext cx="8480910" cy="4280745"/>
          </a:xfrm>
        </p:spPr>
      </p:pic>
    </p:spTree>
    <p:extLst>
      <p:ext uri="{BB962C8B-B14F-4D97-AF65-F5344CB8AC3E}">
        <p14:creationId xmlns:p14="http://schemas.microsoft.com/office/powerpoint/2010/main" val="909423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mbria" panose="02040503050406030204" pitchFamily="18" charset="0"/>
                <a:ea typeface="Cambria" panose="02040503050406030204" pitchFamily="18" charset="0"/>
              </a:rPr>
              <a:t>Week Ends analysis</a:t>
            </a:r>
          </a:p>
        </p:txBody>
      </p:sp>
      <p:pic>
        <p:nvPicPr>
          <p:cNvPr id="5" name="Content Placeholder 4"/>
          <p:cNvPicPr>
            <a:picLocks noGrp="1" noChangeAspect="1"/>
          </p:cNvPicPr>
          <p:nvPr>
            <p:ph sz="half" idx="1"/>
          </p:nvPr>
        </p:nvPicPr>
        <p:blipFill>
          <a:blip r:embed="rId2"/>
          <a:srcRect/>
          <a:stretch/>
        </p:blipFill>
        <p:spPr>
          <a:xfrm>
            <a:off x="1950078" y="1845734"/>
            <a:ext cx="8104611" cy="4280745"/>
          </a:xfrm>
        </p:spPr>
      </p:pic>
    </p:spTree>
    <p:extLst>
      <p:ext uri="{BB962C8B-B14F-4D97-AF65-F5344CB8AC3E}">
        <p14:creationId xmlns:p14="http://schemas.microsoft.com/office/powerpoint/2010/main" val="3254529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5CF3FB2-AA19-66EF-DBFF-D0303B3C48F3}"/>
              </a:ext>
            </a:extLst>
          </p:cNvPr>
          <p:cNvSpPr txBox="1">
            <a:spLocks/>
          </p:cNvSpPr>
          <p:nvPr/>
        </p:nvSpPr>
        <p:spPr>
          <a:xfrm>
            <a:off x="1133139" y="2560858"/>
            <a:ext cx="10058400" cy="1042954"/>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a:t>Models Performed</a:t>
            </a:r>
            <a:endParaRPr lang="en-IN" dirty="0"/>
          </a:p>
        </p:txBody>
      </p:sp>
    </p:spTree>
    <p:extLst>
      <p:ext uri="{BB962C8B-B14F-4D97-AF65-F5344CB8AC3E}">
        <p14:creationId xmlns:p14="http://schemas.microsoft.com/office/powerpoint/2010/main" val="2028799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19200"/>
            <a:ext cx="3998259" cy="3854824"/>
          </a:xfrm>
        </p:spPr>
        <p:txBody>
          <a:bodyPr>
            <a:normAutofit/>
          </a:bodyPr>
          <a:lstStyle/>
          <a:p>
            <a:r>
              <a:rPr lang="en-IN" sz="2400" b="1" dirty="0">
                <a:solidFill>
                  <a:schemeClr val="tx1"/>
                </a:solidFill>
              </a:rPr>
              <a:t>1. OLS Linear Regression </a:t>
            </a:r>
            <a:br>
              <a:rPr lang="en-IN" sz="2400" b="1" dirty="0">
                <a:solidFill>
                  <a:schemeClr val="tx1"/>
                </a:solidFill>
              </a:rPr>
            </a:br>
            <a:r>
              <a:rPr lang="en-IN" sz="2400" b="1" dirty="0">
                <a:solidFill>
                  <a:schemeClr val="tx1"/>
                </a:solidFill>
              </a:rPr>
              <a:t>2. Linear Regression SGD</a:t>
            </a:r>
            <a:br>
              <a:rPr lang="en-IN" sz="2400" b="1" dirty="0">
                <a:solidFill>
                  <a:schemeClr val="tx1"/>
                </a:solidFill>
              </a:rPr>
            </a:br>
            <a:r>
              <a:rPr lang="en-IN" sz="2400" b="1" dirty="0">
                <a:solidFill>
                  <a:schemeClr val="tx1"/>
                </a:solidFill>
              </a:rPr>
              <a:t>3. Decision tree Regressor </a:t>
            </a:r>
            <a:br>
              <a:rPr lang="en-IN" sz="2400" b="1" dirty="0">
                <a:solidFill>
                  <a:schemeClr val="tx1"/>
                </a:solidFill>
              </a:rPr>
            </a:br>
            <a:r>
              <a:rPr lang="en-IN" sz="2400" b="1" dirty="0">
                <a:solidFill>
                  <a:schemeClr val="tx1"/>
                </a:solidFill>
              </a:rPr>
              <a:t>4. Decision Tree  Regressor after </a:t>
            </a:r>
            <a:br>
              <a:rPr lang="en-IN" sz="2400" b="1" dirty="0">
                <a:solidFill>
                  <a:schemeClr val="tx1"/>
                </a:solidFill>
              </a:rPr>
            </a:br>
            <a:r>
              <a:rPr lang="en-IN" sz="2400" b="1" dirty="0">
                <a:solidFill>
                  <a:schemeClr val="tx1"/>
                </a:solidFill>
              </a:rPr>
              <a:t>     pruning </a:t>
            </a:r>
            <a:br>
              <a:rPr lang="en-IN" sz="2400" b="1" dirty="0">
                <a:solidFill>
                  <a:schemeClr val="tx1"/>
                </a:solidFill>
              </a:rPr>
            </a:br>
            <a:r>
              <a:rPr lang="en-IN" sz="2400" b="1" dirty="0">
                <a:solidFill>
                  <a:schemeClr val="tx1"/>
                </a:solidFill>
              </a:rPr>
              <a:t>5. Random Forest</a:t>
            </a:r>
            <a:br>
              <a:rPr lang="en-IN" dirty="0"/>
            </a:br>
            <a:endParaRPr lang="en-IN" dirty="0"/>
          </a:p>
        </p:txBody>
      </p:sp>
      <p:pic>
        <p:nvPicPr>
          <p:cNvPr id="7" name="Content Placeholder 6">
            <a:extLst>
              <a:ext uri="{FF2B5EF4-FFF2-40B4-BE49-F238E27FC236}">
                <a16:creationId xmlns:a16="http://schemas.microsoft.com/office/drawing/2014/main" id="{945BF40B-A205-5925-B652-FF6DE92E57C5}"/>
              </a:ext>
            </a:extLst>
          </p:cNvPr>
          <p:cNvPicPr>
            <a:picLocks noGrp="1" noChangeAspect="1"/>
          </p:cNvPicPr>
          <p:nvPr>
            <p:ph idx="1"/>
          </p:nvPr>
        </p:nvPicPr>
        <p:blipFill>
          <a:blip r:embed="rId2"/>
          <a:stretch>
            <a:fillRect/>
          </a:stretch>
        </p:blipFill>
        <p:spPr>
          <a:xfrm>
            <a:off x="4679575" y="1284798"/>
            <a:ext cx="6633883" cy="4288404"/>
          </a:xfrm>
        </p:spPr>
      </p:pic>
    </p:spTree>
    <p:extLst>
      <p:ext uri="{BB962C8B-B14F-4D97-AF65-F5344CB8AC3E}">
        <p14:creationId xmlns:p14="http://schemas.microsoft.com/office/powerpoint/2010/main" val="3104851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1538507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Problem Statement :</a:t>
            </a:r>
          </a:p>
        </p:txBody>
      </p:sp>
      <p:sp>
        <p:nvSpPr>
          <p:cNvPr id="3" name="Content Placeholder 2"/>
          <p:cNvSpPr>
            <a:spLocks noGrp="1"/>
          </p:cNvSpPr>
          <p:nvPr>
            <p:ph idx="1"/>
          </p:nvPr>
        </p:nvSpPr>
        <p:spPr/>
        <p:txBody>
          <a:bodyPr/>
          <a:lstStyle/>
          <a:p>
            <a:r>
              <a:rPr lang="en-US" dirty="0"/>
              <a:t>The project is about on world's largest taxi company Uber inc. In this project, we're looking to predict the fare for their future transactional cases. Uber delivers service to lakhs of customers daily. Now it becomes really important to manage their data properly to come up with new business ideas to get best results. Eventually, it becomes really important to estimate the fare prices accurately.</a:t>
            </a:r>
          </a:p>
          <a:p>
            <a:r>
              <a:rPr lang="en-US" dirty="0"/>
              <a:t>This case study is to predict the price of the Uber ride from a given pickup point to the agreed drop-off location. Evaluating the models &amp; compare their respective scores like R2, RMSE, etc.</a:t>
            </a:r>
            <a:endParaRPr lang="en-IN" dirty="0"/>
          </a:p>
        </p:txBody>
      </p:sp>
    </p:spTree>
    <p:extLst>
      <p:ext uri="{BB962C8B-B14F-4D97-AF65-F5344CB8AC3E}">
        <p14:creationId xmlns:p14="http://schemas.microsoft.com/office/powerpoint/2010/main" val="4233709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259" y="223851"/>
            <a:ext cx="10058400" cy="762268"/>
          </a:xfrm>
        </p:spPr>
        <p:txBody>
          <a:bodyPr/>
          <a:lstStyle/>
          <a:p>
            <a:r>
              <a:rPr lang="en-IN" dirty="0"/>
              <a:t>Dataset </a:t>
            </a:r>
          </a:p>
        </p:txBody>
      </p:sp>
      <p:pic>
        <p:nvPicPr>
          <p:cNvPr id="4" name="Content Placeholder 3"/>
          <p:cNvPicPr>
            <a:picLocks noGrp="1" noChangeAspect="1"/>
          </p:cNvPicPr>
          <p:nvPr>
            <p:ph idx="1"/>
          </p:nvPr>
        </p:nvPicPr>
        <p:blipFill>
          <a:blip r:embed="rId2"/>
          <a:srcRect/>
          <a:stretch/>
        </p:blipFill>
        <p:spPr>
          <a:xfrm>
            <a:off x="950260" y="914401"/>
            <a:ext cx="10228728" cy="5217458"/>
          </a:xfrm>
        </p:spPr>
      </p:pic>
    </p:spTree>
    <p:extLst>
      <p:ext uri="{BB962C8B-B14F-4D97-AF65-F5344CB8AC3E}">
        <p14:creationId xmlns:p14="http://schemas.microsoft.com/office/powerpoint/2010/main" val="755446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Tasks:</a:t>
            </a:r>
          </a:p>
        </p:txBody>
      </p:sp>
      <p:sp>
        <p:nvSpPr>
          <p:cNvPr id="3" name="Content Placeholder 2"/>
          <p:cNvSpPr>
            <a:spLocks noGrp="1"/>
          </p:cNvSpPr>
          <p:nvPr>
            <p:ph idx="1"/>
          </p:nvPr>
        </p:nvSpPr>
        <p:spPr/>
        <p:txBody>
          <a:bodyPr>
            <a:normAutofit lnSpcReduction="10000"/>
          </a:bodyPr>
          <a:lstStyle/>
          <a:p>
            <a:pPr marL="0" indent="0">
              <a:buNone/>
            </a:pPr>
            <a:r>
              <a:rPr lang="en-IN" dirty="0"/>
              <a:t>Regression problem:</a:t>
            </a:r>
          </a:p>
          <a:p>
            <a:pPr marL="0" indent="0">
              <a:buNone/>
            </a:pPr>
            <a:r>
              <a:rPr lang="en-IN" dirty="0"/>
              <a:t>Dataset details: Uber Cab Fare</a:t>
            </a:r>
          </a:p>
          <a:p>
            <a:pPr marL="0" indent="0">
              <a:buNone/>
            </a:pPr>
            <a:r>
              <a:rPr lang="en-IN" dirty="0"/>
              <a:t>200000 Observations, 8 Independent Features</a:t>
            </a:r>
            <a:r>
              <a:rPr lang="en-IN" b="1" dirty="0"/>
              <a:t>, “</a:t>
            </a:r>
            <a:r>
              <a:rPr lang="en-IN" b="1" dirty="0" err="1"/>
              <a:t>fare_amount</a:t>
            </a:r>
            <a:r>
              <a:rPr lang="en-IN" b="1" dirty="0"/>
              <a:t>” </a:t>
            </a:r>
            <a:r>
              <a:rPr lang="en-IN" dirty="0"/>
              <a:t>Target variable</a:t>
            </a:r>
          </a:p>
          <a:p>
            <a:pPr marL="0" indent="0">
              <a:buNone/>
            </a:pPr>
            <a:r>
              <a:rPr lang="en-IN" dirty="0"/>
              <a:t>Mainly Tasks done in EDA:</a:t>
            </a:r>
          </a:p>
          <a:p>
            <a:pPr marL="457200" indent="-457200">
              <a:buAutoNum type="arabicPeriod"/>
            </a:pPr>
            <a:r>
              <a:rPr lang="en-IN" dirty="0"/>
              <a:t>Handling “Pickup datetime” data type.</a:t>
            </a:r>
          </a:p>
          <a:p>
            <a:pPr marL="457200" indent="-457200">
              <a:buAutoNum type="arabicPeriod"/>
            </a:pPr>
            <a:r>
              <a:rPr lang="en-IN" dirty="0"/>
              <a:t>There are four columns which are “Pickup Longitude”, “Pickup Latitude”, “Drop off Longitude”, &amp;“Drop off Latitude” using Haversine Formula calculate the Distance.</a:t>
            </a:r>
          </a:p>
          <a:p>
            <a:pPr marL="457200" indent="-457200">
              <a:buAutoNum type="arabicPeriod"/>
            </a:pPr>
            <a:r>
              <a:rPr lang="en-IN" dirty="0"/>
              <a:t>Handling outliers in columns.</a:t>
            </a:r>
          </a:p>
          <a:p>
            <a:pPr marL="457200" indent="-457200">
              <a:buAutoNum type="arabicPeriod"/>
            </a:pPr>
            <a:r>
              <a:rPr lang="en-IN" dirty="0"/>
              <a:t>Check Missing values.</a:t>
            </a:r>
          </a:p>
          <a:p>
            <a:pPr marL="457200" indent="-457200">
              <a:buAutoNum type="arabicPeriod"/>
            </a:pPr>
            <a:r>
              <a:rPr lang="en-IN" dirty="0"/>
              <a:t>Checking Corelation Matrix.</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754835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Cleaning Steps</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IN" dirty="0"/>
              <a:t>Handling “Pickup datetime” data type (object) and convert into the type of ‘datetime’</a:t>
            </a:r>
          </a:p>
          <a:p>
            <a:pPr marL="457200" indent="-457200">
              <a:buFont typeface="+mj-lt"/>
              <a:buAutoNum type="arabicPeriod"/>
            </a:pPr>
            <a:r>
              <a:rPr lang="en-IN" dirty="0"/>
              <a:t>Drop unnecessary columns.</a:t>
            </a:r>
          </a:p>
          <a:p>
            <a:pPr marL="457200" indent="-457200">
              <a:buFont typeface="+mj-lt"/>
              <a:buAutoNum type="arabicPeriod"/>
            </a:pPr>
            <a:r>
              <a:rPr lang="en-IN" dirty="0"/>
              <a:t>Calculating Distance by using Haversine formula.</a:t>
            </a:r>
          </a:p>
          <a:p>
            <a:pPr marL="457200" indent="-457200">
              <a:buFont typeface="+mj-lt"/>
              <a:buAutoNum type="arabicPeriod"/>
            </a:pPr>
            <a:r>
              <a:rPr lang="en-IN" dirty="0"/>
              <a:t>Checking summary statistic of numeric feature.</a:t>
            </a:r>
          </a:p>
          <a:p>
            <a:pPr marL="457200" indent="-457200">
              <a:buFont typeface="+mj-lt"/>
              <a:buAutoNum type="arabicPeriod"/>
            </a:pPr>
            <a:r>
              <a:rPr lang="en-IN" dirty="0"/>
              <a:t>Checking and handling Outliers.</a:t>
            </a:r>
          </a:p>
          <a:p>
            <a:pPr marL="457200" indent="-457200">
              <a:buFont typeface="+mj-lt"/>
              <a:buAutoNum type="arabicPeriod"/>
            </a:pPr>
            <a:r>
              <a:rPr lang="en-IN" dirty="0"/>
              <a:t>Handling Missing values.</a:t>
            </a:r>
          </a:p>
          <a:p>
            <a:pPr marL="457200" indent="-457200">
              <a:buFont typeface="+mj-lt"/>
              <a:buAutoNum type="arabicPeriod"/>
            </a:pPr>
            <a:r>
              <a:rPr lang="en-IN" dirty="0"/>
              <a:t>Check correlation between features.</a:t>
            </a:r>
          </a:p>
          <a:p>
            <a:pPr marL="457200" indent="-457200">
              <a:buFont typeface="+mj-lt"/>
              <a:buAutoNum type="arabicPeriod"/>
            </a:pPr>
            <a:r>
              <a:rPr lang="en-IN" dirty="0"/>
              <a:t>Analysis of relation with target variable.</a:t>
            </a:r>
          </a:p>
          <a:p>
            <a:pPr marL="457200" indent="-457200">
              <a:buFont typeface="+mj-lt"/>
              <a:buAutoNum type="arabicPeriod"/>
            </a:pPr>
            <a:endParaRPr lang="en-IN" dirty="0"/>
          </a:p>
        </p:txBody>
      </p:sp>
    </p:spTree>
    <p:extLst>
      <p:ext uri="{BB962C8B-B14F-4D97-AF65-F5344CB8AC3E}">
        <p14:creationId xmlns:p14="http://schemas.microsoft.com/office/powerpoint/2010/main" val="3454029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C4ABF2-B328-1ECF-E6DD-EE1D964270F4}"/>
              </a:ext>
            </a:extLst>
          </p:cNvPr>
          <p:cNvSpPr txBox="1"/>
          <p:nvPr/>
        </p:nvSpPr>
        <p:spPr>
          <a:xfrm>
            <a:off x="7582" y="735106"/>
            <a:ext cx="11189858" cy="954107"/>
          </a:xfrm>
          <a:prstGeom prst="rect">
            <a:avLst/>
          </a:prstGeom>
          <a:noFill/>
        </p:spPr>
        <p:txBody>
          <a:bodyPr wrap="none" rtlCol="0">
            <a:spAutoFit/>
          </a:bodyPr>
          <a:lstStyle/>
          <a:p>
            <a:r>
              <a:rPr lang="en-IN" sz="2000" b="1" dirty="0"/>
              <a:t>Haversine Formula –</a:t>
            </a:r>
          </a:p>
          <a:p>
            <a:r>
              <a:rPr lang="en-IN" dirty="0"/>
              <a:t> 	</a:t>
            </a:r>
            <a:r>
              <a:rPr lang="en-US" b="0" i="0" dirty="0">
                <a:effectLst/>
                <a:latin typeface="urw-din"/>
              </a:rPr>
              <a:t>The </a:t>
            </a:r>
            <a:r>
              <a:rPr lang="en-US" b="1" i="0" dirty="0">
                <a:effectLst/>
                <a:latin typeface="urw-din"/>
              </a:rPr>
              <a:t>Haversine</a:t>
            </a:r>
            <a:r>
              <a:rPr lang="en-US" b="0" i="0" dirty="0">
                <a:effectLst/>
                <a:latin typeface="urw-din"/>
              </a:rPr>
              <a:t> formula calculates the shortest distance between two points on a sphere using their latitudes and</a:t>
            </a:r>
          </a:p>
          <a:p>
            <a:r>
              <a:rPr lang="en-US" b="0" i="0" dirty="0">
                <a:effectLst/>
                <a:latin typeface="urw-din"/>
              </a:rPr>
              <a:t> longitudes measured along the surface.</a:t>
            </a:r>
            <a:endParaRPr lang="en-IN" dirty="0"/>
          </a:p>
        </p:txBody>
      </p:sp>
      <p:pic>
        <p:nvPicPr>
          <p:cNvPr id="3" name="Picture 2">
            <a:extLst>
              <a:ext uri="{FF2B5EF4-FFF2-40B4-BE49-F238E27FC236}">
                <a16:creationId xmlns:a16="http://schemas.microsoft.com/office/drawing/2014/main" id="{DF909E65-401E-0324-7316-27B292B762BE}"/>
              </a:ext>
            </a:extLst>
          </p:cNvPr>
          <p:cNvPicPr>
            <a:picLocks noChangeAspect="1"/>
          </p:cNvPicPr>
          <p:nvPr/>
        </p:nvPicPr>
        <p:blipFill>
          <a:blip r:embed="rId2"/>
          <a:stretch>
            <a:fillRect/>
          </a:stretch>
        </p:blipFill>
        <p:spPr>
          <a:xfrm>
            <a:off x="1186116" y="2036207"/>
            <a:ext cx="8728849" cy="3038289"/>
          </a:xfrm>
          <a:prstGeom prst="rect">
            <a:avLst/>
          </a:prstGeom>
        </p:spPr>
      </p:pic>
    </p:spTree>
    <p:extLst>
      <p:ext uri="{BB962C8B-B14F-4D97-AF65-F5344CB8AC3E}">
        <p14:creationId xmlns:p14="http://schemas.microsoft.com/office/powerpoint/2010/main" val="158868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5164F70-C485-3C6D-0502-2E3A8B62307A}"/>
              </a:ext>
            </a:extLst>
          </p:cNvPr>
          <p:cNvPicPr>
            <a:picLocks noChangeAspect="1"/>
          </p:cNvPicPr>
          <p:nvPr/>
        </p:nvPicPr>
        <p:blipFill>
          <a:blip r:embed="rId2"/>
          <a:stretch>
            <a:fillRect/>
          </a:stretch>
        </p:blipFill>
        <p:spPr>
          <a:xfrm>
            <a:off x="1245932" y="850774"/>
            <a:ext cx="9553091" cy="4608732"/>
          </a:xfrm>
          <a:prstGeom prst="rect">
            <a:avLst/>
          </a:prstGeom>
        </p:spPr>
      </p:pic>
    </p:spTree>
    <p:extLst>
      <p:ext uri="{BB962C8B-B14F-4D97-AF65-F5344CB8AC3E}">
        <p14:creationId xmlns:p14="http://schemas.microsoft.com/office/powerpoint/2010/main" val="2445141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6F64A9-F48C-D5C8-0A28-01848F8DA539}"/>
              </a:ext>
            </a:extLst>
          </p:cNvPr>
          <p:cNvPicPr>
            <a:picLocks noChangeAspect="1"/>
          </p:cNvPicPr>
          <p:nvPr/>
        </p:nvPicPr>
        <p:blipFill>
          <a:blip r:embed="rId2"/>
          <a:stretch>
            <a:fillRect/>
          </a:stretch>
        </p:blipFill>
        <p:spPr>
          <a:xfrm>
            <a:off x="726141" y="600635"/>
            <a:ext cx="9923930" cy="3926541"/>
          </a:xfrm>
          <a:prstGeom prst="rect">
            <a:avLst/>
          </a:prstGeom>
        </p:spPr>
      </p:pic>
      <p:sp>
        <p:nvSpPr>
          <p:cNvPr id="3" name="TextBox 2">
            <a:extLst>
              <a:ext uri="{FF2B5EF4-FFF2-40B4-BE49-F238E27FC236}">
                <a16:creationId xmlns:a16="http://schemas.microsoft.com/office/drawing/2014/main" id="{63F516D8-6545-F26C-6B71-B874C6379C0D}"/>
              </a:ext>
            </a:extLst>
          </p:cNvPr>
          <p:cNvSpPr txBox="1"/>
          <p:nvPr/>
        </p:nvSpPr>
        <p:spPr>
          <a:xfrm>
            <a:off x="349464" y="4957485"/>
            <a:ext cx="8516471" cy="646331"/>
          </a:xfrm>
          <a:prstGeom prst="rect">
            <a:avLst/>
          </a:prstGeom>
          <a:noFill/>
        </p:spPr>
        <p:txBody>
          <a:bodyPr wrap="square" rtlCol="0">
            <a:spAutoFit/>
          </a:bodyPr>
          <a:lstStyle/>
          <a:p>
            <a:r>
              <a:rPr lang="en-IN" dirty="0"/>
              <a:t>Haversine Formula link for calculating the distance.</a:t>
            </a:r>
          </a:p>
          <a:p>
            <a:r>
              <a:rPr lang="en-IN" b="0" i="0" dirty="0">
                <a:effectLst/>
                <a:latin typeface="Roboto" panose="020B0604020202020204" pitchFamily="2" charset="0"/>
              </a:rPr>
              <a:t>http://www.movable-type.co.uk/scripts/latlong.html</a:t>
            </a:r>
            <a:endParaRPr lang="en-IN" dirty="0"/>
          </a:p>
        </p:txBody>
      </p:sp>
    </p:spTree>
    <p:extLst>
      <p:ext uri="{BB962C8B-B14F-4D97-AF65-F5344CB8AC3E}">
        <p14:creationId xmlns:p14="http://schemas.microsoft.com/office/powerpoint/2010/main" val="2895996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Insights taken out from analysis</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a:t>We have seen that there are instances of amount less that 0 as well in the data set, where as the minimum fare for any trip is -52 dollars, hence we will remove such observations. We have already seen that the max fare is 499 in the data set.</a:t>
            </a:r>
            <a:r>
              <a:rPr lang="en-IN" dirty="0"/>
              <a:t>.</a:t>
            </a:r>
          </a:p>
          <a:p>
            <a:pPr marL="457200" indent="-457200">
              <a:buFont typeface="+mj-lt"/>
              <a:buAutoNum type="arabicPeriod"/>
            </a:pPr>
            <a:r>
              <a:rPr lang="en-US" dirty="0"/>
              <a:t>Remove the observations with travel distance more than 130 kms. As seen from descriptive stats there are </a:t>
            </a:r>
            <a:r>
              <a:rPr lang="en-US" dirty="0" err="1"/>
              <a:t>obs</a:t>
            </a:r>
            <a:r>
              <a:rPr lang="en-US" dirty="0"/>
              <a:t> with travel distance more than 130 km, as that is the limit for trips.</a:t>
            </a:r>
            <a:endParaRPr lang="en-IN" dirty="0"/>
          </a:p>
          <a:p>
            <a:pPr marL="457200" indent="-457200">
              <a:buFont typeface="+mj-lt"/>
              <a:buAutoNum type="arabicPeriod"/>
            </a:pPr>
            <a:r>
              <a:rPr lang="en-US" dirty="0"/>
              <a:t>Remove the observations with unreal longitude and latitude values , that is , 90&lt; latitude &lt;-90, 180 &lt; longitude &lt; -180. </a:t>
            </a:r>
            <a:endParaRPr lang="en-IN" dirty="0"/>
          </a:p>
          <a:p>
            <a:pPr marL="457200" indent="-457200">
              <a:buFont typeface="+mj-lt"/>
              <a:buAutoNum type="arabicPeriod"/>
            </a:pPr>
            <a:endParaRPr lang="en-IN" dirty="0"/>
          </a:p>
        </p:txBody>
      </p:sp>
    </p:spTree>
    <p:extLst>
      <p:ext uri="{BB962C8B-B14F-4D97-AF65-F5344CB8AC3E}">
        <p14:creationId xmlns:p14="http://schemas.microsoft.com/office/powerpoint/2010/main" val="404666772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1404</TotalTime>
  <Words>528</Words>
  <Application>Microsoft Office PowerPoint</Application>
  <PresentationFormat>Widescreen</PresentationFormat>
  <Paragraphs>43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Calibri Light</vt:lpstr>
      <vt:lpstr>Cambria</vt:lpstr>
      <vt:lpstr>Roboto</vt:lpstr>
      <vt:lpstr>urw-din</vt:lpstr>
      <vt:lpstr>Retrospect</vt:lpstr>
      <vt:lpstr>Uber Cab Fare Prediction</vt:lpstr>
      <vt:lpstr>Problem Statement :</vt:lpstr>
      <vt:lpstr>Dataset </vt:lpstr>
      <vt:lpstr>Tasks:</vt:lpstr>
      <vt:lpstr>Data Cleaning Steps</vt:lpstr>
      <vt:lpstr>PowerPoint Presentation</vt:lpstr>
      <vt:lpstr>PowerPoint Presentation</vt:lpstr>
      <vt:lpstr>PowerPoint Presentation</vt:lpstr>
      <vt:lpstr>Insights taken out from analysis</vt:lpstr>
      <vt:lpstr>Corelation diagonal analysis</vt:lpstr>
      <vt:lpstr>Week Days analysis</vt:lpstr>
      <vt:lpstr>Week Ends analysis</vt:lpstr>
      <vt:lpstr>PowerPoint Presentation</vt:lpstr>
      <vt:lpstr>1. OLS Linear Regression  2. Linear Regression SGD 3. Decision tree Regressor  4. Decision Tree  Regressor after       pruning  5. Random Forest </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Scientist Salary Prediction</dc:title>
  <dc:creator>Admin</dc:creator>
  <cp:lastModifiedBy>Dipesh Thakur</cp:lastModifiedBy>
  <cp:revision>35</cp:revision>
  <dcterms:created xsi:type="dcterms:W3CDTF">2022-02-24T07:12:50Z</dcterms:created>
  <dcterms:modified xsi:type="dcterms:W3CDTF">2022-05-18T17:40:11Z</dcterms:modified>
</cp:coreProperties>
</file>