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8" r:id="rId2"/>
    <p:sldId id="257" r:id="rId3"/>
    <p:sldId id="259" r:id="rId4"/>
    <p:sldId id="260" r:id="rId5"/>
    <p:sldId id="266" r:id="rId6"/>
    <p:sldId id="276" r:id="rId7"/>
    <p:sldId id="269" r:id="rId8"/>
    <p:sldId id="267" r:id="rId9"/>
    <p:sldId id="277" r:id="rId10"/>
    <p:sldId id="278" r:id="rId11"/>
    <p:sldId id="279" r:id="rId12"/>
    <p:sldId id="271" r:id="rId13"/>
    <p:sldId id="274" r:id="rId14"/>
    <p:sldId id="273" r:id="rId15"/>
    <p:sldId id="280" r:id="rId16"/>
    <p:sldId id="275" r:id="rId17"/>
    <p:sldId id="272" r:id="rId18"/>
    <p:sldId id="281"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02/02/2021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541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6662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010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2578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6340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8774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8740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02/02/2021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777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500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633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645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02/02/2021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44677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83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80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2147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02/02/2021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372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02/02/2021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032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02/02/2021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03252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b="1" dirty="0" smtClean="0">
                <a:solidFill>
                  <a:schemeClr val="tx2">
                    <a:lumMod val="60000"/>
                    <a:lumOff val="40000"/>
                  </a:schemeClr>
                </a:solidFill>
                <a:latin typeface="Arial Narrow" panose="020B0606020202030204" pitchFamily="34" charset="0"/>
              </a:rPr>
              <a:t>       Dr</a:t>
            </a:r>
            <a:r>
              <a:rPr lang="en-US" sz="2700" b="1" dirty="0">
                <a:solidFill>
                  <a:schemeClr val="tx2">
                    <a:lumMod val="60000"/>
                    <a:lumOff val="40000"/>
                  </a:schemeClr>
                </a:solidFill>
                <a:latin typeface="Arial Narrow" panose="020B0606020202030204" pitchFamily="34" charset="0"/>
              </a:rPr>
              <a:t>. D. Y. Patil Pratishthan's</a:t>
            </a:r>
            <a:br>
              <a:rPr lang="en-US" sz="2700" b="1" dirty="0">
                <a:solidFill>
                  <a:schemeClr val="tx2">
                    <a:lumMod val="60000"/>
                    <a:lumOff val="40000"/>
                  </a:schemeClr>
                </a:solidFill>
                <a:latin typeface="Arial Narrow" panose="020B0606020202030204" pitchFamily="34" charset="0"/>
              </a:rPr>
            </a:br>
            <a:r>
              <a:rPr lang="en-US" sz="2700" b="1" dirty="0" smtClean="0">
                <a:solidFill>
                  <a:schemeClr val="tx2">
                    <a:lumMod val="60000"/>
                    <a:lumOff val="40000"/>
                  </a:schemeClr>
                </a:solidFill>
                <a:latin typeface="Arial Narrow" panose="020B0606020202030204" pitchFamily="34" charset="0"/>
              </a:rPr>
              <a:t>            Institute </a:t>
            </a:r>
            <a:r>
              <a:rPr lang="en-US" sz="2700" b="1" dirty="0">
                <a:solidFill>
                  <a:schemeClr val="tx2">
                    <a:lumMod val="60000"/>
                    <a:lumOff val="40000"/>
                  </a:schemeClr>
                </a:solidFill>
                <a:latin typeface="Arial Narrow" panose="020B0606020202030204" pitchFamily="34" charset="0"/>
              </a:rPr>
              <a:t>for Advanced Computing and Software Development</a:t>
            </a:r>
            <a:r>
              <a:rPr lang="en-US" dirty="0"/>
              <a:t/>
            </a:r>
            <a:br>
              <a:rPr lang="en-US" dirty="0"/>
            </a:br>
            <a:r>
              <a:rPr lang="en-US" sz="2700" b="1" dirty="0" smtClean="0">
                <a:solidFill>
                  <a:schemeClr val="bg1">
                    <a:lumMod val="50000"/>
                  </a:schemeClr>
                </a:solidFill>
                <a:latin typeface="Arial Narrow" panose="020B0606020202030204" pitchFamily="34" charset="0"/>
              </a:rPr>
              <a:t>Akurdi, Pune</a:t>
            </a:r>
            <a:r>
              <a:rPr lang="en-US" dirty="0"/>
              <a:t/>
            </a:r>
            <a:br>
              <a:rPr lang="en-US" dirty="0"/>
            </a:br>
            <a:endParaRPr lang="en-US" dirty="0"/>
          </a:p>
        </p:txBody>
      </p:sp>
      <p:sp>
        <p:nvSpPr>
          <p:cNvPr id="5" name="TextBox 4"/>
          <p:cNvSpPr txBox="1"/>
          <p:nvPr/>
        </p:nvSpPr>
        <p:spPr>
          <a:xfrm>
            <a:off x="1262130" y="2021983"/>
            <a:ext cx="9414456" cy="1077218"/>
          </a:xfrm>
          <a:prstGeom prst="rect">
            <a:avLst/>
          </a:prstGeom>
          <a:noFill/>
        </p:spPr>
        <p:txBody>
          <a:bodyPr wrap="square" rtlCol="0">
            <a:spAutoFit/>
          </a:bodyPr>
          <a:lstStyle/>
          <a:p>
            <a:r>
              <a:rPr lang="en-US" sz="2000" b="1" dirty="0" smtClean="0">
                <a:solidFill>
                  <a:schemeClr val="tx2">
                    <a:lumMod val="60000"/>
                    <a:lumOff val="40000"/>
                  </a:schemeClr>
                </a:solidFill>
                <a:latin typeface="Arial" panose="020B0604020202020204" pitchFamily="34" charset="0"/>
                <a:cs typeface="Arial" panose="020B0604020202020204" pitchFamily="34" charset="0"/>
              </a:rPr>
              <a:t>                                                     </a:t>
            </a:r>
            <a:r>
              <a:rPr lang="en-US" sz="2000" b="1" u="sng" dirty="0" smtClean="0">
                <a:solidFill>
                  <a:schemeClr val="tx2">
                    <a:lumMod val="60000"/>
                    <a:lumOff val="40000"/>
                  </a:schemeClr>
                </a:solidFill>
                <a:latin typeface="+mj-lt"/>
                <a:cs typeface="Arial" panose="020B0604020202020204" pitchFamily="34" charset="0"/>
              </a:rPr>
              <a:t>  </a:t>
            </a:r>
          </a:p>
          <a:p>
            <a:r>
              <a:rPr lang="en-US" sz="2000" b="1" dirty="0" smtClean="0">
                <a:solidFill>
                  <a:schemeClr val="tx2">
                    <a:lumMod val="60000"/>
                    <a:lumOff val="40000"/>
                  </a:schemeClr>
                </a:solidFill>
                <a:latin typeface="Arial" panose="020B0604020202020204" pitchFamily="34" charset="0"/>
                <a:cs typeface="Arial" panose="020B0604020202020204" pitchFamily="34" charset="0"/>
              </a:rPr>
              <a:t>               </a:t>
            </a:r>
          </a:p>
          <a:p>
            <a:r>
              <a:rPr lang="en-US" sz="2000" b="1" dirty="0" smtClean="0">
                <a:solidFill>
                  <a:schemeClr val="tx2">
                    <a:lumMod val="60000"/>
                    <a:lumOff val="40000"/>
                  </a:schemeClr>
                </a:solidFill>
                <a:latin typeface="Arial" panose="020B0604020202020204" pitchFamily="34" charset="0"/>
                <a:cs typeface="Arial" panose="020B0604020202020204" pitchFamily="34" charset="0"/>
              </a:rPr>
              <a:t>                            Project Title </a:t>
            </a:r>
            <a:r>
              <a:rPr lang="en-US" b="1" dirty="0" smtClean="0">
                <a:solidFill>
                  <a:schemeClr val="tx2">
                    <a:lumMod val="60000"/>
                    <a:lumOff val="40000"/>
                  </a:schemeClr>
                </a:solidFill>
                <a:latin typeface="Arial Narrow" panose="020B0606020202030204" pitchFamily="34" charset="0"/>
              </a:rPr>
              <a:t>:-</a:t>
            </a:r>
            <a:r>
              <a:rPr lang="en-US" dirty="0" smtClean="0">
                <a:latin typeface="Arial Narrow" panose="020B0606020202030204" pitchFamily="34" charset="0"/>
              </a:rPr>
              <a:t> </a:t>
            </a:r>
            <a:r>
              <a:rPr lang="en-US" sz="2400" b="1" dirty="0" smtClean="0">
                <a:solidFill>
                  <a:schemeClr val="tx2">
                    <a:lumMod val="60000"/>
                    <a:lumOff val="40000"/>
                  </a:schemeClr>
                </a:solidFill>
                <a:latin typeface="Arial Narrow" panose="020B0606020202030204" pitchFamily="34" charset="0"/>
              </a:rPr>
              <a:t>Medical Store Management System </a:t>
            </a:r>
            <a:endParaRPr lang="en-US" sz="2400" b="1" dirty="0">
              <a:solidFill>
                <a:schemeClr val="tx2">
                  <a:lumMod val="60000"/>
                  <a:lumOff val="40000"/>
                </a:schemeClr>
              </a:solidFill>
              <a:latin typeface="Arial Narrow" panose="020B0606020202030204" pitchFamily="34" charset="0"/>
            </a:endParaRPr>
          </a:p>
        </p:txBody>
      </p:sp>
      <p:sp>
        <p:nvSpPr>
          <p:cNvPr id="6" name="TextBox 5"/>
          <p:cNvSpPr txBox="1"/>
          <p:nvPr/>
        </p:nvSpPr>
        <p:spPr>
          <a:xfrm>
            <a:off x="1114022" y="4546242"/>
            <a:ext cx="9710671" cy="892552"/>
          </a:xfrm>
          <a:prstGeom prst="rect">
            <a:avLst/>
          </a:prstGeom>
          <a:noFill/>
        </p:spPr>
        <p:txBody>
          <a:bodyPr wrap="square" rtlCol="0">
            <a:spAutoFit/>
          </a:bodyPr>
          <a:lstStyle/>
          <a:p>
            <a:endParaRPr lang="en-US" b="1" dirty="0" smtClean="0">
              <a:solidFill>
                <a:schemeClr val="tx2">
                  <a:lumMod val="60000"/>
                  <a:lumOff val="40000"/>
                </a:schemeClr>
              </a:solidFill>
              <a:latin typeface="Arial" panose="020B0604020202020204" pitchFamily="34" charset="0"/>
              <a:cs typeface="Arial" panose="020B0604020202020204" pitchFamily="34" charset="0"/>
            </a:endParaRPr>
          </a:p>
          <a:p>
            <a:r>
              <a:rPr lang="en-US" b="1" dirty="0" smtClean="0">
                <a:solidFill>
                  <a:schemeClr val="tx2">
                    <a:lumMod val="60000"/>
                    <a:lumOff val="40000"/>
                  </a:schemeClr>
                </a:solidFill>
                <a:latin typeface="Arial" panose="020B0604020202020204" pitchFamily="34" charset="0"/>
                <a:cs typeface="Arial" panose="020B0604020202020204" pitchFamily="34" charset="0"/>
              </a:rPr>
              <a:t>Project </a:t>
            </a:r>
            <a:r>
              <a:rPr lang="en-US" b="1" dirty="0" smtClean="0">
                <a:solidFill>
                  <a:schemeClr val="bg1">
                    <a:lumMod val="50000"/>
                  </a:schemeClr>
                </a:solidFill>
                <a:latin typeface="Arial" panose="020B0604020202020204" pitchFamily="34" charset="0"/>
                <a:cs typeface="Arial" panose="020B0604020202020204" pitchFamily="34" charset="0"/>
              </a:rPr>
              <a:t>Guide</a:t>
            </a:r>
            <a:r>
              <a:rPr lang="en-US" b="1" dirty="0" smtClean="0">
                <a:solidFill>
                  <a:schemeClr val="tx2">
                    <a:lumMod val="60000"/>
                    <a:lumOff val="40000"/>
                  </a:schemeClr>
                </a:solidFill>
                <a:latin typeface="Arial" panose="020B0604020202020204" pitchFamily="34" charset="0"/>
                <a:cs typeface="Arial" panose="020B0604020202020204" pitchFamily="34" charset="0"/>
              </a:rPr>
              <a:t> : - </a:t>
            </a:r>
            <a:r>
              <a:rPr lang="en-US" b="1" dirty="0" smtClean="0">
                <a:solidFill>
                  <a:schemeClr val="tx2">
                    <a:lumMod val="60000"/>
                    <a:lumOff val="40000"/>
                  </a:schemeClr>
                </a:solidFill>
                <a:latin typeface="Arial" panose="020B0604020202020204" pitchFamily="34" charset="0"/>
                <a:cs typeface="Arial" panose="020B0604020202020204" pitchFamily="34" charset="0"/>
              </a:rPr>
              <a:t>Mr. </a:t>
            </a:r>
            <a:r>
              <a:rPr lang="en-US" b="1" dirty="0" smtClean="0">
                <a:solidFill>
                  <a:schemeClr val="bg1">
                    <a:lumMod val="50000"/>
                  </a:schemeClr>
                </a:solidFill>
                <a:latin typeface="Arial" panose="020B0604020202020204" pitchFamily="34" charset="0"/>
                <a:cs typeface="Arial" panose="020B0604020202020204" pitchFamily="34" charset="0"/>
              </a:rPr>
              <a:t>Chetan Pardeshi                             Submitted </a:t>
            </a:r>
            <a:r>
              <a:rPr lang="en-US" b="1" dirty="0" smtClean="0">
                <a:solidFill>
                  <a:schemeClr val="bg1">
                    <a:lumMod val="50000"/>
                  </a:schemeClr>
                </a:solidFill>
                <a:latin typeface="Arial" panose="020B0604020202020204" pitchFamily="34" charset="0"/>
                <a:cs typeface="Arial" panose="020B0604020202020204" pitchFamily="34" charset="0"/>
              </a:rPr>
              <a:t>By :-  </a:t>
            </a:r>
            <a:r>
              <a:rPr lang="en-US" sz="1600" b="1" dirty="0" smtClean="0">
                <a:solidFill>
                  <a:schemeClr val="bg1">
                    <a:lumMod val="50000"/>
                  </a:schemeClr>
                </a:solidFill>
                <a:latin typeface="Arial" panose="020B0604020202020204" pitchFamily="34" charset="0"/>
                <a:cs typeface="Arial" panose="020B0604020202020204" pitchFamily="34" charset="0"/>
              </a:rPr>
              <a:t>Dipti Lalage</a:t>
            </a:r>
            <a:r>
              <a:rPr lang="en-US" b="1" dirty="0" smtClean="0">
                <a:solidFill>
                  <a:schemeClr val="bg1">
                    <a:lumMod val="50000"/>
                  </a:schemeClr>
                </a:solidFill>
                <a:latin typeface="Arial" panose="020B0604020202020204" pitchFamily="34" charset="0"/>
                <a:cs typeface="Arial" panose="020B0604020202020204" pitchFamily="34" charset="0"/>
              </a:rPr>
              <a:t>               </a:t>
            </a:r>
            <a:r>
              <a:rPr lang="en-US" sz="1600" b="1" dirty="0" smtClean="0">
                <a:solidFill>
                  <a:schemeClr val="tx2">
                    <a:lumMod val="60000"/>
                    <a:lumOff val="40000"/>
                  </a:schemeClr>
                </a:solidFill>
                <a:latin typeface="Arial" panose="020B0604020202020204" pitchFamily="34" charset="0"/>
                <a:cs typeface="Arial" panose="020B0604020202020204" pitchFamily="34" charset="0"/>
              </a:rPr>
              <a:t>                                                                                                                                                                                                                                                          </a:t>
            </a:r>
          </a:p>
          <a:p>
            <a:r>
              <a:rPr lang="en-US" sz="1600" b="1" dirty="0">
                <a:solidFill>
                  <a:schemeClr val="tx2">
                    <a:lumMod val="60000"/>
                    <a:lumOff val="40000"/>
                  </a:schemeClr>
                </a:solidFill>
                <a:latin typeface="Arial" panose="020B0604020202020204" pitchFamily="34" charset="0"/>
                <a:cs typeface="Arial" panose="020B0604020202020204" pitchFamily="34" charset="0"/>
              </a:rPr>
              <a:t> </a:t>
            </a:r>
            <a:r>
              <a:rPr lang="en-US" sz="1600" b="1" dirty="0" smtClean="0">
                <a:solidFill>
                  <a:schemeClr val="tx2">
                    <a:lumMod val="60000"/>
                    <a:lumOff val="40000"/>
                  </a:schemeClr>
                </a:solidFill>
                <a:latin typeface="Arial" panose="020B0604020202020204" pitchFamily="34" charset="0"/>
                <a:cs typeface="Arial" panose="020B0604020202020204" pitchFamily="34" charset="0"/>
              </a:rPr>
              <a:t>                                                                                                                                      Mrunali Mangulkar</a:t>
            </a:r>
            <a:endParaRPr lang="en-US" sz="1600" dirty="0">
              <a:solidFill>
                <a:schemeClr val="tx2">
                  <a:lumMod val="60000"/>
                  <a:lumOff val="40000"/>
                </a:schemeClr>
              </a:solidFill>
              <a:latin typeface="Arial Black" panose="020B0A04020102020204" pitchFamily="34" charset="0"/>
            </a:endParaRPr>
          </a:p>
        </p:txBody>
      </p:sp>
      <p:pic>
        <p:nvPicPr>
          <p:cNvPr id="7" name="image2.jpeg" descr="ATC_new_logo_2009"/>
          <p:cNvPicPr/>
          <p:nvPr/>
        </p:nvPicPr>
        <p:blipFill>
          <a:blip r:embed="rId2" cstate="print"/>
          <a:stretch>
            <a:fillRect/>
          </a:stretch>
        </p:blipFill>
        <p:spPr>
          <a:xfrm>
            <a:off x="9956582" y="981872"/>
            <a:ext cx="1189990" cy="485140"/>
          </a:xfrm>
          <a:prstGeom prst="rect">
            <a:avLst/>
          </a:prstGeom>
        </p:spPr>
      </p:pic>
      <p:pic>
        <p:nvPicPr>
          <p:cNvPr id="9" name="image1.jpeg" descr="D:\Log7.jpg logo dy.jpg"/>
          <p:cNvPicPr/>
          <p:nvPr/>
        </p:nvPicPr>
        <p:blipFill>
          <a:blip r:embed="rId3" cstate="print"/>
          <a:stretch>
            <a:fillRect/>
          </a:stretch>
        </p:blipFill>
        <p:spPr>
          <a:xfrm>
            <a:off x="1114022" y="688742"/>
            <a:ext cx="648970" cy="966470"/>
          </a:xfrm>
          <a:prstGeom prst="rect">
            <a:avLst/>
          </a:prstGeom>
        </p:spPr>
      </p:pic>
      <p:sp>
        <p:nvSpPr>
          <p:cNvPr id="8" name="TextBox 7"/>
          <p:cNvSpPr txBox="1"/>
          <p:nvPr/>
        </p:nvSpPr>
        <p:spPr>
          <a:xfrm>
            <a:off x="4778062" y="3141184"/>
            <a:ext cx="4726546" cy="400110"/>
          </a:xfrm>
          <a:prstGeom prst="rect">
            <a:avLst/>
          </a:prstGeom>
          <a:noFill/>
        </p:spPr>
        <p:txBody>
          <a:bodyPr wrap="square" rtlCol="0">
            <a:spAutoFit/>
          </a:bodyPr>
          <a:lstStyle/>
          <a:p>
            <a:r>
              <a:rPr lang="en-US" sz="2000" b="1" dirty="0" smtClean="0">
                <a:solidFill>
                  <a:schemeClr val="tx1">
                    <a:lumMod val="50000"/>
                    <a:lumOff val="50000"/>
                  </a:schemeClr>
                </a:solidFill>
                <a:latin typeface="Arial Narrow" panose="020B0606020202030204" pitchFamily="34" charset="0"/>
              </a:rPr>
              <a:t>  PG-DAC FEB-2020</a:t>
            </a:r>
            <a:endParaRPr lang="en-US" sz="2000" b="1" dirty="0">
              <a:solidFill>
                <a:schemeClr val="tx1">
                  <a:lumMod val="50000"/>
                  <a:lumOff val="50000"/>
                </a:schemeClr>
              </a:solidFill>
              <a:latin typeface="Arial Narrow" panose="020B0606020202030204" pitchFamily="34" charset="0"/>
            </a:endParaRPr>
          </a:p>
        </p:txBody>
      </p:sp>
    </p:spTree>
    <p:extLst>
      <p:ext uri="{BB962C8B-B14F-4D97-AF65-F5344CB8AC3E}">
        <p14:creationId xmlns:p14="http://schemas.microsoft.com/office/powerpoint/2010/main" val="373318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2">
                    <a:lumMod val="75000"/>
                  </a:schemeClr>
                </a:solidFill>
                <a:latin typeface="Arial" panose="020B0604020202020204" pitchFamily="34" charset="0"/>
                <a:cs typeface="Arial" panose="020B0604020202020204" pitchFamily="34" charset="0"/>
              </a:rPr>
              <a:t>Conclusion :</a:t>
            </a:r>
            <a:endParaRPr lang="en-US" sz="3200" b="1"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lgn="just">
              <a:buNone/>
            </a:pPr>
            <a:r>
              <a:rPr lang="en-US" dirty="0" smtClean="0">
                <a:solidFill>
                  <a:schemeClr val="accent2">
                    <a:lumMod val="75000"/>
                  </a:schemeClr>
                </a:solidFill>
                <a:latin typeface="Arial" panose="020B0604020202020204" pitchFamily="34" charset="0"/>
                <a:cs typeface="Arial" panose="020B0604020202020204" pitchFamily="34" charset="0"/>
              </a:rPr>
              <a:t>Medical Store Management system allows user to perform stock management, medicines management, staff management. User get the information about stocks early. So user cannot  face problem for handling stocks.  So Medical </a:t>
            </a:r>
            <a:r>
              <a:rPr lang="en-US" dirty="0">
                <a:solidFill>
                  <a:schemeClr val="accent2">
                    <a:lumMod val="75000"/>
                  </a:schemeClr>
                </a:solidFill>
                <a:latin typeface="Arial" panose="020B0604020202020204" pitchFamily="34" charset="0"/>
                <a:cs typeface="Arial" panose="020B0604020202020204" pitchFamily="34" charset="0"/>
              </a:rPr>
              <a:t>Store Management software is very needy for Medical Store . This software help them to  maintain daily records in computer.</a:t>
            </a:r>
          </a:p>
          <a:p>
            <a:pPr marL="0" indent="0">
              <a:buNone/>
            </a:pPr>
            <a:endParaRPr lang="en-US" dirty="0" smtClean="0"/>
          </a:p>
        </p:txBody>
      </p:sp>
    </p:spTree>
    <p:extLst>
      <p:ext uri="{BB962C8B-B14F-4D97-AF65-F5344CB8AC3E}">
        <p14:creationId xmlns:p14="http://schemas.microsoft.com/office/powerpoint/2010/main" val="87980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493" y="1373936"/>
            <a:ext cx="10058400" cy="3829129"/>
          </a:xfrm>
          <a:prstGeom prst="rect">
            <a:avLst/>
          </a:prstGeom>
        </p:spPr>
      </p:pic>
      <p:sp>
        <p:nvSpPr>
          <p:cNvPr id="5" name="TextBox 4"/>
          <p:cNvSpPr txBox="1"/>
          <p:nvPr/>
        </p:nvSpPr>
        <p:spPr>
          <a:xfrm>
            <a:off x="1223493" y="888642"/>
            <a:ext cx="5280338" cy="461665"/>
          </a:xfrm>
          <a:prstGeom prst="rect">
            <a:avLst/>
          </a:prstGeom>
          <a:noFill/>
        </p:spPr>
        <p:txBody>
          <a:bodyPr wrap="square" rtlCol="0">
            <a:spAutoFit/>
          </a:bodyPr>
          <a:lstStyle/>
          <a:p>
            <a:r>
              <a:rPr lang="en-US" sz="2400" b="1" dirty="0" smtClean="0">
                <a:solidFill>
                  <a:schemeClr val="accent2">
                    <a:lumMod val="75000"/>
                  </a:schemeClr>
                </a:solidFill>
                <a:latin typeface="Arial" panose="020B0604020202020204" pitchFamily="34" charset="0"/>
                <a:cs typeface="Arial" panose="020B0604020202020204" pitchFamily="34" charset="0"/>
              </a:rPr>
              <a:t>Index Page : </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sp>
        <p:nvSpPr>
          <p:cNvPr id="6" name="TextBox 5"/>
          <p:cNvSpPr txBox="1"/>
          <p:nvPr/>
        </p:nvSpPr>
        <p:spPr>
          <a:xfrm>
            <a:off x="1635617" y="5499279"/>
            <a:ext cx="8075053" cy="461665"/>
          </a:xfrm>
          <a:prstGeom prst="rect">
            <a:avLst/>
          </a:prstGeom>
          <a:noFill/>
        </p:spPr>
        <p:txBody>
          <a:bodyPr wrap="square" rtlCol="0">
            <a:spAutoFit/>
          </a:bodyPr>
          <a:lstStyle/>
          <a:p>
            <a:r>
              <a:rPr lang="en-US" sz="2400" dirty="0" smtClean="0">
                <a:solidFill>
                  <a:schemeClr val="accent2">
                    <a:lumMod val="75000"/>
                  </a:schemeClr>
                </a:solidFill>
              </a:rPr>
              <a:t>Representing three actors admin, owner, staff.</a:t>
            </a:r>
            <a:endParaRPr lang="en-US" sz="2400" dirty="0">
              <a:solidFill>
                <a:schemeClr val="accent2">
                  <a:lumMod val="75000"/>
                </a:schemeClr>
              </a:solidFill>
            </a:endParaRPr>
          </a:p>
        </p:txBody>
      </p:sp>
    </p:spTree>
    <p:extLst>
      <p:ext uri="{BB962C8B-B14F-4D97-AF65-F5344CB8AC3E}">
        <p14:creationId xmlns:p14="http://schemas.microsoft.com/office/powerpoint/2010/main" val="216437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675" y="582990"/>
            <a:ext cx="9601196" cy="838540"/>
          </a:xfrm>
        </p:spPr>
        <p:txBody>
          <a:bodyPr>
            <a:normAutofit/>
          </a:bodyPr>
          <a:lstStyle/>
          <a:p>
            <a:r>
              <a:rPr lang="en-US" sz="3200" b="1" dirty="0" smtClean="0">
                <a:solidFill>
                  <a:schemeClr val="accent2">
                    <a:lumMod val="75000"/>
                  </a:schemeClr>
                </a:solidFill>
                <a:latin typeface="Arial" panose="020B0604020202020204" pitchFamily="34" charset="0"/>
                <a:cs typeface="Arial" panose="020B0604020202020204" pitchFamily="34" charset="0"/>
              </a:rPr>
              <a:t>Admin View :-</a:t>
            </a:r>
            <a:endParaRPr lang="en-US" sz="3200" b="1" dirty="0">
              <a:solidFill>
                <a:schemeClr val="accent2">
                  <a:lumMod val="75000"/>
                </a:schemeClr>
              </a:solidFill>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9458" y="1421530"/>
            <a:ext cx="4947223" cy="232592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36682" y="1421530"/>
            <a:ext cx="5065860" cy="2325923"/>
          </a:xfrm>
        </p:spPr>
      </p:pic>
      <p:sp>
        <p:nvSpPr>
          <p:cNvPr id="7" name="TextBox 6"/>
          <p:cNvSpPr txBox="1"/>
          <p:nvPr/>
        </p:nvSpPr>
        <p:spPr>
          <a:xfrm>
            <a:off x="1191601" y="4056845"/>
            <a:ext cx="9690159" cy="2215991"/>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dirty="0" smtClean="0">
                <a:solidFill>
                  <a:schemeClr val="accent2">
                    <a:lumMod val="75000"/>
                  </a:schemeClr>
                </a:solidFill>
                <a:latin typeface="Arial" panose="020B0604020202020204" pitchFamily="34" charset="0"/>
                <a:cs typeface="Arial" panose="020B0604020202020204" pitchFamily="34" charset="0"/>
              </a:rPr>
              <a:t>The above snapshots show cases for the admin .</a:t>
            </a:r>
          </a:p>
          <a:p>
            <a:pPr marL="285750" indent="-285750" algn="just">
              <a:buFont typeface="Wingdings" panose="05000000000000000000" pitchFamily="2" charset="2"/>
              <a:buChar char="Ø"/>
            </a:pPr>
            <a:r>
              <a:rPr lang="en-US" sz="2000" dirty="0" smtClean="0">
                <a:solidFill>
                  <a:schemeClr val="accent2">
                    <a:lumMod val="75000"/>
                  </a:schemeClr>
                </a:solidFill>
                <a:latin typeface="Arial" panose="020B0604020202020204" pitchFamily="34" charset="0"/>
                <a:cs typeface="Arial" panose="020B0604020202020204" pitchFamily="34" charset="0"/>
              </a:rPr>
              <a:t>1.For login to admin the panel have email-id and password.</a:t>
            </a:r>
          </a:p>
          <a:p>
            <a:pPr marL="285750" indent="-285750" algn="just">
              <a:buFont typeface="Wingdings" panose="05000000000000000000" pitchFamily="2" charset="2"/>
              <a:buChar char="Ø"/>
            </a:pPr>
            <a:r>
              <a:rPr lang="en-US" sz="2000" dirty="0" smtClean="0">
                <a:solidFill>
                  <a:schemeClr val="accent2">
                    <a:lumMod val="75000"/>
                  </a:schemeClr>
                </a:solidFill>
                <a:latin typeface="Arial" panose="020B0604020202020204" pitchFamily="34" charset="0"/>
                <a:cs typeface="Arial" panose="020B0604020202020204" pitchFamily="34" charset="0"/>
              </a:rPr>
              <a:t>2. Admin have the rights to add the medical shop, can see shop list and their information.</a:t>
            </a:r>
          </a:p>
          <a:p>
            <a:pPr marL="285750" indent="-285750" algn="just">
              <a:buFont typeface="Wingdings" panose="05000000000000000000" pitchFamily="2" charset="2"/>
              <a:buChar char="Ø"/>
            </a:pPr>
            <a:r>
              <a:rPr lang="en-US" sz="2000" dirty="0" smtClean="0">
                <a:solidFill>
                  <a:schemeClr val="accent2">
                    <a:lumMod val="75000"/>
                  </a:schemeClr>
                </a:solidFill>
                <a:latin typeface="Arial" panose="020B0604020202020204" pitchFamily="34" charset="0"/>
                <a:cs typeface="Arial" panose="020B0604020202020204" pitchFamily="34" charset="0"/>
              </a:rPr>
              <a:t>3.Email:- Enter the desired email to access the login.</a:t>
            </a:r>
          </a:p>
          <a:p>
            <a:pPr marL="285750" indent="-285750" algn="just">
              <a:buFont typeface="Wingdings" panose="05000000000000000000" pitchFamily="2" charset="2"/>
              <a:buChar char="Ø"/>
            </a:pPr>
            <a:r>
              <a:rPr lang="en-US" sz="2000" dirty="0" smtClean="0">
                <a:solidFill>
                  <a:schemeClr val="accent2">
                    <a:lumMod val="75000"/>
                  </a:schemeClr>
                </a:solidFill>
                <a:latin typeface="Arial" panose="020B0604020202020204" pitchFamily="34" charset="0"/>
                <a:cs typeface="Arial" panose="020B0604020202020204" pitchFamily="34" charset="0"/>
              </a:rPr>
              <a:t>4.Password:- Enter the desired Password to access the login.</a:t>
            </a:r>
          </a:p>
          <a:p>
            <a:pPr marL="285750" indent="-285750">
              <a:buFont typeface="Wingdings" panose="05000000000000000000" pitchFamily="2" charset="2"/>
              <a:buChar char="Ø"/>
            </a:pPr>
            <a:endParaRPr lang="en-US"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079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89" y="739343"/>
            <a:ext cx="10058400" cy="4283417"/>
          </a:xfrm>
          <a:prstGeom prst="rect">
            <a:avLst/>
          </a:prstGeom>
        </p:spPr>
      </p:pic>
      <p:sp>
        <p:nvSpPr>
          <p:cNvPr id="3" name="TextBox 2"/>
          <p:cNvSpPr txBox="1"/>
          <p:nvPr/>
        </p:nvSpPr>
        <p:spPr>
          <a:xfrm>
            <a:off x="914400" y="5164428"/>
            <a:ext cx="9285667"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solidFill>
                  <a:schemeClr val="accent2">
                    <a:lumMod val="75000"/>
                  </a:schemeClr>
                </a:solidFill>
                <a:latin typeface="Arial" panose="020B0604020202020204" pitchFamily="34" charset="0"/>
                <a:cs typeface="Arial" panose="020B0604020202020204" pitchFamily="34" charset="0"/>
              </a:rPr>
              <a:t>Here is the Entry list of Medical shop .We can Add, Delete and update the Medical shops details.</a:t>
            </a:r>
            <a:endParaRPr lang="en-US" sz="20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2825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2">
                    <a:lumMod val="75000"/>
                  </a:schemeClr>
                </a:solidFill>
              </a:rPr>
              <a:t>Update Shop Details:-</a:t>
            </a:r>
            <a:endParaRPr lang="en-US" sz="3200" b="1" dirty="0">
              <a:solidFill>
                <a:schemeClr val="accent2">
                  <a:lumMod val="75000"/>
                </a:schemeClr>
              </a:solidFill>
            </a:endParaRPr>
          </a:p>
        </p:txBody>
      </p:sp>
      <p:sp>
        <p:nvSpPr>
          <p:cNvPr id="3" name="Content Placeholder 2"/>
          <p:cNvSpPr>
            <a:spLocks noGrp="1"/>
          </p:cNvSpPr>
          <p:nvPr>
            <p:ph idx="1"/>
          </p:nvPr>
        </p:nvSpPr>
        <p:spPr>
          <a:xfrm>
            <a:off x="1427408" y="5383369"/>
            <a:ext cx="8502679" cy="618185"/>
          </a:xfrm>
        </p:spPr>
        <p:txBody>
          <a:bodyPr>
            <a:normAutofit/>
          </a:bodyPr>
          <a:lstStyle/>
          <a:p>
            <a:pPr>
              <a:buFont typeface="Wingdings" panose="05000000000000000000" pitchFamily="2" charset="2"/>
              <a:buChar char="Ø"/>
            </a:pPr>
            <a:r>
              <a:rPr lang="en-US" sz="2000" dirty="0" smtClean="0">
                <a:solidFill>
                  <a:schemeClr val="accent2">
                    <a:lumMod val="75000"/>
                  </a:schemeClr>
                </a:solidFill>
                <a:latin typeface="Arial" panose="020B0604020202020204" pitchFamily="34" charset="0"/>
                <a:cs typeface="Arial" panose="020B0604020202020204" pitchFamily="34" charset="0"/>
              </a:rPr>
              <a:t>We can update the shop details as per requirement.</a:t>
            </a:r>
          </a:p>
          <a:p>
            <a:pPr>
              <a:buFont typeface="Wingdings" panose="05000000000000000000" pitchFamily="2" charset="2"/>
              <a:buChar char="Ø"/>
            </a:pPr>
            <a:endParaRPr lang="en-US" sz="2000" dirty="0" smtClean="0">
              <a:solidFill>
                <a:schemeClr val="accent2">
                  <a:lumMod val="75000"/>
                </a:schemeClr>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408" y="2285999"/>
            <a:ext cx="9337183" cy="2942823"/>
          </a:xfrm>
          <a:prstGeom prst="rect">
            <a:avLst/>
          </a:prstGeom>
        </p:spPr>
      </p:pic>
    </p:spTree>
    <p:extLst>
      <p:ext uri="{BB962C8B-B14F-4D97-AF65-F5344CB8AC3E}">
        <p14:creationId xmlns:p14="http://schemas.microsoft.com/office/powerpoint/2010/main" val="96844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05000"/>
          </a:xfrm>
        </p:spPr>
        <p:txBody>
          <a:bodyPr>
            <a:normAutofit/>
          </a:bodyPr>
          <a:lstStyle/>
          <a:p>
            <a:r>
              <a:rPr lang="en-US" sz="3200" dirty="0" smtClean="0">
                <a:solidFill>
                  <a:schemeClr val="accent2">
                    <a:lumMod val="75000"/>
                  </a:schemeClr>
                </a:solidFill>
                <a:latin typeface="Arial" panose="020B0604020202020204" pitchFamily="34" charset="0"/>
                <a:cs typeface="Arial" panose="020B0604020202020204" pitchFamily="34" charset="0"/>
              </a:rPr>
              <a:t>Alert Message :</a:t>
            </a:r>
            <a:endParaRPr lang="en-US" sz="3200" dirty="0">
              <a:solidFill>
                <a:schemeClr val="accent2">
                  <a:lumMod val="75000"/>
                </a:schemeClr>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8496" y="1983347"/>
            <a:ext cx="9414456" cy="3193960"/>
          </a:xfrm>
        </p:spPr>
      </p:pic>
      <p:sp>
        <p:nvSpPr>
          <p:cNvPr id="5" name="TextBox 4"/>
          <p:cNvSpPr txBox="1"/>
          <p:nvPr/>
        </p:nvSpPr>
        <p:spPr>
          <a:xfrm>
            <a:off x="1648496" y="5486400"/>
            <a:ext cx="8989453"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smtClean="0">
                <a:solidFill>
                  <a:schemeClr val="accent2">
                    <a:lumMod val="75000"/>
                  </a:schemeClr>
                </a:solidFill>
                <a:latin typeface="Arial" panose="020B0604020202020204" pitchFamily="34" charset="0"/>
                <a:cs typeface="Arial" panose="020B0604020202020204" pitchFamily="34" charset="0"/>
              </a:rPr>
              <a:t>Getting alert message form less stock. </a:t>
            </a:r>
            <a:endParaRPr lang="en-US" sz="20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14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744"/>
          </a:xfrm>
        </p:spPr>
        <p:txBody>
          <a:bodyPr>
            <a:normAutofit/>
          </a:bodyPr>
          <a:lstStyle/>
          <a:p>
            <a:r>
              <a:rPr lang="en-US" sz="3200" b="1" dirty="0" smtClean="0">
                <a:solidFill>
                  <a:schemeClr val="accent2">
                    <a:lumMod val="75000"/>
                  </a:schemeClr>
                </a:solidFill>
                <a:latin typeface="Arial" panose="020B0604020202020204" pitchFamily="34" charset="0"/>
                <a:cs typeface="Arial" panose="020B0604020202020204" pitchFamily="34" charset="0"/>
              </a:rPr>
              <a:t>Tables : </a:t>
            </a:r>
            <a:endParaRPr lang="en-US" sz="3200" b="1" dirty="0">
              <a:solidFill>
                <a:schemeClr val="accent2">
                  <a:lumMod val="7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341" y="2303379"/>
            <a:ext cx="9903853" cy="2732259"/>
          </a:xfrm>
          <a:prstGeom prst="rect">
            <a:avLst/>
          </a:prstGeom>
        </p:spPr>
      </p:pic>
      <p:sp>
        <p:nvSpPr>
          <p:cNvPr id="5" name="Content Placeholder 4"/>
          <p:cNvSpPr>
            <a:spLocks noGrp="1"/>
          </p:cNvSpPr>
          <p:nvPr>
            <p:ph idx="1"/>
          </p:nvPr>
        </p:nvSpPr>
        <p:spPr>
          <a:xfrm>
            <a:off x="1295401" y="2073499"/>
            <a:ext cx="9601196" cy="3802369"/>
          </a:xfrm>
        </p:spPr>
        <p:txBody>
          <a:bodyPr/>
          <a:lstStyle/>
          <a:p>
            <a:pPr marL="0" indent="0">
              <a:buNone/>
            </a:pPr>
            <a:r>
              <a:rPr lang="en-US" b="1" dirty="0" smtClean="0">
                <a:solidFill>
                  <a:schemeClr val="accent2">
                    <a:lumMod val="75000"/>
                  </a:schemeClr>
                </a:solidFill>
                <a:latin typeface="Arial" panose="020B0604020202020204" pitchFamily="34" charset="0"/>
                <a:cs typeface="Arial" panose="020B0604020202020204" pitchFamily="34" charset="0"/>
              </a:rPr>
              <a:t>Medicines table :</a:t>
            </a:r>
            <a:endParaRPr lang="en-US" b="1"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1675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345" y="1361940"/>
            <a:ext cx="8596668" cy="624625"/>
          </a:xfrm>
        </p:spPr>
        <p:txBody>
          <a:bodyPr>
            <a:normAutofit/>
          </a:bodyPr>
          <a:lstStyle/>
          <a:p>
            <a:pPr algn="l"/>
            <a:r>
              <a:rPr lang="en-US" sz="2400" b="1" dirty="0" smtClean="0">
                <a:solidFill>
                  <a:schemeClr val="accent2">
                    <a:lumMod val="75000"/>
                  </a:schemeClr>
                </a:solidFill>
                <a:latin typeface="Arial" panose="020B0604020202020204" pitchFamily="34" charset="0"/>
                <a:cs typeface="Arial" panose="020B0604020202020204" pitchFamily="34" charset="0"/>
              </a:rPr>
              <a:t>Staff Table:-</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1900827" y="1674253"/>
            <a:ext cx="8596668" cy="4405745"/>
          </a:xfrm>
        </p:spPr>
        <p:txBody>
          <a:bodyPr/>
          <a:lstStyle/>
          <a:p>
            <a:endParaRPr lang="en-US" dirty="0" smtClean="0">
              <a:solidFill>
                <a:schemeClr val="accent1">
                  <a:lumMod val="75000"/>
                </a:schemeClr>
              </a:solidFill>
              <a:latin typeface="Arial" panose="020B0604020202020204" pitchFamily="34" charset="0"/>
              <a:cs typeface="Arial" panose="020B0604020202020204" pitchFamily="34" charset="0"/>
            </a:endParaRPr>
          </a:p>
          <a:p>
            <a:endParaRPr lang="en-US" dirty="0">
              <a:solidFill>
                <a:schemeClr val="accent1">
                  <a:lumMod val="7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345" y="2279561"/>
            <a:ext cx="9362940" cy="2936383"/>
          </a:xfrm>
          <a:prstGeom prst="rect">
            <a:avLst/>
          </a:prstGeom>
        </p:spPr>
      </p:pic>
    </p:spTree>
    <p:extLst>
      <p:ext uri="{BB962C8B-B14F-4D97-AF65-F5344CB8AC3E}">
        <p14:creationId xmlns:p14="http://schemas.microsoft.com/office/powerpoint/2010/main" val="807796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194397"/>
          </a:xfrm>
        </p:spPr>
        <p:txBody>
          <a:bodyPr>
            <a:normAutofit/>
          </a:bodyPr>
          <a:lstStyle/>
          <a:p>
            <a:r>
              <a:rPr lang="en-US" sz="3200" b="1" dirty="0" smtClean="0">
                <a:solidFill>
                  <a:schemeClr val="accent3">
                    <a:lumMod val="75000"/>
                  </a:schemeClr>
                </a:solidFill>
              </a:rPr>
              <a:t>References</a:t>
            </a:r>
            <a:endParaRPr lang="en-US" sz="3200" b="1" dirty="0">
              <a:solidFill>
                <a:schemeClr val="accent3">
                  <a:lumMod val="75000"/>
                </a:schemeClr>
              </a:solidFill>
            </a:endParaRPr>
          </a:p>
        </p:txBody>
      </p:sp>
      <p:sp>
        <p:nvSpPr>
          <p:cNvPr id="3" name="Content Placeholder 2"/>
          <p:cNvSpPr>
            <a:spLocks noGrp="1"/>
          </p:cNvSpPr>
          <p:nvPr>
            <p:ph idx="1"/>
          </p:nvPr>
        </p:nvSpPr>
        <p:spPr>
          <a:xfrm>
            <a:off x="1385554" y="2601533"/>
            <a:ext cx="9601196" cy="3309870"/>
          </a:xfrm>
        </p:spPr>
        <p:txBody>
          <a:bodyPr>
            <a:normAutofit fontScale="47500" lnSpcReduction="20000"/>
          </a:bodyPr>
          <a:lstStyle/>
          <a:p>
            <a:pPr lvl="0" algn="just">
              <a:buFont typeface="Wingdings" panose="05000000000000000000" pitchFamily="2" charset="2"/>
              <a:buChar char="Ø"/>
            </a:pPr>
            <a:r>
              <a:rPr lang="en-US" sz="3300" dirty="0">
                <a:solidFill>
                  <a:schemeClr val="accent3">
                    <a:lumMod val="75000"/>
                  </a:schemeClr>
                </a:solidFill>
                <a:latin typeface="Arial" panose="020B0604020202020204" pitchFamily="34" charset="0"/>
                <a:cs typeface="Arial" panose="020B0604020202020204" pitchFamily="34" charset="0"/>
              </a:rPr>
              <a:t>MR. M.N.Chavan 1, Ms. Ashwini Mane 2, Ms. Surabhi Kharate Assistant Professor, Department of Electronics And Telecommunication of Annasaheb Dange College of Engineering and Technology, Ashta, Maharashtra, India “Medicine Place Finder and Auto Inventory Management System In Medical Store” International Research Journal of Engineering and Technology (IRJET)</a:t>
            </a:r>
          </a:p>
          <a:p>
            <a:pPr marL="0" indent="0" algn="just">
              <a:buNone/>
            </a:pPr>
            <a:r>
              <a:rPr lang="en-US" sz="3300" dirty="0">
                <a:solidFill>
                  <a:schemeClr val="accent3">
                    <a:lumMod val="75000"/>
                  </a:schemeClr>
                </a:solidFill>
                <a:latin typeface="Arial" panose="020B0604020202020204" pitchFamily="34" charset="0"/>
                <a:cs typeface="Arial" panose="020B0604020202020204" pitchFamily="34" charset="0"/>
              </a:rPr>
              <a:t> </a:t>
            </a:r>
          </a:p>
          <a:p>
            <a:pPr lvl="0" algn="just">
              <a:buFont typeface="Wingdings" panose="05000000000000000000" pitchFamily="2" charset="2"/>
              <a:buChar char="Ø"/>
            </a:pPr>
            <a:r>
              <a:rPr lang="en-US" sz="3300" dirty="0">
                <a:solidFill>
                  <a:schemeClr val="accent3">
                    <a:lumMod val="75000"/>
                  </a:schemeClr>
                </a:solidFill>
                <a:latin typeface="Arial" panose="020B0604020202020204" pitchFamily="34" charset="0"/>
                <a:cs typeface="Arial" panose="020B0604020202020204" pitchFamily="34" charset="0"/>
              </a:rPr>
              <a:t>Mahatme MS, Dakhale GN, Hiware SK, Shinde AT, Salve AM Department of  Pharmacology,        Indira Gandhi Government Medical College, Nagpur, Maharashtra, India “Medical Store Management: An Integrated Economic Analysis of a Tertiary Care Hospital in Central India” JYP.</a:t>
            </a:r>
          </a:p>
          <a:p>
            <a:pPr marL="0" indent="0" algn="just">
              <a:buNone/>
            </a:pPr>
            <a:r>
              <a:rPr lang="en-US" sz="3300" dirty="0">
                <a:solidFill>
                  <a:schemeClr val="accent3">
                    <a:lumMod val="75000"/>
                  </a:schemeClr>
                </a:solidFill>
                <a:latin typeface="Arial" panose="020B0604020202020204" pitchFamily="34" charset="0"/>
                <a:cs typeface="Arial" panose="020B0604020202020204" pitchFamily="34" charset="0"/>
              </a:rPr>
              <a:t> </a:t>
            </a:r>
          </a:p>
          <a:p>
            <a:pPr lvl="0" algn="just">
              <a:buFont typeface="Wingdings" panose="05000000000000000000" pitchFamily="2" charset="2"/>
              <a:buChar char="Ø"/>
            </a:pPr>
            <a:r>
              <a:rPr lang="en-US" sz="3300" dirty="0">
                <a:solidFill>
                  <a:schemeClr val="accent3">
                    <a:lumMod val="75000"/>
                  </a:schemeClr>
                </a:solidFill>
                <a:latin typeface="Arial" panose="020B0604020202020204" pitchFamily="34" charset="0"/>
                <a:cs typeface="Arial" panose="020B0604020202020204" pitchFamily="34" charset="0"/>
              </a:rPr>
              <a:t>MS </a:t>
            </a:r>
            <a:r>
              <a:rPr lang="en-US" sz="3300" dirty="0" smtClean="0">
                <a:solidFill>
                  <a:schemeClr val="accent3">
                    <a:lumMod val="75000"/>
                  </a:schemeClr>
                </a:solidFill>
                <a:latin typeface="Arial" panose="020B0604020202020204" pitchFamily="34" charset="0"/>
                <a:cs typeface="Arial" panose="020B0604020202020204" pitchFamily="34" charset="0"/>
              </a:rPr>
              <a:t>Mahatme,</a:t>
            </a:r>
            <a:r>
              <a:rPr lang="en-US" sz="3300" dirty="0">
                <a:solidFill>
                  <a:schemeClr val="accent3">
                    <a:lumMod val="75000"/>
                  </a:schemeClr>
                </a:solidFill>
                <a:latin typeface="Arial" panose="020B0604020202020204" pitchFamily="34" charset="0"/>
                <a:cs typeface="Arial" panose="020B0604020202020204" pitchFamily="34" charset="0"/>
              </a:rPr>
              <a:t> GN</a:t>
            </a:r>
            <a:r>
              <a:rPr lang="en-US" sz="3300" u="sng" dirty="0">
                <a:solidFill>
                  <a:schemeClr val="accent3">
                    <a:lumMod val="75000"/>
                  </a:schemeClr>
                </a:solidFill>
                <a:latin typeface="Arial" panose="020B0604020202020204" pitchFamily="34" charset="0"/>
                <a:cs typeface="Arial" panose="020B0604020202020204" pitchFamily="34" charset="0"/>
              </a:rPr>
              <a:t> </a:t>
            </a:r>
            <a:r>
              <a:rPr lang="en-US" sz="3300" dirty="0" smtClean="0">
                <a:solidFill>
                  <a:schemeClr val="accent3">
                    <a:lumMod val="75000"/>
                  </a:schemeClr>
                </a:solidFill>
                <a:latin typeface="Arial" panose="020B0604020202020204" pitchFamily="34" charset="0"/>
                <a:cs typeface="Arial" panose="020B0604020202020204" pitchFamily="34" charset="0"/>
              </a:rPr>
              <a:t>Dakhale,</a:t>
            </a:r>
            <a:r>
              <a:rPr lang="en-US" sz="3300" dirty="0">
                <a:solidFill>
                  <a:schemeClr val="accent3">
                    <a:lumMod val="75000"/>
                  </a:schemeClr>
                </a:solidFill>
                <a:latin typeface="Arial" panose="020B0604020202020204" pitchFamily="34" charset="0"/>
                <a:cs typeface="Arial" panose="020B0604020202020204" pitchFamily="34" charset="0"/>
              </a:rPr>
              <a:t> SK</a:t>
            </a:r>
            <a:r>
              <a:rPr lang="en-US" sz="3300" u="sng" dirty="0">
                <a:solidFill>
                  <a:schemeClr val="accent3">
                    <a:lumMod val="75000"/>
                  </a:schemeClr>
                </a:solidFill>
                <a:latin typeface="Arial" panose="020B0604020202020204" pitchFamily="34" charset="0"/>
                <a:cs typeface="Arial" panose="020B0604020202020204" pitchFamily="34" charset="0"/>
              </a:rPr>
              <a:t> </a:t>
            </a:r>
            <a:r>
              <a:rPr lang="en-US" sz="3300" dirty="0" smtClean="0">
                <a:solidFill>
                  <a:schemeClr val="accent3">
                    <a:lumMod val="75000"/>
                  </a:schemeClr>
                </a:solidFill>
                <a:latin typeface="Arial" panose="020B0604020202020204" pitchFamily="34" charset="0"/>
                <a:cs typeface="Arial" panose="020B0604020202020204" pitchFamily="34" charset="0"/>
              </a:rPr>
              <a:t>Hiware,</a:t>
            </a:r>
            <a:r>
              <a:rPr lang="en-US" sz="3300" dirty="0">
                <a:solidFill>
                  <a:schemeClr val="accent3">
                    <a:lumMod val="75000"/>
                  </a:schemeClr>
                </a:solidFill>
                <a:latin typeface="Arial" panose="020B0604020202020204" pitchFamily="34" charset="0"/>
                <a:cs typeface="Arial" panose="020B0604020202020204" pitchFamily="34" charset="0"/>
              </a:rPr>
              <a:t> AT</a:t>
            </a:r>
            <a:r>
              <a:rPr lang="en-US" sz="3300" u="sng" dirty="0">
                <a:solidFill>
                  <a:schemeClr val="accent3">
                    <a:lumMod val="75000"/>
                  </a:schemeClr>
                </a:solidFill>
                <a:latin typeface="Arial" panose="020B0604020202020204" pitchFamily="34" charset="0"/>
                <a:cs typeface="Arial" panose="020B0604020202020204" pitchFamily="34" charset="0"/>
              </a:rPr>
              <a:t> </a:t>
            </a:r>
            <a:r>
              <a:rPr lang="en-US" sz="3300" dirty="0" smtClean="0">
                <a:solidFill>
                  <a:schemeClr val="accent3">
                    <a:lumMod val="75000"/>
                  </a:schemeClr>
                </a:solidFill>
                <a:latin typeface="Arial" panose="020B0604020202020204" pitchFamily="34" charset="0"/>
                <a:cs typeface="Arial" panose="020B0604020202020204" pitchFamily="34" charset="0"/>
              </a:rPr>
              <a:t>Shinde,</a:t>
            </a:r>
            <a:r>
              <a:rPr lang="en-US" sz="3300" dirty="0">
                <a:solidFill>
                  <a:schemeClr val="accent3">
                    <a:lumMod val="75000"/>
                  </a:schemeClr>
                </a:solidFill>
                <a:latin typeface="Arial" panose="020B0604020202020204" pitchFamily="34" charset="0"/>
                <a:cs typeface="Arial" panose="020B0604020202020204" pitchFamily="34" charset="0"/>
              </a:rPr>
              <a:t> and AM</a:t>
            </a:r>
            <a:r>
              <a:rPr lang="en-US" sz="3300" u="sng" dirty="0">
                <a:solidFill>
                  <a:schemeClr val="accent3">
                    <a:lumMod val="75000"/>
                  </a:schemeClr>
                </a:solidFill>
                <a:latin typeface="Arial" panose="020B0604020202020204" pitchFamily="34" charset="0"/>
                <a:cs typeface="Arial" panose="020B0604020202020204" pitchFamily="34" charset="0"/>
              </a:rPr>
              <a:t> </a:t>
            </a:r>
            <a:r>
              <a:rPr lang="en-US" sz="3300" dirty="0" smtClean="0">
                <a:solidFill>
                  <a:schemeClr val="accent3">
                    <a:lumMod val="75000"/>
                  </a:schemeClr>
                </a:solidFill>
                <a:latin typeface="Arial" panose="020B0604020202020204" pitchFamily="34" charset="0"/>
                <a:cs typeface="Arial" panose="020B0604020202020204" pitchFamily="34" charset="0"/>
              </a:rPr>
              <a:t>Salve </a:t>
            </a:r>
            <a:r>
              <a:rPr lang="en-US" sz="3300" dirty="0">
                <a:solidFill>
                  <a:schemeClr val="accent3">
                    <a:lumMod val="75000"/>
                  </a:schemeClr>
                </a:solidFill>
                <a:latin typeface="Arial" panose="020B0604020202020204" pitchFamily="34" charset="0"/>
                <a:cs typeface="Arial" panose="020B0604020202020204" pitchFamily="34" charset="0"/>
              </a:rPr>
              <a:t>“Medical Store Management :An Integrated Economic Analysis of a Tertiary Care Hospital in Central India” J Young Pharm. 2012 Apr-Jun; 4(2): 114–118.</a:t>
            </a:r>
          </a:p>
          <a:p>
            <a:endParaRPr lang="en-US" dirty="0"/>
          </a:p>
        </p:txBody>
      </p:sp>
    </p:spTree>
    <p:extLst>
      <p:ext uri="{BB962C8B-B14F-4D97-AF65-F5344CB8AC3E}">
        <p14:creationId xmlns:p14="http://schemas.microsoft.com/office/powerpoint/2010/main" val="4024542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6230" y="2176530"/>
            <a:ext cx="7070501" cy="646331"/>
          </a:xfrm>
          <a:prstGeom prst="rect">
            <a:avLst/>
          </a:prstGeom>
          <a:noFill/>
        </p:spPr>
        <p:txBody>
          <a:bodyPr wrap="square" rtlCol="0">
            <a:spAutoFit/>
          </a:bodyPr>
          <a:lstStyle/>
          <a:p>
            <a:r>
              <a:rPr lang="en-US" sz="3600" b="1" dirty="0" smtClean="0">
                <a:solidFill>
                  <a:schemeClr val="bg1">
                    <a:lumMod val="50000"/>
                  </a:schemeClr>
                </a:solidFill>
                <a:latin typeface="Arial" panose="020B0604020202020204" pitchFamily="34" charset="0"/>
                <a:cs typeface="Arial" panose="020B0604020202020204" pitchFamily="34" charset="0"/>
              </a:rPr>
              <a:t>            THANK YOU</a:t>
            </a:r>
            <a:endParaRPr lang="en-US" sz="3600" b="1"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196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548" y="965915"/>
            <a:ext cx="8596668" cy="1275008"/>
          </a:xfrm>
        </p:spPr>
        <p:txBody>
          <a:bodyPr>
            <a:normAutofit fontScale="90000"/>
          </a:bodyPr>
          <a:lstStyle/>
          <a:p>
            <a:r>
              <a:rPr lang="en-US" dirty="0" smtClean="0"/>
              <a:t>  </a:t>
            </a:r>
            <a:br>
              <a:rPr lang="en-US" dirty="0" smtClean="0"/>
            </a:br>
            <a:r>
              <a:rPr lang="en-US" sz="3600" b="1" dirty="0" smtClean="0">
                <a:solidFill>
                  <a:schemeClr val="accent2">
                    <a:lumMod val="75000"/>
                  </a:schemeClr>
                </a:solidFill>
                <a:latin typeface="Arial" panose="020B0604020202020204" pitchFamily="34" charset="0"/>
                <a:cs typeface="Arial" panose="020B0604020202020204" pitchFamily="34" charset="0"/>
              </a:rPr>
              <a:t>Introduction :</a:t>
            </a:r>
            <a:br>
              <a:rPr lang="en-US" sz="3600" b="1" dirty="0" smtClean="0">
                <a:solidFill>
                  <a:schemeClr val="accent2">
                    <a:lumMod val="75000"/>
                  </a:schemeClr>
                </a:solidFill>
                <a:latin typeface="Arial" panose="020B0604020202020204" pitchFamily="34" charset="0"/>
                <a:cs typeface="Arial" panose="020B0604020202020204" pitchFamily="34" charset="0"/>
              </a:rPr>
            </a:br>
            <a:endParaRPr lang="en-US" sz="3600" b="1"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21278" y="2382592"/>
            <a:ext cx="8596668" cy="3889419"/>
          </a:xfrm>
        </p:spPr>
        <p:txBody>
          <a:bodyPr>
            <a:normAutofit/>
          </a:bodyPr>
          <a:lstStyle/>
          <a:p>
            <a:pPr algn="just"/>
            <a:r>
              <a:rPr lang="en-US" dirty="0">
                <a:solidFill>
                  <a:schemeClr val="accent2">
                    <a:lumMod val="75000"/>
                  </a:schemeClr>
                </a:solidFill>
                <a:latin typeface="Arial" panose="020B0604020202020204" pitchFamily="34" charset="0"/>
                <a:cs typeface="Arial" panose="020B0604020202020204" pitchFamily="34" charset="0"/>
              </a:rPr>
              <a:t>This project is used mainly for medical stores to maintain the details of medical store such as </a:t>
            </a:r>
            <a:r>
              <a:rPr lang="en-US" dirty="0" smtClean="0">
                <a:solidFill>
                  <a:schemeClr val="accent2">
                    <a:lumMod val="75000"/>
                  </a:schemeClr>
                </a:solidFill>
                <a:latin typeface="Arial" panose="020B0604020202020204" pitchFamily="34" charset="0"/>
                <a:cs typeface="Arial" panose="020B0604020202020204" pitchFamily="34" charset="0"/>
              </a:rPr>
              <a:t>stock, medicines and  staff information.  </a:t>
            </a:r>
          </a:p>
          <a:p>
            <a:pPr marL="0" indent="0">
              <a:buNone/>
            </a:pPr>
            <a:endParaRPr lang="en-US" dirty="0">
              <a:solidFill>
                <a:schemeClr val="accent2">
                  <a:lumMod val="75000"/>
                </a:schemeClr>
              </a:solidFill>
              <a:latin typeface="Arial" panose="020B0604020202020204" pitchFamily="34" charset="0"/>
              <a:cs typeface="Arial" panose="020B0604020202020204" pitchFamily="34" charset="0"/>
            </a:endParaRPr>
          </a:p>
          <a:p>
            <a:pPr algn="just"/>
            <a:r>
              <a:rPr lang="en-US" dirty="0" smtClean="0">
                <a:solidFill>
                  <a:schemeClr val="accent2">
                    <a:lumMod val="75000"/>
                  </a:schemeClr>
                </a:solidFill>
                <a:latin typeface="Arial" panose="020B0604020202020204" pitchFamily="34" charset="0"/>
                <a:cs typeface="Arial" panose="020B0604020202020204" pitchFamily="34" charset="0"/>
              </a:rPr>
              <a:t>This </a:t>
            </a:r>
            <a:r>
              <a:rPr lang="en-US" dirty="0">
                <a:solidFill>
                  <a:schemeClr val="accent2">
                    <a:lumMod val="75000"/>
                  </a:schemeClr>
                </a:solidFill>
                <a:latin typeface="Arial" panose="020B0604020202020204" pitchFamily="34" charset="0"/>
                <a:cs typeface="Arial" panose="020B0604020202020204" pitchFamily="34" charset="0"/>
              </a:rPr>
              <a:t>medical shop management software is so designed as to ease the work load of medical shop professionals. The main feature includes </a:t>
            </a:r>
            <a:r>
              <a:rPr lang="en-US" dirty="0" smtClean="0">
                <a:solidFill>
                  <a:schemeClr val="accent2">
                    <a:lumMod val="75000"/>
                  </a:schemeClr>
                </a:solidFill>
                <a:latin typeface="Arial" panose="020B0604020202020204" pitchFamily="34" charset="0"/>
                <a:cs typeface="Arial" panose="020B0604020202020204" pitchFamily="34" charset="0"/>
              </a:rPr>
              <a:t>add, update, delete medicines, staff and also control stock and give stock alert message. </a:t>
            </a:r>
            <a:endParaRPr lang="en-US" dirty="0" smtClean="0">
              <a:latin typeface="Arial" panose="020B0604020202020204" pitchFamily="34" charset="0"/>
              <a:cs typeface="Arial" panose="020B0604020202020204" pitchFamily="34" charset="0"/>
            </a:endParaRPr>
          </a:p>
          <a:p>
            <a:endParaRPr lang="en-US" sz="1600" dirty="0"/>
          </a:p>
        </p:txBody>
      </p:sp>
    </p:spTree>
    <p:extLst>
      <p:ext uri="{BB962C8B-B14F-4D97-AF65-F5344CB8AC3E}">
        <p14:creationId xmlns:p14="http://schemas.microsoft.com/office/powerpoint/2010/main" val="190448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2">
                    <a:lumMod val="75000"/>
                  </a:schemeClr>
                </a:solidFill>
                <a:latin typeface="Arial" panose="020B0604020202020204" pitchFamily="34" charset="0"/>
                <a:cs typeface="Arial" panose="020B0604020202020204" pitchFamily="34" charset="0"/>
              </a:rPr>
              <a:t>Scope &amp; Objectives :</a:t>
            </a:r>
            <a:endParaRPr lang="en-US" sz="3200" b="1"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56128" y="2458435"/>
            <a:ext cx="8596668" cy="4110962"/>
          </a:xfrm>
        </p:spPr>
        <p:txBody>
          <a:bodyPr>
            <a:normAutofit/>
          </a:bodyPr>
          <a:lstStyle/>
          <a:p>
            <a:pPr algn="just"/>
            <a:r>
              <a:rPr lang="en-US" dirty="0">
                <a:solidFill>
                  <a:schemeClr val="accent2">
                    <a:lumMod val="75000"/>
                  </a:schemeClr>
                </a:solidFill>
                <a:latin typeface="Arial" panose="020B0604020202020204" pitchFamily="34" charset="0"/>
                <a:cs typeface="Arial" panose="020B0604020202020204" pitchFamily="34" charset="0"/>
              </a:rPr>
              <a:t>As this is generic software it can be used by a wide variety of outlets (Retailers and Wholesalers) to automate the process of manually maintaining the records related to the subject of maintaining the </a:t>
            </a:r>
            <a:r>
              <a:rPr lang="en-US" dirty="0" smtClean="0">
                <a:solidFill>
                  <a:schemeClr val="accent2">
                    <a:lumMod val="75000"/>
                  </a:schemeClr>
                </a:solidFill>
                <a:latin typeface="Arial" panose="020B0604020202020204" pitchFamily="34" charset="0"/>
                <a:cs typeface="Arial" panose="020B0604020202020204" pitchFamily="34" charset="0"/>
              </a:rPr>
              <a:t>stock.</a:t>
            </a:r>
          </a:p>
          <a:p>
            <a:pPr algn="just"/>
            <a:r>
              <a:rPr lang="en-US" dirty="0" smtClean="0">
                <a:solidFill>
                  <a:schemeClr val="accent2">
                    <a:lumMod val="75000"/>
                  </a:schemeClr>
                </a:solidFill>
                <a:latin typeface="Arial" panose="020B0604020202020204" pitchFamily="34" charset="0"/>
                <a:cs typeface="Arial" panose="020B0604020202020204" pitchFamily="34" charset="0"/>
              </a:rPr>
              <a:t>This </a:t>
            </a:r>
            <a:r>
              <a:rPr lang="en-US" dirty="0">
                <a:solidFill>
                  <a:schemeClr val="accent2">
                    <a:lumMod val="75000"/>
                  </a:schemeClr>
                </a:solidFill>
                <a:latin typeface="Arial" panose="020B0604020202020204" pitchFamily="34" charset="0"/>
                <a:cs typeface="Arial" panose="020B0604020202020204" pitchFamily="34" charset="0"/>
              </a:rPr>
              <a:t>project is basically updating the manual </a:t>
            </a:r>
            <a:r>
              <a:rPr lang="en-US" dirty="0" smtClean="0">
                <a:solidFill>
                  <a:schemeClr val="accent2">
                    <a:lumMod val="75000"/>
                  </a:schemeClr>
                </a:solidFill>
                <a:latin typeface="Arial" panose="020B0604020202020204" pitchFamily="34" charset="0"/>
                <a:cs typeface="Arial" panose="020B0604020202020204" pitchFamily="34" charset="0"/>
              </a:rPr>
              <a:t>medical inventory </a:t>
            </a:r>
            <a:r>
              <a:rPr lang="en-US" dirty="0">
                <a:solidFill>
                  <a:schemeClr val="accent2">
                    <a:lumMod val="75000"/>
                  </a:schemeClr>
                </a:solidFill>
                <a:latin typeface="Arial" panose="020B0604020202020204" pitchFamily="34" charset="0"/>
                <a:cs typeface="Arial" panose="020B0604020202020204" pitchFamily="34" charset="0"/>
              </a:rPr>
              <a:t>System To Automated inventory system, So that </a:t>
            </a:r>
            <a:r>
              <a:rPr lang="en-US" dirty="0" smtClean="0">
                <a:solidFill>
                  <a:schemeClr val="accent2">
                    <a:lumMod val="75000"/>
                  </a:schemeClr>
                </a:solidFill>
                <a:latin typeface="Arial" panose="020B0604020202020204" pitchFamily="34" charset="0"/>
                <a:cs typeface="Arial" panose="020B0604020202020204" pitchFamily="34" charset="0"/>
              </a:rPr>
              <a:t>they can </a:t>
            </a:r>
            <a:r>
              <a:rPr lang="en-US" dirty="0">
                <a:solidFill>
                  <a:schemeClr val="accent2">
                    <a:lumMod val="75000"/>
                  </a:schemeClr>
                </a:solidFill>
                <a:latin typeface="Arial" panose="020B0604020202020204" pitchFamily="34" charset="0"/>
                <a:cs typeface="Arial" panose="020B0604020202020204" pitchFamily="34" charset="0"/>
              </a:rPr>
              <a:t>manage their record in efficient and organized form.</a:t>
            </a:r>
          </a:p>
        </p:txBody>
      </p:sp>
    </p:spTree>
    <p:extLst>
      <p:ext uri="{BB962C8B-B14F-4D97-AF65-F5344CB8AC3E}">
        <p14:creationId xmlns:p14="http://schemas.microsoft.com/office/powerpoint/2010/main" val="97234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1481070"/>
            <a:ext cx="8590208" cy="4154984"/>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solidFill>
                  <a:schemeClr val="accent2">
                    <a:lumMod val="75000"/>
                  </a:schemeClr>
                </a:solidFill>
                <a:latin typeface="Arial" panose="020B0604020202020204" pitchFamily="34" charset="0"/>
                <a:cs typeface="Arial" panose="020B0604020202020204" pitchFamily="34" charset="0"/>
              </a:rPr>
              <a:t>This software helps you to track all the products of medical shop moreover it’s a medical shop </a:t>
            </a:r>
            <a:r>
              <a:rPr lang="en-US" sz="2400" dirty="0" smtClean="0">
                <a:solidFill>
                  <a:schemeClr val="accent2">
                    <a:lumMod val="75000"/>
                  </a:schemeClr>
                </a:solidFill>
                <a:latin typeface="Arial" panose="020B0604020202020204" pitchFamily="34" charset="0"/>
                <a:cs typeface="Arial" panose="020B0604020202020204" pitchFamily="34" charset="0"/>
              </a:rPr>
              <a:t>storing </a:t>
            </a:r>
            <a:r>
              <a:rPr lang="en-US" sz="2400" dirty="0">
                <a:solidFill>
                  <a:schemeClr val="accent2">
                    <a:lumMod val="75000"/>
                  </a:schemeClr>
                </a:solidFill>
                <a:latin typeface="Arial" panose="020B0604020202020204" pitchFamily="34" charset="0"/>
                <a:cs typeface="Arial" panose="020B0604020202020204" pitchFamily="34" charset="0"/>
              </a:rPr>
              <a:t>software. </a:t>
            </a:r>
            <a:endParaRPr lang="en-US" sz="2400" dirty="0" smtClean="0">
              <a:solidFill>
                <a:schemeClr val="accent2">
                  <a:lumMod val="7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US" sz="2400" dirty="0" smtClean="0">
              <a:solidFill>
                <a:schemeClr val="accent2">
                  <a:lumMod val="75000"/>
                </a:schemeClr>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sz="2400" dirty="0" smtClean="0">
                <a:solidFill>
                  <a:schemeClr val="accent2">
                    <a:lumMod val="75000"/>
                  </a:schemeClr>
                </a:solidFill>
                <a:latin typeface="Arial" panose="020B0604020202020204" pitchFamily="34" charset="0"/>
                <a:cs typeface="Arial" panose="020B0604020202020204" pitchFamily="34" charset="0"/>
              </a:rPr>
              <a:t>Flexible </a:t>
            </a:r>
            <a:r>
              <a:rPr lang="en-US" sz="2400" dirty="0">
                <a:solidFill>
                  <a:schemeClr val="accent2">
                    <a:lumMod val="75000"/>
                  </a:schemeClr>
                </a:solidFill>
                <a:latin typeface="Arial" panose="020B0604020202020204" pitchFamily="34" charset="0"/>
                <a:cs typeface="Arial" panose="020B0604020202020204" pitchFamily="34" charset="0"/>
              </a:rPr>
              <a:t>and adaptive software suited to medical shops or stores or pharmacies of any size. </a:t>
            </a:r>
            <a:endParaRPr lang="en-US" sz="2400" dirty="0" smtClean="0">
              <a:solidFill>
                <a:schemeClr val="accent2">
                  <a:lumMod val="75000"/>
                </a:schemeClr>
              </a:solidFill>
              <a:latin typeface="Arial" panose="020B0604020202020204" pitchFamily="34" charset="0"/>
              <a:cs typeface="Arial" panose="020B0604020202020204" pitchFamily="34" charset="0"/>
            </a:endParaRPr>
          </a:p>
          <a:p>
            <a:endParaRPr lang="en-US" sz="2400" dirty="0" smtClean="0">
              <a:solidFill>
                <a:schemeClr val="accent2">
                  <a:lumMod val="7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dirty="0" smtClean="0">
                <a:solidFill>
                  <a:schemeClr val="accent2">
                    <a:lumMod val="75000"/>
                  </a:schemeClr>
                </a:solidFill>
                <a:latin typeface="Arial" panose="020B0604020202020204" pitchFamily="34" charset="0"/>
                <a:cs typeface="Arial" panose="020B0604020202020204" pitchFamily="34" charset="0"/>
              </a:rPr>
              <a:t>Project </a:t>
            </a:r>
            <a:r>
              <a:rPr lang="en-US" sz="2400" dirty="0">
                <a:solidFill>
                  <a:schemeClr val="accent2">
                    <a:lumMod val="75000"/>
                  </a:schemeClr>
                </a:solidFill>
                <a:latin typeface="Arial" panose="020B0604020202020204" pitchFamily="34" charset="0"/>
                <a:cs typeface="Arial" panose="020B0604020202020204" pitchFamily="34" charset="0"/>
              </a:rPr>
              <a:t>Characteristics</a:t>
            </a:r>
            <a:r>
              <a:rPr lang="en-US" sz="2400" dirty="0" smtClean="0">
                <a:solidFill>
                  <a:schemeClr val="accent2">
                    <a:lumMod val="75000"/>
                  </a:schemeClr>
                </a:solidFill>
                <a:latin typeface="Arial" panose="020B0604020202020204" pitchFamily="34" charset="0"/>
                <a:cs typeface="Arial" panose="020B0604020202020204" pitchFamily="34" charset="0"/>
              </a:rPr>
              <a:t>:</a:t>
            </a:r>
          </a:p>
          <a:p>
            <a:pPr marL="285750" indent="-285750">
              <a:buFont typeface="Wingdings" panose="05000000000000000000" pitchFamily="2" charset="2"/>
              <a:buChar char="Ø"/>
            </a:pPr>
            <a:r>
              <a:rPr lang="en-US" sz="2400" dirty="0" smtClean="0">
                <a:solidFill>
                  <a:schemeClr val="accent2">
                    <a:lumMod val="75000"/>
                  </a:schemeClr>
                </a:solidFill>
                <a:latin typeface="Arial" panose="020B0604020202020204" pitchFamily="34" charset="0"/>
                <a:cs typeface="Arial" panose="020B0604020202020204" pitchFamily="34" charset="0"/>
              </a:rPr>
              <a:t>Stock Management </a:t>
            </a:r>
            <a:endParaRPr lang="en-US" sz="2400" dirty="0">
              <a:solidFill>
                <a:schemeClr val="accent2">
                  <a:lumMod val="7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dirty="0" smtClean="0">
                <a:solidFill>
                  <a:schemeClr val="accent2">
                    <a:lumMod val="75000"/>
                  </a:schemeClr>
                </a:solidFill>
                <a:latin typeface="Arial" panose="020B0604020202020204" pitchFamily="34" charset="0"/>
                <a:cs typeface="Arial" panose="020B0604020202020204" pitchFamily="34" charset="0"/>
              </a:rPr>
              <a:t>Staff Management </a:t>
            </a:r>
            <a:endParaRPr lang="en-US" sz="2400" dirty="0">
              <a:solidFill>
                <a:schemeClr val="accent2">
                  <a:lumMod val="7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dirty="0" smtClean="0">
                <a:solidFill>
                  <a:schemeClr val="accent2">
                    <a:lumMod val="75000"/>
                  </a:schemeClr>
                </a:solidFill>
                <a:latin typeface="Arial" panose="020B0604020202020204" pitchFamily="34" charset="0"/>
                <a:cs typeface="Arial" panose="020B0604020202020204" pitchFamily="34" charset="0"/>
              </a:rPr>
              <a:t>Medicines Management </a:t>
            </a:r>
            <a:endParaRPr lang="en-US" sz="2400" dirty="0">
              <a:solidFill>
                <a:schemeClr val="accent2">
                  <a:lumMod val="7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400" dirty="0" smtClean="0">
                <a:solidFill>
                  <a:schemeClr val="accent2">
                    <a:lumMod val="75000"/>
                  </a:schemeClr>
                </a:solidFill>
                <a:latin typeface="Arial" panose="020B0604020202020204" pitchFamily="34" charset="0"/>
                <a:cs typeface="Arial" panose="020B0604020202020204" pitchFamily="34" charset="0"/>
              </a:rPr>
              <a:t>Stock Alert.</a:t>
            </a:r>
            <a:endParaRPr lang="en-US" sz="2400"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007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2">
                    <a:lumMod val="75000"/>
                  </a:schemeClr>
                </a:solidFill>
                <a:latin typeface="Arial" panose="020B0604020202020204" pitchFamily="34" charset="0"/>
                <a:cs typeface="Arial" panose="020B0604020202020204" pitchFamily="34" charset="0"/>
              </a:rPr>
              <a:t>Project Features:-</a:t>
            </a:r>
            <a:endParaRPr lang="en-US" sz="3200" b="1"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398551" y="2137894"/>
            <a:ext cx="8596668" cy="4302714"/>
          </a:xfrm>
        </p:spPr>
        <p:txBody>
          <a:bodyPr>
            <a:normAutofit/>
          </a:bodyPr>
          <a:lstStyle/>
          <a:p>
            <a:pPr marL="0" indent="0">
              <a:buNone/>
            </a:pPr>
            <a:endParaRPr lang="en-US" sz="2000"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solidFill>
                  <a:schemeClr val="accent2">
                    <a:lumMod val="75000"/>
                  </a:schemeClr>
                </a:solidFill>
                <a:latin typeface="Arial" panose="020B0604020202020204" pitchFamily="34" charset="0"/>
                <a:cs typeface="Arial" panose="020B0604020202020204" pitchFamily="34" charset="0"/>
              </a:rPr>
              <a:t>Easy to Add ,Delete, </a:t>
            </a:r>
            <a:r>
              <a:rPr lang="en-US" dirty="0">
                <a:solidFill>
                  <a:schemeClr val="accent2">
                    <a:lumMod val="75000"/>
                  </a:schemeClr>
                </a:solidFill>
                <a:latin typeface="Arial" panose="020B0604020202020204" pitchFamily="34" charset="0"/>
                <a:cs typeface="Arial" panose="020B0604020202020204" pitchFamily="34" charset="0"/>
              </a:rPr>
              <a:t>U</a:t>
            </a:r>
            <a:r>
              <a:rPr lang="en-US" dirty="0" smtClean="0">
                <a:solidFill>
                  <a:schemeClr val="accent2">
                    <a:lumMod val="75000"/>
                  </a:schemeClr>
                </a:solidFill>
                <a:latin typeface="Arial" panose="020B0604020202020204" pitchFamily="34" charset="0"/>
                <a:cs typeface="Arial" panose="020B0604020202020204" pitchFamily="34" charset="0"/>
              </a:rPr>
              <a:t>pdate medical shops, Staff and medicines</a:t>
            </a:r>
            <a:r>
              <a:rPr lang="en-US" dirty="0">
                <a:solidFill>
                  <a:schemeClr val="accent2">
                    <a:lumMod val="75000"/>
                  </a:schemeClr>
                </a:solidFill>
                <a:latin typeface="Arial" panose="020B0604020202020204" pitchFamily="34" charset="0"/>
                <a:cs typeface="Arial" panose="020B0604020202020204" pitchFamily="34" charset="0"/>
              </a:rPr>
              <a:t>.</a:t>
            </a:r>
            <a:endParaRPr lang="en-US" dirty="0" smtClean="0">
              <a:solidFill>
                <a:schemeClr val="accent2">
                  <a:lumMod val="75000"/>
                </a:schemeClr>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solidFill>
                  <a:schemeClr val="accent2">
                    <a:lumMod val="75000"/>
                  </a:schemeClr>
                </a:solidFill>
                <a:latin typeface="Arial" panose="020B0604020202020204" pitchFamily="34" charset="0"/>
                <a:cs typeface="Arial" panose="020B0604020202020204" pitchFamily="34" charset="0"/>
              </a:rPr>
              <a:t> System will notify about stocks of medicines </a:t>
            </a:r>
          </a:p>
          <a:p>
            <a:pPr>
              <a:buFont typeface="Wingdings" panose="05000000000000000000" pitchFamily="2" charset="2"/>
              <a:buChar char="Ø"/>
            </a:pPr>
            <a:r>
              <a:rPr lang="en-US" dirty="0" smtClean="0">
                <a:solidFill>
                  <a:schemeClr val="accent2">
                    <a:lumMod val="75000"/>
                  </a:schemeClr>
                </a:solidFill>
                <a:latin typeface="Arial" panose="020B0604020202020204" pitchFamily="34" charset="0"/>
                <a:cs typeface="Arial" panose="020B0604020202020204" pitchFamily="34" charset="0"/>
              </a:rPr>
              <a:t> No need to check manually about medicines stock</a:t>
            </a:r>
            <a:endParaRPr lang="en-US"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962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accent2">
                    <a:lumMod val="75000"/>
                  </a:schemeClr>
                </a:solidFill>
                <a:latin typeface="Arial" panose="020B0604020202020204" pitchFamily="34" charset="0"/>
                <a:cs typeface="Arial" panose="020B0604020202020204" pitchFamily="34" charset="0"/>
              </a:rPr>
              <a:t>Drawbacks</a:t>
            </a:r>
            <a:r>
              <a:rPr lang="en-US" dirty="0" smtClean="0">
                <a:solidFill>
                  <a:schemeClr val="accent2">
                    <a:lumMod val="75000"/>
                  </a:schemeClr>
                </a:solidFill>
              </a:rPr>
              <a:t> </a:t>
            </a:r>
            <a:r>
              <a:rPr lang="en-US" dirty="0" smtClean="0"/>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chemeClr val="accent2">
                    <a:lumMod val="75000"/>
                  </a:schemeClr>
                </a:solidFill>
                <a:latin typeface="Arial" panose="020B0604020202020204" pitchFamily="34" charset="0"/>
                <a:cs typeface="Arial" panose="020B0604020202020204" pitchFamily="34" charset="0"/>
              </a:rPr>
              <a:t>Problem of maintaining records of daily medicines.</a:t>
            </a:r>
          </a:p>
          <a:p>
            <a:pPr>
              <a:buFont typeface="Wingdings" panose="05000000000000000000" pitchFamily="2" charset="2"/>
              <a:buChar char="Ø"/>
            </a:pPr>
            <a:r>
              <a:rPr lang="en-US" dirty="0" smtClean="0">
                <a:solidFill>
                  <a:schemeClr val="accent2">
                    <a:lumMod val="75000"/>
                  </a:schemeClr>
                </a:solidFill>
                <a:latin typeface="Arial" panose="020B0604020202020204" pitchFamily="34" charset="0"/>
                <a:cs typeface="Arial" panose="020B0604020202020204" pitchFamily="34" charset="0"/>
              </a:rPr>
              <a:t>Problem to specific product.</a:t>
            </a:r>
            <a:endParaRPr lang="en-US"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872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7589" y="1210615"/>
            <a:ext cx="8023538" cy="5138670"/>
          </a:xfrm>
          <a:prstGeom prst="rect">
            <a:avLst/>
          </a:prstGeom>
        </p:spPr>
      </p:pic>
      <p:sp>
        <p:nvSpPr>
          <p:cNvPr id="3" name="TextBox 2"/>
          <p:cNvSpPr txBox="1"/>
          <p:nvPr/>
        </p:nvSpPr>
        <p:spPr>
          <a:xfrm>
            <a:off x="4031087" y="5512158"/>
            <a:ext cx="2859110" cy="369332"/>
          </a:xfrm>
          <a:prstGeom prst="rect">
            <a:avLst/>
          </a:prstGeom>
          <a:noFill/>
        </p:spPr>
        <p:txBody>
          <a:bodyPr wrap="square" rtlCol="0">
            <a:spAutoFit/>
          </a:bodyPr>
          <a:lstStyle/>
          <a:p>
            <a:r>
              <a:rPr lang="en-US" b="1" dirty="0" smtClean="0">
                <a:solidFill>
                  <a:schemeClr val="accent2">
                    <a:lumMod val="75000"/>
                  </a:schemeClr>
                </a:solidFill>
              </a:rPr>
              <a:t> Fig. Use </a:t>
            </a:r>
            <a:r>
              <a:rPr lang="en-US" b="1" dirty="0">
                <a:solidFill>
                  <a:schemeClr val="accent2">
                    <a:lumMod val="75000"/>
                  </a:schemeClr>
                </a:solidFill>
              </a:rPr>
              <a:t>C</a:t>
            </a:r>
            <a:r>
              <a:rPr lang="en-US" b="1" dirty="0" smtClean="0">
                <a:solidFill>
                  <a:schemeClr val="accent2">
                    <a:lumMod val="75000"/>
                  </a:schemeClr>
                </a:solidFill>
              </a:rPr>
              <a:t>ase </a:t>
            </a:r>
            <a:r>
              <a:rPr lang="en-US" b="1" dirty="0">
                <a:solidFill>
                  <a:schemeClr val="accent2">
                    <a:lumMod val="75000"/>
                  </a:schemeClr>
                </a:solidFill>
              </a:rPr>
              <a:t>D</a:t>
            </a:r>
            <a:r>
              <a:rPr lang="en-US" b="1" dirty="0" smtClean="0">
                <a:solidFill>
                  <a:schemeClr val="accent2">
                    <a:lumMod val="75000"/>
                  </a:schemeClr>
                </a:solidFill>
              </a:rPr>
              <a:t>iagram</a:t>
            </a:r>
            <a:endParaRPr lang="en-US" b="1" dirty="0">
              <a:solidFill>
                <a:schemeClr val="accent2">
                  <a:lumMod val="75000"/>
                </a:schemeClr>
              </a:solidFill>
            </a:endParaRPr>
          </a:p>
        </p:txBody>
      </p:sp>
      <p:sp>
        <p:nvSpPr>
          <p:cNvPr id="4" name="TextBox 3"/>
          <p:cNvSpPr txBox="1"/>
          <p:nvPr/>
        </p:nvSpPr>
        <p:spPr>
          <a:xfrm>
            <a:off x="2015543" y="748950"/>
            <a:ext cx="4031087" cy="461665"/>
          </a:xfrm>
          <a:prstGeom prst="rect">
            <a:avLst/>
          </a:prstGeom>
          <a:noFill/>
        </p:spPr>
        <p:txBody>
          <a:bodyPr wrap="square" rtlCol="0">
            <a:spAutoFit/>
          </a:bodyPr>
          <a:lstStyle/>
          <a:p>
            <a:r>
              <a:rPr lang="en-US" sz="2400" b="1" dirty="0" smtClean="0">
                <a:solidFill>
                  <a:schemeClr val="accent2">
                    <a:lumMod val="75000"/>
                  </a:schemeClr>
                </a:solidFill>
                <a:latin typeface="Arial" panose="020B0604020202020204" pitchFamily="34" charset="0"/>
                <a:cs typeface="Arial" panose="020B0604020202020204" pitchFamily="34" charset="0"/>
              </a:rPr>
              <a:t>Use Case Diagram :-</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1640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6676" y="502276"/>
            <a:ext cx="2395470" cy="461665"/>
          </a:xfrm>
          <a:prstGeom prst="rect">
            <a:avLst/>
          </a:prstGeom>
          <a:noFill/>
        </p:spPr>
        <p:txBody>
          <a:bodyPr wrap="square" rtlCol="0">
            <a:spAutoFit/>
          </a:bodyPr>
          <a:lstStyle/>
          <a:p>
            <a:r>
              <a:rPr lang="en-US" sz="2400" b="1" dirty="0" smtClean="0">
                <a:solidFill>
                  <a:schemeClr val="accent2">
                    <a:lumMod val="75000"/>
                  </a:schemeClr>
                </a:solidFill>
                <a:latin typeface="Arial" panose="020B0604020202020204" pitchFamily="34" charset="0"/>
                <a:cs typeface="Arial" panose="020B0604020202020204" pitchFamily="34" charset="0"/>
              </a:rPr>
              <a:t>ER</a:t>
            </a:r>
            <a:r>
              <a:rPr lang="en-US" sz="2400" b="1" dirty="0" smtClean="0">
                <a:solidFill>
                  <a:schemeClr val="accent1"/>
                </a:solidFill>
                <a:latin typeface="Arial" panose="020B0604020202020204" pitchFamily="34" charset="0"/>
                <a:cs typeface="Arial" panose="020B0604020202020204" pitchFamily="34" charset="0"/>
              </a:rPr>
              <a:t> </a:t>
            </a:r>
            <a:r>
              <a:rPr lang="en-US" sz="2400" b="1" dirty="0" smtClean="0">
                <a:solidFill>
                  <a:schemeClr val="accent2">
                    <a:lumMod val="75000"/>
                  </a:schemeClr>
                </a:solidFill>
                <a:latin typeface="Arial" panose="020B0604020202020204" pitchFamily="34" charset="0"/>
                <a:cs typeface="Arial" panose="020B0604020202020204" pitchFamily="34" charset="0"/>
              </a:rPr>
              <a:t>Diagram:-</a:t>
            </a:r>
            <a:endParaRPr lang="en-US" sz="2400" b="1" dirty="0">
              <a:solidFill>
                <a:schemeClr val="accent2">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4185633" y="5923415"/>
            <a:ext cx="3490175" cy="369332"/>
          </a:xfrm>
          <a:prstGeom prst="rect">
            <a:avLst/>
          </a:prstGeom>
          <a:noFill/>
        </p:spPr>
        <p:txBody>
          <a:bodyPr wrap="square" rtlCol="0">
            <a:spAutoFit/>
          </a:bodyPr>
          <a:lstStyle/>
          <a:p>
            <a:r>
              <a:rPr lang="en-US" dirty="0" smtClean="0"/>
              <a:t>       </a:t>
            </a:r>
            <a:r>
              <a:rPr lang="en-US" b="1" dirty="0" smtClean="0">
                <a:solidFill>
                  <a:schemeClr val="accent2">
                    <a:lumMod val="75000"/>
                  </a:schemeClr>
                </a:solidFill>
              </a:rPr>
              <a:t>Fig. ER Diagram </a:t>
            </a:r>
            <a:endParaRPr lang="en-US" b="1" dirty="0">
              <a:solidFill>
                <a:schemeClr val="accent2">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099" y="902386"/>
            <a:ext cx="9569002" cy="5021029"/>
          </a:xfrm>
          <a:prstGeom prst="rect">
            <a:avLst/>
          </a:prstGeom>
        </p:spPr>
      </p:pic>
    </p:spTree>
    <p:extLst>
      <p:ext uri="{BB962C8B-B14F-4D97-AF65-F5344CB8AC3E}">
        <p14:creationId xmlns:p14="http://schemas.microsoft.com/office/powerpoint/2010/main" val="5079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accent2">
                    <a:lumMod val="75000"/>
                  </a:schemeClr>
                </a:solidFill>
                <a:latin typeface="Arial" panose="020B0604020202020204" pitchFamily="34" charset="0"/>
                <a:cs typeface="Arial" panose="020B0604020202020204" pitchFamily="34" charset="0"/>
              </a:rPr>
              <a:t>Future Scope :</a:t>
            </a:r>
            <a:endParaRPr lang="en-US" sz="3200" b="1" dirty="0">
              <a:solidFill>
                <a:schemeClr val="accent2">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solidFill>
                  <a:schemeClr val="accent2">
                    <a:lumMod val="75000"/>
                  </a:schemeClr>
                </a:solidFill>
                <a:latin typeface="Arial" panose="020B0604020202020204" pitchFamily="34" charset="0"/>
                <a:cs typeface="Arial" panose="020B0604020202020204" pitchFamily="34" charset="0"/>
              </a:rPr>
              <a:t>This project is further enhanced by adding billing functionality.</a:t>
            </a:r>
          </a:p>
          <a:p>
            <a:pPr>
              <a:buFont typeface="Wingdings" panose="05000000000000000000" pitchFamily="2" charset="2"/>
              <a:buChar char="Ø"/>
            </a:pPr>
            <a:r>
              <a:rPr lang="en-US" dirty="0" smtClean="0">
                <a:solidFill>
                  <a:schemeClr val="accent2">
                    <a:lumMod val="75000"/>
                  </a:schemeClr>
                </a:solidFill>
                <a:latin typeface="Arial" panose="020B0604020202020204" pitchFamily="34" charset="0"/>
                <a:cs typeface="Arial" panose="020B0604020202020204" pitchFamily="34" charset="0"/>
              </a:rPr>
              <a:t>Also enhanced by adding message </a:t>
            </a:r>
            <a:r>
              <a:rPr lang="en-US" dirty="0">
                <a:solidFill>
                  <a:schemeClr val="accent2">
                    <a:lumMod val="75000"/>
                  </a:schemeClr>
                </a:solidFill>
                <a:latin typeface="Arial" panose="020B0604020202020204" pitchFamily="34" charset="0"/>
                <a:cs typeface="Arial" panose="020B0604020202020204" pitchFamily="34" charset="0"/>
              </a:rPr>
              <a:t>and </a:t>
            </a:r>
            <a:r>
              <a:rPr lang="en-US" dirty="0" smtClean="0">
                <a:solidFill>
                  <a:schemeClr val="accent2">
                    <a:lumMod val="75000"/>
                  </a:schemeClr>
                </a:solidFill>
                <a:latin typeface="Arial" panose="020B0604020202020204" pitchFamily="34" charset="0"/>
                <a:cs typeface="Arial" panose="020B0604020202020204" pitchFamily="34" charset="0"/>
              </a:rPr>
              <a:t>email alerts. </a:t>
            </a:r>
            <a:endParaRPr lang="en-US"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43154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800</TotalTime>
  <Words>564</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Arial Narrow</vt:lpstr>
      <vt:lpstr>Garamond</vt:lpstr>
      <vt:lpstr>Wingdings</vt:lpstr>
      <vt:lpstr>Organic</vt:lpstr>
      <vt:lpstr>       Dr. D. Y. Patil Pratishthan's             Institute for Advanced Computing and Software Development Akurdi, Pune </vt:lpstr>
      <vt:lpstr>   Introduction : </vt:lpstr>
      <vt:lpstr>Scope &amp; Objectives :</vt:lpstr>
      <vt:lpstr>PowerPoint Presentation</vt:lpstr>
      <vt:lpstr>Project Features:-</vt:lpstr>
      <vt:lpstr>Drawbacks :</vt:lpstr>
      <vt:lpstr>PowerPoint Presentation</vt:lpstr>
      <vt:lpstr>PowerPoint Presentation</vt:lpstr>
      <vt:lpstr>Future Scope :</vt:lpstr>
      <vt:lpstr>Conclusion :</vt:lpstr>
      <vt:lpstr>PowerPoint Presentation</vt:lpstr>
      <vt:lpstr>Admin View :-</vt:lpstr>
      <vt:lpstr>PowerPoint Presentation</vt:lpstr>
      <vt:lpstr>Update Shop Details:-</vt:lpstr>
      <vt:lpstr>Alert Message :</vt:lpstr>
      <vt:lpstr>Tables : </vt:lpstr>
      <vt:lpstr>Staff Table:-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Store Management System</dc:title>
  <dc:creator>HP</dc:creator>
  <cp:lastModifiedBy>Dr Lalge</cp:lastModifiedBy>
  <cp:revision>49</cp:revision>
  <dcterms:created xsi:type="dcterms:W3CDTF">2021-01-31T12:32:19Z</dcterms:created>
  <dcterms:modified xsi:type="dcterms:W3CDTF">2021-02-02T09:31:40Z</dcterms:modified>
</cp:coreProperties>
</file>