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6" d="100"/>
          <a:sy n="66" d="100"/>
        </p:scale>
        <p:origin x="12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562491-BF0B-48C4-9780-7B2223516EA2}"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87219035-02DD-464D-B32F-265E015C58D0}" type="slidenum">
              <a:rPr lang="en-IN" smtClean="0"/>
              <a:t>‹#›</a:t>
            </a:fld>
            <a:endParaRPr lang="en-IN"/>
          </a:p>
        </p:txBody>
      </p:sp>
    </p:spTree>
    <p:extLst>
      <p:ext uri="{BB962C8B-B14F-4D97-AF65-F5344CB8AC3E}">
        <p14:creationId xmlns:p14="http://schemas.microsoft.com/office/powerpoint/2010/main" val="2732972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62491-BF0B-48C4-9780-7B2223516EA2}"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7219035-02DD-464D-B32F-265E015C58D0}" type="slidenum">
              <a:rPr lang="en-IN" smtClean="0"/>
              <a:t>‹#›</a:t>
            </a:fld>
            <a:endParaRPr lang="en-IN"/>
          </a:p>
        </p:txBody>
      </p:sp>
    </p:spTree>
    <p:extLst>
      <p:ext uri="{BB962C8B-B14F-4D97-AF65-F5344CB8AC3E}">
        <p14:creationId xmlns:p14="http://schemas.microsoft.com/office/powerpoint/2010/main" val="58503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62491-BF0B-48C4-9780-7B2223516EA2}"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7219035-02DD-464D-B32F-265E015C58D0}" type="slidenum">
              <a:rPr lang="en-IN" smtClean="0"/>
              <a:t>‹#›</a:t>
            </a:fld>
            <a:endParaRPr lang="en-IN"/>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35869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0562491-BF0B-48C4-9780-7B2223516EA2}" type="datetimeFigureOut">
              <a:rPr lang="en-IN" smtClean="0"/>
              <a:t>08-10-2022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7219035-02DD-464D-B32F-265E015C58D0}" type="slidenum">
              <a:rPr lang="en-IN" smtClean="0"/>
              <a:t>‹#›</a:t>
            </a:fld>
            <a:endParaRPr lang="en-IN"/>
          </a:p>
        </p:txBody>
      </p:sp>
    </p:spTree>
    <p:extLst>
      <p:ext uri="{BB962C8B-B14F-4D97-AF65-F5344CB8AC3E}">
        <p14:creationId xmlns:p14="http://schemas.microsoft.com/office/powerpoint/2010/main" val="2318993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0562491-BF0B-48C4-9780-7B2223516EA2}" type="datetimeFigureOut">
              <a:rPr lang="en-IN" smtClean="0"/>
              <a:t>08-10-2022</a:t>
            </a:fld>
            <a:endParaRPr lang="en-IN"/>
          </a:p>
        </p:txBody>
      </p:sp>
      <p:sp>
        <p:nvSpPr>
          <p:cNvPr id="6" name="Footer Placeholder 5"/>
          <p:cNvSpPr>
            <a:spLocks noGrp="1"/>
          </p:cNvSpPr>
          <p:nvPr>
            <p:ph type="ftr" sz="quarter" idx="11"/>
          </p:nvPr>
        </p:nvSpPr>
        <p:spPr/>
        <p:txBody>
          <a:bodyPr/>
          <a:lstStyle/>
          <a:p>
            <a:endParaRPr lang="en-IN"/>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7219035-02DD-464D-B32F-265E015C58D0}" type="slidenum">
              <a:rPr lang="en-IN" smtClean="0"/>
              <a:t>‹#›</a:t>
            </a:fld>
            <a:endParaRPr lang="en-IN"/>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6373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0562491-BF0B-48C4-9780-7B2223516EA2}" type="datetimeFigureOut">
              <a:rPr lang="en-IN" smtClean="0"/>
              <a:t>08-10-2022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7219035-02DD-464D-B32F-265E015C58D0}" type="slidenum">
              <a:rPr lang="en-IN" smtClean="0"/>
              <a:t>‹#›</a:t>
            </a:fld>
            <a:endParaRPr lang="en-IN"/>
          </a:p>
        </p:txBody>
      </p:sp>
    </p:spTree>
    <p:extLst>
      <p:ext uri="{BB962C8B-B14F-4D97-AF65-F5344CB8AC3E}">
        <p14:creationId xmlns:p14="http://schemas.microsoft.com/office/powerpoint/2010/main" val="1914697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562491-BF0B-48C4-9780-7B2223516EA2}"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219035-02DD-464D-B32F-265E015C58D0}" type="slidenum">
              <a:rPr lang="en-IN" smtClean="0"/>
              <a:t>‹#›</a:t>
            </a:fld>
            <a:endParaRPr lang="en-IN"/>
          </a:p>
        </p:txBody>
      </p:sp>
    </p:spTree>
    <p:extLst>
      <p:ext uri="{BB962C8B-B14F-4D97-AF65-F5344CB8AC3E}">
        <p14:creationId xmlns:p14="http://schemas.microsoft.com/office/powerpoint/2010/main" val="176445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562491-BF0B-48C4-9780-7B2223516EA2}"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219035-02DD-464D-B32F-265E015C58D0}" type="slidenum">
              <a:rPr lang="en-IN" smtClean="0"/>
              <a:t>‹#›</a:t>
            </a:fld>
            <a:endParaRPr lang="en-IN"/>
          </a:p>
        </p:txBody>
      </p:sp>
    </p:spTree>
    <p:extLst>
      <p:ext uri="{BB962C8B-B14F-4D97-AF65-F5344CB8AC3E}">
        <p14:creationId xmlns:p14="http://schemas.microsoft.com/office/powerpoint/2010/main" val="2648167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562491-BF0B-48C4-9780-7B2223516EA2}"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219035-02DD-464D-B32F-265E015C58D0}" type="slidenum">
              <a:rPr lang="en-IN" smtClean="0"/>
              <a:t>‹#›</a:t>
            </a:fld>
            <a:endParaRPr lang="en-IN"/>
          </a:p>
        </p:txBody>
      </p:sp>
    </p:spTree>
    <p:extLst>
      <p:ext uri="{BB962C8B-B14F-4D97-AF65-F5344CB8AC3E}">
        <p14:creationId xmlns:p14="http://schemas.microsoft.com/office/powerpoint/2010/main" val="4064837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62491-BF0B-48C4-9780-7B2223516EA2}"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7219035-02DD-464D-B32F-265E015C58D0}" type="slidenum">
              <a:rPr lang="en-IN" smtClean="0"/>
              <a:t>‹#›</a:t>
            </a:fld>
            <a:endParaRPr lang="en-IN"/>
          </a:p>
        </p:txBody>
      </p:sp>
    </p:spTree>
    <p:extLst>
      <p:ext uri="{BB962C8B-B14F-4D97-AF65-F5344CB8AC3E}">
        <p14:creationId xmlns:p14="http://schemas.microsoft.com/office/powerpoint/2010/main" val="1385232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562491-BF0B-48C4-9780-7B2223516EA2}" type="datetimeFigureOut">
              <a:rPr lang="en-IN" smtClean="0"/>
              <a:t>08-10-2022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87219035-02DD-464D-B32F-265E015C58D0}" type="slidenum">
              <a:rPr lang="en-IN" smtClean="0"/>
              <a:t>‹#›</a:t>
            </a:fld>
            <a:endParaRPr lang="en-IN"/>
          </a:p>
        </p:txBody>
      </p:sp>
    </p:spTree>
    <p:extLst>
      <p:ext uri="{BB962C8B-B14F-4D97-AF65-F5344CB8AC3E}">
        <p14:creationId xmlns:p14="http://schemas.microsoft.com/office/powerpoint/2010/main" val="2036225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562491-BF0B-48C4-9780-7B2223516EA2}" type="datetimeFigureOut">
              <a:rPr lang="en-IN" smtClean="0"/>
              <a:t>08-10-2022</a:t>
            </a:fld>
            <a:endParaRPr lang="en-IN"/>
          </a:p>
        </p:txBody>
      </p:sp>
      <p:sp>
        <p:nvSpPr>
          <p:cNvPr id="8" name="Footer Placeholder 7"/>
          <p:cNvSpPr>
            <a:spLocks noGrp="1"/>
          </p:cNvSpPr>
          <p:nvPr>
            <p:ph type="ftr" sz="quarter" idx="11"/>
          </p:nvPr>
        </p:nvSpPr>
        <p:spPr/>
        <p:txBody>
          <a:bodyPr/>
          <a:lstStyle/>
          <a:p>
            <a:endParaRPr lang="en-IN"/>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87219035-02DD-464D-B32F-265E015C58D0}" type="slidenum">
              <a:rPr lang="en-IN" smtClean="0"/>
              <a:t>‹#›</a:t>
            </a:fld>
            <a:endParaRPr lang="en-IN"/>
          </a:p>
        </p:txBody>
      </p:sp>
    </p:spTree>
    <p:extLst>
      <p:ext uri="{BB962C8B-B14F-4D97-AF65-F5344CB8AC3E}">
        <p14:creationId xmlns:p14="http://schemas.microsoft.com/office/powerpoint/2010/main" val="2470942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562491-BF0B-48C4-9780-7B2223516EA2}" type="datetimeFigureOut">
              <a:rPr lang="en-IN" smtClean="0"/>
              <a:t>08-10-2022</a:t>
            </a:fld>
            <a:endParaRPr lang="en-IN"/>
          </a:p>
        </p:txBody>
      </p:sp>
      <p:sp>
        <p:nvSpPr>
          <p:cNvPr id="4" name="Footer Placeholder 3"/>
          <p:cNvSpPr>
            <a:spLocks noGrp="1"/>
          </p:cNvSpPr>
          <p:nvPr>
            <p:ph type="ftr" sz="quarter" idx="11"/>
          </p:nvPr>
        </p:nvSpPr>
        <p:spPr/>
        <p:txBody>
          <a:bodyPr/>
          <a:lstStyle/>
          <a:p>
            <a:endParaRPr lang="en-IN"/>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7219035-02DD-464D-B32F-265E015C58D0}" type="slidenum">
              <a:rPr lang="en-IN" smtClean="0"/>
              <a:t>‹#›</a:t>
            </a:fld>
            <a:endParaRPr lang="en-IN"/>
          </a:p>
        </p:txBody>
      </p:sp>
    </p:spTree>
    <p:extLst>
      <p:ext uri="{BB962C8B-B14F-4D97-AF65-F5344CB8AC3E}">
        <p14:creationId xmlns:p14="http://schemas.microsoft.com/office/powerpoint/2010/main" val="884649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562491-BF0B-48C4-9780-7B2223516EA2}" type="datetimeFigureOut">
              <a:rPr lang="en-IN" smtClean="0"/>
              <a:t>08-10-2022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7219035-02DD-464D-B32F-265E015C58D0}" type="slidenum">
              <a:rPr lang="en-IN" smtClean="0"/>
              <a:t>‹#›</a:t>
            </a:fld>
            <a:endParaRPr lang="en-IN"/>
          </a:p>
        </p:txBody>
      </p:sp>
    </p:spTree>
    <p:extLst>
      <p:ext uri="{BB962C8B-B14F-4D97-AF65-F5344CB8AC3E}">
        <p14:creationId xmlns:p14="http://schemas.microsoft.com/office/powerpoint/2010/main" val="1666923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562491-BF0B-48C4-9780-7B2223516EA2}" type="datetimeFigureOut">
              <a:rPr lang="en-IN" smtClean="0"/>
              <a:t>08-10-2022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7219035-02DD-464D-B32F-265E015C58D0}" type="slidenum">
              <a:rPr lang="en-IN" smtClean="0"/>
              <a:t>‹#›</a:t>
            </a:fld>
            <a:endParaRPr lang="en-IN"/>
          </a:p>
        </p:txBody>
      </p:sp>
    </p:spTree>
    <p:extLst>
      <p:ext uri="{BB962C8B-B14F-4D97-AF65-F5344CB8AC3E}">
        <p14:creationId xmlns:p14="http://schemas.microsoft.com/office/powerpoint/2010/main" val="2203780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562491-BF0B-48C4-9780-7B2223516EA2}" type="datetimeFigureOut">
              <a:rPr lang="en-IN" smtClean="0"/>
              <a:t>08-10-2022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7219035-02DD-464D-B32F-265E015C58D0}" type="slidenum">
              <a:rPr lang="en-IN" smtClean="0"/>
              <a:t>‹#›</a:t>
            </a:fld>
            <a:endParaRPr lang="en-IN"/>
          </a:p>
        </p:txBody>
      </p:sp>
    </p:spTree>
    <p:extLst>
      <p:ext uri="{BB962C8B-B14F-4D97-AF65-F5344CB8AC3E}">
        <p14:creationId xmlns:p14="http://schemas.microsoft.com/office/powerpoint/2010/main" val="3617227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80562491-BF0B-48C4-9780-7B2223516EA2}" type="datetimeFigureOut">
              <a:rPr lang="en-IN" smtClean="0"/>
              <a:t>08-10-2022</a:t>
            </a:fld>
            <a:endParaRPr lang="en-IN"/>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87219035-02DD-464D-B32F-265E015C58D0}" type="slidenum">
              <a:rPr lang="en-IN" smtClean="0"/>
              <a:t>‹#›</a:t>
            </a:fld>
            <a:endParaRPr lang="en-IN"/>
          </a:p>
        </p:txBody>
      </p:sp>
    </p:spTree>
    <p:extLst>
      <p:ext uri="{BB962C8B-B14F-4D97-AF65-F5344CB8AC3E}">
        <p14:creationId xmlns:p14="http://schemas.microsoft.com/office/powerpoint/2010/main" val="45316183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7080-949B-CB54-8922-06311A294D19}"/>
              </a:ext>
            </a:extLst>
          </p:cNvPr>
          <p:cNvSpPr>
            <a:spLocks noGrp="1"/>
          </p:cNvSpPr>
          <p:nvPr>
            <p:ph type="ctrTitle"/>
          </p:nvPr>
        </p:nvSpPr>
        <p:spPr>
          <a:xfrm>
            <a:off x="685800" y="652579"/>
            <a:ext cx="7772400" cy="2387600"/>
          </a:xfrm>
        </p:spPr>
        <p:txBody>
          <a:bodyPr>
            <a:normAutofit fontScale="90000"/>
            <a:scene3d>
              <a:camera prst="orthographicFront"/>
              <a:lightRig rig="harsh" dir="t"/>
            </a:scene3d>
            <a:sp3d extrusionH="57150" prstMaterial="matte">
              <a:bevelT w="63500" h="12700" prst="angle"/>
              <a:contourClr>
                <a:schemeClr val="bg1">
                  <a:lumMod val="65000"/>
                </a:schemeClr>
              </a:contourClr>
            </a:sp3d>
          </a:bodyPr>
          <a:lstStyle/>
          <a:p>
            <a:r>
              <a:rPr lang="en-US" b="1" dirty="0">
                <a:ln w="12700">
                  <a:solidFill>
                    <a:schemeClr val="tx2">
                      <a:lumMod val="75000"/>
                    </a:schemeClr>
                  </a:solidFill>
                  <a:prstDash val="solid"/>
                </a:ln>
                <a:effectLst>
                  <a:outerShdw dist="38100" dir="2640000" algn="bl" rotWithShape="0">
                    <a:schemeClr val="tx2">
                      <a:lumMod val="75000"/>
                    </a:schemeClr>
                  </a:outerShdw>
                </a:effectLst>
              </a:rPr>
              <a:t>TEAM</a:t>
            </a:r>
            <a:r>
              <a:rPr lang="en-US" b="1" dirty="0">
                <a:ln/>
                <a:solidFill>
                  <a:schemeClr val="accent3"/>
                </a:solidFill>
              </a:rPr>
              <a:t> </a:t>
            </a:r>
            <a:br>
              <a:rPr lang="en-US" b="1" dirty="0">
                <a:ln/>
                <a:solidFill>
                  <a:schemeClr val="accent3"/>
                </a:solidFill>
              </a:rPr>
            </a:br>
            <a:r>
              <a:rPr lang="en-US" b="1" dirty="0">
                <a:ln w="12700">
                  <a:solidFill>
                    <a:schemeClr val="tx2">
                      <a:lumMod val="75000"/>
                    </a:schemeClr>
                  </a:solidFill>
                  <a:prstDash val="solid"/>
                </a:ln>
                <a:solidFill>
                  <a:srgbClr val="00B0F0"/>
                </a:solidFill>
                <a:effectLst>
                  <a:outerShdw dist="38100" dir="2640000" algn="bl" rotWithShape="0">
                    <a:schemeClr val="tx2">
                      <a:lumMod val="75000"/>
                    </a:schemeClr>
                  </a:outerShdw>
                </a:effectLst>
              </a:rPr>
              <a:t>CLOUD CROWD</a:t>
            </a:r>
            <a:br>
              <a:rPr lang="en-US" b="1" dirty="0">
                <a:ln w="12700">
                  <a:solidFill>
                    <a:schemeClr val="tx2">
                      <a:lumMod val="75000"/>
                    </a:schemeClr>
                  </a:solidFill>
                  <a:prstDash val="solid"/>
                </a:ln>
                <a:solidFill>
                  <a:srgbClr val="00B0F0"/>
                </a:solidFill>
                <a:effectLst>
                  <a:outerShdw dist="38100" dir="2640000" algn="bl" rotWithShape="0">
                    <a:schemeClr val="tx2">
                      <a:lumMod val="75000"/>
                    </a:schemeClr>
                  </a:outerShdw>
                </a:effectLst>
              </a:rPr>
            </a:br>
            <a:r>
              <a:rPr lang="en-US" b="1" dirty="0">
                <a:ln w="12700">
                  <a:solidFill>
                    <a:schemeClr val="tx2">
                      <a:lumMod val="75000"/>
                    </a:schemeClr>
                  </a:solidFill>
                  <a:prstDash val="solid"/>
                </a:ln>
                <a:solidFill>
                  <a:srgbClr val="00B0F0"/>
                </a:solidFill>
                <a:effectLst>
                  <a:outerShdw dist="38100" dir="2640000" algn="bl" rotWithShape="0">
                    <a:schemeClr val="tx2">
                      <a:lumMod val="75000"/>
                    </a:schemeClr>
                  </a:outerShdw>
                </a:effectLst>
              </a:rPr>
              <a:t>(AICBI-CC03)</a:t>
            </a:r>
            <a:endParaRPr lang="en-IN" b="1" dirty="0">
              <a:ln/>
              <a:solidFill>
                <a:srgbClr val="00B0F0"/>
              </a:solidFill>
            </a:endParaRPr>
          </a:p>
        </p:txBody>
      </p:sp>
      <p:sp>
        <p:nvSpPr>
          <p:cNvPr id="3" name="Subtitle 2">
            <a:extLst>
              <a:ext uri="{FF2B5EF4-FFF2-40B4-BE49-F238E27FC236}">
                <a16:creationId xmlns:a16="http://schemas.microsoft.com/office/drawing/2014/main" id="{1FE19CB3-0B70-E81B-0053-174F6B27716A}"/>
              </a:ext>
            </a:extLst>
          </p:cNvPr>
          <p:cNvSpPr>
            <a:spLocks noGrp="1"/>
          </p:cNvSpPr>
          <p:nvPr>
            <p:ph type="subTitle" idx="1"/>
          </p:nvPr>
        </p:nvSpPr>
        <p:spPr>
          <a:xfrm>
            <a:off x="2328310" y="3254680"/>
            <a:ext cx="6600451" cy="1126283"/>
          </a:xfrm>
        </p:spPr>
        <p:txBody>
          <a:bodyPr>
            <a:normAutofit/>
          </a:bodyPr>
          <a:lstStyle/>
          <a:p>
            <a:r>
              <a:rPr lang="en-US" sz="2000" b="1" dirty="0">
                <a:solidFill>
                  <a:schemeClr val="tx1"/>
                </a:solidFill>
                <a:latin typeface="Andalus" panose="02020603050405020304" pitchFamily="18" charset="-78"/>
                <a:cs typeface="Andalus" panose="02020603050405020304" pitchFamily="18" charset="-78"/>
              </a:rPr>
              <a:t>Final Project</a:t>
            </a:r>
            <a:endParaRPr lang="en-IN" sz="2000" b="1" dirty="0">
              <a:solidFill>
                <a:schemeClr val="tx1"/>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1363813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2FA15-6087-C862-1B4E-5799BB10C38E}"/>
              </a:ext>
            </a:extLst>
          </p:cNvPr>
          <p:cNvSpPr>
            <a:spLocks noGrp="1"/>
          </p:cNvSpPr>
          <p:nvPr>
            <p:ph type="title"/>
          </p:nvPr>
        </p:nvSpPr>
        <p:spPr>
          <a:xfrm>
            <a:off x="1479533" y="514043"/>
            <a:ext cx="6589200" cy="1280890"/>
          </a:xfrm>
        </p:spPr>
        <p:txBody>
          <a:bodyPr/>
          <a:lstStyle/>
          <a:p>
            <a:pPr algn="ctr"/>
            <a:r>
              <a:rPr lang="en-US" dirty="0">
                <a:latin typeface="Andalus" panose="02020603050405020304" pitchFamily="18" charset="-78"/>
                <a:cs typeface="Andalus" panose="02020603050405020304" pitchFamily="18" charset="-78"/>
              </a:rPr>
              <a:t>Meet Our Team </a:t>
            </a:r>
            <a:endParaRPr lang="en-IN" dirty="0">
              <a:latin typeface="Andalus" panose="02020603050405020304" pitchFamily="18" charset="-78"/>
              <a:cs typeface="Andalus" panose="02020603050405020304" pitchFamily="18" charset="-78"/>
            </a:endParaRPr>
          </a:p>
        </p:txBody>
      </p:sp>
      <p:sp>
        <p:nvSpPr>
          <p:cNvPr id="3" name="TextBox 2">
            <a:extLst>
              <a:ext uri="{FF2B5EF4-FFF2-40B4-BE49-F238E27FC236}">
                <a16:creationId xmlns:a16="http://schemas.microsoft.com/office/drawing/2014/main" id="{03542EC5-8C1F-B6C5-7B61-B59B76A69CB2}"/>
              </a:ext>
            </a:extLst>
          </p:cNvPr>
          <p:cNvSpPr txBox="1"/>
          <p:nvPr/>
        </p:nvSpPr>
        <p:spPr>
          <a:xfrm>
            <a:off x="1726140" y="2575167"/>
            <a:ext cx="2212258" cy="707886"/>
          </a:xfrm>
          <a:prstGeom prst="rect">
            <a:avLst/>
          </a:prstGeom>
          <a:noFill/>
        </p:spPr>
        <p:txBody>
          <a:bodyPr wrap="square" rtlCol="0">
            <a:spAutoFit/>
          </a:bodyPr>
          <a:lstStyle/>
          <a:p>
            <a:pPr algn="ctr"/>
            <a:r>
              <a:rPr lang="en-US" sz="2000" b="1" dirty="0">
                <a:solidFill>
                  <a:srgbClr val="0070C0"/>
                </a:solidFill>
                <a:latin typeface="Cambria Math" panose="02040503050406030204" pitchFamily="18" charset="0"/>
                <a:ea typeface="Cambria Math" panose="02040503050406030204" pitchFamily="18" charset="0"/>
              </a:rPr>
              <a:t>Dipti Yuvraj Bhosale </a:t>
            </a:r>
            <a:endParaRPr lang="en-IN" sz="2000" b="1" dirty="0">
              <a:solidFill>
                <a:srgbClr val="0070C0"/>
              </a:solidFill>
              <a:latin typeface="Cambria Math" panose="02040503050406030204" pitchFamily="18" charset="0"/>
              <a:ea typeface="Cambria Math" panose="02040503050406030204" pitchFamily="18" charset="0"/>
            </a:endParaRPr>
          </a:p>
        </p:txBody>
      </p:sp>
      <p:sp>
        <p:nvSpPr>
          <p:cNvPr id="4" name="TextBox 3">
            <a:extLst>
              <a:ext uri="{FF2B5EF4-FFF2-40B4-BE49-F238E27FC236}">
                <a16:creationId xmlns:a16="http://schemas.microsoft.com/office/drawing/2014/main" id="{C330E909-9921-7341-6145-8906B0965B68}"/>
              </a:ext>
            </a:extLst>
          </p:cNvPr>
          <p:cNvSpPr txBox="1"/>
          <p:nvPr/>
        </p:nvSpPr>
        <p:spPr>
          <a:xfrm>
            <a:off x="1544243" y="3566823"/>
            <a:ext cx="2576052" cy="400110"/>
          </a:xfrm>
          <a:prstGeom prst="rect">
            <a:avLst/>
          </a:prstGeom>
          <a:noFill/>
        </p:spPr>
        <p:txBody>
          <a:bodyPr wrap="square" rtlCol="0">
            <a:spAutoFit/>
          </a:bodyPr>
          <a:lstStyle/>
          <a:p>
            <a:pPr algn="ctr"/>
            <a:r>
              <a:rPr lang="en-US" sz="2000" b="1" dirty="0">
                <a:solidFill>
                  <a:srgbClr val="0070C0"/>
                </a:solidFill>
                <a:latin typeface="Cambria Math" panose="02040503050406030204" pitchFamily="18" charset="0"/>
                <a:ea typeface="Cambria Math" panose="02040503050406030204" pitchFamily="18" charset="0"/>
              </a:rPr>
              <a:t> Sagar Gupta</a:t>
            </a:r>
            <a:endParaRPr lang="en-IN" sz="2000" b="1" dirty="0">
              <a:solidFill>
                <a:srgbClr val="0070C0"/>
              </a:solidFill>
              <a:latin typeface="Cambria Math" panose="02040503050406030204" pitchFamily="18" charset="0"/>
              <a:ea typeface="Cambria Math" panose="02040503050406030204" pitchFamily="18" charset="0"/>
            </a:endParaRPr>
          </a:p>
        </p:txBody>
      </p:sp>
      <p:sp>
        <p:nvSpPr>
          <p:cNvPr id="5" name="TextBox 4">
            <a:extLst>
              <a:ext uri="{FF2B5EF4-FFF2-40B4-BE49-F238E27FC236}">
                <a16:creationId xmlns:a16="http://schemas.microsoft.com/office/drawing/2014/main" id="{80F1BD6F-9AA2-0C6C-8E1A-BA1F28B81099}"/>
              </a:ext>
            </a:extLst>
          </p:cNvPr>
          <p:cNvSpPr txBox="1"/>
          <p:nvPr/>
        </p:nvSpPr>
        <p:spPr>
          <a:xfrm>
            <a:off x="1956620" y="1891287"/>
            <a:ext cx="2507226" cy="400110"/>
          </a:xfrm>
          <a:prstGeom prst="rect">
            <a:avLst/>
          </a:prstGeom>
          <a:noFill/>
        </p:spPr>
        <p:txBody>
          <a:bodyPr wrap="square" rtlCol="0">
            <a:spAutoFit/>
          </a:bodyPr>
          <a:lstStyle/>
          <a:p>
            <a:pPr algn="ctr"/>
            <a:r>
              <a:rPr lang="en-US" sz="2000" b="1" dirty="0" err="1">
                <a:solidFill>
                  <a:srgbClr val="0070C0"/>
                </a:solidFill>
                <a:latin typeface="Cambria Math" panose="02040503050406030204" pitchFamily="18" charset="0"/>
                <a:ea typeface="Cambria Math" panose="02040503050406030204" pitchFamily="18" charset="0"/>
              </a:rPr>
              <a:t>Pradeesh</a:t>
            </a:r>
            <a:r>
              <a:rPr lang="en-US" sz="2000" b="1" dirty="0">
                <a:solidFill>
                  <a:srgbClr val="0070C0"/>
                </a:solidFill>
                <a:latin typeface="Cambria Math" panose="02040503050406030204" pitchFamily="18" charset="0"/>
                <a:ea typeface="Cambria Math" panose="02040503050406030204" pitchFamily="18" charset="0"/>
              </a:rPr>
              <a:t> Kumar R</a:t>
            </a:r>
            <a:endParaRPr lang="en-IN" sz="2000" b="1" dirty="0">
              <a:solidFill>
                <a:srgbClr val="0070C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976545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F4DCD-5F71-535C-3985-01247A4175A0}"/>
              </a:ext>
            </a:extLst>
          </p:cNvPr>
          <p:cNvSpPr>
            <a:spLocks noGrp="1"/>
          </p:cNvSpPr>
          <p:nvPr>
            <p:ph type="title"/>
          </p:nvPr>
        </p:nvSpPr>
        <p:spPr>
          <a:xfrm>
            <a:off x="1736521" y="624110"/>
            <a:ext cx="5942202" cy="760073"/>
          </a:xfrm>
        </p:spPr>
        <p:txBody>
          <a:bodyPr>
            <a:normAutofit/>
          </a:bodyPr>
          <a:lstStyle/>
          <a:p>
            <a:r>
              <a:rPr lang="en-US" sz="4000" dirty="0">
                <a:latin typeface="Andalus" panose="02020603050405020304" pitchFamily="18" charset="-78"/>
                <a:cs typeface="Andalus" panose="02020603050405020304" pitchFamily="18" charset="-78"/>
              </a:rPr>
              <a:t>P</a:t>
            </a:r>
            <a:r>
              <a:rPr lang="en-US" sz="2400" dirty="0">
                <a:latin typeface="Andalus" panose="02020603050405020304" pitchFamily="18" charset="-78"/>
                <a:cs typeface="Andalus" panose="02020603050405020304" pitchFamily="18" charset="-78"/>
              </a:rPr>
              <a:t>ROJECT</a:t>
            </a:r>
            <a:r>
              <a:rPr lang="en-US" sz="4000" dirty="0">
                <a:latin typeface="Andalus" panose="02020603050405020304" pitchFamily="18" charset="-78"/>
                <a:cs typeface="Andalus" panose="02020603050405020304" pitchFamily="18" charset="-78"/>
              </a:rPr>
              <a:t> T</a:t>
            </a:r>
            <a:r>
              <a:rPr lang="en-US" sz="2400" dirty="0">
                <a:latin typeface="Andalus" panose="02020603050405020304" pitchFamily="18" charset="-78"/>
                <a:cs typeface="Andalus" panose="02020603050405020304" pitchFamily="18" charset="-78"/>
              </a:rPr>
              <a:t>ITLE</a:t>
            </a:r>
            <a:endParaRPr lang="en-IN" sz="4000" dirty="0">
              <a:latin typeface="Andalus" panose="02020603050405020304" pitchFamily="18" charset="-78"/>
              <a:cs typeface="Andalus" panose="02020603050405020304" pitchFamily="18" charset="-78"/>
            </a:endParaRPr>
          </a:p>
        </p:txBody>
      </p:sp>
      <p:sp>
        <p:nvSpPr>
          <p:cNvPr id="4" name="TextBox 3">
            <a:extLst>
              <a:ext uri="{FF2B5EF4-FFF2-40B4-BE49-F238E27FC236}">
                <a16:creationId xmlns:a16="http://schemas.microsoft.com/office/drawing/2014/main" id="{89834BB8-6F28-1D0F-530A-553887FD4688}"/>
              </a:ext>
            </a:extLst>
          </p:cNvPr>
          <p:cNvSpPr txBox="1"/>
          <p:nvPr/>
        </p:nvSpPr>
        <p:spPr>
          <a:xfrm>
            <a:off x="2525087" y="1476462"/>
            <a:ext cx="5234730" cy="523220"/>
          </a:xfrm>
          <a:prstGeom prst="rect">
            <a:avLst/>
          </a:prstGeom>
          <a:noFill/>
        </p:spPr>
        <p:txBody>
          <a:bodyPr wrap="square" rtlCol="0">
            <a:spAutoFit/>
          </a:bodyPr>
          <a:lstStyle/>
          <a:p>
            <a:r>
              <a:rPr lang="en-US" sz="2800" dirty="0">
                <a:solidFill>
                  <a:srgbClr val="0070C0"/>
                </a:solidFill>
                <a:latin typeface="Aldhabi" panose="01000000000000000000" pitchFamily="2" charset="-78"/>
                <a:cs typeface="Aldhabi" panose="01000000000000000000" pitchFamily="2" charset="-78"/>
              </a:rPr>
              <a:t>Deploying Static Website In Cloud.</a:t>
            </a:r>
            <a:endParaRPr lang="en-IN" sz="2800" dirty="0">
              <a:solidFill>
                <a:srgbClr val="0070C0"/>
              </a:solidFill>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1689714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B04AE-B5CC-860B-6FCC-D9D8BCBFBC6F}"/>
              </a:ext>
            </a:extLst>
          </p:cNvPr>
          <p:cNvSpPr>
            <a:spLocks noGrp="1"/>
          </p:cNvSpPr>
          <p:nvPr>
            <p:ph type="title"/>
          </p:nvPr>
        </p:nvSpPr>
        <p:spPr>
          <a:xfrm>
            <a:off x="1668363" y="607332"/>
            <a:ext cx="6589200" cy="1280890"/>
          </a:xfrm>
        </p:spPr>
        <p:txBody>
          <a:bodyPr>
            <a:normAutofit/>
          </a:bodyPr>
          <a:lstStyle/>
          <a:p>
            <a:r>
              <a:rPr lang="en-US" sz="4000" dirty="0">
                <a:latin typeface="Andalus" panose="02020603050405020304" pitchFamily="18" charset="-78"/>
                <a:cs typeface="Andalus" panose="02020603050405020304" pitchFamily="18" charset="-78"/>
              </a:rPr>
              <a:t>P</a:t>
            </a:r>
            <a:r>
              <a:rPr lang="en-US" sz="2400" dirty="0">
                <a:latin typeface="Andalus" panose="02020603050405020304" pitchFamily="18" charset="-78"/>
                <a:cs typeface="Andalus" panose="02020603050405020304" pitchFamily="18" charset="-78"/>
              </a:rPr>
              <a:t>ROBLEM</a:t>
            </a:r>
            <a:r>
              <a:rPr lang="en-US" sz="4000" dirty="0">
                <a:latin typeface="Andalus" panose="02020603050405020304" pitchFamily="18" charset="-78"/>
                <a:cs typeface="Andalus" panose="02020603050405020304" pitchFamily="18" charset="-78"/>
              </a:rPr>
              <a:t> S</a:t>
            </a:r>
            <a:r>
              <a:rPr lang="en-US" sz="2400" dirty="0">
                <a:latin typeface="Andalus" panose="02020603050405020304" pitchFamily="18" charset="-78"/>
                <a:cs typeface="Andalus" panose="02020603050405020304" pitchFamily="18" charset="-78"/>
              </a:rPr>
              <a:t>TATEMENT</a:t>
            </a:r>
            <a:endParaRPr lang="en-IN" sz="4000" dirty="0">
              <a:latin typeface="Andalus" panose="02020603050405020304" pitchFamily="18" charset="-78"/>
              <a:cs typeface="Andalus" panose="02020603050405020304" pitchFamily="18" charset="-78"/>
            </a:endParaRPr>
          </a:p>
        </p:txBody>
      </p:sp>
      <p:sp>
        <p:nvSpPr>
          <p:cNvPr id="3" name="TextBox 2">
            <a:extLst>
              <a:ext uri="{FF2B5EF4-FFF2-40B4-BE49-F238E27FC236}">
                <a16:creationId xmlns:a16="http://schemas.microsoft.com/office/drawing/2014/main" id="{45FA366B-E145-F752-727F-614A8AD9F35A}"/>
              </a:ext>
            </a:extLst>
          </p:cNvPr>
          <p:cNvSpPr txBox="1"/>
          <p:nvPr/>
        </p:nvSpPr>
        <p:spPr>
          <a:xfrm>
            <a:off x="2533475" y="1490837"/>
            <a:ext cx="4219663" cy="1815882"/>
          </a:xfrm>
          <a:prstGeom prst="rect">
            <a:avLst/>
          </a:prstGeom>
          <a:noFill/>
        </p:spPr>
        <p:txBody>
          <a:bodyPr wrap="square" rtlCol="0">
            <a:spAutoFit/>
          </a:bodyPr>
          <a:lstStyle/>
          <a:p>
            <a:r>
              <a:rPr lang="en-US" sz="2800" dirty="0">
                <a:solidFill>
                  <a:srgbClr val="0070C0"/>
                </a:solidFill>
                <a:latin typeface="Aldhabi" panose="01000000000000000000" pitchFamily="2" charset="-78"/>
                <a:cs typeface="Aldhabi" panose="01000000000000000000" pitchFamily="2" charset="-78"/>
              </a:rPr>
              <a:t>Many people are worried about their life and work pressure in office leads to stress. To overcome this we need motivational quotes to boost our mental health. </a:t>
            </a:r>
            <a:endParaRPr lang="en-IN" sz="2800" dirty="0">
              <a:solidFill>
                <a:srgbClr val="0070C0"/>
              </a:solidFill>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2864451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F8EC-66FF-26C8-1E5D-2CC5FB3A698F}"/>
              </a:ext>
            </a:extLst>
          </p:cNvPr>
          <p:cNvSpPr>
            <a:spLocks noGrp="1"/>
          </p:cNvSpPr>
          <p:nvPr>
            <p:ph type="title"/>
          </p:nvPr>
        </p:nvSpPr>
        <p:spPr>
          <a:xfrm>
            <a:off x="1794198" y="607332"/>
            <a:ext cx="6589200" cy="1280890"/>
          </a:xfrm>
        </p:spPr>
        <p:txBody>
          <a:bodyPr/>
          <a:lstStyle/>
          <a:p>
            <a:r>
              <a:rPr lang="en-US" sz="4000" dirty="0">
                <a:latin typeface="Andalus" panose="02020603050405020304" pitchFamily="18" charset="-78"/>
                <a:cs typeface="Andalus" panose="02020603050405020304" pitchFamily="18" charset="-78"/>
              </a:rPr>
              <a:t>P</a:t>
            </a:r>
            <a:r>
              <a:rPr lang="en-US" sz="2400" dirty="0">
                <a:latin typeface="Andalus" panose="02020603050405020304" pitchFamily="18" charset="-78"/>
                <a:cs typeface="Andalus" panose="02020603050405020304" pitchFamily="18" charset="-78"/>
              </a:rPr>
              <a:t>ROJECT</a:t>
            </a:r>
            <a:r>
              <a:rPr lang="en-US" dirty="0">
                <a:latin typeface="Andalus" panose="02020603050405020304" pitchFamily="18" charset="-78"/>
                <a:cs typeface="Andalus" panose="02020603050405020304" pitchFamily="18" charset="-78"/>
              </a:rPr>
              <a:t> </a:t>
            </a:r>
            <a:r>
              <a:rPr lang="en-US" sz="4000" dirty="0">
                <a:latin typeface="Andalus" panose="02020603050405020304" pitchFamily="18" charset="-78"/>
                <a:cs typeface="Andalus" panose="02020603050405020304" pitchFamily="18" charset="-78"/>
              </a:rPr>
              <a:t>O</a:t>
            </a:r>
            <a:r>
              <a:rPr lang="en-US" sz="2400" dirty="0">
                <a:latin typeface="Andalus" panose="02020603050405020304" pitchFamily="18" charset="-78"/>
                <a:cs typeface="Andalus" panose="02020603050405020304" pitchFamily="18" charset="-78"/>
              </a:rPr>
              <a:t>VERVIEW</a:t>
            </a:r>
            <a:endParaRPr lang="en-IN" dirty="0">
              <a:latin typeface="Andalus" panose="02020603050405020304" pitchFamily="18" charset="-78"/>
              <a:cs typeface="Andalus" panose="02020603050405020304" pitchFamily="18" charset="-78"/>
            </a:endParaRPr>
          </a:p>
        </p:txBody>
      </p:sp>
      <p:sp>
        <p:nvSpPr>
          <p:cNvPr id="3" name="TextBox 2">
            <a:extLst>
              <a:ext uri="{FF2B5EF4-FFF2-40B4-BE49-F238E27FC236}">
                <a16:creationId xmlns:a16="http://schemas.microsoft.com/office/drawing/2014/main" id="{4899C6C6-0784-A32F-8009-9163F33EA803}"/>
              </a:ext>
            </a:extLst>
          </p:cNvPr>
          <p:cNvSpPr txBox="1"/>
          <p:nvPr/>
        </p:nvSpPr>
        <p:spPr>
          <a:xfrm>
            <a:off x="2852257" y="1812022"/>
            <a:ext cx="3917659" cy="369332"/>
          </a:xfrm>
          <a:prstGeom prst="rect">
            <a:avLst/>
          </a:prstGeom>
          <a:noFill/>
        </p:spPr>
        <p:txBody>
          <a:bodyPr wrap="square" rtlCol="0">
            <a:spAutoFit/>
          </a:bodyPr>
          <a:lstStyle/>
          <a:p>
            <a:r>
              <a:rPr lang="en-US" dirty="0"/>
              <a:t>   </a:t>
            </a:r>
            <a:endParaRPr lang="en-IN" dirty="0"/>
          </a:p>
        </p:txBody>
      </p:sp>
      <p:sp>
        <p:nvSpPr>
          <p:cNvPr id="6" name="TextBox 5">
            <a:extLst>
              <a:ext uri="{FF2B5EF4-FFF2-40B4-BE49-F238E27FC236}">
                <a16:creationId xmlns:a16="http://schemas.microsoft.com/office/drawing/2014/main" id="{9BDD0FF4-4A78-3F58-3334-C1100B0ABA76}"/>
              </a:ext>
            </a:extLst>
          </p:cNvPr>
          <p:cNvSpPr txBox="1"/>
          <p:nvPr/>
        </p:nvSpPr>
        <p:spPr>
          <a:xfrm>
            <a:off x="2290354" y="1593669"/>
            <a:ext cx="5233852" cy="2677656"/>
          </a:xfrm>
          <a:prstGeom prst="rect">
            <a:avLst/>
          </a:prstGeom>
          <a:noFill/>
        </p:spPr>
        <p:txBody>
          <a:bodyPr wrap="square">
            <a:spAutoFit/>
          </a:bodyPr>
          <a:lstStyle/>
          <a:p>
            <a:r>
              <a:rPr lang="en-US" sz="2400" dirty="0">
                <a:solidFill>
                  <a:srgbClr val="0070C0"/>
                </a:solidFill>
                <a:latin typeface="Aldhabi" panose="01000000000000000000" pitchFamily="2" charset="-78"/>
                <a:cs typeface="Aldhabi" panose="01000000000000000000" pitchFamily="2" charset="-78"/>
              </a:rPr>
              <a:t>This generator is a simple interesting project which is simply in HTML, CSS, and JavaScript. Here, the user has to click on Show another quote button and the quotes will appear with change in its background color. Also, this project includes a lot of JavaScript for making validations to certain parts of the project. And as our project is about cloud computing....add info about it ..and deployment models, etc.</a:t>
            </a:r>
            <a:endParaRPr lang="en-IN" sz="2400" dirty="0">
              <a:solidFill>
                <a:srgbClr val="0070C0"/>
              </a:solidFill>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3038866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9827B-D655-93B6-EE56-7AF17BEC3E4F}"/>
              </a:ext>
            </a:extLst>
          </p:cNvPr>
          <p:cNvSpPr>
            <a:spLocks noGrp="1"/>
          </p:cNvSpPr>
          <p:nvPr>
            <p:ph type="title"/>
          </p:nvPr>
        </p:nvSpPr>
        <p:spPr>
          <a:xfrm>
            <a:off x="1626418" y="615721"/>
            <a:ext cx="6589200" cy="1280890"/>
          </a:xfrm>
        </p:spPr>
        <p:txBody>
          <a:bodyPr>
            <a:normAutofit/>
          </a:bodyPr>
          <a:lstStyle/>
          <a:p>
            <a:r>
              <a:rPr lang="en-US" sz="4000" dirty="0">
                <a:latin typeface="Andalus" panose="02020603050405020304" pitchFamily="18" charset="-78"/>
                <a:cs typeface="Andalus" panose="02020603050405020304" pitchFamily="18" charset="-78"/>
              </a:rPr>
              <a:t>W</a:t>
            </a:r>
            <a:r>
              <a:rPr lang="en-US" sz="2400" dirty="0">
                <a:latin typeface="Andalus" panose="02020603050405020304" pitchFamily="18" charset="-78"/>
                <a:cs typeface="Andalus" panose="02020603050405020304" pitchFamily="18" charset="-78"/>
              </a:rPr>
              <a:t>HO</a:t>
            </a:r>
            <a:r>
              <a:rPr lang="en-US" sz="4000" dirty="0">
                <a:latin typeface="Andalus" panose="02020603050405020304" pitchFamily="18" charset="-78"/>
                <a:cs typeface="Andalus" panose="02020603050405020304" pitchFamily="18" charset="-78"/>
              </a:rPr>
              <a:t> A</a:t>
            </a:r>
            <a:r>
              <a:rPr lang="en-US" sz="2400" dirty="0">
                <a:latin typeface="Andalus" panose="02020603050405020304" pitchFamily="18" charset="-78"/>
                <a:cs typeface="Andalus" panose="02020603050405020304" pitchFamily="18" charset="-78"/>
              </a:rPr>
              <a:t>RE</a:t>
            </a:r>
            <a:r>
              <a:rPr lang="en-US" sz="4000" dirty="0">
                <a:latin typeface="Andalus" panose="02020603050405020304" pitchFamily="18" charset="-78"/>
                <a:cs typeface="Andalus" panose="02020603050405020304" pitchFamily="18" charset="-78"/>
              </a:rPr>
              <a:t> T</a:t>
            </a:r>
            <a:r>
              <a:rPr lang="en-US" sz="2400" dirty="0">
                <a:latin typeface="Andalus" panose="02020603050405020304" pitchFamily="18" charset="-78"/>
                <a:cs typeface="Andalus" panose="02020603050405020304" pitchFamily="18" charset="-78"/>
              </a:rPr>
              <a:t>HE</a:t>
            </a:r>
            <a:r>
              <a:rPr lang="en-US" sz="4000" dirty="0">
                <a:latin typeface="Andalus" panose="02020603050405020304" pitchFamily="18" charset="-78"/>
                <a:cs typeface="Andalus" panose="02020603050405020304" pitchFamily="18" charset="-78"/>
              </a:rPr>
              <a:t> E</a:t>
            </a:r>
            <a:r>
              <a:rPr lang="en-US" sz="2400" dirty="0">
                <a:latin typeface="Andalus" panose="02020603050405020304" pitchFamily="18" charset="-78"/>
                <a:cs typeface="Andalus" panose="02020603050405020304" pitchFamily="18" charset="-78"/>
              </a:rPr>
              <a:t>ND </a:t>
            </a:r>
            <a:r>
              <a:rPr lang="en-US" sz="4000" dirty="0">
                <a:latin typeface="Andalus" panose="02020603050405020304" pitchFamily="18" charset="-78"/>
                <a:cs typeface="Andalus" panose="02020603050405020304" pitchFamily="18" charset="-78"/>
              </a:rPr>
              <a:t>U</a:t>
            </a:r>
            <a:r>
              <a:rPr lang="en-US" sz="2400" dirty="0">
                <a:latin typeface="Andalus" panose="02020603050405020304" pitchFamily="18" charset="-78"/>
                <a:cs typeface="Andalus" panose="02020603050405020304" pitchFamily="18" charset="-78"/>
              </a:rPr>
              <a:t>SERS</a:t>
            </a:r>
            <a:endParaRPr lang="en-IN" sz="4000" dirty="0">
              <a:latin typeface="Andalus" panose="02020603050405020304" pitchFamily="18" charset="-78"/>
              <a:cs typeface="Andalus" panose="02020603050405020304" pitchFamily="18" charset="-78"/>
            </a:endParaRPr>
          </a:p>
        </p:txBody>
      </p:sp>
      <p:sp>
        <p:nvSpPr>
          <p:cNvPr id="3" name="TextBox 2">
            <a:extLst>
              <a:ext uri="{FF2B5EF4-FFF2-40B4-BE49-F238E27FC236}">
                <a16:creationId xmlns:a16="http://schemas.microsoft.com/office/drawing/2014/main" id="{7BBB9F6E-8B40-FC25-24DD-4E19116520D5}"/>
              </a:ext>
            </a:extLst>
          </p:cNvPr>
          <p:cNvSpPr txBox="1"/>
          <p:nvPr/>
        </p:nvSpPr>
        <p:spPr>
          <a:xfrm>
            <a:off x="2531725" y="1510018"/>
            <a:ext cx="4741142" cy="1384995"/>
          </a:xfrm>
          <a:prstGeom prst="rect">
            <a:avLst/>
          </a:prstGeom>
          <a:noFill/>
        </p:spPr>
        <p:txBody>
          <a:bodyPr wrap="square" rtlCol="0">
            <a:spAutoFit/>
          </a:bodyPr>
          <a:lstStyle/>
          <a:p>
            <a:r>
              <a:rPr lang="en-US" sz="2800" dirty="0">
                <a:solidFill>
                  <a:srgbClr val="0070C0"/>
                </a:solidFill>
                <a:latin typeface="Aldhabi" panose="01000000000000000000" pitchFamily="2" charset="-78"/>
                <a:cs typeface="Aldhabi" panose="01000000000000000000" pitchFamily="2" charset="-78"/>
              </a:rPr>
              <a:t>Someone who for looking some motivational, inspirational, and beautiful quotes. To make life more beautiful and happy.  </a:t>
            </a:r>
            <a:endParaRPr lang="en-IN" sz="2800" dirty="0">
              <a:solidFill>
                <a:srgbClr val="0070C0"/>
              </a:solidFill>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4191726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90453-8549-E2F5-E7D2-7E3159126DAF}"/>
              </a:ext>
            </a:extLst>
          </p:cNvPr>
          <p:cNvSpPr>
            <a:spLocks noGrp="1"/>
          </p:cNvSpPr>
          <p:nvPr>
            <p:ph type="title"/>
          </p:nvPr>
        </p:nvSpPr>
        <p:spPr>
          <a:xfrm>
            <a:off x="1640401" y="542830"/>
            <a:ext cx="6335200" cy="1280890"/>
          </a:xfrm>
        </p:spPr>
        <p:txBody>
          <a:bodyPr>
            <a:normAutofit fontScale="90000"/>
          </a:bodyPr>
          <a:lstStyle/>
          <a:p>
            <a:r>
              <a:rPr lang="en-US" sz="4000" dirty="0">
                <a:latin typeface="Andalus" panose="02020603050405020304" pitchFamily="18" charset="-78"/>
                <a:cs typeface="Andalus" panose="02020603050405020304" pitchFamily="18" charset="-78"/>
              </a:rPr>
              <a:t>Y</a:t>
            </a:r>
            <a:r>
              <a:rPr lang="en-US" sz="2700" dirty="0">
                <a:latin typeface="Andalus" panose="02020603050405020304" pitchFamily="18" charset="-78"/>
                <a:cs typeface="Andalus" panose="02020603050405020304" pitchFamily="18" charset="-78"/>
              </a:rPr>
              <a:t>OUR</a:t>
            </a:r>
            <a:r>
              <a:rPr lang="en-US" sz="4000" dirty="0">
                <a:latin typeface="Andalus" panose="02020603050405020304" pitchFamily="18" charset="-78"/>
                <a:cs typeface="Andalus" panose="02020603050405020304" pitchFamily="18" charset="-78"/>
              </a:rPr>
              <a:t> S</a:t>
            </a:r>
            <a:r>
              <a:rPr lang="en-US" sz="2700" dirty="0">
                <a:latin typeface="Andalus" panose="02020603050405020304" pitchFamily="18" charset="-78"/>
                <a:cs typeface="Andalus" panose="02020603050405020304" pitchFamily="18" charset="-78"/>
              </a:rPr>
              <a:t>OLUTION</a:t>
            </a:r>
            <a:r>
              <a:rPr lang="en-US" sz="4000" dirty="0">
                <a:latin typeface="Andalus" panose="02020603050405020304" pitchFamily="18" charset="-78"/>
                <a:cs typeface="Andalus" panose="02020603050405020304" pitchFamily="18" charset="-78"/>
              </a:rPr>
              <a:t> &amp; I</a:t>
            </a:r>
            <a:r>
              <a:rPr lang="en-US" sz="2700" dirty="0">
                <a:latin typeface="Andalus" panose="02020603050405020304" pitchFamily="18" charset="-78"/>
                <a:cs typeface="Andalus" panose="02020603050405020304" pitchFamily="18" charset="-78"/>
              </a:rPr>
              <a:t>TS</a:t>
            </a:r>
            <a:r>
              <a:rPr lang="en-US" sz="4000" dirty="0">
                <a:latin typeface="Andalus" panose="02020603050405020304" pitchFamily="18" charset="-78"/>
                <a:cs typeface="Andalus" panose="02020603050405020304" pitchFamily="18" charset="-78"/>
              </a:rPr>
              <a:t> V</a:t>
            </a:r>
            <a:r>
              <a:rPr lang="en-US" sz="2700" dirty="0">
                <a:latin typeface="Andalus" panose="02020603050405020304" pitchFamily="18" charset="-78"/>
                <a:cs typeface="Andalus" panose="02020603050405020304" pitchFamily="18" charset="-78"/>
              </a:rPr>
              <a:t>ALUE</a:t>
            </a:r>
            <a:r>
              <a:rPr lang="en-US" sz="4000" dirty="0">
                <a:latin typeface="Andalus" panose="02020603050405020304" pitchFamily="18" charset="-78"/>
                <a:cs typeface="Andalus" panose="02020603050405020304" pitchFamily="18" charset="-78"/>
              </a:rPr>
              <a:t> P</a:t>
            </a:r>
            <a:r>
              <a:rPr lang="en-US" sz="2700" dirty="0">
                <a:latin typeface="Andalus" panose="02020603050405020304" pitchFamily="18" charset="-78"/>
                <a:cs typeface="Andalus" panose="02020603050405020304" pitchFamily="18" charset="-78"/>
              </a:rPr>
              <a:t>ROPOSITION</a:t>
            </a:r>
            <a:endParaRPr lang="en-IN" sz="4000" dirty="0">
              <a:latin typeface="Andalus" panose="02020603050405020304" pitchFamily="18" charset="-78"/>
              <a:cs typeface="Andalus" panose="02020603050405020304" pitchFamily="18" charset="-78"/>
            </a:endParaRPr>
          </a:p>
        </p:txBody>
      </p:sp>
      <p:sp>
        <p:nvSpPr>
          <p:cNvPr id="3" name="TextBox 2">
            <a:extLst>
              <a:ext uri="{FF2B5EF4-FFF2-40B4-BE49-F238E27FC236}">
                <a16:creationId xmlns:a16="http://schemas.microsoft.com/office/drawing/2014/main" id="{B08F48F6-AC4B-9D07-3776-CFE18E60C0F6}"/>
              </a:ext>
            </a:extLst>
          </p:cNvPr>
          <p:cNvSpPr txBox="1"/>
          <p:nvPr/>
        </p:nvSpPr>
        <p:spPr>
          <a:xfrm>
            <a:off x="2110378" y="1936931"/>
            <a:ext cx="5865223" cy="3416320"/>
          </a:xfrm>
          <a:prstGeom prst="rect">
            <a:avLst/>
          </a:prstGeom>
          <a:noFill/>
        </p:spPr>
        <p:txBody>
          <a:bodyPr wrap="square" rtlCol="0">
            <a:spAutoFit/>
          </a:bodyPr>
          <a:lstStyle/>
          <a:p>
            <a:r>
              <a:rPr lang="en-US" sz="2400" dirty="0">
                <a:solidFill>
                  <a:srgbClr val="0070C0"/>
                </a:solidFill>
                <a:latin typeface="Aldhabi" panose="01000000000000000000" pitchFamily="2" charset="-78"/>
                <a:cs typeface="Aldhabi" panose="01000000000000000000" pitchFamily="2" charset="-78"/>
              </a:rPr>
              <a:t>Inspiring and motivational quotes, which will influence and bring understanding into the soul of the reader.</a:t>
            </a:r>
          </a:p>
          <a:p>
            <a:endParaRPr lang="en-US" sz="2400" dirty="0">
              <a:solidFill>
                <a:srgbClr val="0070C0"/>
              </a:solidFill>
              <a:latin typeface="Aldhabi" panose="01000000000000000000" pitchFamily="2" charset="-78"/>
              <a:cs typeface="Aldhabi" panose="01000000000000000000" pitchFamily="2" charset="-78"/>
            </a:endParaRPr>
          </a:p>
          <a:p>
            <a:r>
              <a:rPr lang="en-US" sz="2400" dirty="0">
                <a:solidFill>
                  <a:srgbClr val="0070C0"/>
                </a:solidFill>
                <a:latin typeface="Aldhabi" panose="01000000000000000000" pitchFamily="2" charset="-78"/>
                <a:cs typeface="Aldhabi" panose="01000000000000000000" pitchFamily="2" charset="-78"/>
              </a:rPr>
              <a:t>Cloud deployment is capable of handling immense server load effortlessly. Hence, our website is deployed on cloud , as it makes use of centralized management of network services and servers, which makes things very easy to manage and ensures impeccable operation without compromising on anything. And the pay-as-you-go aspect of cloud adds to the benefit.</a:t>
            </a:r>
            <a:endParaRPr lang="en-IN" sz="2400" dirty="0">
              <a:solidFill>
                <a:srgbClr val="0070C0"/>
              </a:solidFill>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3140532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457A0-D327-7DF4-AB89-9575D7145BC1}"/>
              </a:ext>
            </a:extLst>
          </p:cNvPr>
          <p:cNvSpPr>
            <a:spLocks noGrp="1"/>
          </p:cNvSpPr>
          <p:nvPr>
            <p:ph type="title"/>
          </p:nvPr>
        </p:nvSpPr>
        <p:spPr>
          <a:xfrm>
            <a:off x="1581133" y="641043"/>
            <a:ext cx="6589200" cy="1280890"/>
          </a:xfrm>
        </p:spPr>
        <p:txBody>
          <a:bodyPr/>
          <a:lstStyle/>
          <a:p>
            <a:r>
              <a:rPr lang="en-US" dirty="0">
                <a:latin typeface="Andalus" panose="02020603050405020304" pitchFamily="18" charset="-78"/>
                <a:cs typeface="Andalus" panose="02020603050405020304" pitchFamily="18" charset="-78"/>
              </a:rPr>
              <a:t>T</a:t>
            </a:r>
            <a:r>
              <a:rPr lang="en-US" sz="2400" dirty="0">
                <a:latin typeface="Andalus" panose="02020603050405020304" pitchFamily="18" charset="-78"/>
                <a:cs typeface="Andalus" panose="02020603050405020304" pitchFamily="18" charset="-78"/>
              </a:rPr>
              <a:t>HE</a:t>
            </a:r>
            <a:r>
              <a:rPr lang="en-US" dirty="0">
                <a:latin typeface="Andalus" panose="02020603050405020304" pitchFamily="18" charset="-78"/>
                <a:cs typeface="Andalus" panose="02020603050405020304" pitchFamily="18" charset="-78"/>
              </a:rPr>
              <a:t> W</a:t>
            </a:r>
            <a:r>
              <a:rPr lang="en-US" sz="2400" dirty="0">
                <a:latin typeface="Andalus" panose="02020603050405020304" pitchFamily="18" charset="-78"/>
                <a:cs typeface="Andalus" panose="02020603050405020304" pitchFamily="18" charset="-78"/>
              </a:rPr>
              <a:t>OW</a:t>
            </a:r>
            <a:r>
              <a:rPr lang="en-US" dirty="0">
                <a:latin typeface="Andalus" panose="02020603050405020304" pitchFamily="18" charset="-78"/>
                <a:cs typeface="Andalus" panose="02020603050405020304" pitchFamily="18" charset="-78"/>
              </a:rPr>
              <a:t> I</a:t>
            </a:r>
            <a:r>
              <a:rPr lang="en-US" sz="2400" dirty="0">
                <a:latin typeface="Andalus" panose="02020603050405020304" pitchFamily="18" charset="-78"/>
                <a:cs typeface="Andalus" panose="02020603050405020304" pitchFamily="18" charset="-78"/>
              </a:rPr>
              <a:t>N</a:t>
            </a:r>
            <a:r>
              <a:rPr lang="en-US" dirty="0">
                <a:latin typeface="Andalus" panose="02020603050405020304" pitchFamily="18" charset="-78"/>
                <a:cs typeface="Andalus" panose="02020603050405020304" pitchFamily="18" charset="-78"/>
              </a:rPr>
              <a:t> O</a:t>
            </a:r>
            <a:r>
              <a:rPr lang="en-US" sz="2400" dirty="0">
                <a:latin typeface="Andalus" panose="02020603050405020304" pitchFamily="18" charset="-78"/>
                <a:cs typeface="Andalus" panose="02020603050405020304" pitchFamily="18" charset="-78"/>
              </a:rPr>
              <a:t>UR </a:t>
            </a:r>
            <a:r>
              <a:rPr lang="en-US" dirty="0">
                <a:latin typeface="Andalus" panose="02020603050405020304" pitchFamily="18" charset="-78"/>
                <a:cs typeface="Andalus" panose="02020603050405020304" pitchFamily="18" charset="-78"/>
              </a:rPr>
              <a:t>S</a:t>
            </a:r>
            <a:r>
              <a:rPr lang="en-US" sz="2400" dirty="0">
                <a:latin typeface="Andalus" panose="02020603050405020304" pitchFamily="18" charset="-78"/>
                <a:cs typeface="Andalus" panose="02020603050405020304" pitchFamily="18" charset="-78"/>
              </a:rPr>
              <a:t>OLUTION</a:t>
            </a:r>
            <a:endParaRPr lang="en-IN" dirty="0">
              <a:latin typeface="Andalus" panose="02020603050405020304" pitchFamily="18" charset="-78"/>
              <a:cs typeface="Andalus" panose="02020603050405020304" pitchFamily="18" charset="-78"/>
            </a:endParaRPr>
          </a:p>
        </p:txBody>
      </p:sp>
      <p:sp>
        <p:nvSpPr>
          <p:cNvPr id="3" name="TextBox 2">
            <a:extLst>
              <a:ext uri="{FF2B5EF4-FFF2-40B4-BE49-F238E27FC236}">
                <a16:creationId xmlns:a16="http://schemas.microsoft.com/office/drawing/2014/main" id="{0618BC8F-521E-9F66-144F-E4EC58821A3C}"/>
              </a:ext>
            </a:extLst>
          </p:cNvPr>
          <p:cNvSpPr txBox="1"/>
          <p:nvPr/>
        </p:nvSpPr>
        <p:spPr>
          <a:xfrm>
            <a:off x="2542902" y="1532708"/>
            <a:ext cx="5747658" cy="2677656"/>
          </a:xfrm>
          <a:prstGeom prst="rect">
            <a:avLst/>
          </a:prstGeom>
          <a:noFill/>
        </p:spPr>
        <p:txBody>
          <a:bodyPr wrap="square" rtlCol="0">
            <a:spAutoFit/>
          </a:bodyPr>
          <a:lstStyle/>
          <a:p>
            <a:r>
              <a:rPr lang="en-US" sz="2800" dirty="0">
                <a:solidFill>
                  <a:srgbClr val="0070C0"/>
                </a:solidFill>
                <a:latin typeface="Aldhabi" panose="01000000000000000000" pitchFamily="2" charset="-78"/>
                <a:cs typeface="Aldhabi" panose="01000000000000000000" pitchFamily="2" charset="-78"/>
              </a:rPr>
              <a:t>It's the simplicity and intuitiveness of our website which makes it easy to use and access, as user experience is an important aspect to take into account while developing something. The design is very straightforward and the user's won't get confused, keeping the website simple, relevant, and interesting.</a:t>
            </a:r>
            <a:endParaRPr lang="en-IN" sz="2800" dirty="0">
              <a:solidFill>
                <a:srgbClr val="0070C0"/>
              </a:solidFill>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1230459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F9EB9-62E7-D084-6B9A-1743FEDB36E7}"/>
              </a:ext>
            </a:extLst>
          </p:cNvPr>
          <p:cNvSpPr>
            <a:spLocks noGrp="1"/>
          </p:cNvSpPr>
          <p:nvPr>
            <p:ph type="title"/>
          </p:nvPr>
        </p:nvSpPr>
        <p:spPr>
          <a:xfrm>
            <a:off x="1684910" y="622900"/>
            <a:ext cx="6589200" cy="1280890"/>
          </a:xfrm>
        </p:spPr>
        <p:txBody>
          <a:bodyPr/>
          <a:lstStyle/>
          <a:p>
            <a:r>
              <a:rPr lang="en-US" dirty="0">
                <a:latin typeface="Andalus" panose="02020603050405020304" pitchFamily="18" charset="-78"/>
                <a:cs typeface="Andalus" panose="02020603050405020304" pitchFamily="18" charset="-78"/>
              </a:rPr>
              <a:t>M</a:t>
            </a:r>
            <a:r>
              <a:rPr lang="en-US" sz="2400" dirty="0">
                <a:latin typeface="Andalus" panose="02020603050405020304" pitchFamily="18" charset="-78"/>
                <a:cs typeface="Andalus" panose="02020603050405020304" pitchFamily="18" charset="-78"/>
              </a:rPr>
              <a:t>ODELLING</a:t>
            </a:r>
            <a:endParaRPr lang="en-IN" dirty="0">
              <a:latin typeface="Andalus" panose="02020603050405020304" pitchFamily="18" charset="-78"/>
              <a:cs typeface="Andalus" panose="02020603050405020304" pitchFamily="18" charset="-78"/>
            </a:endParaRPr>
          </a:p>
        </p:txBody>
      </p:sp>
      <p:sp>
        <p:nvSpPr>
          <p:cNvPr id="3" name="TextBox 2">
            <a:extLst>
              <a:ext uri="{FF2B5EF4-FFF2-40B4-BE49-F238E27FC236}">
                <a16:creationId xmlns:a16="http://schemas.microsoft.com/office/drawing/2014/main" id="{626EEE63-EB5C-B1E7-584A-9AC028A75FD1}"/>
              </a:ext>
            </a:extLst>
          </p:cNvPr>
          <p:cNvSpPr txBox="1"/>
          <p:nvPr/>
        </p:nvSpPr>
        <p:spPr>
          <a:xfrm>
            <a:off x="2325189" y="1375954"/>
            <a:ext cx="5651862" cy="2677656"/>
          </a:xfrm>
          <a:prstGeom prst="rect">
            <a:avLst/>
          </a:prstGeom>
          <a:noFill/>
        </p:spPr>
        <p:txBody>
          <a:bodyPr wrap="square" rtlCol="0">
            <a:spAutoFit/>
          </a:bodyPr>
          <a:lstStyle/>
          <a:p>
            <a:r>
              <a:rPr lang="en-US" sz="2400" dirty="0">
                <a:solidFill>
                  <a:srgbClr val="0070C0"/>
                </a:solidFill>
                <a:latin typeface="Aldhabi" panose="01000000000000000000" pitchFamily="2" charset="-78"/>
                <a:cs typeface="Aldhabi" panose="01000000000000000000" pitchFamily="2" charset="-78"/>
              </a:rPr>
              <a:t>Project modelling creates a streamlined planning. As our project is about deploying a static website on cloud. We started with creating the website start with the design of the project i.e. the interface and then the coding where HTML and CSS part was completed first and then JavaScript. After successful testing of the website it was deployed on cloud. Where each step was modelled accordingly and effectively.</a:t>
            </a:r>
            <a:endParaRPr lang="en-IN" sz="2400" dirty="0">
              <a:solidFill>
                <a:srgbClr val="0070C0"/>
              </a:solidFill>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2648434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4DE4E-E3DC-B356-8E2C-F0EF646CBB2D}"/>
              </a:ext>
            </a:extLst>
          </p:cNvPr>
          <p:cNvSpPr>
            <a:spLocks noGrp="1"/>
          </p:cNvSpPr>
          <p:nvPr>
            <p:ph type="title"/>
          </p:nvPr>
        </p:nvSpPr>
        <p:spPr>
          <a:xfrm>
            <a:off x="1605566" y="624110"/>
            <a:ext cx="6589200" cy="1280890"/>
          </a:xfrm>
        </p:spPr>
        <p:txBody>
          <a:bodyPr/>
          <a:lstStyle/>
          <a:p>
            <a:r>
              <a:rPr lang="en-US" dirty="0">
                <a:latin typeface="Andalus" panose="02020603050405020304" pitchFamily="18" charset="-78"/>
                <a:cs typeface="Andalus" panose="02020603050405020304" pitchFamily="18" charset="-78"/>
              </a:rPr>
              <a:t>R</a:t>
            </a:r>
            <a:r>
              <a:rPr lang="en-US" sz="2400" dirty="0">
                <a:latin typeface="Andalus" panose="02020603050405020304" pitchFamily="18" charset="-78"/>
                <a:cs typeface="Andalus" panose="02020603050405020304" pitchFamily="18" charset="-78"/>
              </a:rPr>
              <a:t>ESULTS</a:t>
            </a:r>
            <a:endParaRPr lang="en-IN" dirty="0">
              <a:latin typeface="Andalus" panose="02020603050405020304" pitchFamily="18" charset="-78"/>
              <a:cs typeface="Andalus" panose="02020603050405020304" pitchFamily="18" charset="-78"/>
            </a:endParaRPr>
          </a:p>
        </p:txBody>
      </p:sp>
      <p:pic>
        <p:nvPicPr>
          <p:cNvPr id="4" name="Picture 3">
            <a:extLst>
              <a:ext uri="{FF2B5EF4-FFF2-40B4-BE49-F238E27FC236}">
                <a16:creationId xmlns:a16="http://schemas.microsoft.com/office/drawing/2014/main" id="{F8CAA293-2A1A-4A50-075F-94B85961B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7329" y="1465331"/>
            <a:ext cx="4016105" cy="2065240"/>
          </a:xfrm>
          <a:prstGeom prst="rect">
            <a:avLst/>
          </a:prstGeom>
        </p:spPr>
      </p:pic>
      <p:pic>
        <p:nvPicPr>
          <p:cNvPr id="6" name="Picture 5">
            <a:extLst>
              <a:ext uri="{FF2B5EF4-FFF2-40B4-BE49-F238E27FC236}">
                <a16:creationId xmlns:a16="http://schemas.microsoft.com/office/drawing/2014/main" id="{4C5A7241-68CA-956B-6EFB-A904445AF7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7329" y="3530571"/>
            <a:ext cx="4039367" cy="2065240"/>
          </a:xfrm>
          <a:prstGeom prst="rect">
            <a:avLst/>
          </a:prstGeom>
        </p:spPr>
      </p:pic>
      <p:pic>
        <p:nvPicPr>
          <p:cNvPr id="8" name="Picture 7">
            <a:extLst>
              <a:ext uri="{FF2B5EF4-FFF2-40B4-BE49-F238E27FC236}">
                <a16:creationId xmlns:a16="http://schemas.microsoft.com/office/drawing/2014/main" id="{82ED51F1-2E53-AA91-4157-02ACF11178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7329" y="5595811"/>
            <a:ext cx="4039367" cy="343151"/>
          </a:xfrm>
          <a:prstGeom prst="rect">
            <a:avLst/>
          </a:prstGeom>
        </p:spPr>
      </p:pic>
    </p:spTree>
    <p:extLst>
      <p:ext uri="{BB962C8B-B14F-4D97-AF65-F5344CB8AC3E}">
        <p14:creationId xmlns:p14="http://schemas.microsoft.com/office/powerpoint/2010/main" val="306048551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189</TotalTime>
  <Words>391</Words>
  <Application>Microsoft Office PowerPoint</Application>
  <PresentationFormat>On-screen Show (4:3)</PresentationFormat>
  <Paragraphs>24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Aldhabi</vt:lpstr>
      <vt:lpstr>Andalus</vt:lpstr>
      <vt:lpstr>Arial</vt:lpstr>
      <vt:lpstr>Cambria Math</vt:lpstr>
      <vt:lpstr>Century Gothic</vt:lpstr>
      <vt:lpstr>Wingdings 3</vt:lpstr>
      <vt:lpstr>Wisp</vt:lpstr>
      <vt:lpstr>TEAM  CLOUD CROWD (AICBI-CC03)</vt:lpstr>
      <vt:lpstr>PROJECT TITLE</vt:lpstr>
      <vt:lpstr>PROBLEM STATEMENT</vt:lpstr>
      <vt:lpstr>PROJECT OVERVIEW</vt:lpstr>
      <vt:lpstr>WHO ARE THE END USERS</vt:lpstr>
      <vt:lpstr>YOUR SOLUTION &amp; ITS VALUE PROPOSITION</vt:lpstr>
      <vt:lpstr>THE WOW IN OUR SOLUTION</vt:lpstr>
      <vt:lpstr>MODELLING</vt:lpstr>
      <vt:lpstr>RESULTS</vt:lpstr>
      <vt:lpstr>Meet Our Team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CLOUD CROWD</dc:title>
  <dc:creator>Sagar</dc:creator>
  <cp:lastModifiedBy>Kavya Ponkumar</cp:lastModifiedBy>
  <cp:revision>6</cp:revision>
  <dcterms:created xsi:type="dcterms:W3CDTF">2022-10-05T07:49:45Z</dcterms:created>
  <dcterms:modified xsi:type="dcterms:W3CDTF">2022-10-08T14:05:32Z</dcterms:modified>
</cp:coreProperties>
</file>