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6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 lvl="0">
              <a:buNone/>
            </a:pPr>
            <a:r>
              <a:rPr lang="en-IN" sz="1800" dirty="0"/>
              <a:t>Business Problem: whether there is any significant difference in the diameter of the cutlet between two units?</a:t>
            </a:r>
            <a:endParaRPr lang="en-IN" sz="1800" dirty="0" smtClean="0"/>
          </a:p>
          <a:p>
            <a:pPr lvl="0">
              <a:buNone/>
            </a:pPr>
            <a:r>
              <a:rPr lang="en-IN" sz="1800" dirty="0" smtClean="0"/>
              <a:t>Data </a:t>
            </a:r>
            <a:r>
              <a:rPr lang="en-IN" sz="1800" dirty="0"/>
              <a:t>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err="1"/>
              <a:t>Unit.A</a:t>
            </a:r>
            <a:r>
              <a:rPr lang="en-IN" sz="1800" dirty="0"/>
              <a:t>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Y2 </a:t>
            </a:r>
            <a:r>
              <a:rPr lang="en-IN" sz="1800" dirty="0"/>
              <a:t>= </a:t>
            </a:r>
            <a:r>
              <a:rPr lang="en-IN" sz="1800" dirty="0" err="1" smtClean="0"/>
              <a:t>Unit.B</a:t>
            </a:r>
            <a:endParaRPr lang="en-IN" sz="1800" dirty="0"/>
          </a:p>
          <a:p>
            <a:pPr lvl="0">
              <a:buNone/>
            </a:pPr>
            <a:r>
              <a:rPr lang="en-IN" sz="1800" dirty="0"/>
              <a:t>X = 2 samples = Discrete</a:t>
            </a:r>
          </a:p>
          <a:p>
            <a:pPr>
              <a:buFont typeface="Wingdings"/>
              <a:buChar char="Ø"/>
            </a:pPr>
            <a:r>
              <a:rPr lang="en-IN" sz="1800" dirty="0" smtClean="0"/>
              <a:t>cutlets</a:t>
            </a:r>
            <a:r>
              <a:rPr lang="en-IN" sz="1800" dirty="0"/>
              <a:t>&lt;- read.csv("Cutlets.csv</a:t>
            </a:r>
            <a:r>
              <a:rPr lang="en-IN" sz="1800" dirty="0" smtClean="0"/>
              <a:t>")</a:t>
            </a:r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700"/>
            <a:ext cx="8229600" cy="6310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Step 1: Convert data Error </a:t>
            </a:r>
            <a:r>
              <a:rPr lang="en-IN" sz="1800" dirty="0"/>
              <a:t>Free  and </a:t>
            </a:r>
            <a:r>
              <a:rPr lang="en-IN" sz="1800" dirty="0" smtClean="0"/>
              <a:t>Defective to 1 and 0 respectively.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orders$Phillippines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orders$Phillippines</a:t>
            </a:r>
            <a:r>
              <a:rPr lang="en-IN" sz="1800" dirty="0"/>
              <a:t>== "Error Free",1,0) </a:t>
            </a:r>
            <a:br>
              <a:rPr lang="en-IN" sz="1800" dirty="0"/>
            </a:br>
            <a:r>
              <a:rPr lang="en-IN" sz="1800" dirty="0"/>
              <a:t>&gt; </a:t>
            </a:r>
            <a:r>
              <a:rPr lang="en-IN" sz="1800" dirty="0" err="1"/>
              <a:t>orders$Indonesia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orders$Indonesia</a:t>
            </a:r>
            <a:r>
              <a:rPr lang="en-IN" sz="1800" dirty="0"/>
              <a:t>== "Error Free",1,0</a:t>
            </a:r>
            <a:r>
              <a:rPr lang="en-IN" sz="180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orders$Malta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orders$Malta</a:t>
            </a:r>
            <a:r>
              <a:rPr lang="en-IN" sz="1800" dirty="0"/>
              <a:t>== "Error Free",1,0)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&gt; </a:t>
            </a:r>
            <a:r>
              <a:rPr lang="en-IN" sz="1800" dirty="0" err="1"/>
              <a:t>orders$India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orders$India</a:t>
            </a:r>
            <a:r>
              <a:rPr lang="en-IN" sz="1800" dirty="0"/>
              <a:t>== "Error Free",1,0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Step 2. stack the data.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stacked_orders</a:t>
            </a:r>
            <a:r>
              <a:rPr lang="en-IN" sz="1800" dirty="0" smtClean="0"/>
              <a:t> </a:t>
            </a:r>
            <a:r>
              <a:rPr lang="en-IN" sz="1800" dirty="0"/>
              <a:t>&lt;- stack(orders)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Step 3. Make the table.</a:t>
            </a:r>
          </a:p>
          <a:p>
            <a:pPr marL="0" indent="0">
              <a:buNone/>
            </a:pPr>
            <a:r>
              <a:rPr lang="en-IN" sz="1800" dirty="0" smtClean="0"/>
              <a:t>&gt;table(</a:t>
            </a:r>
            <a:r>
              <a:rPr lang="en-IN" sz="1800" dirty="0" err="1" smtClean="0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Step 4. Perform </a:t>
            </a:r>
            <a:r>
              <a:rPr lang="en-IN" sz="1800" dirty="0" err="1" smtClean="0"/>
              <a:t>chisq.test</a:t>
            </a:r>
            <a:r>
              <a:rPr lang="en-IN" sz="1800" dirty="0" smtClean="0"/>
              <a:t>()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chisq.test</a:t>
            </a:r>
            <a:r>
              <a:rPr lang="en-IN" sz="1800" dirty="0" smtClean="0"/>
              <a:t>(table(</a:t>
            </a:r>
            <a:r>
              <a:rPr lang="en-IN" sz="1800" dirty="0" err="1" smtClean="0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Pearson's </a:t>
            </a:r>
            <a:r>
              <a:rPr lang="en-IN" sz="1800" dirty="0"/>
              <a:t>Chi-squared test data: 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X-squared </a:t>
            </a:r>
            <a:r>
              <a:rPr lang="en-IN" sz="1800" dirty="0"/>
              <a:t>= 3.859, </a:t>
            </a:r>
            <a:r>
              <a:rPr lang="en-IN" sz="1800" dirty="0" err="1"/>
              <a:t>df</a:t>
            </a:r>
            <a:r>
              <a:rPr lang="en-IN" sz="1800" dirty="0"/>
              <a:t> = 3, p-value = </a:t>
            </a:r>
            <a:r>
              <a:rPr lang="en-IN" sz="1800" dirty="0" smtClean="0"/>
              <a:t>0.277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000" b="1" dirty="0"/>
              <a:t>Conclusion: No action, Defective % does not </a:t>
            </a:r>
            <a:r>
              <a:rPr lang="en-IN" sz="2000" b="1" dirty="0" smtClean="0"/>
              <a:t>vary </a:t>
            </a:r>
            <a:r>
              <a:rPr lang="en-IN" sz="2000" b="1" dirty="0"/>
              <a:t>by </a:t>
            </a:r>
            <a:r>
              <a:rPr lang="en-IN" sz="2000" b="1" dirty="0" smtClean="0"/>
              <a:t>centre.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435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762"/>
            <a:ext cx="8229600" cy="5675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A. Normality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are normal</a:t>
            </a:r>
          </a:p>
          <a:p>
            <a:pPr marL="0" indent="0">
              <a:buNone/>
            </a:pPr>
            <a:r>
              <a:rPr lang="en-IN" sz="1800" dirty="0"/>
              <a:t>Ha: Take action, if Y1 or  Y2 are not </a:t>
            </a:r>
            <a:r>
              <a:rPr lang="en-IN" sz="1800" dirty="0" smtClean="0"/>
              <a:t>normal</a:t>
            </a:r>
          </a:p>
          <a:p>
            <a:pPr marL="0" indent="0">
              <a:buNone/>
            </a:pPr>
            <a:r>
              <a:rPr lang="en-IN" sz="1800" dirty="0" smtClean="0"/>
              <a:t>&gt;library(</a:t>
            </a:r>
            <a:r>
              <a:rPr lang="en-IN" sz="1800" dirty="0" err="1" smtClean="0"/>
              <a:t>nortest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cutlets$Unit.A</a:t>
            </a:r>
            <a:r>
              <a:rPr lang="en-IN" sz="1800" dirty="0"/>
              <a:t> A = 0.43309, p-value = 0.2866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cutlets$Unit.B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cutlets$Unit.B</a:t>
            </a:r>
            <a:r>
              <a:rPr lang="en-IN" sz="1800" dirty="0"/>
              <a:t> A = 0.26123, p-value = 0.6869</a:t>
            </a:r>
          </a:p>
          <a:p>
            <a:pPr marL="0" indent="0">
              <a:buNone/>
            </a:pPr>
            <a:r>
              <a:rPr lang="en-IN" sz="1800" dirty="0"/>
              <a:t>Both data are assume to be normal as p-value for both is high, p-high -&gt; Null fly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B. External </a:t>
            </a:r>
            <a:r>
              <a:rPr lang="en-IN" sz="1800" dirty="0"/>
              <a:t>conditions: As external conditions are different, we will go with Variance Test </a:t>
            </a:r>
            <a:r>
              <a:rPr lang="en-IN" sz="1800" dirty="0" smtClean="0"/>
              <a:t>(2 different divisions)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C. Variance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Variances are equal (</a:t>
            </a:r>
            <a:r>
              <a:rPr lang="en-IN" sz="1800" dirty="0" err="1"/>
              <a:t>Var</a:t>
            </a:r>
            <a:r>
              <a:rPr lang="en-IN" sz="1800" dirty="0"/>
              <a:t> of Y1 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Ha -&gt; Variances are not equal (</a:t>
            </a:r>
            <a:r>
              <a:rPr lang="en-IN" sz="1800" dirty="0" err="1"/>
              <a:t>Var</a:t>
            </a:r>
            <a:r>
              <a:rPr lang="en-IN" sz="1800" dirty="0"/>
              <a:t> of Y1 != </a:t>
            </a:r>
            <a:r>
              <a:rPr lang="en-IN" sz="1800" dirty="0" err="1"/>
              <a:t>Var</a:t>
            </a:r>
            <a:r>
              <a:rPr lang="en-IN" sz="1800" dirty="0"/>
              <a:t> of Y2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var.test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) F test to compare two variances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F = 0.70536, </a:t>
            </a:r>
            <a:r>
              <a:rPr lang="en-IN" sz="1800" dirty="0" err="1"/>
              <a:t>num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</a:t>
            </a:r>
            <a:r>
              <a:rPr lang="en-IN" sz="1800" dirty="0" err="1"/>
              <a:t>denom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p-value = 0.3136</a:t>
            </a:r>
          </a:p>
          <a:p>
            <a:pPr marL="0" indent="0">
              <a:buNone/>
            </a:pPr>
            <a:r>
              <a:rPr lang="en-IN" sz="1800" dirty="0"/>
              <a:t>Variances are assume to be equal as P high Null Fly (p-value &gt; 0.05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66"/>
            <a:ext cx="8229600" cy="573979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Two sample T test for equal variances: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</a:t>
            </a:r>
            <a:r>
              <a:rPr lang="en-IN" sz="1800" dirty="0" smtClean="0"/>
              <a:t>Diameter of cutlet from unit A = </a:t>
            </a:r>
            <a:r>
              <a:rPr lang="en-IN" sz="1800" dirty="0"/>
              <a:t>Diameter of cutlet from unit B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Ha -&gt; </a:t>
            </a:r>
            <a:r>
              <a:rPr lang="en-IN" sz="1800" dirty="0"/>
              <a:t>Diameter of cutlet from unit A </a:t>
            </a:r>
            <a:r>
              <a:rPr lang="en-IN" sz="1800" dirty="0" smtClean="0"/>
              <a:t>!= </a:t>
            </a:r>
            <a:r>
              <a:rPr lang="en-IN" sz="1800" dirty="0"/>
              <a:t>Diameter of cutlet from unit B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t.test</a:t>
            </a:r>
            <a:r>
              <a:rPr lang="en-IN" sz="1800" dirty="0" smtClean="0"/>
              <a:t>(</a:t>
            </a:r>
            <a:r>
              <a:rPr lang="en-IN" sz="1800" dirty="0" err="1" smtClean="0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, alternative = "</a:t>
            </a:r>
            <a:r>
              <a:rPr lang="en-IN" sz="1800" dirty="0" err="1"/>
              <a:t>two.sided</a:t>
            </a:r>
            <a:r>
              <a:rPr lang="en-IN" sz="1800" dirty="0"/>
              <a:t>", </a:t>
            </a:r>
            <a:r>
              <a:rPr lang="en-IN" sz="1800" dirty="0" err="1"/>
              <a:t>conf.level</a:t>
            </a:r>
            <a:r>
              <a:rPr lang="en-IN" sz="1800" dirty="0"/>
              <a:t> = 0.95, correct = TRUE)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Welch </a:t>
            </a:r>
            <a:r>
              <a:rPr lang="en-IN" sz="1800" dirty="0"/>
              <a:t>Two Sample t-test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t = 0.72287, </a:t>
            </a:r>
            <a:r>
              <a:rPr lang="en-IN" sz="1800" dirty="0" err="1"/>
              <a:t>df</a:t>
            </a:r>
            <a:r>
              <a:rPr lang="en-IN" sz="1800" dirty="0"/>
              <a:t> = 66.029, p-value = 0.4723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alternative </a:t>
            </a:r>
            <a:r>
              <a:rPr lang="en-IN" sz="1800" dirty="0"/>
              <a:t>hypothesis: true difference in means is not equal to 0 95 </a:t>
            </a:r>
            <a:r>
              <a:rPr lang="en-IN" sz="1800" dirty="0" err="1"/>
              <a:t>percent</a:t>
            </a:r>
            <a:r>
              <a:rPr lang="en-IN" sz="1800" dirty="0"/>
              <a:t> confidence interval: -0.09654633 0.20613490 sample estimates: mean of x mean of y 7.019091 6.964297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p-value </a:t>
            </a:r>
            <a:r>
              <a:rPr lang="en-IN" sz="1800" dirty="0" smtClean="0"/>
              <a:t>&gt;0.05</a:t>
            </a:r>
            <a:r>
              <a:rPr lang="en-IN" sz="1800" dirty="0"/>
              <a:t>, P </a:t>
            </a:r>
            <a:r>
              <a:rPr lang="en-IN" sz="1800" dirty="0" smtClean="0"/>
              <a:t>High </a:t>
            </a:r>
            <a:r>
              <a:rPr lang="en-IN" sz="1800" dirty="0"/>
              <a:t>Null </a:t>
            </a:r>
            <a:r>
              <a:rPr lang="en-IN" sz="1800" dirty="0" smtClean="0"/>
              <a:t>Fly </a:t>
            </a:r>
            <a:r>
              <a:rPr lang="en-IN" sz="1800" dirty="0"/>
              <a:t>which </a:t>
            </a:r>
            <a:r>
              <a:rPr lang="en-IN" sz="1800" dirty="0" smtClean="0"/>
              <a:t>means </a:t>
            </a:r>
            <a:r>
              <a:rPr lang="en-IN" sz="1800" dirty="0"/>
              <a:t>Fail to reject null </a:t>
            </a:r>
            <a:r>
              <a:rPr lang="en-IN" sz="1800" dirty="0" smtClean="0"/>
              <a:t>hypothesis.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Conclusion: </a:t>
            </a:r>
            <a:r>
              <a:rPr lang="en-IN" sz="1800" dirty="0" smtClean="0"/>
              <a:t>There </a:t>
            </a:r>
            <a:r>
              <a:rPr lang="en-IN" sz="1800" dirty="0"/>
              <a:t>is </a:t>
            </a:r>
            <a:r>
              <a:rPr lang="en-IN" sz="1800" dirty="0" smtClean="0"/>
              <a:t>no </a:t>
            </a:r>
            <a:r>
              <a:rPr lang="en-IN" sz="1800" dirty="0"/>
              <a:t>significant difference in the diameter of the cutlet between two units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53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246"/>
            <a:ext cx="8229600" cy="5726918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sz="1800" dirty="0"/>
              <a:t>Business Problem</a:t>
            </a:r>
            <a:r>
              <a:rPr lang="en-IN" sz="1800" dirty="0" smtClean="0"/>
              <a:t>: </a:t>
            </a:r>
            <a:r>
              <a:rPr lang="en-US" sz="1800" dirty="0" smtClean="0"/>
              <a:t>Whether </a:t>
            </a:r>
            <a:r>
              <a:rPr lang="en-US" sz="1800" dirty="0"/>
              <a:t>there is any difference in the average Turn Around Time (TAT) of reports of the laboratories on their preferred list</a:t>
            </a:r>
            <a:r>
              <a:rPr lang="en-IN" sz="1800" dirty="0" smtClean="0"/>
              <a:t>?</a:t>
            </a:r>
            <a:endParaRPr lang="en-IN" sz="1800" dirty="0"/>
          </a:p>
          <a:p>
            <a:pPr lvl="0">
              <a:buNone/>
            </a:pPr>
            <a:r>
              <a:rPr lang="en-IN" sz="1800" dirty="0" smtClean="0"/>
              <a:t>Data </a:t>
            </a:r>
            <a:r>
              <a:rPr lang="en-IN" sz="1800" dirty="0"/>
              <a:t>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smtClean="0"/>
              <a:t>Laboratory.1</a:t>
            </a:r>
          </a:p>
          <a:p>
            <a:pPr lvl="0">
              <a:buNone/>
            </a:pPr>
            <a:r>
              <a:rPr lang="en-IN" sz="1800" dirty="0" smtClean="0"/>
              <a:t>Y2 </a:t>
            </a:r>
            <a:r>
              <a:rPr lang="en-IN" sz="1800" dirty="0"/>
              <a:t>= </a:t>
            </a:r>
            <a:r>
              <a:rPr lang="en-IN" sz="1800" dirty="0" smtClean="0"/>
              <a:t>Laboratory.2</a:t>
            </a:r>
          </a:p>
          <a:p>
            <a:pPr lvl="0">
              <a:buNone/>
            </a:pPr>
            <a:r>
              <a:rPr lang="en-IN" sz="1800" dirty="0" smtClean="0"/>
              <a:t>Y3 </a:t>
            </a:r>
            <a:r>
              <a:rPr lang="en-IN" sz="1800" dirty="0"/>
              <a:t>= </a:t>
            </a:r>
            <a:r>
              <a:rPr lang="en-IN" sz="1800" dirty="0" smtClean="0"/>
              <a:t>Laboratory.3 </a:t>
            </a:r>
            <a:endParaRPr lang="en-IN" sz="1800" dirty="0"/>
          </a:p>
          <a:p>
            <a:pPr>
              <a:buNone/>
            </a:pPr>
            <a:r>
              <a:rPr lang="en-IN" sz="1800" dirty="0" smtClean="0"/>
              <a:t>Y4 = Laboratory.4</a:t>
            </a:r>
          </a:p>
          <a:p>
            <a:pPr lvl="0">
              <a:buNone/>
            </a:pPr>
            <a:r>
              <a:rPr lang="en-IN" sz="1800" dirty="0" smtClean="0"/>
              <a:t>X </a:t>
            </a:r>
            <a:r>
              <a:rPr lang="en-IN" sz="1800" dirty="0"/>
              <a:t>= </a:t>
            </a:r>
            <a:r>
              <a:rPr lang="en-IN" sz="1800" dirty="0" smtClean="0"/>
              <a:t>4 </a:t>
            </a:r>
            <a:r>
              <a:rPr lang="en-IN" sz="1800" dirty="0"/>
              <a:t>samples = Discrete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labtat</a:t>
            </a:r>
            <a:r>
              <a:rPr lang="en-IN" sz="1800" dirty="0" smtClean="0"/>
              <a:t> </a:t>
            </a:r>
            <a:r>
              <a:rPr lang="en-IN" sz="1800" dirty="0"/>
              <a:t>&lt;- read.csv("LabTAT.csv</a:t>
            </a:r>
            <a:r>
              <a:rPr lang="en-IN" sz="1800" dirty="0" smtClean="0"/>
              <a:t>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</a:t>
            </a:r>
            <a:r>
              <a:rPr lang="en-IN" sz="1800" dirty="0" smtClean="0"/>
              <a:t>Y1 &amp; Y2 &amp; Y3 &amp; Y4 </a:t>
            </a:r>
            <a:r>
              <a:rPr lang="en-IN" sz="1800" dirty="0"/>
              <a:t>are normal</a:t>
            </a:r>
          </a:p>
          <a:p>
            <a:pPr marL="0" indent="0">
              <a:buNone/>
            </a:pPr>
            <a:r>
              <a:rPr lang="en-IN" sz="1800" dirty="0"/>
              <a:t>Ha: Take action, if </a:t>
            </a:r>
            <a:r>
              <a:rPr lang="es-ES" sz="1800" dirty="0" smtClean="0"/>
              <a:t>Y1 </a:t>
            </a:r>
            <a:r>
              <a:rPr lang="es-ES" sz="1800" dirty="0" err="1" smtClean="0"/>
              <a:t>or</a:t>
            </a:r>
            <a:r>
              <a:rPr lang="es-ES" sz="1800" dirty="0" smtClean="0"/>
              <a:t> Y2 </a:t>
            </a:r>
            <a:r>
              <a:rPr lang="es-ES" sz="1800" dirty="0" err="1" smtClean="0"/>
              <a:t>or</a:t>
            </a:r>
            <a:r>
              <a:rPr lang="es-ES" sz="1800" dirty="0" smtClean="0"/>
              <a:t> </a:t>
            </a:r>
            <a:r>
              <a:rPr lang="es-ES" sz="1800" dirty="0"/>
              <a:t>Y3 </a:t>
            </a:r>
            <a:r>
              <a:rPr lang="es-ES" sz="1800" dirty="0" err="1" smtClean="0"/>
              <a:t>or</a:t>
            </a:r>
            <a:r>
              <a:rPr lang="es-ES" sz="1800" dirty="0" smtClean="0"/>
              <a:t> </a:t>
            </a:r>
            <a:r>
              <a:rPr lang="es-ES" sz="1800" dirty="0"/>
              <a:t>Y4 </a:t>
            </a:r>
            <a:r>
              <a:rPr lang="en-IN" sz="1800" dirty="0" smtClean="0"/>
              <a:t>are </a:t>
            </a:r>
            <a:r>
              <a:rPr lang="en-IN" sz="1800" dirty="0"/>
              <a:t>not </a:t>
            </a:r>
            <a:r>
              <a:rPr lang="en-IN" sz="1800" dirty="0" smtClean="0"/>
              <a:t>normal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stacked_data</a:t>
            </a:r>
            <a:r>
              <a:rPr lang="en-IN" sz="1800" dirty="0" smtClean="0"/>
              <a:t> </a:t>
            </a:r>
            <a:r>
              <a:rPr lang="en-IN" sz="1800" dirty="0"/>
              <a:t>&lt;- stack(</a:t>
            </a:r>
            <a:r>
              <a:rPr lang="en-IN" sz="1800" dirty="0" err="1"/>
              <a:t>labtat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ad.test</a:t>
            </a:r>
            <a:r>
              <a:rPr lang="en-IN" sz="1800" dirty="0" smtClean="0"/>
              <a:t>(</a:t>
            </a:r>
            <a:r>
              <a:rPr lang="en-IN" sz="1800" dirty="0" err="1" smtClean="0"/>
              <a:t>stacked_data$values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Anderson-Darling </a:t>
            </a:r>
            <a:r>
              <a:rPr lang="en-IN" sz="1800" dirty="0"/>
              <a:t>normality test data: </a:t>
            </a:r>
            <a:r>
              <a:rPr lang="en-IN" sz="1800" dirty="0" err="1"/>
              <a:t>stacked_data$values</a:t>
            </a:r>
            <a:r>
              <a:rPr lang="en-IN" sz="1800" dirty="0"/>
              <a:t> A = 0.7495, p-value = </a:t>
            </a:r>
            <a:r>
              <a:rPr lang="en-IN" sz="1800" dirty="0" smtClean="0"/>
              <a:t>0.05072</a:t>
            </a:r>
          </a:p>
          <a:p>
            <a:pPr marL="0" indent="0">
              <a:buNone/>
            </a:pPr>
            <a:r>
              <a:rPr lang="en-IN" sz="1800" dirty="0"/>
              <a:t>P high Null Fly </a:t>
            </a:r>
            <a:r>
              <a:rPr lang="en-IN" sz="1800" dirty="0" smtClean="0"/>
              <a:t>-&gt; Data is Normal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094"/>
            <a:ext cx="8229600" cy="5817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/>
              <a:t>B. Variance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Variances are </a:t>
            </a:r>
            <a:r>
              <a:rPr lang="en-IN" sz="1800" dirty="0" smtClean="0"/>
              <a:t>equal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Ha: Variances are not equal 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r>
              <a:rPr lang="en-IN" sz="1800" dirty="0" smtClean="0"/>
              <a:t>&gt; </a:t>
            </a:r>
            <a:r>
              <a:rPr lang="en-IN" sz="1800" dirty="0" err="1"/>
              <a:t>leveneTest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 ~ </a:t>
            </a:r>
            <a:r>
              <a:rPr lang="en-IN" sz="1800" dirty="0" err="1"/>
              <a:t>stacked_data$ind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 err="1"/>
              <a:t>Levene's</a:t>
            </a:r>
            <a:r>
              <a:rPr lang="en-IN" sz="1800" dirty="0"/>
              <a:t> Test for Homogeneity of Variance (</a:t>
            </a:r>
            <a:r>
              <a:rPr lang="en-IN" sz="1800" dirty="0" err="1"/>
              <a:t>center</a:t>
            </a:r>
            <a:r>
              <a:rPr lang="en-IN" sz="1800" dirty="0"/>
              <a:t> = median)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Df</a:t>
            </a:r>
            <a:r>
              <a:rPr lang="en-IN" sz="1800" dirty="0"/>
              <a:t> F value  </a:t>
            </a:r>
            <a:r>
              <a:rPr lang="en-IN" sz="1800" dirty="0" err="1"/>
              <a:t>Pr</a:t>
            </a:r>
            <a:r>
              <a:rPr lang="en-IN" sz="1800" dirty="0"/>
              <a:t>(&gt;F)  </a:t>
            </a:r>
          </a:p>
          <a:p>
            <a:pPr marL="0" indent="0">
              <a:buNone/>
            </a:pPr>
            <a:r>
              <a:rPr lang="en-IN" sz="1800" dirty="0"/>
              <a:t>group   3  2.5996 </a:t>
            </a:r>
            <a:r>
              <a:rPr lang="en-IN" sz="1800" dirty="0" smtClean="0"/>
              <a:t>0.05161</a:t>
            </a:r>
          </a:p>
          <a:p>
            <a:pPr marL="0" indent="0">
              <a:buNone/>
            </a:pPr>
            <a:r>
              <a:rPr lang="en-IN" sz="1800" dirty="0"/>
              <a:t>P high Null Fly </a:t>
            </a:r>
            <a:r>
              <a:rPr lang="en-IN" sz="1800" dirty="0" smtClean="0"/>
              <a:t>-&gt; Failed to reject Null hypothesis , Variances are equal.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Final Test: </a:t>
            </a:r>
            <a:r>
              <a:rPr lang="en-IN" sz="1800" dirty="0" smtClean="0"/>
              <a:t>One way </a:t>
            </a:r>
            <a:r>
              <a:rPr lang="en-IN" sz="1800" dirty="0" err="1" smtClean="0"/>
              <a:t>Anova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</a:t>
            </a:r>
            <a:r>
              <a:rPr lang="en-IN" sz="1800" dirty="0" err="1" smtClean="0"/>
              <a:t>Avg</a:t>
            </a:r>
            <a:r>
              <a:rPr lang="en-IN" sz="1800" dirty="0" smtClean="0"/>
              <a:t> TAT are equal i.e. Laboratory1= 2 = 3 =4 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Ha: </a:t>
            </a:r>
            <a:r>
              <a:rPr lang="en-IN" sz="1800" dirty="0" err="1" smtClean="0"/>
              <a:t>Avg</a:t>
            </a:r>
            <a:r>
              <a:rPr lang="en-IN" sz="1800" dirty="0" smtClean="0"/>
              <a:t> </a:t>
            </a:r>
            <a:r>
              <a:rPr lang="en-IN" sz="1800" dirty="0"/>
              <a:t>TAT are </a:t>
            </a:r>
            <a:r>
              <a:rPr lang="en-IN" sz="1800" dirty="0" smtClean="0"/>
              <a:t>Not equal. </a:t>
            </a:r>
          </a:p>
          <a:p>
            <a:pPr marL="0" indent="0"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anova_result</a:t>
            </a:r>
            <a:r>
              <a:rPr lang="en-IN" sz="1800" dirty="0" smtClean="0"/>
              <a:t> </a:t>
            </a:r>
            <a:r>
              <a:rPr lang="en-IN" sz="1800" dirty="0"/>
              <a:t>&lt;- </a:t>
            </a:r>
            <a:r>
              <a:rPr lang="en-IN" sz="1800" dirty="0" err="1"/>
              <a:t>aov</a:t>
            </a:r>
            <a:r>
              <a:rPr lang="en-IN" sz="1800" dirty="0"/>
              <a:t>(values ~ </a:t>
            </a:r>
            <a:r>
              <a:rPr lang="en-IN" sz="1800" dirty="0" err="1"/>
              <a:t>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summary(</a:t>
            </a:r>
            <a:r>
              <a:rPr lang="en-IN" sz="1800" dirty="0" err="1" smtClean="0"/>
              <a:t>anova_result</a:t>
            </a:r>
            <a:r>
              <a:rPr lang="en-IN" sz="1800" dirty="0"/>
              <a:t>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 </a:t>
            </a:r>
            <a:r>
              <a:rPr lang="en-IN" sz="1800" dirty="0"/>
              <a:t>Sum </a:t>
            </a:r>
            <a:r>
              <a:rPr lang="en-IN" sz="1800" dirty="0" err="1"/>
              <a:t>Sq</a:t>
            </a:r>
            <a:r>
              <a:rPr lang="en-IN" sz="1800" dirty="0"/>
              <a:t> Mean </a:t>
            </a:r>
            <a:r>
              <a:rPr lang="en-IN" sz="1800" dirty="0" err="1"/>
              <a:t>Sq</a:t>
            </a:r>
            <a:r>
              <a:rPr lang="en-IN" sz="1800" dirty="0"/>
              <a:t> F value </a:t>
            </a:r>
            <a:r>
              <a:rPr lang="en-IN" sz="1800" dirty="0" err="1"/>
              <a:t>Pr</a:t>
            </a:r>
            <a:r>
              <a:rPr lang="en-IN" sz="1800" dirty="0"/>
              <a:t>(&gt;F) </a:t>
            </a:r>
            <a:r>
              <a:rPr lang="en-IN" sz="1800" dirty="0" err="1"/>
              <a:t>ind</a:t>
            </a:r>
            <a:r>
              <a:rPr lang="en-IN" sz="1800" dirty="0"/>
              <a:t>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3 </a:t>
            </a:r>
            <a:r>
              <a:rPr lang="en-IN" sz="1800" dirty="0"/>
              <a:t>79979 26660 118.7 &lt;2e-16 ***</a:t>
            </a:r>
          </a:p>
          <a:p>
            <a:pPr marL="0" indent="0">
              <a:buNone/>
            </a:pPr>
            <a:r>
              <a:rPr lang="en-IN" sz="1800" dirty="0"/>
              <a:t>P </a:t>
            </a:r>
            <a:r>
              <a:rPr lang="en-IN" sz="1800" dirty="0" smtClean="0"/>
              <a:t>Low </a:t>
            </a:r>
            <a:r>
              <a:rPr lang="en-IN" sz="1800" dirty="0"/>
              <a:t>Null </a:t>
            </a:r>
            <a:r>
              <a:rPr lang="en-IN" sz="1800" dirty="0" smtClean="0"/>
              <a:t>Go </a:t>
            </a:r>
            <a:r>
              <a:rPr lang="en-IN" sz="1800" dirty="0"/>
              <a:t>-&gt; </a:t>
            </a:r>
            <a:r>
              <a:rPr lang="en-IN" sz="1800" dirty="0" smtClean="0"/>
              <a:t>Reject </a:t>
            </a:r>
            <a:r>
              <a:rPr lang="en-IN" sz="1800" dirty="0"/>
              <a:t>Null hypothesis </a:t>
            </a:r>
            <a:r>
              <a:rPr lang="en-IN" sz="1800" dirty="0" smtClean="0"/>
              <a:t>, </a:t>
            </a:r>
            <a:r>
              <a:rPr lang="en-IN" sz="1800" dirty="0" err="1" smtClean="0"/>
              <a:t>i.e</a:t>
            </a:r>
            <a:r>
              <a:rPr lang="en-IN" sz="1800" dirty="0" smtClean="0"/>
              <a:t> </a:t>
            </a:r>
            <a:r>
              <a:rPr lang="en-IN" sz="1800" dirty="0" err="1"/>
              <a:t>Avg</a:t>
            </a:r>
            <a:r>
              <a:rPr lang="en-IN" sz="1800" dirty="0"/>
              <a:t> TAT are Not </a:t>
            </a:r>
            <a:r>
              <a:rPr lang="en-IN" sz="1800" dirty="0" smtClean="0"/>
              <a:t>equal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Conclusion</a:t>
            </a:r>
            <a:r>
              <a:rPr lang="en-IN" sz="1800" dirty="0" smtClean="0"/>
              <a:t> : </a:t>
            </a:r>
            <a:r>
              <a:rPr lang="en-US" sz="1800" dirty="0" smtClean="0"/>
              <a:t>There is Difference </a:t>
            </a:r>
            <a:r>
              <a:rPr lang="en-US" sz="1800" dirty="0"/>
              <a:t>in the average Turn Around Time (TAT) of reports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85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86366"/>
            <a:ext cx="8229600" cy="573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Business </a:t>
            </a:r>
            <a:r>
              <a:rPr lang="en-IN" sz="1800" dirty="0"/>
              <a:t>Problem</a:t>
            </a:r>
            <a:r>
              <a:rPr lang="en-IN" sz="1800" dirty="0" smtClean="0"/>
              <a:t>: To </a:t>
            </a:r>
            <a:r>
              <a:rPr lang="en-US" sz="1800" dirty="0" smtClean="0"/>
              <a:t>Find </a:t>
            </a:r>
            <a:r>
              <a:rPr lang="en-US" sz="1800" dirty="0"/>
              <a:t>if male-female buyer rations are similar across </a:t>
            </a:r>
            <a:r>
              <a:rPr lang="en-US" sz="1800" dirty="0" smtClean="0"/>
              <a:t>regions.</a:t>
            </a:r>
          </a:p>
          <a:p>
            <a:pPr marL="0" indent="0">
              <a:buNone/>
            </a:pPr>
            <a:r>
              <a:rPr lang="en-IN" sz="1800" dirty="0"/>
              <a:t>Inputs are 4 discrete variables(</a:t>
            </a:r>
            <a:r>
              <a:rPr lang="en-IN" sz="1800" dirty="0" err="1"/>
              <a:t>east,west,north,south</a:t>
            </a:r>
            <a:r>
              <a:rPr lang="en-IN" sz="1800" dirty="0"/>
              <a:t>).</a:t>
            </a:r>
          </a:p>
          <a:p>
            <a:pPr marL="0" indent="0">
              <a:buNone/>
            </a:pPr>
            <a:r>
              <a:rPr lang="en-IN" sz="1800" dirty="0"/>
              <a:t>Output is also discrete. We are trying to find out if proportions of male and female are similar or not across the regions</a:t>
            </a:r>
          </a:p>
          <a:p>
            <a:pPr marL="0" indent="0">
              <a:buNone/>
            </a:pPr>
            <a:r>
              <a:rPr lang="en-IN" sz="1800" dirty="0"/>
              <a:t>We proceed with chi-square </a:t>
            </a:r>
            <a:r>
              <a:rPr lang="en-IN" sz="1800" dirty="0" smtClean="0"/>
              <a:t>test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Hypothesis Test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= Proportions of Male and Female are same</a:t>
            </a:r>
          </a:p>
          <a:p>
            <a:pPr marL="0" indent="0">
              <a:buNone/>
            </a:pPr>
            <a:r>
              <a:rPr lang="en-IN" sz="1800" dirty="0"/>
              <a:t>Ha= Proportions of Male and Female are not same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800" dirty="0" smtClean="0"/>
              <a:t>Conclusion: Proportion </a:t>
            </a:r>
            <a:r>
              <a:rPr lang="en-IN" sz="1800" dirty="0"/>
              <a:t>of male and female across regions is same.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220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err="1" smtClean="0"/>
              <a:t>TeleCall</a:t>
            </a:r>
            <a:r>
              <a:rPr lang="en-US" sz="2400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 smtClean="0"/>
              <a:t>5% </a:t>
            </a:r>
            <a:r>
              <a:rPr lang="en-US" sz="2400" dirty="0" smtClean="0"/>
              <a:t>significance level and help the manager draw appropriate inferences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IN" sz="2200" dirty="0"/>
              <a:t>Business Problem: </a:t>
            </a:r>
            <a:r>
              <a:rPr lang="en-US" sz="2200" dirty="0"/>
              <a:t>to check whether the defective %  varies by </a:t>
            </a:r>
            <a:r>
              <a:rPr lang="en-US" sz="2200" dirty="0" err="1" smtClean="0"/>
              <a:t>centre</a:t>
            </a:r>
            <a:r>
              <a:rPr lang="en-US" sz="2200" dirty="0" smtClean="0"/>
              <a:t>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Inputs are 4 discrete </a:t>
            </a:r>
            <a:r>
              <a:rPr lang="en-IN" sz="2200" dirty="0" smtClean="0"/>
              <a:t>variables(</a:t>
            </a:r>
            <a:r>
              <a:rPr lang="en-IN" sz="2200" dirty="0" err="1"/>
              <a:t>Phillippines</a:t>
            </a:r>
            <a:r>
              <a:rPr lang="en-IN" sz="2200" dirty="0"/>
              <a:t> Indonesia Malta India</a:t>
            </a:r>
            <a:r>
              <a:rPr lang="en-IN" sz="2200" dirty="0" smtClean="0"/>
              <a:t>).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Output is also discrete. We are trying to find out if proportions of Error Free  </a:t>
            </a:r>
            <a:r>
              <a:rPr lang="en-IN" sz="2200" dirty="0" smtClean="0"/>
              <a:t>and Defective are </a:t>
            </a:r>
            <a:r>
              <a:rPr lang="en-IN" sz="2200" dirty="0"/>
              <a:t>similar or not across the regions</a:t>
            </a:r>
          </a:p>
          <a:p>
            <a:pPr>
              <a:buNone/>
            </a:pPr>
            <a:r>
              <a:rPr lang="en-IN" sz="2200" dirty="0"/>
              <a:t>We proceed with chi-square </a:t>
            </a:r>
            <a:r>
              <a:rPr lang="en-IN" sz="2200" dirty="0" smtClean="0"/>
              <a:t>test</a:t>
            </a:r>
            <a:endParaRPr lang="en-IN" sz="2200" dirty="0"/>
          </a:p>
          <a:p>
            <a:pPr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IN" sz="2000" dirty="0"/>
              <a:t>Hypothesis Test</a:t>
            </a:r>
          </a:p>
          <a:p>
            <a:pPr marL="0" indent="0">
              <a:buNone/>
            </a:pPr>
            <a:r>
              <a:rPr lang="en-IN" sz="2000" dirty="0" err="1"/>
              <a:t>Ho</a:t>
            </a:r>
            <a:r>
              <a:rPr lang="en-IN" sz="2000" dirty="0"/>
              <a:t>= </a:t>
            </a:r>
            <a:r>
              <a:rPr lang="en-IN" sz="2000" dirty="0" smtClean="0"/>
              <a:t>No action, </a:t>
            </a:r>
            <a:r>
              <a:rPr lang="en-IN" sz="2000" dirty="0"/>
              <a:t>Defective % </a:t>
            </a:r>
            <a:r>
              <a:rPr lang="en-IN" sz="2000" dirty="0" smtClean="0"/>
              <a:t>does not varies </a:t>
            </a:r>
            <a:r>
              <a:rPr lang="en-IN" sz="2000" dirty="0"/>
              <a:t>by </a:t>
            </a:r>
            <a:r>
              <a:rPr lang="en-IN" sz="2000" dirty="0" smtClean="0"/>
              <a:t>centre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Ha= </a:t>
            </a:r>
            <a:r>
              <a:rPr lang="en-IN" sz="2000" dirty="0" smtClean="0"/>
              <a:t>Take action, Defective % varies by centre</a:t>
            </a:r>
            <a:endParaRPr lang="en-IN" sz="2000" dirty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 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982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dipti</cp:lastModifiedBy>
  <cp:revision>31</cp:revision>
  <dcterms:created xsi:type="dcterms:W3CDTF">2015-11-14T12:07:48Z</dcterms:created>
  <dcterms:modified xsi:type="dcterms:W3CDTF">2021-08-11T17:29:51Z</dcterms:modified>
</cp:coreProperties>
</file>