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 id="2147483683" r:id="rId3"/>
  </p:sldMasterIdLst>
  <p:notesMasterIdLst>
    <p:notesMasterId r:id="rId33"/>
  </p:notesMasterIdLst>
  <p:sldIdLst>
    <p:sldId id="286" r:id="rId4"/>
    <p:sldId id="293" r:id="rId5"/>
    <p:sldId id="294" r:id="rId6"/>
    <p:sldId id="295" r:id="rId7"/>
    <p:sldId id="296" r:id="rId8"/>
    <p:sldId id="297" r:id="rId9"/>
    <p:sldId id="314" r:id="rId10"/>
    <p:sldId id="316" r:id="rId11"/>
    <p:sldId id="300" r:id="rId12"/>
    <p:sldId id="315" r:id="rId13"/>
    <p:sldId id="302" r:id="rId14"/>
    <p:sldId id="303" r:id="rId15"/>
    <p:sldId id="308" r:id="rId16"/>
    <p:sldId id="310" r:id="rId17"/>
    <p:sldId id="311" r:id="rId18"/>
    <p:sldId id="322" r:id="rId19"/>
    <p:sldId id="318" r:id="rId20"/>
    <p:sldId id="319" r:id="rId21"/>
    <p:sldId id="320" r:id="rId22"/>
    <p:sldId id="321" r:id="rId23"/>
    <p:sldId id="328" r:id="rId24"/>
    <p:sldId id="312" r:id="rId25"/>
    <p:sldId id="313" r:id="rId26"/>
    <p:sldId id="323" r:id="rId27"/>
    <p:sldId id="324" r:id="rId28"/>
    <p:sldId id="325" r:id="rId29"/>
    <p:sldId id="326" r:id="rId30"/>
    <p:sldId id="327"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1F3A"/>
    <a:srgbClr val="8300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FAE722-E34C-4725-869A-4FF0D591A43F}" v="8" dt="2020-05-07T07:07:40.670"/>
    <p1510:client id="{FDC177DA-E72C-4A45-BC2D-0AD0909C38B0}" v="2" dt="2020-05-06T13:34:31.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727" autoAdjust="0"/>
  </p:normalViewPr>
  <p:slideViewPr>
    <p:cSldViewPr snapToGrid="0">
      <p:cViewPr varScale="1">
        <p:scale>
          <a:sx n="60" d="100"/>
          <a:sy n="60" d="100"/>
        </p:scale>
        <p:origin x="10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dava Yasaswi" userId="S::m1057687@mindtree.com::7952c513-7f77-4360-8e83-0ecb375a036f" providerId="AD" clId="Web-{C5FAE722-E34C-4725-869A-4FF0D591A43F}"/>
    <pc:docChg chg="addSld modSld">
      <pc:chgData name="Mandava Yasaswi" userId="S::m1057687@mindtree.com::7952c513-7f77-4360-8e83-0ecb375a036f" providerId="AD" clId="Web-{C5FAE722-E34C-4725-869A-4FF0D591A43F}" dt="2020-05-07T07:07:40.889" v="11" actId="20577"/>
      <pc:docMkLst>
        <pc:docMk/>
      </pc:docMkLst>
      <pc:sldChg chg="modSp new">
        <pc:chgData name="Mandava Yasaswi" userId="S::m1057687@mindtree.com::7952c513-7f77-4360-8e83-0ecb375a036f" providerId="AD" clId="Web-{C5FAE722-E34C-4725-869A-4FF0D591A43F}" dt="2020-05-07T07:07:40.889" v="11" actId="20577"/>
        <pc:sldMkLst>
          <pc:docMk/>
          <pc:sldMk cId="4292881778" sldId="312"/>
        </pc:sldMkLst>
        <pc:spChg chg="mod">
          <ac:chgData name="Mandava Yasaswi" userId="S::m1057687@mindtree.com::7952c513-7f77-4360-8e83-0ecb375a036f" providerId="AD" clId="Web-{C5FAE722-E34C-4725-869A-4FF0D591A43F}" dt="2020-05-07T07:07:40.889" v="11" actId="20577"/>
          <ac:spMkLst>
            <pc:docMk/>
            <pc:sldMk cId="4292881778" sldId="312"/>
            <ac:spMk id="3" creationId="{54A3A9A1-319F-47DE-9D41-3A5C2E8FED81}"/>
          </ac:spMkLst>
        </pc:spChg>
      </pc:sldChg>
    </pc:docChg>
  </pc:docChgLst>
  <pc:docChgLst>
    <pc:chgData name="Pavan S" userId="S::m1057704@mindtree.com::964ffbb9-9be3-45f2-a769-3234cbe9bd12" providerId="AD" clId="Web-{FDC177DA-E72C-4A45-BC2D-0AD0909C38B0}"/>
    <pc:docChg chg="modSld">
      <pc:chgData name="Pavan S" userId="S::m1057704@mindtree.com::964ffbb9-9be3-45f2-a769-3234cbe9bd12" providerId="AD" clId="Web-{FDC177DA-E72C-4A45-BC2D-0AD0909C38B0}" dt="2020-05-06T13:34:31.269" v="1"/>
      <pc:docMkLst>
        <pc:docMk/>
      </pc:docMkLst>
      <pc:sldChg chg="delSp">
        <pc:chgData name="Pavan S" userId="S::m1057704@mindtree.com::964ffbb9-9be3-45f2-a769-3234cbe9bd12" providerId="AD" clId="Web-{FDC177DA-E72C-4A45-BC2D-0AD0909C38B0}" dt="2020-05-06T13:34:31.269" v="1"/>
        <pc:sldMkLst>
          <pc:docMk/>
          <pc:sldMk cId="2961716567" sldId="299"/>
        </pc:sldMkLst>
        <pc:spChg chg="del">
          <ac:chgData name="Pavan S" userId="S::m1057704@mindtree.com::964ffbb9-9be3-45f2-a769-3234cbe9bd12" providerId="AD" clId="Web-{FDC177DA-E72C-4A45-BC2D-0AD0909C38B0}" dt="2020-05-06T13:34:27.957" v="0"/>
          <ac:spMkLst>
            <pc:docMk/>
            <pc:sldMk cId="2961716567" sldId="299"/>
            <ac:spMk id="2" creationId="{00000000-0000-0000-0000-000000000000}"/>
          </ac:spMkLst>
        </pc:spChg>
        <pc:spChg chg="del">
          <ac:chgData name="Pavan S" userId="S::m1057704@mindtree.com::964ffbb9-9be3-45f2-a769-3234cbe9bd12" providerId="AD" clId="Web-{FDC177DA-E72C-4A45-BC2D-0AD0909C38B0}" dt="2020-05-06T13:34:31.269" v="1"/>
          <ac:spMkLst>
            <pc:docMk/>
            <pc:sldMk cId="2961716567" sldId="2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E5347-E1B6-44FC-B704-57DF91104CAF}" type="datetimeFigureOut">
              <a:rPr lang="en-US" smtClean="0"/>
              <a:t>5/11/2020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8A5FD-E3A1-4E43-BC66-EC8418FF893C}" type="slidenum">
              <a:rPr lang="en-US" smtClean="0"/>
              <a:t>‹#›</a:t>
            </a:fld>
            <a:endParaRPr lang="en-US" dirty="0"/>
          </a:p>
        </p:txBody>
      </p:sp>
    </p:spTree>
    <p:extLst>
      <p:ext uri="{BB962C8B-B14F-4D97-AF65-F5344CB8AC3E}">
        <p14:creationId xmlns:p14="http://schemas.microsoft.com/office/powerpoint/2010/main" val="119114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8A5FD-E3A1-4E43-BC66-EC8418FF893C}" type="slidenum">
              <a:rPr lang="en-US" smtClean="0"/>
              <a:t>1</a:t>
            </a:fld>
            <a:endParaRPr lang="en-US" dirty="0"/>
          </a:p>
        </p:txBody>
      </p:sp>
    </p:spTree>
    <p:extLst>
      <p:ext uri="{BB962C8B-B14F-4D97-AF65-F5344CB8AC3E}">
        <p14:creationId xmlns:p14="http://schemas.microsoft.com/office/powerpoint/2010/main" val="336814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18A5FD-E3A1-4E43-BC66-EC8418FF893C}" type="slidenum">
              <a:rPr lang="en-US" smtClean="0"/>
              <a:t>29</a:t>
            </a:fld>
            <a:endParaRPr lang="en-US" dirty="0"/>
          </a:p>
        </p:txBody>
      </p:sp>
    </p:spTree>
    <p:extLst>
      <p:ext uri="{BB962C8B-B14F-4D97-AF65-F5344CB8AC3E}">
        <p14:creationId xmlns:p14="http://schemas.microsoft.com/office/powerpoint/2010/main" val="3345671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81CD41-DD02-F64E-90E5-DA38575EB40D}"/>
              </a:ext>
            </a:extLst>
          </p:cNvPr>
          <p:cNvPicPr>
            <a:picLocks noChangeAspect="1"/>
          </p:cNvPicPr>
          <p:nvPr/>
        </p:nvPicPr>
        <p:blipFill>
          <a:blip r:embed="rId2"/>
          <a:stretch>
            <a:fillRect/>
          </a:stretch>
        </p:blipFill>
        <p:spPr>
          <a:xfrm>
            <a:off x="0" y="-11430"/>
            <a:ext cx="12192000" cy="6880860"/>
          </a:xfrm>
          <a:prstGeom prst="rect">
            <a:avLst/>
          </a:prstGeom>
        </p:spPr>
      </p:pic>
      <p:sp>
        <p:nvSpPr>
          <p:cNvPr id="19" name="Rectangle 18"/>
          <p:cNvSpPr/>
          <p:nvPr/>
        </p:nvSpPr>
        <p:spPr>
          <a:xfrm>
            <a:off x="9542547" y="6273800"/>
            <a:ext cx="2386101" cy="379656"/>
          </a:xfrm>
          <a:prstGeom prst="rect">
            <a:avLst/>
          </a:prstGeom>
        </p:spPr>
        <p:txBody>
          <a:bodyPr wrap="none">
            <a:spAutoFit/>
          </a:bodyPr>
          <a:lstStyle/>
          <a:p>
            <a:pPr algn="r"/>
            <a:r>
              <a:rPr lang="en-US" sz="1867" b="0" i="1" dirty="0">
                <a:solidFill>
                  <a:schemeClr val="bg1"/>
                </a:solidFill>
                <a:latin typeface="Aller"/>
                <a:ea typeface="Aller" charset="0"/>
                <a:cs typeface="Aller" charset="0"/>
              </a:rPr>
              <a:t>Welcome to possible</a:t>
            </a:r>
          </a:p>
        </p:txBody>
      </p:sp>
      <p:pic>
        <p:nvPicPr>
          <p:cNvPr id="3" name="Picture 2"/>
          <p:cNvPicPr>
            <a:picLocks noChangeAspect="1"/>
          </p:cNvPicPr>
          <p:nvPr/>
        </p:nvPicPr>
        <p:blipFill>
          <a:blip r:embed="rId3"/>
          <a:stretch>
            <a:fillRect/>
          </a:stretch>
        </p:blipFill>
        <p:spPr>
          <a:xfrm>
            <a:off x="263352" y="260648"/>
            <a:ext cx="4535817" cy="987638"/>
          </a:xfrm>
          <a:prstGeom prst="rect">
            <a:avLst/>
          </a:prstGeom>
        </p:spPr>
      </p:pic>
    </p:spTree>
    <p:extLst>
      <p:ext uri="{BB962C8B-B14F-4D97-AF65-F5344CB8AC3E}">
        <p14:creationId xmlns:p14="http://schemas.microsoft.com/office/powerpoint/2010/main" val="345464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47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841422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922628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66205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3446952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2293016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943945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333048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582384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p:nvGrpSpPr>
        <p:grpSpPr>
          <a:xfrm>
            <a:off x="8128000" y="5257801"/>
            <a:ext cx="3559811" cy="844905"/>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solidFill>
                  <a:srgbClr val="4D4F53"/>
                </a:solidFill>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solidFill>
                  <a:srgbClr val="4D4F53"/>
                </a:solidFill>
              </a:endParaRPr>
            </a:p>
          </p:txBody>
        </p:sp>
      </p:grpSp>
    </p:spTree>
    <p:extLst>
      <p:ext uri="{BB962C8B-B14F-4D97-AF65-F5344CB8AC3E}">
        <p14:creationId xmlns:p14="http://schemas.microsoft.com/office/powerpoint/2010/main" val="4006482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04AC9E51-2729-461D-9AE6-5AA6FC5060CF}" type="slidenum">
              <a:rPr lang="en-US" smtClean="0"/>
              <a:t>‹#›</a:t>
            </a:fld>
            <a:endParaRPr lang="en-US" dirty="0"/>
          </a:p>
        </p:txBody>
      </p:sp>
    </p:spTree>
    <p:extLst>
      <p:ext uri="{BB962C8B-B14F-4D97-AF65-F5344CB8AC3E}">
        <p14:creationId xmlns:p14="http://schemas.microsoft.com/office/powerpoint/2010/main" val="1212159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583247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30480"/>
            <a:ext cx="12192000" cy="6918960"/>
          </a:xfrm>
          <a:prstGeom prst="rect">
            <a:avLst/>
          </a:prstGeom>
        </p:spPr>
      </p:pic>
      <p:sp>
        <p:nvSpPr>
          <p:cNvPr id="10" name="Rectangle 9"/>
          <p:cNvSpPr/>
          <p:nvPr/>
        </p:nvSpPr>
        <p:spPr>
          <a:xfrm>
            <a:off x="5410099" y="6273800"/>
            <a:ext cx="6647012" cy="379656"/>
          </a:xfrm>
          <a:prstGeom prst="rect">
            <a:avLst/>
          </a:prstGeom>
        </p:spPr>
        <p:txBody>
          <a:bodyPr wrap="none">
            <a:spAutoFit/>
          </a:bodyPr>
          <a:lstStyle/>
          <a:p>
            <a:pPr algn="r"/>
            <a:r>
              <a:rPr lang="en-US" sz="1867" b="1" dirty="0">
                <a:solidFill>
                  <a:prstClr val="white"/>
                </a:solidFill>
                <a:latin typeface="Calibri Light" panose="020F0302020204030204" pitchFamily="34" charset="0"/>
                <a:ea typeface="Aller" charset="0"/>
                <a:cs typeface="Aller" charset="0"/>
              </a:rPr>
              <a:t>Agile    |    Digital    |    Enterprise Applications   |    Managed Services</a:t>
            </a:r>
          </a:p>
        </p:txBody>
      </p:sp>
      <p:grpSp>
        <p:nvGrpSpPr>
          <p:cNvPr id="11" name="Group 10"/>
          <p:cNvGrpSpPr/>
          <p:nvPr/>
        </p:nvGrpSpPr>
        <p:grpSpPr>
          <a:xfrm>
            <a:off x="609600" y="283304"/>
            <a:ext cx="3265113" cy="1012097"/>
            <a:chOff x="2330450" y="-4186361"/>
            <a:chExt cx="8245475" cy="2555875"/>
          </a:xfrm>
        </p:grpSpPr>
        <p:sp>
          <p:nvSpPr>
            <p:cNvPr id="12" name="Freeform 11"/>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solidFill>
                  <a:srgbClr val="4D4F53"/>
                </a:solidFill>
              </a:endParaRPr>
            </a:p>
          </p:txBody>
        </p:sp>
        <p:sp>
          <p:nvSpPr>
            <p:cNvPr id="13"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solidFill>
                  <a:srgbClr val="4D4F53"/>
                </a:solidFill>
              </a:endParaRPr>
            </a:p>
          </p:txBody>
        </p:sp>
        <p:sp>
          <p:nvSpPr>
            <p:cNvPr id="14"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dirty="0">
                <a:solidFill>
                  <a:srgbClr val="4D4F53"/>
                </a:solidFill>
              </a:endParaRPr>
            </a:p>
          </p:txBody>
        </p:sp>
      </p:grpSp>
    </p:spTree>
    <p:extLst>
      <p:ext uri="{BB962C8B-B14F-4D97-AF65-F5344CB8AC3E}">
        <p14:creationId xmlns:p14="http://schemas.microsoft.com/office/powerpoint/2010/main" val="1215498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30480"/>
            <a:ext cx="12192000" cy="6918960"/>
          </a:xfrm>
          <a:prstGeom prst="rect">
            <a:avLst/>
          </a:prstGeom>
        </p:spPr>
      </p:pic>
      <p:sp>
        <p:nvSpPr>
          <p:cNvPr id="9" name="Rectangle 8"/>
          <p:cNvSpPr/>
          <p:nvPr/>
        </p:nvSpPr>
        <p:spPr>
          <a:xfrm>
            <a:off x="8380592" y="6273800"/>
            <a:ext cx="3676519" cy="379656"/>
          </a:xfrm>
          <a:prstGeom prst="rect">
            <a:avLst/>
          </a:prstGeom>
        </p:spPr>
        <p:txBody>
          <a:bodyPr wrap="none">
            <a:spAutoFit/>
          </a:bodyPr>
          <a:lstStyle/>
          <a:p>
            <a:pPr algn="r"/>
            <a:r>
              <a:rPr lang="en-US" sz="1867" b="1" dirty="0">
                <a:solidFill>
                  <a:schemeClr val="bg1"/>
                </a:solidFill>
                <a:latin typeface="Calibri Light" panose="020F0302020204030204" pitchFamily="34" charset="0"/>
                <a:ea typeface="Aller" charset="0"/>
                <a:cs typeface="Aller" charset="0"/>
              </a:rPr>
              <a:t>Make Digital</a:t>
            </a:r>
            <a:r>
              <a:rPr lang="en-US" sz="1867" b="1" baseline="0" dirty="0">
                <a:solidFill>
                  <a:schemeClr val="bg1"/>
                </a:solidFill>
                <a:latin typeface="Calibri Light" panose="020F0302020204030204" pitchFamily="34" charset="0"/>
                <a:ea typeface="Aller" charset="0"/>
                <a:cs typeface="Aller" charset="0"/>
              </a:rPr>
              <a:t> Real</a:t>
            </a:r>
            <a:r>
              <a:rPr lang="en-US" sz="1867" b="1" dirty="0">
                <a:solidFill>
                  <a:schemeClr val="bg1"/>
                </a:solidFill>
                <a:latin typeface="Calibri Light" panose="020F0302020204030204" pitchFamily="34" charset="0"/>
                <a:ea typeface="Aller" charset="0"/>
                <a:cs typeface="Aller" charset="0"/>
              </a:rPr>
              <a:t>    |    Execute Smart</a:t>
            </a:r>
          </a:p>
        </p:txBody>
      </p:sp>
      <p:pic>
        <p:nvPicPr>
          <p:cNvPr id="10" name="Picture 9"/>
          <p:cNvPicPr>
            <a:picLocks noChangeAspect="1"/>
          </p:cNvPicPr>
          <p:nvPr/>
        </p:nvPicPr>
        <p:blipFill>
          <a:blip r:embed="rId2"/>
          <a:stretch>
            <a:fillRect/>
          </a:stretch>
        </p:blipFill>
        <p:spPr>
          <a:xfrm>
            <a:off x="0" y="-30480"/>
            <a:ext cx="12192000" cy="6918960"/>
          </a:xfrm>
          <a:prstGeom prst="rect">
            <a:avLst/>
          </a:prstGeom>
        </p:spPr>
      </p:pic>
      <p:sp>
        <p:nvSpPr>
          <p:cNvPr id="19" name="Rectangle 18"/>
          <p:cNvSpPr/>
          <p:nvPr/>
        </p:nvSpPr>
        <p:spPr>
          <a:xfrm>
            <a:off x="9542547" y="6273800"/>
            <a:ext cx="2386101" cy="379656"/>
          </a:xfrm>
          <a:prstGeom prst="rect">
            <a:avLst/>
          </a:prstGeom>
        </p:spPr>
        <p:txBody>
          <a:bodyPr wrap="none">
            <a:spAutoFit/>
          </a:bodyPr>
          <a:lstStyle/>
          <a:p>
            <a:pPr algn="r"/>
            <a:r>
              <a:rPr lang="en-US" sz="1867" b="0" i="1" dirty="0">
                <a:solidFill>
                  <a:schemeClr val="bg1"/>
                </a:solidFill>
                <a:latin typeface="Aller"/>
                <a:ea typeface="Aller" charset="0"/>
                <a:cs typeface="Aller" charset="0"/>
              </a:rPr>
              <a:t>Welcome to possible</a:t>
            </a:r>
          </a:p>
        </p:txBody>
      </p:sp>
      <p:pic>
        <p:nvPicPr>
          <p:cNvPr id="3" name="Picture 2"/>
          <p:cNvPicPr>
            <a:picLocks noChangeAspect="1"/>
          </p:cNvPicPr>
          <p:nvPr/>
        </p:nvPicPr>
        <p:blipFill>
          <a:blip r:embed="rId3"/>
          <a:stretch>
            <a:fillRect/>
          </a:stretch>
        </p:blipFill>
        <p:spPr>
          <a:xfrm>
            <a:off x="263352" y="260648"/>
            <a:ext cx="4535817" cy="987638"/>
          </a:xfrm>
          <a:prstGeom prst="rect">
            <a:avLst/>
          </a:prstGeom>
        </p:spPr>
      </p:pic>
    </p:spTree>
    <p:extLst>
      <p:ext uri="{BB962C8B-B14F-4D97-AF65-F5344CB8AC3E}">
        <p14:creationId xmlns:p14="http://schemas.microsoft.com/office/powerpoint/2010/main" val="13569896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3677971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666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519769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 name="Rectangle 3"/>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5" name="Rectangle 4">
            <a:extLst>
              <a:ext uri="{FF2B5EF4-FFF2-40B4-BE49-F238E27FC236}">
                <a16:creationId xmlns:a16="http://schemas.microsoft.com/office/drawing/2014/main" id="{58C0F0A7-3DAF-9448-90C5-B2A479AFBDF0}"/>
              </a:ext>
            </a:extLst>
          </p:cNvPr>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11014392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itle Slide">
    <p:bg>
      <p:bgPr>
        <a:gradFill>
          <a:gsLst>
            <a:gs pos="0">
              <a:schemeClr val="accent3"/>
            </a:gs>
            <a:gs pos="100000">
              <a:schemeClr val="accent1"/>
            </a:gs>
          </a:gsLst>
          <a:path path="circle">
            <a:fillToRect l="100000" t="10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23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918305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4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04AC9E51-2729-461D-9AE6-5AA6FC5060CF}" type="slidenum">
              <a:rPr lang="en-US" smtClean="0"/>
              <a:t>‹#›</a:t>
            </a:fld>
            <a:endParaRPr lang="en-US" dirty="0"/>
          </a:p>
        </p:txBody>
      </p:sp>
    </p:spTree>
    <p:extLst>
      <p:ext uri="{BB962C8B-B14F-4D97-AF65-F5344CB8AC3E}">
        <p14:creationId xmlns:p14="http://schemas.microsoft.com/office/powerpoint/2010/main" val="1572896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4" name="Rectangle 3"/>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5" name="Rectangle 4">
            <a:extLst>
              <a:ext uri="{FF2B5EF4-FFF2-40B4-BE49-F238E27FC236}">
                <a16:creationId xmlns:a16="http://schemas.microsoft.com/office/drawing/2014/main" id="{D7B6F075-6EFF-B74C-9439-84615126063B}"/>
              </a:ext>
            </a:extLst>
          </p:cNvPr>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16043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04AC9E51-2729-461D-9AE6-5AA6FC5060CF}" type="slidenum">
              <a:rPr lang="en-US" smtClean="0"/>
              <a:t>‹#›</a:t>
            </a:fld>
            <a:endParaRPr lang="en-US" dirty="0"/>
          </a:p>
        </p:txBody>
      </p:sp>
    </p:spTree>
    <p:extLst>
      <p:ext uri="{BB962C8B-B14F-4D97-AF65-F5344CB8AC3E}">
        <p14:creationId xmlns:p14="http://schemas.microsoft.com/office/powerpoint/2010/main" val="199761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A576A5-C4F4-4127-A875-2940D8C08ACA}" type="datetimeFigureOut">
              <a:rPr lang="en-US" smtClean="0"/>
              <a:t>5/11/2020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EFB3FB9-1D66-4EFF-8FF5-DA9FAA7D429F}" type="slidenum">
              <a:rPr lang="en-US" smtClean="0"/>
              <a:t>‹#›</a:t>
            </a:fld>
            <a:endParaRPr lang="en-US" dirty="0"/>
          </a:p>
        </p:txBody>
      </p:sp>
    </p:spTree>
    <p:extLst>
      <p:ext uri="{BB962C8B-B14F-4D97-AF65-F5344CB8AC3E}">
        <p14:creationId xmlns:p14="http://schemas.microsoft.com/office/powerpoint/2010/main" val="339541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53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89" indent="-228594">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397603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image" Target="../media/image2.png"/><Relationship Id="rId2" Type="http://schemas.openxmlformats.org/officeDocument/2006/relationships/slideLayout" Target="../slideLayouts/slideLayout9.xml"/><Relationship Id="rId16"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theme" Target="../theme/theme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2.png"/><Relationship Id="rId4" Type="http://schemas.openxmlformats.org/officeDocument/2006/relationships/slideLayout" Target="../slideLayouts/slideLayout2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
            <a:ext cx="12192000" cy="11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04AC9E51-2729-461D-9AE6-5AA6FC5060CF}" type="slidenum">
              <a:rPr lang="en-US" smtClean="0"/>
              <a:t>‹#›</a:t>
            </a:fld>
            <a:endParaRPr lang="en-US" dirty="0"/>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0" cstate="email">
            <a:extLst>
              <a:ext uri="{28A0092B-C50C-407E-A947-70E740481C1C}">
                <a14:useLocalDpi xmlns:a14="http://schemas.microsoft.com/office/drawing/2010/main"/>
              </a:ext>
            </a:extLst>
          </a:blip>
          <a:stretch>
            <a:fillRect/>
          </a:stretch>
        </p:blipFill>
        <p:spPr bwMode="auto">
          <a:xfrm>
            <a:off x="609599" y="6412495"/>
            <a:ext cx="1237929" cy="29640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AFC623-06EC-F44F-BC8C-414FEAB68B73}"/>
              </a:ext>
            </a:extLst>
          </p:cNvPr>
          <p:cNvSpPr txBox="1"/>
          <p:nvPr/>
        </p:nvSpPr>
        <p:spPr>
          <a:xfrm>
            <a:off x="4964921" y="6419330"/>
            <a:ext cx="2262158" cy="230832"/>
          </a:xfrm>
          <a:prstGeom prst="rect">
            <a:avLst/>
          </a:prstGeom>
          <a:noFill/>
        </p:spPr>
        <p:txBody>
          <a:bodyPr wrap="none" rtlCol="0">
            <a:spAutoFit/>
          </a:bodyPr>
          <a:lstStyle/>
          <a:p>
            <a:pPr algn="ctr"/>
            <a:r>
              <a:rPr lang="en-US" sz="900" dirty="0">
                <a:solidFill>
                  <a:srgbClr val="929499">
                    <a:lumMod val="60000"/>
                    <a:lumOff val="40000"/>
                  </a:srgbClr>
                </a:solidFill>
                <a:cs typeface="Arial" pitchFamily="34" charset="0"/>
              </a:rPr>
              <a:t>Confidential – for internal circulation only</a:t>
            </a:r>
          </a:p>
        </p:txBody>
      </p:sp>
    </p:spTree>
    <p:extLst>
      <p:ext uri="{BB962C8B-B14F-4D97-AF65-F5344CB8AC3E}">
        <p14:creationId xmlns:p14="http://schemas.microsoft.com/office/powerpoint/2010/main" val="1834250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1" r:id="rId7"/>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9" name="Picture 3"/>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46461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0" y="1"/>
            <a:ext cx="12192000" cy="116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0" cstate="email">
            <a:extLst>
              <a:ext uri="{28A0092B-C50C-407E-A947-70E740481C1C}">
                <a14:useLocalDpi xmlns:a14="http://schemas.microsoft.com/office/drawing/2010/main"/>
              </a:ext>
            </a:extLst>
          </a:blip>
          <a:stretch>
            <a:fillRect/>
          </a:stretch>
        </p:blipFill>
        <p:spPr bwMode="auto">
          <a:xfrm>
            <a:off x="609599" y="6412495"/>
            <a:ext cx="1237929" cy="29640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30695"/>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530009"/>
            <a:ext cx="12192000" cy="1477328"/>
          </a:xfrm>
          <a:prstGeom prst="rect">
            <a:avLst/>
          </a:prstGeom>
          <a:solidFill>
            <a:schemeClr val="bg1">
              <a:alpha val="82000"/>
            </a:schemeClr>
          </a:solidFill>
        </p:spPr>
        <p:txBody>
          <a:bodyPr wrap="square" rtlCol="0">
            <a:spAutoFit/>
          </a:bodyPr>
          <a:lstStyle/>
          <a:p>
            <a:endParaRPr lang="en-US" sz="1600" dirty="0">
              <a:solidFill>
                <a:schemeClr val="accent6">
                  <a:lumMod val="50000"/>
                </a:schemeClr>
              </a:solidFill>
              <a:latin typeface="Calibri" panose="020F0502020204030204" pitchFamily="34" charset="0"/>
              <a:cs typeface="Calibri" panose="020F0502020204030204" pitchFamily="34" charset="0"/>
            </a:endParaRPr>
          </a:p>
          <a:p>
            <a:r>
              <a:rPr lang="en-US" sz="3200" b="1" dirty="0">
                <a:solidFill>
                  <a:schemeClr val="accent6">
                    <a:lumMod val="50000"/>
                  </a:schemeClr>
                </a:solidFill>
                <a:latin typeface="Calibri" panose="020F0502020204030204" pitchFamily="34" charset="0"/>
                <a:cs typeface="Calibri" panose="020F0502020204030204" pitchFamily="34" charset="0"/>
              </a:rPr>
              <a:t>Mindtree Kalinga – An Overview</a:t>
            </a:r>
          </a:p>
          <a:p>
            <a:endParaRPr lang="en-US" sz="2400" dirty="0">
              <a:solidFill>
                <a:schemeClr val="accent6">
                  <a:lumMod val="50000"/>
                </a:schemeClr>
              </a:solidFill>
              <a:latin typeface="Calibri" panose="020F0502020204030204" pitchFamily="34" charset="0"/>
              <a:cs typeface="Calibri" panose="020F0502020204030204" pitchFamily="34" charset="0"/>
            </a:endParaRPr>
          </a:p>
          <a:p>
            <a:endParaRPr lang="en-US" dirty="0">
              <a:solidFill>
                <a:schemeClr val="accent6">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20008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srcRect l="10229" r="15569" b="1412"/>
          <a:stretch/>
        </p:blipFill>
        <p:spPr>
          <a:xfrm>
            <a:off x="5358580" y="776748"/>
            <a:ext cx="4878724" cy="5417575"/>
          </a:xfrm>
          <a:prstGeom prst="ellipse">
            <a:avLst/>
          </a:prstGeom>
          <a:ln>
            <a:noFill/>
          </a:ln>
          <a:effectLst>
            <a:softEdge rad="112500"/>
          </a:effectLst>
        </p:spPr>
      </p:pic>
      <p:sp>
        <p:nvSpPr>
          <p:cNvPr id="14" name="Title 9"/>
          <p:cNvSpPr txBox="1">
            <a:spLocks/>
          </p:cNvSpPr>
          <p:nvPr/>
        </p:nvSpPr>
        <p:spPr>
          <a:xfrm>
            <a:off x="1533831" y="587075"/>
            <a:ext cx="4737334" cy="1146889"/>
          </a:xfrm>
          <a:prstGeom prst="rect">
            <a:avLst/>
          </a:prstGeom>
        </p:spPr>
        <p:txBody>
          <a:bodyPr vert="horz" lIns="0" tIns="45720" rIns="0" bIns="45720" rtlCol="0" anchor="ctr">
            <a:noAutofit/>
          </a:bodyPr>
          <a:lstStyle>
            <a:lvl1pPr marL="0"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a:lstStyle>
          <a:p>
            <a:r>
              <a:rPr lang="en-US" sz="10000" b="1" u="sng" dirty="0" smtClean="0">
                <a:effectLst>
                  <a:outerShdw blurRad="38100" dist="38100" dir="2700000" algn="tl">
                    <a:srgbClr val="000000">
                      <a:alpha val="43137"/>
                    </a:srgbClr>
                  </a:outerShdw>
                </a:effectLst>
              </a:rPr>
              <a:t>Jenkins</a:t>
            </a:r>
            <a:endParaRPr lang="en-US" sz="10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74401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effectLst>
                  <a:outerShdw blurRad="38100" dist="38100" dir="2700000" algn="tl">
                    <a:srgbClr val="000000">
                      <a:alpha val="43137"/>
                    </a:srgbClr>
                  </a:outerShdw>
                </a:effectLst>
              </a:rPr>
              <a:t>What is Jenkins?</a:t>
            </a:r>
          </a:p>
        </p:txBody>
      </p:sp>
      <p:sp>
        <p:nvSpPr>
          <p:cNvPr id="3" name="Content Placeholder 2"/>
          <p:cNvSpPr>
            <a:spLocks noGrp="1"/>
          </p:cNvSpPr>
          <p:nvPr>
            <p:ph idx="1"/>
          </p:nvPr>
        </p:nvSpPr>
        <p:spPr>
          <a:xfrm>
            <a:off x="572085" y="1121523"/>
            <a:ext cx="10282728" cy="1690503"/>
          </a:xfrm>
        </p:spPr>
        <p:txBody>
          <a:bodyPr/>
          <a:lstStyle/>
          <a:p>
            <a:pPr marL="342900" indent="-342900">
              <a:buFont typeface="Wingdings" panose="05000000000000000000" pitchFamily="2" charset="2"/>
              <a:buChar char="q"/>
            </a:pPr>
            <a:r>
              <a:rPr lang="en-US" sz="2000" b="1" dirty="0"/>
              <a:t>Jenkins is automation tool written in java for continuous integration and continuous deployment which make the life of the developers easy. </a:t>
            </a:r>
            <a:endParaRPr lang="en-US" sz="2000" b="1" dirty="0" smtClean="0"/>
          </a:p>
          <a:p>
            <a:pPr marL="342900" indent="-342900">
              <a:buFont typeface="Wingdings" panose="05000000000000000000" pitchFamily="2" charset="2"/>
              <a:buChar char="q"/>
            </a:pPr>
            <a:r>
              <a:rPr lang="en-US" sz="2000" b="1" dirty="0" smtClean="0"/>
              <a:t>Jenkins </a:t>
            </a:r>
            <a:r>
              <a:rPr lang="en-US" sz="2000" b="1" dirty="0"/>
              <a:t>contains large number of </a:t>
            </a:r>
            <a:r>
              <a:rPr lang="en-US" sz="2000" b="1" dirty="0" smtClean="0"/>
              <a:t>plugins</a:t>
            </a:r>
          </a:p>
          <a:p>
            <a:pPr marL="342900" indent="-342900">
              <a:buFont typeface="Wingdings" panose="05000000000000000000" pitchFamily="2" charset="2"/>
              <a:buChar char="q"/>
            </a:pPr>
            <a:r>
              <a:rPr lang="en-US" sz="2000" b="1" dirty="0" smtClean="0"/>
              <a:t>Jenkins </a:t>
            </a:r>
            <a:r>
              <a:rPr lang="en-US" sz="2000" b="1" dirty="0"/>
              <a:t>is a Continuous integration tools</a:t>
            </a:r>
          </a:p>
          <a:p>
            <a:pPr marL="0" indent="0">
              <a:buNone/>
            </a:pPr>
            <a:endParaRPr lang="en-US" b="1" dirty="0"/>
          </a:p>
        </p:txBody>
      </p:sp>
      <p:pic>
        <p:nvPicPr>
          <p:cNvPr id="5" name="Picture 4" descr="Jenkins®"/>
          <p:cNvPicPr/>
          <p:nvPr/>
        </p:nvPicPr>
        <p:blipFill>
          <a:blip r:embed="rId2">
            <a:extLst>
              <a:ext uri="{28A0092B-C50C-407E-A947-70E740481C1C}">
                <a14:useLocalDpi xmlns:a14="http://schemas.microsoft.com/office/drawing/2010/main" val="0"/>
              </a:ext>
            </a:extLst>
          </a:blip>
          <a:srcRect/>
          <a:stretch>
            <a:fillRect/>
          </a:stretch>
        </p:blipFill>
        <p:spPr bwMode="auto">
          <a:xfrm>
            <a:off x="4650658" y="2664542"/>
            <a:ext cx="7053613" cy="3913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Left Arrow 3"/>
          <p:cNvSpPr/>
          <p:nvPr/>
        </p:nvSpPr>
        <p:spPr>
          <a:xfrm rot="20294207">
            <a:off x="5915249" y="3609075"/>
            <a:ext cx="1460396" cy="681744"/>
          </a:xfrm>
          <a:prstGeom prst="leftArrow">
            <a:avLst>
              <a:gd name="adj1" fmla="val 40364"/>
              <a:gd name="adj2" fmla="val 58868"/>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6" name="Left Arrow 5"/>
          <p:cNvSpPr/>
          <p:nvPr/>
        </p:nvSpPr>
        <p:spPr>
          <a:xfrm rot="18506124">
            <a:off x="6456159" y="4226976"/>
            <a:ext cx="1383789" cy="681744"/>
          </a:xfrm>
          <a:prstGeom prst="leftArrow">
            <a:avLst>
              <a:gd name="adj1" fmla="val 40364"/>
              <a:gd name="adj2" fmla="val 58868"/>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7" name="Left Arrow 6"/>
          <p:cNvSpPr/>
          <p:nvPr/>
        </p:nvSpPr>
        <p:spPr>
          <a:xfrm rot="16200000">
            <a:off x="7447943" y="4540843"/>
            <a:ext cx="1229032" cy="681744"/>
          </a:xfrm>
          <a:prstGeom prst="leftArrow">
            <a:avLst>
              <a:gd name="adj1" fmla="val 40364"/>
              <a:gd name="adj2" fmla="val 58868"/>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8" name="Left Arrow 7"/>
          <p:cNvSpPr/>
          <p:nvPr/>
        </p:nvSpPr>
        <p:spPr>
          <a:xfrm rot="12320007">
            <a:off x="8676618" y="3691548"/>
            <a:ext cx="1613067" cy="681744"/>
          </a:xfrm>
          <a:prstGeom prst="leftArrow">
            <a:avLst>
              <a:gd name="adj1" fmla="val 40364"/>
              <a:gd name="adj2" fmla="val 58868"/>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9" name="Left Arrow 8"/>
          <p:cNvSpPr/>
          <p:nvPr/>
        </p:nvSpPr>
        <p:spPr>
          <a:xfrm rot="13887472">
            <a:off x="8221211" y="4250686"/>
            <a:ext cx="1383789" cy="681744"/>
          </a:xfrm>
          <a:prstGeom prst="leftArrow">
            <a:avLst>
              <a:gd name="adj1" fmla="val 40364"/>
              <a:gd name="adj2" fmla="val 58868"/>
            </a:avLst>
          </a:prstGeom>
          <a:ln/>
        </p:spPr>
        <p:style>
          <a:lnRef idx="0">
            <a:schemeClr val="dk1"/>
          </a:lnRef>
          <a:fillRef idx="3">
            <a:schemeClr val="dk1"/>
          </a:fillRef>
          <a:effectRef idx="3">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71303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effectLst>
                  <a:outerShdw blurRad="38100" dist="38100" dir="2700000" algn="tl">
                    <a:srgbClr val="000000">
                      <a:alpha val="43137"/>
                    </a:srgbClr>
                  </a:outerShdw>
                </a:effectLst>
              </a:rPr>
              <a:t>What is continuous integration tools</a:t>
            </a:r>
            <a:endParaRPr lang="en-US" sz="4400"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5440" y="1153051"/>
            <a:ext cx="10972800" cy="4001095"/>
          </a:xfrm>
        </p:spPr>
        <p:txBody>
          <a:bodyPr/>
          <a:lstStyle/>
          <a:p>
            <a:pPr marL="342900" indent="-342900">
              <a:lnSpc>
                <a:spcPct val="150000"/>
              </a:lnSpc>
              <a:buFont typeface="Wingdings" panose="05000000000000000000" pitchFamily="2" charset="2"/>
              <a:buChar char="Ø"/>
            </a:pPr>
            <a:r>
              <a:rPr lang="en-US" sz="2000" b="1" dirty="0"/>
              <a:t>Continuous Integration is a process in which the developers  need to commit </a:t>
            </a:r>
            <a:r>
              <a:rPr lang="en-US" sz="2000" b="1" dirty="0" smtClean="0"/>
              <a:t>changes to </a:t>
            </a:r>
            <a:r>
              <a:rPr lang="en-US" sz="2000" b="1" dirty="0"/>
              <a:t>github or remote repository at regular interval of </a:t>
            </a:r>
            <a:r>
              <a:rPr lang="en-US" sz="2000" b="1" dirty="0" smtClean="0"/>
              <a:t>time as shown in the diagram. </a:t>
            </a:r>
          </a:p>
          <a:p>
            <a:pPr marL="342900" indent="-342900">
              <a:lnSpc>
                <a:spcPct val="150000"/>
              </a:lnSpc>
              <a:buFont typeface="Wingdings" panose="05000000000000000000" pitchFamily="2" charset="2"/>
              <a:buChar char="Ø"/>
            </a:pPr>
            <a:r>
              <a:rPr lang="en-US" sz="2000" b="1" dirty="0" smtClean="0"/>
              <a:t>After </a:t>
            </a:r>
            <a:r>
              <a:rPr lang="en-US" sz="2000" b="1" dirty="0"/>
              <a:t>the commit made to the remote repository it is built which allows the development teams to detect the problems early and fix the error </a:t>
            </a:r>
            <a:r>
              <a:rPr lang="en-US" sz="2000" b="1" dirty="0" smtClean="0"/>
              <a:t>early.</a:t>
            </a:r>
          </a:p>
          <a:p>
            <a:pPr marL="342900" indent="-342900">
              <a:lnSpc>
                <a:spcPct val="150000"/>
              </a:lnSpc>
              <a:buFont typeface="Wingdings" panose="05000000000000000000" pitchFamily="2" charset="2"/>
              <a:buChar char="Ø"/>
            </a:pPr>
            <a:r>
              <a:rPr lang="en-US" sz="2000" b="1" dirty="0" smtClean="0"/>
              <a:t>Continuous </a:t>
            </a:r>
            <a:r>
              <a:rPr lang="en-US" sz="2000" b="1" dirty="0"/>
              <a:t>Integration is the  process of having shorter release cycle i.e., creating smaller features and integrating them to the source code and employing automated build and test processes for quicker feedback.</a:t>
            </a:r>
          </a:p>
          <a:p>
            <a:endParaRPr lang="en-US" sz="2000" b="1" dirty="0"/>
          </a:p>
        </p:txBody>
      </p:sp>
      <p:pic>
        <p:nvPicPr>
          <p:cNvPr id="5" name="Picture 4"/>
          <p:cNvPicPr>
            <a:picLocks noChangeAspect="1"/>
          </p:cNvPicPr>
          <p:nvPr/>
        </p:nvPicPr>
        <p:blipFill rotWithShape="1">
          <a:blip r:embed="rId2"/>
          <a:srcRect l="2891" b="11239"/>
          <a:stretch/>
        </p:blipFill>
        <p:spPr>
          <a:xfrm>
            <a:off x="993057" y="4768645"/>
            <a:ext cx="10551827" cy="151416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769291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u="sng" dirty="0">
                <a:effectLst>
                  <a:outerShdw blurRad="38100" dist="38100" dir="2700000" algn="tl">
                    <a:srgbClr val="000000">
                      <a:alpha val="43137"/>
                    </a:srgbClr>
                  </a:outerShdw>
                </a:effectLst>
              </a:rPr>
              <a:t>Work Flow </a:t>
            </a:r>
            <a:r>
              <a:rPr lang="en-US" sz="4400" b="1" u="sng" dirty="0" smtClean="0">
                <a:effectLst>
                  <a:outerShdw blurRad="38100" dist="38100" dir="2700000" algn="tl">
                    <a:srgbClr val="000000">
                      <a:alpha val="43137"/>
                    </a:srgbClr>
                  </a:outerShdw>
                </a:effectLst>
              </a:rPr>
              <a:t>of </a:t>
            </a:r>
            <a:r>
              <a:rPr lang="en-US" sz="4400" b="1" u="sng" dirty="0">
                <a:effectLst>
                  <a:outerShdw blurRad="38100" dist="38100" dir="2700000" algn="tl">
                    <a:srgbClr val="000000">
                      <a:alpha val="43137"/>
                    </a:srgbClr>
                  </a:outerShdw>
                </a:effectLst>
              </a:rPr>
              <a:t>Jenkins With Git</a:t>
            </a:r>
          </a:p>
        </p:txBody>
      </p:sp>
      <p:sp>
        <p:nvSpPr>
          <p:cNvPr id="3" name="Slide Number Placeholder 2"/>
          <p:cNvSpPr>
            <a:spLocks noGrp="1"/>
          </p:cNvSpPr>
          <p:nvPr>
            <p:ph type="sldNum" sz="quarter" idx="12"/>
          </p:nvPr>
        </p:nvSpPr>
        <p:spPr/>
        <p:txBody>
          <a:bodyPr/>
          <a:lstStyle/>
          <a:p>
            <a:fld id="{0EFB3FB9-1D66-4EFF-8FF5-DA9FAA7D429F}" type="slidenum">
              <a:rPr lang="en-US" smtClean="0"/>
              <a:t>13</a:t>
            </a:fld>
            <a:endParaRPr lang="en-US" dirty="0"/>
          </a:p>
        </p:txBody>
      </p:sp>
      <p:sp>
        <p:nvSpPr>
          <p:cNvPr id="4" name="Rounded Rectangle 3"/>
          <p:cNvSpPr/>
          <p:nvPr/>
        </p:nvSpPr>
        <p:spPr>
          <a:xfrm>
            <a:off x="1046842" y="3232037"/>
            <a:ext cx="2061029" cy="1204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Version Control System</a:t>
            </a:r>
          </a:p>
          <a:p>
            <a:pPr algn="ctr"/>
            <a:r>
              <a:rPr lang="en-US" dirty="0"/>
              <a:t>(Git)</a:t>
            </a:r>
          </a:p>
        </p:txBody>
      </p:sp>
      <p:sp>
        <p:nvSpPr>
          <p:cNvPr id="5" name="Rounded Rectangle 4"/>
          <p:cNvSpPr/>
          <p:nvPr/>
        </p:nvSpPr>
        <p:spPr>
          <a:xfrm>
            <a:off x="5065485" y="3232037"/>
            <a:ext cx="2061029" cy="12046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Build</a:t>
            </a:r>
          </a:p>
          <a:p>
            <a:pPr algn="ctr"/>
            <a:r>
              <a:rPr lang="en-US" dirty="0"/>
              <a:t>(Maven)</a:t>
            </a:r>
          </a:p>
        </p:txBody>
      </p:sp>
      <p:sp>
        <p:nvSpPr>
          <p:cNvPr id="6" name="Rounded Rectangle 5"/>
          <p:cNvSpPr/>
          <p:nvPr/>
        </p:nvSpPr>
        <p:spPr>
          <a:xfrm>
            <a:off x="9084128" y="3232037"/>
            <a:ext cx="2107333" cy="112130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Continuous integration</a:t>
            </a:r>
          </a:p>
          <a:p>
            <a:pPr algn="ctr"/>
            <a:r>
              <a:rPr lang="en-US" dirty="0"/>
              <a:t>(Jenkins)</a:t>
            </a:r>
          </a:p>
        </p:txBody>
      </p:sp>
      <p:sp>
        <p:nvSpPr>
          <p:cNvPr id="7" name="Right Arrow 6"/>
          <p:cNvSpPr/>
          <p:nvPr/>
        </p:nvSpPr>
        <p:spPr>
          <a:xfrm>
            <a:off x="3127535" y="3628138"/>
            <a:ext cx="1911310" cy="37981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 name="Right Arrow 7"/>
          <p:cNvSpPr/>
          <p:nvPr/>
        </p:nvSpPr>
        <p:spPr>
          <a:xfrm>
            <a:off x="7143322" y="3628138"/>
            <a:ext cx="1912186" cy="37981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pic>
        <p:nvPicPr>
          <p:cNvPr id="9" name="Picture 8"/>
          <p:cNvPicPr>
            <a:picLocks noChangeAspect="1"/>
          </p:cNvPicPr>
          <p:nvPr/>
        </p:nvPicPr>
        <p:blipFill rotWithShape="1">
          <a:blip r:embed="rId2"/>
          <a:srcRect r="56683"/>
          <a:stretch/>
        </p:blipFill>
        <p:spPr>
          <a:xfrm>
            <a:off x="1559328" y="2158761"/>
            <a:ext cx="1036056" cy="98369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Picture 9"/>
          <p:cNvPicPr>
            <a:picLocks noChangeAspect="1"/>
          </p:cNvPicPr>
          <p:nvPr/>
        </p:nvPicPr>
        <p:blipFill rotWithShape="1">
          <a:blip r:embed="rId3"/>
          <a:srcRect l="10229" r="15569" b="1412"/>
          <a:stretch/>
        </p:blipFill>
        <p:spPr>
          <a:xfrm>
            <a:off x="9542907" y="1893756"/>
            <a:ext cx="1189774" cy="124869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98519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922" y="268957"/>
            <a:ext cx="3207130" cy="639763"/>
          </a:xfrm>
        </p:spPr>
        <p:txBody>
          <a:bodyPr>
            <a:noAutofit/>
          </a:bodyPr>
          <a:lstStyle/>
          <a:p>
            <a:pPr algn="ctr"/>
            <a:r>
              <a:rPr lang="en-US" sz="4400" b="1" u="sng" dirty="0">
                <a:effectLst>
                  <a:outerShdw blurRad="38100" dist="38100" dir="2700000" algn="tl">
                    <a:srgbClr val="000000">
                      <a:alpha val="43137"/>
                    </a:srgbClr>
                  </a:outerShdw>
                </a:effectLst>
              </a:rPr>
              <a:t>SonarQube</a:t>
            </a:r>
          </a:p>
        </p:txBody>
      </p:sp>
      <p:sp>
        <p:nvSpPr>
          <p:cNvPr id="4" name="Slide Number Placeholder 3"/>
          <p:cNvSpPr>
            <a:spLocks noGrp="1"/>
          </p:cNvSpPr>
          <p:nvPr>
            <p:ph type="sldNum" sz="quarter" idx="4"/>
          </p:nvPr>
        </p:nvSpPr>
        <p:spPr/>
        <p:txBody>
          <a:bodyPr/>
          <a:lstStyle/>
          <a:p>
            <a:fld id="{04AC9E51-2729-461D-9AE6-5AA6FC5060CF}" type="slidenum">
              <a:rPr lang="en-US" smtClean="0"/>
              <a:t>14</a:t>
            </a:fld>
            <a:endParaRPr lang="en-US" dirty="0"/>
          </a:p>
        </p:txBody>
      </p:sp>
      <p:sp>
        <p:nvSpPr>
          <p:cNvPr id="5" name="Content Placeholder 4"/>
          <p:cNvSpPr>
            <a:spLocks noGrp="1"/>
          </p:cNvSpPr>
          <p:nvPr>
            <p:ph idx="1"/>
          </p:nvPr>
        </p:nvSpPr>
        <p:spPr>
          <a:xfrm>
            <a:off x="1602658" y="1378979"/>
            <a:ext cx="9979742" cy="4431983"/>
          </a:xfrm>
        </p:spPr>
        <p:txBody>
          <a:bodyPr/>
          <a:lstStyle/>
          <a:p>
            <a:pPr marL="342900" indent="-342900" algn="just">
              <a:buFont typeface="Wingdings" panose="05000000000000000000" pitchFamily="2" charset="2"/>
              <a:buChar char="Ø"/>
            </a:pPr>
            <a:r>
              <a:rPr lang="en-US" sz="2000" b="1" dirty="0"/>
              <a:t>SonarQube is an automatic code review tool to detect bugs, vulnerabilities and code smells in your code. It can integrate with your existing workflow to enable continuous code inspection across your project branches and pull requests. In this sonar we can also configure quality </a:t>
            </a:r>
            <a:r>
              <a:rPr lang="en-US" sz="2000" b="1" dirty="0" smtClean="0"/>
              <a:t>gate</a:t>
            </a:r>
          </a:p>
          <a:p>
            <a:pPr marL="342900" indent="-342900" algn="just">
              <a:buFont typeface="Wingdings" panose="05000000000000000000" pitchFamily="2" charset="2"/>
              <a:buChar char="Ø"/>
            </a:pPr>
            <a:r>
              <a:rPr lang="en-US" sz="2000" b="1" dirty="0" smtClean="0"/>
              <a:t>A </a:t>
            </a:r>
            <a:r>
              <a:rPr lang="en-US" sz="2000" b="1" dirty="0"/>
              <a:t>quality gate is the best way to enforce a quality policy in any  organization</a:t>
            </a:r>
          </a:p>
          <a:p>
            <a:endParaRPr lang="en-US" sz="2000" b="1" dirty="0" smtClean="0"/>
          </a:p>
          <a:p>
            <a:r>
              <a:rPr lang="en-US" sz="2000" b="1" dirty="0" smtClean="0"/>
              <a:t>you </a:t>
            </a:r>
            <a:r>
              <a:rPr lang="en-US" sz="2000" b="1" dirty="0"/>
              <a:t>define a set of Boolean conditions on basis of which quality gate pass or fail. For example:</a:t>
            </a:r>
          </a:p>
          <a:p>
            <a:pPr marL="342900" indent="-342900">
              <a:buFont typeface="Wingdings" panose="05000000000000000000" pitchFamily="2" charset="2"/>
              <a:buChar char="ü"/>
            </a:pPr>
            <a:r>
              <a:rPr lang="en-US" sz="2000" b="1" dirty="0" smtClean="0"/>
              <a:t>            No </a:t>
            </a:r>
            <a:r>
              <a:rPr lang="en-US" sz="2000" b="1" dirty="0"/>
              <a:t>new blocker </a:t>
            </a:r>
            <a:r>
              <a:rPr lang="en-US" sz="2000" b="1" dirty="0" smtClean="0"/>
              <a:t>issues</a:t>
            </a:r>
          </a:p>
          <a:p>
            <a:pPr marL="342900" indent="-342900">
              <a:buFont typeface="Wingdings" panose="05000000000000000000" pitchFamily="2" charset="2"/>
              <a:buChar char="ü"/>
            </a:pPr>
            <a:r>
              <a:rPr lang="en-US" sz="2000" b="1" dirty="0"/>
              <a:t> </a:t>
            </a:r>
            <a:r>
              <a:rPr lang="en-US" sz="2000" b="1" dirty="0" smtClean="0"/>
              <a:t>           Code </a:t>
            </a:r>
            <a:r>
              <a:rPr lang="en-US" sz="2000" b="1" dirty="0"/>
              <a:t>coverage on new code greater than 80%</a:t>
            </a:r>
          </a:p>
          <a:p>
            <a:endParaRPr lang="en-US" sz="2800" dirty="0"/>
          </a:p>
        </p:txBody>
      </p:sp>
    </p:spTree>
    <p:extLst>
      <p:ext uri="{BB962C8B-B14F-4D97-AF65-F5344CB8AC3E}">
        <p14:creationId xmlns:p14="http://schemas.microsoft.com/office/powerpoint/2010/main" val="38447863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b="1" u="sng" dirty="0">
                <a:effectLst>
                  <a:outerShdw blurRad="38100" dist="38100" dir="2700000" algn="tl">
                    <a:srgbClr val="000000">
                      <a:alpha val="43137"/>
                    </a:srgbClr>
                  </a:outerShdw>
                </a:effectLst>
              </a:rPr>
              <a:t>Workflow of SonarQube with Jenkins</a:t>
            </a:r>
          </a:p>
        </p:txBody>
      </p:sp>
      <p:sp>
        <p:nvSpPr>
          <p:cNvPr id="4" name="Slide Number Placeholder 3"/>
          <p:cNvSpPr>
            <a:spLocks noGrp="1"/>
          </p:cNvSpPr>
          <p:nvPr>
            <p:ph type="sldNum" sz="quarter" idx="4"/>
          </p:nvPr>
        </p:nvSpPr>
        <p:spPr/>
        <p:txBody>
          <a:bodyPr/>
          <a:lstStyle/>
          <a:p>
            <a:fld id="{04AC9E51-2729-461D-9AE6-5AA6FC5060CF}" type="slidenum">
              <a:rPr lang="en-US" smtClean="0"/>
              <a:t>15</a:t>
            </a:fld>
            <a:endParaRPr lang="en-US" dirty="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738252" y="1759871"/>
            <a:ext cx="7887529" cy="4124587"/>
          </a:xfrm>
          <a:prstGeom prst="rect">
            <a:avLst/>
          </a:prstGeom>
          <a:noFill/>
          <a:extLst>
            <a:ext uri="{909E8E84-426E-40DD-AFC4-6F175D3DCCD1}">
              <a14:hiddenFill xmlns:a14="http://schemas.microsoft.com/office/drawing/2010/main">
                <a:solidFill>
                  <a:srgbClr val="FFFFFF"/>
                </a:solidFill>
              </a14:hiddenFill>
            </a:ext>
          </a:extLst>
        </p:spPr>
      </p:pic>
      <p:sp>
        <p:nvSpPr>
          <p:cNvPr id="3" name="Left Arrow 2"/>
          <p:cNvSpPr/>
          <p:nvPr/>
        </p:nvSpPr>
        <p:spPr>
          <a:xfrm>
            <a:off x="6695768" y="4689986"/>
            <a:ext cx="442452" cy="412955"/>
          </a:xfrm>
          <a:prstGeom prst="lef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6" name="Left Arrow 5"/>
          <p:cNvSpPr/>
          <p:nvPr/>
        </p:nvSpPr>
        <p:spPr>
          <a:xfrm rot="1487142">
            <a:off x="3701885" y="3755384"/>
            <a:ext cx="928437" cy="412955"/>
          </a:xfrm>
          <a:prstGeom prst="lef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8" name="Left Arrow 7"/>
          <p:cNvSpPr/>
          <p:nvPr/>
        </p:nvSpPr>
        <p:spPr>
          <a:xfrm rot="9151362">
            <a:off x="3272811" y="2460626"/>
            <a:ext cx="781040" cy="412955"/>
          </a:xfrm>
          <a:prstGeom prst="leftArrow">
            <a:avLst/>
          </a:prstGeom>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5" name="Down Arrow 4"/>
          <p:cNvSpPr/>
          <p:nvPr/>
        </p:nvSpPr>
        <p:spPr>
          <a:xfrm>
            <a:off x="5004620" y="4343931"/>
            <a:ext cx="412955" cy="346055"/>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9547943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16</a:t>
            </a:fld>
            <a:endParaRPr lang="en-US" dirty="0"/>
          </a:p>
        </p:txBody>
      </p:sp>
      <p:pic>
        <p:nvPicPr>
          <p:cNvPr id="11" name="Picture 10"/>
          <p:cNvPicPr>
            <a:picLocks noChangeAspect="1"/>
          </p:cNvPicPr>
          <p:nvPr/>
        </p:nvPicPr>
        <p:blipFill rotWithShape="1">
          <a:blip r:embed="rId2"/>
          <a:srcRect l="15906" t="7693" r="33610" b="13286"/>
          <a:stretch/>
        </p:blipFill>
        <p:spPr>
          <a:xfrm>
            <a:off x="1924491" y="1163901"/>
            <a:ext cx="7942522" cy="4917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itle 1"/>
          <p:cNvSpPr>
            <a:spLocks noGrp="1"/>
          </p:cNvSpPr>
          <p:nvPr>
            <p:ph type="title"/>
          </p:nvPr>
        </p:nvSpPr>
        <p:spPr>
          <a:xfrm>
            <a:off x="1924491" y="1163901"/>
            <a:ext cx="2458194" cy="639763"/>
          </a:xfrm>
        </p:spPr>
        <p:txBody>
          <a:bodyPr>
            <a:noAutofit/>
          </a:bodyPr>
          <a:lstStyle/>
          <a:p>
            <a:pPr algn="ctr"/>
            <a:r>
              <a:rPr lang="en-US" sz="5400" b="1" u="sng" dirty="0" smtClean="0">
                <a:effectLst>
                  <a:outerShdw blurRad="38100" dist="38100" dir="2700000" algn="tl">
                    <a:srgbClr val="000000">
                      <a:alpha val="43137"/>
                    </a:srgbClr>
                  </a:outerShdw>
                </a:effectLst>
              </a:rPr>
              <a:t>Docker</a:t>
            </a:r>
            <a:endParaRPr lang="en-US" sz="5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389581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smtClean="0">
                <a:effectLst>
                  <a:outerShdw blurRad="38100" dist="38100" dir="2700000" algn="tl">
                    <a:srgbClr val="000000">
                      <a:alpha val="43137"/>
                    </a:srgbClr>
                  </a:outerShdw>
                </a:effectLst>
                <a:latin typeface="+mn-lt"/>
              </a:rPr>
              <a:t>What is Docker and Container?</a:t>
            </a:r>
            <a:endParaRPr lang="en-US" sz="4400"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731574" y="1626782"/>
            <a:ext cx="10972800" cy="3631763"/>
          </a:xfrm>
        </p:spPr>
        <p:txBody>
          <a:bodyPr/>
          <a:lstStyle/>
          <a:p>
            <a:r>
              <a:rPr lang="en-US" sz="2800" b="1" dirty="0">
                <a:solidFill>
                  <a:schemeClr val="tx1">
                    <a:lumMod val="50000"/>
                  </a:schemeClr>
                </a:solidFill>
                <a:latin typeface="+mn-lt"/>
              </a:rPr>
              <a:t>What is Docker ?</a:t>
            </a:r>
          </a:p>
          <a:p>
            <a:pPr marL="320040" lvl="1" indent="0">
              <a:buNone/>
            </a:pPr>
            <a:r>
              <a:rPr lang="en-US" sz="2000" b="1" dirty="0" smtClean="0">
                <a:solidFill>
                  <a:schemeClr val="tx1">
                    <a:lumMod val="50000"/>
                  </a:schemeClr>
                </a:solidFill>
                <a:latin typeface="+mn-lt"/>
              </a:rPr>
              <a:t>Docker </a:t>
            </a:r>
            <a:r>
              <a:rPr lang="en-US" sz="2000" b="1" dirty="0">
                <a:solidFill>
                  <a:schemeClr val="tx1">
                    <a:lumMod val="50000"/>
                  </a:schemeClr>
                </a:solidFill>
                <a:latin typeface="+mn-lt"/>
              </a:rPr>
              <a:t>is a containerization platform that packages your application and all its dependencies together in the form of a docker container to ensure that your application works seamlessly in any environment.</a:t>
            </a:r>
          </a:p>
          <a:p>
            <a:pPr marL="0" indent="0">
              <a:buNone/>
            </a:pPr>
            <a:endParaRPr lang="en-US" sz="2000" b="1" dirty="0" smtClean="0">
              <a:solidFill>
                <a:schemeClr val="tx1">
                  <a:lumMod val="50000"/>
                </a:schemeClr>
              </a:solidFill>
              <a:latin typeface="+mn-lt"/>
            </a:endParaRPr>
          </a:p>
          <a:p>
            <a:r>
              <a:rPr lang="en-US" sz="2800" b="1" dirty="0">
                <a:solidFill>
                  <a:schemeClr val="tx1">
                    <a:lumMod val="50000"/>
                  </a:schemeClr>
                </a:solidFill>
                <a:latin typeface="+mn-lt"/>
              </a:rPr>
              <a:t>What is Container ? </a:t>
            </a:r>
          </a:p>
          <a:p>
            <a:pPr marL="320040" lvl="1" indent="0">
              <a:buNone/>
            </a:pPr>
            <a:r>
              <a:rPr lang="en-US" sz="2000" b="1" dirty="0" smtClean="0">
                <a:solidFill>
                  <a:schemeClr val="tx1">
                    <a:lumMod val="50000"/>
                  </a:schemeClr>
                </a:solidFill>
                <a:latin typeface="+mn-lt"/>
              </a:rPr>
              <a:t>Docker </a:t>
            </a:r>
            <a:r>
              <a:rPr lang="en-US" sz="2000" b="1" dirty="0">
                <a:solidFill>
                  <a:schemeClr val="tx1">
                    <a:lumMod val="50000"/>
                  </a:schemeClr>
                </a:solidFill>
                <a:latin typeface="+mn-lt"/>
              </a:rPr>
              <a:t>Container is a standardized unit which can be created on the fly to deploy a particular application or environment. It could be an Ubuntu container, CentOs container, etc</a:t>
            </a:r>
          </a:p>
        </p:txBody>
      </p:sp>
    </p:spTree>
    <p:extLst>
      <p:ext uri="{BB962C8B-B14F-4D97-AF65-F5344CB8AC3E}">
        <p14:creationId xmlns:p14="http://schemas.microsoft.com/office/powerpoint/2010/main" val="19893492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073" y="329609"/>
            <a:ext cx="4296030" cy="720099"/>
          </a:xfrm>
        </p:spPr>
        <p:txBody>
          <a:bodyPr>
            <a:noAutofit/>
          </a:bodyPr>
          <a:lstStyle/>
          <a:p>
            <a:r>
              <a:rPr lang="en-US" sz="4400" b="1" u="sng" dirty="0">
                <a:effectLst>
                  <a:outerShdw blurRad="38100" dist="38100" dir="2700000" algn="tl">
                    <a:srgbClr val="000000">
                      <a:alpha val="43137"/>
                    </a:srgbClr>
                  </a:outerShdw>
                </a:effectLst>
                <a:latin typeface="+mn-lt"/>
              </a:rPr>
              <a:t>Why Docker…?</a:t>
            </a:r>
          </a:p>
        </p:txBody>
      </p:sp>
      <p:sp>
        <p:nvSpPr>
          <p:cNvPr id="3" name="Content Placeholder 2"/>
          <p:cNvSpPr>
            <a:spLocks noGrp="1"/>
          </p:cNvSpPr>
          <p:nvPr>
            <p:ph idx="1"/>
          </p:nvPr>
        </p:nvSpPr>
        <p:spPr>
          <a:xfrm>
            <a:off x="382296" y="1722475"/>
            <a:ext cx="11158360" cy="4136065"/>
          </a:xfrm>
        </p:spPr>
        <p:txBody>
          <a:bodyPr>
            <a:noAutofit/>
          </a:bodyPr>
          <a:lstStyle/>
          <a:p>
            <a:pPr marL="285750" indent="-285750" algn="just">
              <a:buFont typeface="Wingdings" panose="05000000000000000000" pitchFamily="2" charset="2"/>
              <a:buChar char="Ø"/>
            </a:pPr>
            <a:r>
              <a:rPr lang="en-US" sz="2000" b="1" dirty="0" smtClean="0">
                <a:solidFill>
                  <a:srgbClr val="000000"/>
                </a:solidFill>
                <a:latin typeface="+mj-lt"/>
              </a:rPr>
              <a:t>Docker </a:t>
            </a:r>
            <a:r>
              <a:rPr lang="en-US" sz="2000" b="1" dirty="0">
                <a:solidFill>
                  <a:srgbClr val="000000"/>
                </a:solidFill>
                <a:latin typeface="+mj-lt"/>
              </a:rPr>
              <a:t>allows us to easily install and run software without worrying about setup or dependencies</a:t>
            </a:r>
            <a:r>
              <a:rPr lang="en-US" sz="2000" b="1" dirty="0" smtClean="0">
                <a:solidFill>
                  <a:srgbClr val="000000"/>
                </a:solidFill>
                <a:latin typeface="+mj-lt"/>
              </a:rPr>
              <a:t>.</a:t>
            </a:r>
            <a:endParaRPr lang="en-US" sz="2000" b="1" dirty="0">
              <a:solidFill>
                <a:srgbClr val="000000"/>
              </a:solidFill>
              <a:latin typeface="+mj-lt"/>
            </a:endParaRPr>
          </a:p>
          <a:p>
            <a:pPr marL="285750" indent="-285750" algn="just">
              <a:buFont typeface="Wingdings" panose="05000000000000000000" pitchFamily="2" charset="2"/>
              <a:buChar char="Ø"/>
            </a:pPr>
            <a:r>
              <a:rPr lang="en-US" sz="2000" b="1" dirty="0">
                <a:solidFill>
                  <a:srgbClr val="000000"/>
                </a:solidFill>
                <a:latin typeface="+mj-lt"/>
              </a:rPr>
              <a:t>Developers use Docker to eliminate machine problems, i.e. "but code is worked on my laptop." when working on code together with co-workers</a:t>
            </a:r>
            <a:r>
              <a:rPr lang="en-US" sz="2000" b="1" dirty="0" smtClean="0">
                <a:solidFill>
                  <a:srgbClr val="000000"/>
                </a:solidFill>
                <a:latin typeface="+mj-lt"/>
              </a:rPr>
              <a:t>.</a:t>
            </a:r>
            <a:endParaRPr lang="en-US" sz="2000" b="1" dirty="0">
              <a:solidFill>
                <a:srgbClr val="000000"/>
              </a:solidFill>
              <a:latin typeface="+mj-lt"/>
            </a:endParaRPr>
          </a:p>
          <a:p>
            <a:pPr marL="285750" indent="-285750" algn="just">
              <a:buFont typeface="Wingdings" panose="05000000000000000000" pitchFamily="2" charset="2"/>
              <a:buChar char="Ø"/>
            </a:pPr>
            <a:r>
              <a:rPr lang="en-US" sz="2000" b="1" dirty="0">
                <a:solidFill>
                  <a:srgbClr val="000000"/>
                </a:solidFill>
                <a:latin typeface="+mj-lt"/>
              </a:rPr>
              <a:t>Operators use Docker to run and manage apps in isolated containers for better compute density</a:t>
            </a:r>
            <a:r>
              <a:rPr lang="en-US" sz="2000" b="1" dirty="0" smtClean="0">
                <a:solidFill>
                  <a:srgbClr val="000000"/>
                </a:solidFill>
                <a:latin typeface="+mj-lt"/>
              </a:rPr>
              <a:t>.</a:t>
            </a:r>
            <a:endParaRPr lang="en-US" sz="2000" b="1" dirty="0">
              <a:solidFill>
                <a:srgbClr val="000000"/>
              </a:solidFill>
              <a:latin typeface="+mj-lt"/>
            </a:endParaRPr>
          </a:p>
          <a:p>
            <a:pPr marL="285750" indent="-285750" algn="just">
              <a:buFont typeface="Wingdings" panose="05000000000000000000" pitchFamily="2" charset="2"/>
              <a:buChar char="Ø"/>
            </a:pPr>
            <a:r>
              <a:rPr lang="en-US" sz="2000" b="1" dirty="0">
                <a:solidFill>
                  <a:srgbClr val="000000"/>
                </a:solidFill>
                <a:latin typeface="+mj-lt"/>
              </a:rPr>
              <a:t>Enterprises use Docker to securely built agile software delivery pipelines to ship new application features faster and more securely</a:t>
            </a:r>
            <a:r>
              <a:rPr lang="en-US" sz="2000" b="1" dirty="0" smtClean="0">
                <a:solidFill>
                  <a:srgbClr val="000000"/>
                </a:solidFill>
                <a:latin typeface="+mj-lt"/>
              </a:rPr>
              <a:t>.</a:t>
            </a:r>
            <a:endParaRPr lang="en-US" sz="2000" b="1" dirty="0">
              <a:solidFill>
                <a:srgbClr val="000000"/>
              </a:solidFill>
              <a:latin typeface="+mj-lt"/>
            </a:endParaRPr>
          </a:p>
          <a:p>
            <a:pPr marL="285750" indent="-285750" algn="just">
              <a:buFont typeface="Wingdings" panose="05000000000000000000" pitchFamily="2" charset="2"/>
              <a:buChar char="Ø"/>
            </a:pPr>
            <a:r>
              <a:rPr lang="en-US" sz="2000" b="1" dirty="0">
                <a:solidFill>
                  <a:srgbClr val="000000"/>
                </a:solidFill>
                <a:latin typeface="+mj-lt"/>
              </a:rPr>
              <a:t>Since docker is not only used for the deployment, but it is also a great platform for development, that's where we can efficiently increase our customer's satisfaction.</a:t>
            </a:r>
          </a:p>
          <a:p>
            <a:pPr algn="just"/>
            <a:endParaRPr lang="en-US" sz="2000" b="1" dirty="0">
              <a:latin typeface="+mj-lt"/>
            </a:endParaRPr>
          </a:p>
          <a:p>
            <a:pPr algn="just"/>
            <a:endParaRPr lang="en-US" sz="2000" b="1" dirty="0">
              <a:latin typeface="+mj-lt"/>
            </a:endParaRPr>
          </a:p>
        </p:txBody>
      </p:sp>
    </p:spTree>
    <p:extLst>
      <p:ext uri="{BB962C8B-B14F-4D97-AF65-F5344CB8AC3E}">
        <p14:creationId xmlns:p14="http://schemas.microsoft.com/office/powerpoint/2010/main" val="1246864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188" y="407180"/>
            <a:ext cx="10972800" cy="639763"/>
          </a:xfrm>
        </p:spPr>
        <p:txBody>
          <a:bodyPr>
            <a:noAutofit/>
          </a:bodyPr>
          <a:lstStyle/>
          <a:p>
            <a:r>
              <a:rPr lang="en-US" sz="4400" b="1" u="sng" dirty="0">
                <a:effectLst>
                  <a:outerShdw blurRad="38100" dist="38100" dir="2700000" algn="tl">
                    <a:srgbClr val="000000">
                      <a:alpha val="43137"/>
                    </a:srgbClr>
                  </a:outerShdw>
                </a:effectLst>
                <a:latin typeface="+mn-lt"/>
              </a:rPr>
              <a:t>Different Types Of Docker Containers </a:t>
            </a:r>
            <a:r>
              <a:rPr lang="en-US" sz="4400" b="1" u="sng" dirty="0" smtClean="0">
                <a:effectLst>
                  <a:outerShdw blurRad="38100" dist="38100" dir="2700000" algn="tl">
                    <a:srgbClr val="000000">
                      <a:alpha val="43137"/>
                    </a:srgbClr>
                  </a:outerShdw>
                </a:effectLst>
                <a:latin typeface="+mn-lt"/>
              </a:rPr>
              <a:t>We Have Used</a:t>
            </a:r>
            <a:endParaRPr lang="en-US" sz="4400" b="1" u="sng"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540188" y="1847526"/>
            <a:ext cx="3829793" cy="3851525"/>
          </a:xfrm>
        </p:spPr>
        <p:txBody>
          <a:bodyPr>
            <a:noAutofit/>
          </a:bodyPr>
          <a:lstStyle/>
          <a:p>
            <a:pPr marL="457200" indent="-457200">
              <a:buFont typeface="Wingdings" panose="05000000000000000000" pitchFamily="2" charset="2"/>
              <a:buChar char="Ø"/>
            </a:pPr>
            <a:r>
              <a:rPr lang="en-US" sz="3200" b="1" dirty="0" smtClean="0">
                <a:latin typeface="+mn-lt"/>
              </a:rPr>
              <a:t>Jenkins</a:t>
            </a:r>
          </a:p>
          <a:p>
            <a:pPr marL="457200" indent="-457200">
              <a:buFont typeface="Wingdings" panose="05000000000000000000" pitchFamily="2" charset="2"/>
              <a:buChar char="Ø"/>
            </a:pPr>
            <a:r>
              <a:rPr lang="en-US" sz="3200" b="1" dirty="0" err="1" smtClean="0">
                <a:latin typeface="+mn-lt"/>
              </a:rPr>
              <a:t>SonarQube</a:t>
            </a:r>
            <a:endParaRPr lang="en-US" sz="3200" b="1" dirty="0">
              <a:latin typeface="+mn-lt"/>
            </a:endParaRPr>
          </a:p>
          <a:p>
            <a:pPr marL="457200" indent="-457200">
              <a:buFont typeface="Wingdings" panose="05000000000000000000" pitchFamily="2" charset="2"/>
              <a:buChar char="Ø"/>
            </a:pPr>
            <a:r>
              <a:rPr lang="en-US" sz="3200" b="1" dirty="0" err="1" smtClean="0">
                <a:latin typeface="+mn-lt"/>
              </a:rPr>
              <a:t>Jfrog</a:t>
            </a:r>
            <a:r>
              <a:rPr lang="en-US" sz="3200" b="1" dirty="0" smtClean="0">
                <a:latin typeface="+mn-lt"/>
              </a:rPr>
              <a:t> </a:t>
            </a:r>
            <a:r>
              <a:rPr lang="en-US" sz="3200" b="1" dirty="0" err="1" smtClean="0">
                <a:latin typeface="+mn-lt"/>
              </a:rPr>
              <a:t>artifactory</a:t>
            </a:r>
            <a:endParaRPr lang="en-US" sz="3200" b="1" dirty="0" smtClean="0">
              <a:latin typeface="+mn-lt"/>
            </a:endParaRPr>
          </a:p>
          <a:p>
            <a:pPr marL="457200" indent="-457200">
              <a:buFont typeface="Wingdings" panose="05000000000000000000" pitchFamily="2" charset="2"/>
              <a:buChar char="Ø"/>
            </a:pPr>
            <a:r>
              <a:rPr lang="en-US" sz="3200" b="1" dirty="0" smtClean="0">
                <a:latin typeface="+mn-lt"/>
              </a:rPr>
              <a:t>Tomcat </a:t>
            </a:r>
          </a:p>
          <a:p>
            <a:pPr marL="457200" indent="-457200">
              <a:buFont typeface="Wingdings" panose="05000000000000000000" pitchFamily="2" charset="2"/>
              <a:buChar char="Ø"/>
            </a:pPr>
            <a:r>
              <a:rPr lang="en-US" sz="3200" b="1" dirty="0" smtClean="0">
                <a:latin typeface="+mn-lt"/>
              </a:rPr>
              <a:t>Nginx</a:t>
            </a:r>
            <a:endParaRPr lang="en-US" sz="3200" b="1" dirty="0">
              <a:latin typeface="+mn-lt"/>
            </a:endParaRPr>
          </a:p>
          <a:p>
            <a:pPr marL="457200" indent="-457200">
              <a:buFont typeface="Wingdings" panose="05000000000000000000" pitchFamily="2" charset="2"/>
              <a:buChar char="Ø"/>
            </a:pPr>
            <a:r>
              <a:rPr lang="en-US" sz="3200" b="1" dirty="0" err="1" smtClean="0">
                <a:latin typeface="+mn-lt"/>
              </a:rPr>
              <a:t>MySQl</a:t>
            </a:r>
            <a:endParaRPr lang="en-US" sz="3200" b="1" dirty="0">
              <a:latin typeface="+mn-lt"/>
            </a:endParaRPr>
          </a:p>
        </p:txBody>
      </p:sp>
      <p:pic>
        <p:nvPicPr>
          <p:cNvPr id="4" name="Picture 3"/>
          <p:cNvPicPr>
            <a:picLocks noChangeAspect="1"/>
          </p:cNvPicPr>
          <p:nvPr/>
        </p:nvPicPr>
        <p:blipFill rotWithShape="1">
          <a:blip r:embed="rId2"/>
          <a:srcRect l="25011" t="7694" r="40641" b="26885"/>
          <a:stretch/>
        </p:blipFill>
        <p:spPr>
          <a:xfrm>
            <a:off x="6983886" y="3501263"/>
            <a:ext cx="2173301" cy="16374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rotWithShape="1">
          <a:blip r:embed="rId3"/>
          <a:srcRect l="10229" r="15569" b="1412"/>
          <a:stretch/>
        </p:blipFill>
        <p:spPr>
          <a:xfrm>
            <a:off x="4143935" y="4874855"/>
            <a:ext cx="1010322" cy="1121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a:blip r:embed="rId4"/>
          <a:stretch>
            <a:fillRect/>
          </a:stretch>
        </p:blipFill>
        <p:spPr>
          <a:xfrm>
            <a:off x="4133308" y="2943608"/>
            <a:ext cx="1482689" cy="1482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rotWithShape="1">
          <a:blip r:embed="rId5"/>
          <a:srcRect l="9723" r="7801" b="13465"/>
          <a:stretch/>
        </p:blipFill>
        <p:spPr>
          <a:xfrm>
            <a:off x="4839814" y="799545"/>
            <a:ext cx="1573619" cy="1651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rotWithShape="1">
          <a:blip r:embed="rId6"/>
          <a:srcRect l="3634" r="3924" b="9486"/>
          <a:stretch/>
        </p:blipFill>
        <p:spPr>
          <a:xfrm>
            <a:off x="6974196" y="887572"/>
            <a:ext cx="1746103" cy="13156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a:blip r:embed="rId7"/>
          <a:stretch>
            <a:fillRect/>
          </a:stretch>
        </p:blipFill>
        <p:spPr>
          <a:xfrm>
            <a:off x="10377378" y="1060216"/>
            <a:ext cx="1306656" cy="14800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8"/>
          <a:stretch>
            <a:fillRect/>
          </a:stretch>
        </p:blipFill>
        <p:spPr>
          <a:xfrm>
            <a:off x="10525076" y="4319970"/>
            <a:ext cx="1480916" cy="1480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Left Arrow 10"/>
          <p:cNvSpPr/>
          <p:nvPr/>
        </p:nvSpPr>
        <p:spPr>
          <a:xfrm rot="596779">
            <a:off x="5615997" y="3902149"/>
            <a:ext cx="1071882"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2" name="Left Arrow 11"/>
          <p:cNvSpPr/>
          <p:nvPr/>
        </p:nvSpPr>
        <p:spPr>
          <a:xfrm rot="20078251">
            <a:off x="5346208" y="4872032"/>
            <a:ext cx="1405415"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3" name="Left Arrow 12"/>
          <p:cNvSpPr/>
          <p:nvPr/>
        </p:nvSpPr>
        <p:spPr>
          <a:xfrm rot="3022893">
            <a:off x="6126442" y="2768272"/>
            <a:ext cx="788774"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4" name="Left Arrow 13"/>
          <p:cNvSpPr/>
          <p:nvPr/>
        </p:nvSpPr>
        <p:spPr>
          <a:xfrm rot="5400000">
            <a:off x="7568714" y="2670969"/>
            <a:ext cx="788774"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5" name="Left Arrow 14"/>
          <p:cNvSpPr/>
          <p:nvPr/>
        </p:nvSpPr>
        <p:spPr>
          <a:xfrm rot="8362126">
            <a:off x="9155404" y="2770078"/>
            <a:ext cx="1175147"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6" name="Left Arrow 15"/>
          <p:cNvSpPr/>
          <p:nvPr/>
        </p:nvSpPr>
        <p:spPr>
          <a:xfrm rot="11627817">
            <a:off x="9304414" y="4346012"/>
            <a:ext cx="1172925" cy="524148"/>
          </a:xfrm>
          <a:prstGeom prst="lef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541242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442" y="147624"/>
            <a:ext cx="8770571" cy="1560716"/>
          </a:xfrm>
        </p:spPr>
        <p:txBody>
          <a:bodyPr>
            <a:normAutofit/>
          </a:bodyPr>
          <a:lstStyle/>
          <a:p>
            <a:r>
              <a:rPr lang="en-US" sz="4400" u="sng" dirty="0">
                <a:effectLst>
                  <a:outerShdw blurRad="38100" dist="38100" dir="2700000" algn="tl">
                    <a:srgbClr val="000000">
                      <a:alpha val="43137"/>
                    </a:srgbClr>
                  </a:outerShdw>
                </a:effectLst>
                <a:latin typeface="Arial Black" panose="020B0A04020102020204" pitchFamily="34" charset="0"/>
              </a:rPr>
              <a:t>What is DevOps?</a:t>
            </a:r>
          </a:p>
        </p:txBody>
      </p:sp>
      <p:sp>
        <p:nvSpPr>
          <p:cNvPr id="3" name="Content Placeholder 2"/>
          <p:cNvSpPr>
            <a:spLocks noGrp="1"/>
          </p:cNvSpPr>
          <p:nvPr>
            <p:ph idx="1"/>
          </p:nvPr>
        </p:nvSpPr>
        <p:spPr>
          <a:xfrm>
            <a:off x="797442" y="1708341"/>
            <a:ext cx="10662279" cy="1371744"/>
          </a:xfrm>
        </p:spPr>
        <p:txBody>
          <a:bodyPr/>
          <a:lstStyle/>
          <a:p>
            <a:pPr algn="just"/>
            <a:r>
              <a:rPr lang="en-US" sz="2000" b="1" dirty="0"/>
              <a:t>A software development approach which involves Continuous development, continuous testing, Continuous integration, Continuous deployment and continuous monitoring of the software throughout its development lifecycle.</a:t>
            </a:r>
          </a:p>
          <a:p>
            <a:pPr marL="0" indent="0" algn="just">
              <a:buNone/>
            </a:pPr>
            <a:endParaRPr lang="en-US" sz="2000" b="1" dirty="0"/>
          </a:p>
          <a:p>
            <a:pPr algn="just"/>
            <a:endParaRPr lang="en-US" sz="2000" b="1" dirty="0"/>
          </a:p>
        </p:txBody>
      </p:sp>
      <p:pic>
        <p:nvPicPr>
          <p:cNvPr id="3076" name="Picture 4" descr="What is DevOps, It's Working, Benefits, Tools in Det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8192" y="2974093"/>
            <a:ext cx="7876802" cy="31969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09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967" y="327546"/>
            <a:ext cx="5712220" cy="769417"/>
          </a:xfrm>
        </p:spPr>
        <p:txBody>
          <a:bodyPr>
            <a:normAutofit/>
          </a:bodyPr>
          <a:lstStyle/>
          <a:p>
            <a:r>
              <a:rPr lang="en-US" sz="4400" b="1" u="sng" dirty="0" smtClean="0">
                <a:effectLst>
                  <a:outerShdw blurRad="38100" dist="38100" dir="2700000" algn="tl">
                    <a:srgbClr val="000000">
                      <a:alpha val="43137"/>
                    </a:srgbClr>
                  </a:outerShdw>
                </a:effectLst>
                <a:latin typeface="+mn-lt"/>
              </a:rPr>
              <a:t>Docker Work Flow….</a:t>
            </a:r>
            <a:endParaRPr lang="en-US" sz="4400" b="1" u="sng" dirty="0">
              <a:effectLst>
                <a:outerShdw blurRad="38100" dist="38100" dir="2700000" algn="tl">
                  <a:srgbClr val="000000">
                    <a:alpha val="43137"/>
                  </a:srgbClr>
                </a:outerShdw>
              </a:effectLst>
              <a:latin typeface="+mn-lt"/>
            </a:endParaRPr>
          </a:p>
        </p:txBody>
      </p:sp>
      <p:pic>
        <p:nvPicPr>
          <p:cNvPr id="4" name="Picture 2" descr="Publishing Docker Image to DockerHub | JavaInUs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009934" y="1371600"/>
            <a:ext cx="9812741" cy="47835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974813" y="3244334"/>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p>
        </p:txBody>
      </p:sp>
    </p:spTree>
    <p:extLst>
      <p:ext uri="{BB962C8B-B14F-4D97-AF65-F5344CB8AC3E}">
        <p14:creationId xmlns:p14="http://schemas.microsoft.com/office/powerpoint/2010/main" val="1737238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21</a:t>
            </a:fld>
            <a:endParaRPr lang="en-US" dirty="0"/>
          </a:p>
        </p:txBody>
      </p:sp>
      <p:pic>
        <p:nvPicPr>
          <p:cNvPr id="1026" name="Picture 2" descr="Apache Tomcat Patches Important Remote Code Execution Fl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212" y="908719"/>
            <a:ext cx="8423586" cy="439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88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F18C-BDF0-46DA-881D-B919068CC570}"/>
              </a:ext>
            </a:extLst>
          </p:cNvPr>
          <p:cNvSpPr>
            <a:spLocks noGrp="1"/>
          </p:cNvSpPr>
          <p:nvPr>
            <p:ph type="title"/>
          </p:nvPr>
        </p:nvSpPr>
        <p:spPr/>
        <p:txBody>
          <a:bodyPr>
            <a:noAutofit/>
          </a:bodyPr>
          <a:lstStyle/>
          <a:p>
            <a:r>
              <a:rPr lang="en-US" sz="4400" b="1" u="sng" dirty="0" smtClean="0">
                <a:effectLst>
                  <a:outerShdw blurRad="38100" dist="38100" dir="2700000" algn="tl">
                    <a:srgbClr val="000000">
                      <a:alpha val="43137"/>
                    </a:srgbClr>
                  </a:outerShdw>
                </a:effectLst>
              </a:rPr>
              <a:t>Tomact</a:t>
            </a:r>
            <a:endParaRPr lang="en-US" sz="44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4A3A9A1-319F-47DE-9D41-3A5C2E8FED81}"/>
              </a:ext>
            </a:extLst>
          </p:cNvPr>
          <p:cNvSpPr>
            <a:spLocks noGrp="1"/>
          </p:cNvSpPr>
          <p:nvPr>
            <p:ph idx="1"/>
          </p:nvPr>
        </p:nvSpPr>
        <p:spPr>
          <a:xfrm>
            <a:off x="699905" y="1584589"/>
            <a:ext cx="7451037" cy="3077766"/>
          </a:xfrm>
        </p:spPr>
        <p:txBody>
          <a:bodyPr/>
          <a:lstStyle/>
          <a:p>
            <a:pPr marL="342900" indent="-342900" algn="just">
              <a:buFont typeface="Wingdings" panose="05000000000000000000" pitchFamily="2" charset="2"/>
              <a:buChar char="Ø"/>
            </a:pPr>
            <a:r>
              <a:rPr lang="en-US" sz="2000" b="1" dirty="0"/>
              <a:t>Apache Tomcat is a combination of both web and application server, generally called as application server, can handle both static and dynamic pages. Of course, it needs java runtime environment as a prerequisite to run dynamic pages like servlets and </a:t>
            </a:r>
            <a:r>
              <a:rPr lang="en-US" sz="2000" b="1" dirty="0" smtClean="0"/>
              <a:t>jsps.</a:t>
            </a:r>
          </a:p>
          <a:p>
            <a:pPr marL="342900" indent="-342900" algn="just">
              <a:buFont typeface="Wingdings" panose="05000000000000000000" pitchFamily="2" charset="2"/>
              <a:buChar char="Ø"/>
            </a:pPr>
            <a:endParaRPr lang="en-US" sz="2000" b="1" dirty="0"/>
          </a:p>
          <a:p>
            <a:pPr marL="342900" indent="-342900" algn="just">
              <a:buFont typeface="Wingdings" panose="05000000000000000000" pitchFamily="2" charset="2"/>
              <a:buChar char="Ø"/>
            </a:pPr>
            <a:r>
              <a:rPr lang="en-US" sz="2000" b="1" dirty="0" smtClean="0"/>
              <a:t>Apache </a:t>
            </a:r>
            <a:r>
              <a:rPr lang="en-US" sz="2000" b="1" dirty="0"/>
              <a:t>is a web server, which can ideally handle static pages like HTML. To handle dynamic pages like php, we may need to load php module in apache configuration file.</a:t>
            </a:r>
          </a:p>
        </p:txBody>
      </p:sp>
      <p:sp>
        <p:nvSpPr>
          <p:cNvPr id="4" name="Slide Number Placeholder 3">
            <a:extLst>
              <a:ext uri="{FF2B5EF4-FFF2-40B4-BE49-F238E27FC236}">
                <a16:creationId xmlns:a16="http://schemas.microsoft.com/office/drawing/2014/main" id="{A98FE6F4-5410-4950-B43A-62EBCBF6C404}"/>
              </a:ext>
            </a:extLst>
          </p:cNvPr>
          <p:cNvSpPr>
            <a:spLocks noGrp="1"/>
          </p:cNvSpPr>
          <p:nvPr>
            <p:ph type="sldNum" sz="quarter" idx="4"/>
          </p:nvPr>
        </p:nvSpPr>
        <p:spPr/>
        <p:txBody>
          <a:bodyPr/>
          <a:lstStyle/>
          <a:p>
            <a:fld id="{04AC9E51-2729-461D-9AE6-5AA6FC5060CF}" type="slidenum">
              <a:rPr lang="en-US" smtClean="0"/>
              <a:t>22</a:t>
            </a:fld>
            <a:endParaRPr lang="en-US" dirty="0"/>
          </a:p>
        </p:txBody>
      </p:sp>
      <p:pic>
        <p:nvPicPr>
          <p:cNvPr id="5" name="Picture 4"/>
          <p:cNvPicPr>
            <a:picLocks noChangeAspect="1"/>
          </p:cNvPicPr>
          <p:nvPr/>
        </p:nvPicPr>
        <p:blipFill>
          <a:blip r:embed="rId2"/>
          <a:stretch>
            <a:fillRect/>
          </a:stretch>
        </p:blipFill>
        <p:spPr>
          <a:xfrm>
            <a:off x="8227603" y="1377591"/>
            <a:ext cx="3964397" cy="2850280"/>
          </a:xfrm>
          <a:prstGeom prst="rect">
            <a:avLst/>
          </a:prstGeom>
          <a:ln>
            <a:noFill/>
          </a:ln>
          <a:effectLst>
            <a:softEdge rad="112500"/>
          </a:effectLst>
        </p:spPr>
      </p:pic>
    </p:spTree>
    <p:extLst>
      <p:ext uri="{BB962C8B-B14F-4D97-AF65-F5344CB8AC3E}">
        <p14:creationId xmlns:p14="http://schemas.microsoft.com/office/powerpoint/2010/main" val="42928817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smtClean="0">
                <a:effectLst>
                  <a:outerShdw blurRad="38100" dist="38100" dir="2700000" algn="tl">
                    <a:srgbClr val="000000">
                      <a:alpha val="43137"/>
                    </a:srgbClr>
                  </a:outerShdw>
                </a:effectLst>
              </a:rPr>
              <a:t>Flow chart of tomcat</a:t>
            </a:r>
            <a:endParaRPr lang="en-US" sz="4400" b="1" u="sng"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2967" y="1297753"/>
            <a:ext cx="10280840" cy="4532774"/>
          </a:xfrm>
        </p:spPr>
      </p:pic>
      <p:sp>
        <p:nvSpPr>
          <p:cNvPr id="4" name="Slide Number Placeholder 3"/>
          <p:cNvSpPr>
            <a:spLocks noGrp="1"/>
          </p:cNvSpPr>
          <p:nvPr>
            <p:ph type="sldNum" sz="quarter" idx="4"/>
          </p:nvPr>
        </p:nvSpPr>
        <p:spPr/>
        <p:txBody>
          <a:bodyPr/>
          <a:lstStyle/>
          <a:p>
            <a:fld id="{04AC9E51-2729-461D-9AE6-5AA6FC5060CF}" type="slidenum">
              <a:rPr lang="en-US" smtClean="0"/>
              <a:t>23</a:t>
            </a:fld>
            <a:endParaRPr lang="en-US" dirty="0"/>
          </a:p>
        </p:txBody>
      </p:sp>
      <p:sp>
        <p:nvSpPr>
          <p:cNvPr id="3" name="Right Arrow 2"/>
          <p:cNvSpPr/>
          <p:nvPr/>
        </p:nvSpPr>
        <p:spPr>
          <a:xfrm>
            <a:off x="2900516" y="3313472"/>
            <a:ext cx="943897" cy="334297"/>
          </a:xfrm>
          <a:prstGeom prst="righ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6" name="Right Arrow 5"/>
          <p:cNvSpPr/>
          <p:nvPr/>
        </p:nvSpPr>
        <p:spPr>
          <a:xfrm>
            <a:off x="7192297" y="3303639"/>
            <a:ext cx="585019" cy="432619"/>
          </a:xfrm>
          <a:prstGeom prst="righ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7" name="Right Arrow 6"/>
          <p:cNvSpPr/>
          <p:nvPr/>
        </p:nvSpPr>
        <p:spPr>
          <a:xfrm rot="5400000">
            <a:off x="8300883" y="4190999"/>
            <a:ext cx="1037304" cy="334297"/>
          </a:xfrm>
          <a:prstGeom prst="righ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8" name="Right Arrow 7"/>
          <p:cNvSpPr/>
          <p:nvPr/>
        </p:nvSpPr>
        <p:spPr>
          <a:xfrm rot="16200000">
            <a:off x="6251592" y="3036440"/>
            <a:ext cx="462117" cy="288589"/>
          </a:xfrm>
          <a:prstGeom prst="right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0" name="Left-Up Arrow 9"/>
          <p:cNvSpPr/>
          <p:nvPr/>
        </p:nvSpPr>
        <p:spPr>
          <a:xfrm>
            <a:off x="3048000" y="3899149"/>
            <a:ext cx="3785419" cy="560438"/>
          </a:xfrm>
          <a:prstGeom prst="leftUpArrow">
            <a:avLst>
              <a:gd name="adj1" fmla="val 39035"/>
              <a:gd name="adj2" fmla="val 35526"/>
              <a:gd name="adj3" fmla="val 33772"/>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8187737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24</a:t>
            </a:fld>
            <a:endParaRPr lang="en-US" dirty="0"/>
          </a:p>
        </p:txBody>
      </p:sp>
      <p:pic>
        <p:nvPicPr>
          <p:cNvPr id="12" name="Picture 11"/>
          <p:cNvPicPr>
            <a:picLocks noChangeAspect="1"/>
          </p:cNvPicPr>
          <p:nvPr/>
        </p:nvPicPr>
        <p:blipFill rotWithShape="1">
          <a:blip r:embed="rId2"/>
          <a:srcRect l="9723" r="7801" b="13465"/>
          <a:stretch/>
        </p:blipFill>
        <p:spPr>
          <a:xfrm>
            <a:off x="3585172" y="588838"/>
            <a:ext cx="4038372" cy="42371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4" name="Title 1"/>
          <p:cNvSpPr>
            <a:spLocks noGrp="1"/>
          </p:cNvSpPr>
          <p:nvPr>
            <p:ph type="title"/>
          </p:nvPr>
        </p:nvSpPr>
        <p:spPr>
          <a:xfrm>
            <a:off x="572085" y="268957"/>
            <a:ext cx="10972800" cy="639763"/>
          </a:xfrm>
        </p:spPr>
        <p:txBody>
          <a:bodyPr>
            <a:noAutofit/>
          </a:bodyPr>
          <a:lstStyle/>
          <a:p>
            <a:r>
              <a:rPr lang="en-US" sz="4400" b="1" u="sng" dirty="0" err="1" smtClean="0">
                <a:effectLst>
                  <a:outerShdw blurRad="38100" dist="38100" dir="2700000" algn="tl">
                    <a:srgbClr val="000000">
                      <a:alpha val="43137"/>
                    </a:srgbClr>
                  </a:outerShdw>
                </a:effectLst>
              </a:rPr>
              <a:t>Jfrog</a:t>
            </a:r>
            <a:r>
              <a:rPr lang="en-US" sz="4400" b="1" u="sng" dirty="0" smtClean="0">
                <a:effectLst>
                  <a:outerShdw blurRad="38100" dist="38100" dir="2700000" algn="tl">
                    <a:srgbClr val="000000">
                      <a:alpha val="43137"/>
                    </a:srgbClr>
                  </a:outerShdw>
                </a:effectLst>
              </a:rPr>
              <a:t> </a:t>
            </a:r>
            <a:r>
              <a:rPr lang="en-US" sz="4400" b="1" u="sng" dirty="0" err="1" smtClean="0">
                <a:effectLst>
                  <a:outerShdw blurRad="38100" dist="38100" dir="2700000" algn="tl">
                    <a:srgbClr val="000000">
                      <a:alpha val="43137"/>
                    </a:srgbClr>
                  </a:outerShdw>
                </a:effectLst>
              </a:rPr>
              <a:t>artifactory</a:t>
            </a:r>
            <a:endParaRPr lang="en-US" sz="4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6982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25</a:t>
            </a:fld>
            <a:endParaRPr lang="en-US" dirty="0"/>
          </a:p>
        </p:txBody>
      </p:sp>
      <p:sp>
        <p:nvSpPr>
          <p:cNvPr id="6" name="Title 1"/>
          <p:cNvSpPr>
            <a:spLocks noGrp="1"/>
          </p:cNvSpPr>
          <p:nvPr>
            <p:ph type="title"/>
          </p:nvPr>
        </p:nvSpPr>
        <p:spPr>
          <a:xfrm>
            <a:off x="139146" y="212651"/>
            <a:ext cx="4708832" cy="815009"/>
          </a:xfrm>
        </p:spPr>
        <p:txBody>
          <a:bodyPr>
            <a:noAutofit/>
          </a:bodyPr>
          <a:lstStyle/>
          <a:p>
            <a:r>
              <a:rPr lang="en-US" sz="4400" b="1" u="sng" dirty="0" err="1" smtClean="0">
                <a:effectLst>
                  <a:outerShdw blurRad="38100" dist="38100" dir="2700000" algn="tl">
                    <a:srgbClr val="000000">
                      <a:alpha val="43137"/>
                    </a:srgbClr>
                  </a:outerShdw>
                </a:effectLst>
              </a:rPr>
              <a:t>JFrog</a:t>
            </a:r>
            <a:r>
              <a:rPr lang="en-US" sz="4400" b="1" u="sng" dirty="0" smtClean="0">
                <a:effectLst>
                  <a:outerShdw blurRad="38100" dist="38100" dir="2700000" algn="tl">
                    <a:srgbClr val="000000">
                      <a:alpha val="43137"/>
                    </a:srgbClr>
                  </a:outerShdw>
                </a:effectLst>
              </a:rPr>
              <a:t> </a:t>
            </a:r>
            <a:r>
              <a:rPr lang="en-US" sz="4400" b="1" u="sng" dirty="0" err="1" smtClean="0">
                <a:effectLst>
                  <a:outerShdw blurRad="38100" dist="38100" dir="2700000" algn="tl">
                    <a:srgbClr val="000000">
                      <a:alpha val="43137"/>
                    </a:srgbClr>
                  </a:outerShdw>
                </a:effectLst>
              </a:rPr>
              <a:t>Artifactory</a:t>
            </a:r>
            <a:endParaRPr lang="en-US" sz="4400" b="1" u="sng" dirty="0">
              <a:effectLst>
                <a:outerShdw blurRad="38100" dist="38100" dir="2700000" algn="tl">
                  <a:srgbClr val="000000">
                    <a:alpha val="43137"/>
                  </a:srgbClr>
                </a:outerShdw>
              </a:effectLst>
            </a:endParaRPr>
          </a:p>
        </p:txBody>
      </p:sp>
      <p:sp>
        <p:nvSpPr>
          <p:cNvPr id="7" name="Rectangle 6"/>
          <p:cNvSpPr/>
          <p:nvPr/>
        </p:nvSpPr>
        <p:spPr>
          <a:xfrm>
            <a:off x="805918" y="1466499"/>
            <a:ext cx="10485859" cy="4093428"/>
          </a:xfrm>
          <a:prstGeom prst="rect">
            <a:avLst/>
          </a:prstGeom>
        </p:spPr>
        <p:txBody>
          <a:bodyPr wrap="square">
            <a:spAutoFit/>
          </a:bodyPr>
          <a:lstStyle/>
          <a:p>
            <a:pPr marL="342900" indent="-342900">
              <a:buFont typeface="Wingdings" panose="05000000000000000000" pitchFamily="2" charset="2"/>
              <a:buChar char="Ø"/>
            </a:pPr>
            <a:r>
              <a:rPr lang="en-US" sz="2000" b="1" dirty="0" err="1">
                <a:solidFill>
                  <a:schemeClr val="tx1">
                    <a:lumMod val="50000"/>
                  </a:schemeClr>
                </a:solidFill>
              </a:rPr>
              <a:t>JFrog</a:t>
            </a:r>
            <a:r>
              <a:rPr lang="en-US" sz="2000" b="1" dirty="0">
                <a:solidFill>
                  <a:schemeClr val="tx1">
                    <a:lumMod val="50000"/>
                  </a:schemeClr>
                </a:solidFill>
              </a:rPr>
              <a:t> </a:t>
            </a:r>
            <a:r>
              <a:rPr lang="en-US" sz="2000" b="1" dirty="0" err="1" smtClean="0">
                <a:solidFill>
                  <a:schemeClr val="tx1">
                    <a:lumMod val="50000"/>
                  </a:schemeClr>
                </a:solidFill>
              </a:rPr>
              <a:t>artifactory</a:t>
            </a:r>
            <a:r>
              <a:rPr lang="en-US" sz="2000" b="1" dirty="0" smtClean="0">
                <a:solidFill>
                  <a:schemeClr val="tx1">
                    <a:lumMod val="50000"/>
                  </a:schemeClr>
                </a:solidFill>
              </a:rPr>
              <a:t> </a:t>
            </a:r>
            <a:r>
              <a:rPr lang="en-US" sz="2000" b="1" dirty="0">
                <a:solidFill>
                  <a:schemeClr val="tx1">
                    <a:lumMod val="50000"/>
                  </a:schemeClr>
                </a:solidFill>
              </a:rPr>
              <a:t>which is the only universal solution which supports mostly all package managers available in the </a:t>
            </a:r>
            <a:r>
              <a:rPr lang="en-US" sz="2000" b="1" dirty="0" smtClean="0">
                <a:solidFill>
                  <a:schemeClr val="tx1">
                    <a:lumMod val="50000"/>
                  </a:schemeClr>
                </a:solidFill>
              </a:rPr>
              <a:t>market.</a:t>
            </a:r>
          </a:p>
          <a:p>
            <a:pPr marL="342900" indent="-342900">
              <a:buFont typeface="Wingdings" panose="05000000000000000000" pitchFamily="2" charset="2"/>
              <a:buChar char="Ø"/>
            </a:pPr>
            <a:endParaRPr lang="en-US" sz="2000" b="1" dirty="0">
              <a:solidFill>
                <a:schemeClr val="tx1">
                  <a:lumMod val="50000"/>
                </a:schemeClr>
              </a:solidFill>
            </a:endParaRPr>
          </a:p>
          <a:p>
            <a:pPr marL="342900" indent="-342900">
              <a:buFont typeface="Wingdings" panose="05000000000000000000" pitchFamily="2" charset="2"/>
              <a:buChar char="Ø"/>
            </a:pPr>
            <a:r>
              <a:rPr lang="en-US" sz="2000" b="1" dirty="0" smtClean="0">
                <a:solidFill>
                  <a:schemeClr val="tx1">
                    <a:lumMod val="50000"/>
                  </a:schemeClr>
                </a:solidFill>
              </a:rPr>
              <a:t>It </a:t>
            </a:r>
            <a:r>
              <a:rPr lang="en-US" sz="2000" b="1" dirty="0">
                <a:solidFill>
                  <a:schemeClr val="tx1">
                    <a:lumMod val="50000"/>
                  </a:schemeClr>
                </a:solidFill>
              </a:rPr>
              <a:t>can connect with your CI environment. </a:t>
            </a:r>
          </a:p>
          <a:p>
            <a:pPr marL="342900" indent="-342900">
              <a:buFont typeface="Wingdings" panose="05000000000000000000" pitchFamily="2" charset="2"/>
              <a:buChar char="Ø"/>
            </a:pPr>
            <a:endParaRPr lang="en-US" sz="2000" b="1" dirty="0" smtClean="0">
              <a:solidFill>
                <a:schemeClr val="tx1">
                  <a:lumMod val="50000"/>
                </a:schemeClr>
              </a:solidFill>
            </a:endParaRPr>
          </a:p>
          <a:p>
            <a:pPr marL="342900" indent="-342900">
              <a:buFont typeface="Wingdings" panose="05000000000000000000" pitchFamily="2" charset="2"/>
              <a:buChar char="Ø"/>
            </a:pPr>
            <a:r>
              <a:rPr lang="en-US" sz="2000" b="1" dirty="0" err="1" smtClean="0">
                <a:solidFill>
                  <a:schemeClr val="tx1">
                    <a:lumMod val="50000"/>
                  </a:schemeClr>
                </a:solidFill>
              </a:rPr>
              <a:t>JFrog</a:t>
            </a:r>
            <a:r>
              <a:rPr lang="en-US" sz="2000" b="1" dirty="0" smtClean="0">
                <a:solidFill>
                  <a:schemeClr val="tx1">
                    <a:lumMod val="50000"/>
                  </a:schemeClr>
                </a:solidFill>
              </a:rPr>
              <a:t> </a:t>
            </a:r>
            <a:r>
              <a:rPr lang="en-US" sz="2000" b="1" dirty="0" err="1" smtClean="0">
                <a:solidFill>
                  <a:schemeClr val="tx1">
                    <a:lumMod val="50000"/>
                  </a:schemeClr>
                </a:solidFill>
              </a:rPr>
              <a:t>artifactory</a:t>
            </a:r>
            <a:r>
              <a:rPr lang="en-US" sz="2000" b="1" dirty="0" smtClean="0">
                <a:solidFill>
                  <a:schemeClr val="tx1">
                    <a:lumMod val="50000"/>
                  </a:schemeClr>
                </a:solidFill>
              </a:rPr>
              <a:t> </a:t>
            </a:r>
            <a:r>
              <a:rPr lang="en-US" sz="2000" b="1" dirty="0">
                <a:solidFill>
                  <a:schemeClr val="tx1">
                    <a:lumMod val="50000"/>
                  </a:schemeClr>
                </a:solidFill>
              </a:rPr>
              <a:t>is a tool designed to store the binary output of the build process for use in distribution and </a:t>
            </a:r>
            <a:r>
              <a:rPr lang="en-US" sz="2000" b="1" dirty="0" smtClean="0">
                <a:solidFill>
                  <a:schemeClr val="tx1">
                    <a:lumMod val="50000"/>
                  </a:schemeClr>
                </a:solidFill>
              </a:rPr>
              <a:t>deployment.</a:t>
            </a:r>
          </a:p>
          <a:p>
            <a:pPr marL="342900" indent="-342900">
              <a:buFont typeface="Wingdings" panose="05000000000000000000" pitchFamily="2" charset="2"/>
              <a:buChar char="Ø"/>
            </a:pPr>
            <a:endParaRPr lang="en-US" sz="2000" b="1" dirty="0">
              <a:solidFill>
                <a:schemeClr val="tx1">
                  <a:lumMod val="50000"/>
                </a:schemeClr>
              </a:solidFill>
            </a:endParaRPr>
          </a:p>
          <a:p>
            <a:pPr marL="342900" indent="-342900">
              <a:buFont typeface="Wingdings" panose="05000000000000000000" pitchFamily="2" charset="2"/>
              <a:buChar char="Ø"/>
            </a:pPr>
            <a:r>
              <a:rPr lang="en-US" sz="2000" b="1" dirty="0" err="1" smtClean="0">
                <a:solidFill>
                  <a:schemeClr val="tx1">
                    <a:lumMod val="50000"/>
                  </a:schemeClr>
                </a:solidFill>
              </a:rPr>
              <a:t>artifactory</a:t>
            </a:r>
            <a:r>
              <a:rPr lang="en-US" sz="2000" b="1" dirty="0" smtClean="0">
                <a:solidFill>
                  <a:schemeClr val="tx1">
                    <a:lumMod val="50000"/>
                  </a:schemeClr>
                </a:solidFill>
              </a:rPr>
              <a:t> </a:t>
            </a:r>
            <a:r>
              <a:rPr lang="en-US" sz="2000" b="1" dirty="0">
                <a:solidFill>
                  <a:schemeClr val="tx1">
                    <a:lumMod val="50000"/>
                  </a:schemeClr>
                </a:solidFill>
              </a:rPr>
              <a:t>provides support for a number of package formats such as Maven, </a:t>
            </a:r>
            <a:r>
              <a:rPr lang="en-US" sz="2000" b="1" dirty="0" err="1">
                <a:solidFill>
                  <a:schemeClr val="tx1">
                    <a:lumMod val="50000"/>
                  </a:schemeClr>
                </a:solidFill>
              </a:rPr>
              <a:t>Debian</a:t>
            </a:r>
            <a:r>
              <a:rPr lang="en-US" sz="2000" b="1" dirty="0">
                <a:solidFill>
                  <a:schemeClr val="tx1">
                    <a:lumMod val="50000"/>
                  </a:schemeClr>
                </a:solidFill>
              </a:rPr>
              <a:t>, NPM, Helm, Ruby, Python, and </a:t>
            </a:r>
            <a:r>
              <a:rPr lang="en-US" sz="2000" b="1" dirty="0" smtClean="0">
                <a:solidFill>
                  <a:schemeClr val="tx1">
                    <a:lumMod val="50000"/>
                  </a:schemeClr>
                </a:solidFill>
              </a:rPr>
              <a:t>Docker</a:t>
            </a:r>
          </a:p>
          <a:p>
            <a:pPr marL="342900" indent="-342900">
              <a:buFont typeface="Wingdings" panose="05000000000000000000" pitchFamily="2" charset="2"/>
              <a:buChar char="Ø"/>
            </a:pPr>
            <a:endParaRPr lang="en-US" sz="2000" b="1" dirty="0">
              <a:solidFill>
                <a:schemeClr val="tx1">
                  <a:lumMod val="50000"/>
                </a:schemeClr>
              </a:solidFill>
            </a:endParaRPr>
          </a:p>
          <a:p>
            <a:pPr marL="342900" indent="-342900">
              <a:buFont typeface="Wingdings" panose="05000000000000000000" pitchFamily="2" charset="2"/>
              <a:buChar char="Ø"/>
            </a:pPr>
            <a:r>
              <a:rPr lang="en-US" sz="2000" b="1" dirty="0" err="1" smtClean="0">
                <a:solidFill>
                  <a:schemeClr val="tx1">
                    <a:lumMod val="50000"/>
                  </a:schemeClr>
                </a:solidFill>
              </a:rPr>
              <a:t>Jfrog</a:t>
            </a:r>
            <a:r>
              <a:rPr lang="en-US" sz="2000" b="1" dirty="0" smtClean="0">
                <a:solidFill>
                  <a:schemeClr val="tx1">
                    <a:lumMod val="50000"/>
                  </a:schemeClr>
                </a:solidFill>
              </a:rPr>
              <a:t> </a:t>
            </a:r>
            <a:r>
              <a:rPr lang="en-US" sz="2000" b="1" dirty="0">
                <a:solidFill>
                  <a:schemeClr val="tx1">
                    <a:lumMod val="50000"/>
                  </a:schemeClr>
                </a:solidFill>
              </a:rPr>
              <a:t>offers high availability, replication, disaster recovery, scalability, and works with many on-</a:t>
            </a:r>
            <a:r>
              <a:rPr lang="en-US" sz="2000" b="1" dirty="0" err="1">
                <a:solidFill>
                  <a:schemeClr val="tx1">
                    <a:lumMod val="50000"/>
                  </a:schemeClr>
                </a:solidFill>
              </a:rPr>
              <a:t>prem</a:t>
            </a:r>
            <a:r>
              <a:rPr lang="en-US" sz="2000" b="1" dirty="0">
                <a:solidFill>
                  <a:schemeClr val="tx1">
                    <a:lumMod val="50000"/>
                  </a:schemeClr>
                </a:solidFill>
              </a:rPr>
              <a:t> and cloud storage </a:t>
            </a:r>
            <a:r>
              <a:rPr lang="en-US" sz="2000" b="1" dirty="0" smtClean="0">
                <a:solidFill>
                  <a:schemeClr val="tx1">
                    <a:lumMod val="50000"/>
                  </a:schemeClr>
                </a:solidFill>
              </a:rPr>
              <a:t>offerings</a:t>
            </a:r>
          </a:p>
        </p:txBody>
      </p:sp>
    </p:spTree>
    <p:extLst>
      <p:ext uri="{BB962C8B-B14F-4D97-AF65-F5344CB8AC3E}">
        <p14:creationId xmlns:p14="http://schemas.microsoft.com/office/powerpoint/2010/main" val="39382439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26</a:t>
            </a:fld>
            <a:endParaRPr lang="en-US" dirty="0"/>
          </a:p>
        </p:txBody>
      </p:sp>
      <p:sp>
        <p:nvSpPr>
          <p:cNvPr id="7" name="Rectangle 6"/>
          <p:cNvSpPr/>
          <p:nvPr/>
        </p:nvSpPr>
        <p:spPr>
          <a:xfrm>
            <a:off x="622852" y="1248514"/>
            <a:ext cx="10137297" cy="1015663"/>
          </a:xfrm>
          <a:prstGeom prst="rect">
            <a:avLst/>
          </a:prstGeom>
        </p:spPr>
        <p:txBody>
          <a:bodyPr wrap="square">
            <a:spAutoFit/>
          </a:bodyPr>
          <a:lstStyle/>
          <a:p>
            <a:pPr algn="just"/>
            <a:r>
              <a:rPr lang="en-US" sz="2000" b="1" dirty="0" err="1">
                <a:solidFill>
                  <a:srgbClr val="333333"/>
                </a:solidFill>
              </a:rPr>
              <a:t>Artifactory</a:t>
            </a:r>
            <a:r>
              <a:rPr lang="en-US" sz="2000" b="1" dirty="0">
                <a:solidFill>
                  <a:srgbClr val="333333"/>
                </a:solidFill>
              </a:rPr>
              <a:t> is a product by </a:t>
            </a:r>
            <a:r>
              <a:rPr lang="en-US" sz="2000" b="1" dirty="0" err="1" smtClean="0">
                <a:solidFill>
                  <a:srgbClr val="333333"/>
                </a:solidFill>
              </a:rPr>
              <a:t>Jfrog</a:t>
            </a:r>
            <a:r>
              <a:rPr lang="en-US" sz="2000" b="1" dirty="0" smtClean="0">
                <a:solidFill>
                  <a:srgbClr val="333333"/>
                </a:solidFill>
              </a:rPr>
              <a:t> </a:t>
            </a:r>
            <a:r>
              <a:rPr lang="en-US" sz="2000" b="1" dirty="0">
                <a:solidFill>
                  <a:srgbClr val="333333"/>
                </a:solidFill>
              </a:rPr>
              <a:t>that serves as a binary repository manager. It is an artifact repository manager, which </a:t>
            </a:r>
            <a:r>
              <a:rPr lang="en-US" sz="2000" b="1" dirty="0" smtClean="0">
                <a:solidFill>
                  <a:srgbClr val="333333"/>
                </a:solidFill>
              </a:rPr>
              <a:t>provides full </a:t>
            </a:r>
            <a:r>
              <a:rPr lang="en-US" sz="2000" b="1" dirty="0">
                <a:solidFill>
                  <a:srgbClr val="333333"/>
                </a:solidFill>
              </a:rPr>
              <a:t>supports </a:t>
            </a:r>
            <a:r>
              <a:rPr lang="en-US" sz="2000" b="1" dirty="0" smtClean="0">
                <a:solidFill>
                  <a:srgbClr val="333333"/>
                </a:solidFill>
              </a:rPr>
              <a:t>to software </a:t>
            </a:r>
            <a:r>
              <a:rPr lang="en-US" sz="2000" b="1" dirty="0">
                <a:solidFill>
                  <a:srgbClr val="333333"/>
                </a:solidFill>
              </a:rPr>
              <a:t>created in any language or using any tool.</a:t>
            </a:r>
            <a:endParaRPr lang="en-US" sz="2000" b="1" dirty="0"/>
          </a:p>
        </p:txBody>
      </p:sp>
      <p:sp>
        <p:nvSpPr>
          <p:cNvPr id="8" name="Rectangle 7"/>
          <p:cNvSpPr/>
          <p:nvPr/>
        </p:nvSpPr>
        <p:spPr>
          <a:xfrm>
            <a:off x="1727507" y="2717504"/>
            <a:ext cx="9595969" cy="280532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dirty="0">
                <a:solidFill>
                  <a:srgbClr val="333333"/>
                </a:solidFill>
              </a:rPr>
              <a:t>Continuous software </a:t>
            </a:r>
            <a:r>
              <a:rPr lang="en-US" sz="2000" b="1" dirty="0" smtClean="0">
                <a:solidFill>
                  <a:srgbClr val="333333"/>
                </a:solidFill>
              </a:rPr>
              <a:t>delivery</a:t>
            </a:r>
          </a:p>
          <a:p>
            <a:pPr marL="342900" indent="-342900">
              <a:lnSpc>
                <a:spcPct val="150000"/>
              </a:lnSpc>
              <a:buFont typeface="Wingdings" panose="05000000000000000000" pitchFamily="2" charset="2"/>
              <a:buChar char="q"/>
            </a:pPr>
            <a:r>
              <a:rPr lang="en-US" sz="2000" b="1" dirty="0" smtClean="0">
                <a:solidFill>
                  <a:srgbClr val="333333"/>
                </a:solidFill>
              </a:rPr>
              <a:t>Less </a:t>
            </a:r>
            <a:r>
              <a:rPr lang="en-US" sz="2000" b="1" dirty="0">
                <a:solidFill>
                  <a:srgbClr val="333333"/>
                </a:solidFill>
              </a:rPr>
              <a:t>complex problems to </a:t>
            </a:r>
            <a:r>
              <a:rPr lang="en-US" sz="2000" b="1" dirty="0" smtClean="0">
                <a:solidFill>
                  <a:srgbClr val="333333"/>
                </a:solidFill>
              </a:rPr>
              <a:t>fix</a:t>
            </a:r>
          </a:p>
          <a:p>
            <a:pPr marL="342900" indent="-342900">
              <a:lnSpc>
                <a:spcPct val="150000"/>
              </a:lnSpc>
              <a:buFont typeface="Wingdings" panose="05000000000000000000" pitchFamily="2" charset="2"/>
              <a:buChar char="q"/>
            </a:pPr>
            <a:r>
              <a:rPr lang="en-US" sz="2000" b="1" dirty="0" smtClean="0">
                <a:solidFill>
                  <a:srgbClr val="333333"/>
                </a:solidFill>
              </a:rPr>
              <a:t>Faster </a:t>
            </a:r>
            <a:r>
              <a:rPr lang="en-US" sz="2000" b="1" dirty="0">
                <a:solidFill>
                  <a:srgbClr val="333333"/>
                </a:solidFill>
              </a:rPr>
              <a:t>resolution of </a:t>
            </a:r>
            <a:r>
              <a:rPr lang="en-US" sz="2000" b="1" dirty="0" smtClean="0">
                <a:solidFill>
                  <a:srgbClr val="333333"/>
                </a:solidFill>
              </a:rPr>
              <a:t>problems</a:t>
            </a:r>
          </a:p>
          <a:p>
            <a:pPr marL="342900" indent="-342900">
              <a:lnSpc>
                <a:spcPct val="150000"/>
              </a:lnSpc>
              <a:buFont typeface="Wingdings" panose="05000000000000000000" pitchFamily="2" charset="2"/>
              <a:buChar char="q"/>
            </a:pPr>
            <a:r>
              <a:rPr lang="en-US" sz="2000" b="1" dirty="0" smtClean="0">
                <a:solidFill>
                  <a:srgbClr val="333333"/>
                </a:solidFill>
              </a:rPr>
              <a:t>Faster </a:t>
            </a:r>
            <a:r>
              <a:rPr lang="en-US" sz="2000" b="1" dirty="0">
                <a:solidFill>
                  <a:srgbClr val="333333"/>
                </a:solidFill>
              </a:rPr>
              <a:t>delivery of </a:t>
            </a:r>
            <a:r>
              <a:rPr lang="en-US" sz="2000" b="1" dirty="0" smtClean="0">
                <a:solidFill>
                  <a:srgbClr val="333333"/>
                </a:solidFill>
              </a:rPr>
              <a:t>features</a:t>
            </a:r>
          </a:p>
          <a:p>
            <a:pPr marL="342900" indent="-342900">
              <a:lnSpc>
                <a:spcPct val="150000"/>
              </a:lnSpc>
              <a:buFont typeface="Wingdings" panose="05000000000000000000" pitchFamily="2" charset="2"/>
              <a:buChar char="q"/>
            </a:pPr>
            <a:r>
              <a:rPr lang="en-US" sz="2000" b="1" dirty="0" smtClean="0">
                <a:solidFill>
                  <a:srgbClr val="333333"/>
                </a:solidFill>
              </a:rPr>
              <a:t>More </a:t>
            </a:r>
            <a:r>
              <a:rPr lang="en-US" sz="2000" b="1" dirty="0">
                <a:solidFill>
                  <a:srgbClr val="333333"/>
                </a:solidFill>
              </a:rPr>
              <a:t>stable operating </a:t>
            </a:r>
            <a:r>
              <a:rPr lang="en-US" sz="2000" b="1" dirty="0" smtClean="0">
                <a:solidFill>
                  <a:srgbClr val="333333"/>
                </a:solidFill>
              </a:rPr>
              <a:t>environments</a:t>
            </a:r>
          </a:p>
          <a:p>
            <a:pPr marL="342900" indent="-342900">
              <a:lnSpc>
                <a:spcPct val="150000"/>
              </a:lnSpc>
              <a:buFont typeface="Wingdings" panose="05000000000000000000" pitchFamily="2" charset="2"/>
              <a:buChar char="q"/>
            </a:pPr>
            <a:r>
              <a:rPr lang="en-US" sz="2000" b="1" dirty="0" smtClean="0">
                <a:solidFill>
                  <a:srgbClr val="333333"/>
                </a:solidFill>
              </a:rPr>
              <a:t>More </a:t>
            </a:r>
            <a:r>
              <a:rPr lang="en-US" sz="2000" b="1" dirty="0">
                <a:solidFill>
                  <a:srgbClr val="333333"/>
                </a:solidFill>
              </a:rPr>
              <a:t>time available to add value (rather than fix/maintain)</a:t>
            </a:r>
            <a:endParaRPr lang="en-US" sz="2000" b="1" i="0" dirty="0">
              <a:solidFill>
                <a:srgbClr val="333333"/>
              </a:solidFill>
              <a:effectLst/>
            </a:endParaRPr>
          </a:p>
        </p:txBody>
      </p:sp>
      <p:sp>
        <p:nvSpPr>
          <p:cNvPr id="10" name="Title 1"/>
          <p:cNvSpPr>
            <a:spLocks noGrp="1"/>
          </p:cNvSpPr>
          <p:nvPr>
            <p:ph type="title"/>
          </p:nvPr>
        </p:nvSpPr>
        <p:spPr>
          <a:xfrm>
            <a:off x="160412" y="116954"/>
            <a:ext cx="10357970" cy="815009"/>
          </a:xfrm>
        </p:spPr>
        <p:txBody>
          <a:bodyPr>
            <a:noAutofit/>
          </a:bodyPr>
          <a:lstStyle/>
          <a:p>
            <a:r>
              <a:rPr lang="en-US" sz="4400" b="1" u="sng" dirty="0" smtClean="0">
                <a:effectLst>
                  <a:outerShdw blurRad="38100" dist="38100" dir="2700000" algn="tl">
                    <a:srgbClr val="000000">
                      <a:alpha val="43137"/>
                    </a:srgbClr>
                  </a:outerShdw>
                </a:effectLst>
              </a:rPr>
              <a:t>Advantages of using </a:t>
            </a:r>
            <a:r>
              <a:rPr lang="en-US" sz="4400" b="1" u="sng" dirty="0" err="1" smtClean="0">
                <a:effectLst>
                  <a:outerShdw blurRad="38100" dist="38100" dir="2700000" algn="tl">
                    <a:srgbClr val="000000">
                      <a:alpha val="43137"/>
                    </a:srgbClr>
                  </a:outerShdw>
                </a:effectLst>
              </a:rPr>
              <a:t>Jfrog</a:t>
            </a:r>
            <a:r>
              <a:rPr lang="en-US" sz="4400" b="1" u="sng" dirty="0" smtClean="0">
                <a:effectLst>
                  <a:outerShdw blurRad="38100" dist="38100" dir="2700000" algn="tl">
                    <a:srgbClr val="000000">
                      <a:alpha val="43137"/>
                    </a:srgbClr>
                  </a:outerShdw>
                </a:effectLst>
              </a:rPr>
              <a:t> </a:t>
            </a:r>
            <a:r>
              <a:rPr lang="en-US" sz="4400" b="1" u="sng" dirty="0" err="1" smtClean="0">
                <a:effectLst>
                  <a:outerShdw blurRad="38100" dist="38100" dir="2700000" algn="tl">
                    <a:srgbClr val="000000">
                      <a:alpha val="43137"/>
                    </a:srgbClr>
                  </a:outerShdw>
                </a:effectLst>
              </a:rPr>
              <a:t>Artifactory</a:t>
            </a:r>
            <a:endParaRPr lang="en-US" sz="44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347677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27</a:t>
            </a:fld>
            <a:endParaRPr lang="en-US" dirty="0"/>
          </a:p>
        </p:txBody>
      </p:sp>
      <p:sp>
        <p:nvSpPr>
          <p:cNvPr id="10" name="Title 1"/>
          <p:cNvSpPr>
            <a:spLocks noGrp="1"/>
          </p:cNvSpPr>
          <p:nvPr>
            <p:ph type="title"/>
          </p:nvPr>
        </p:nvSpPr>
        <p:spPr>
          <a:xfrm>
            <a:off x="85980" y="116956"/>
            <a:ext cx="11099467" cy="815009"/>
          </a:xfrm>
        </p:spPr>
        <p:txBody>
          <a:bodyPr>
            <a:noAutofit/>
          </a:bodyPr>
          <a:lstStyle/>
          <a:p>
            <a:r>
              <a:rPr lang="en-US" sz="4400" b="1" u="sng" dirty="0" smtClean="0">
                <a:effectLst>
                  <a:outerShdw blurRad="38100" dist="38100" dir="2700000" algn="tl">
                    <a:srgbClr val="000000">
                      <a:alpha val="43137"/>
                    </a:srgbClr>
                  </a:outerShdw>
                </a:effectLst>
              </a:rPr>
              <a:t>Workflow of </a:t>
            </a:r>
            <a:r>
              <a:rPr lang="en-US" sz="4400" b="1" u="sng" dirty="0" err="1" smtClean="0">
                <a:effectLst>
                  <a:outerShdw blurRad="38100" dist="38100" dir="2700000" algn="tl">
                    <a:srgbClr val="000000">
                      <a:alpha val="43137"/>
                    </a:srgbClr>
                  </a:outerShdw>
                </a:effectLst>
              </a:rPr>
              <a:t>Jfrog</a:t>
            </a:r>
            <a:r>
              <a:rPr lang="en-US" sz="4400" b="1" u="sng" dirty="0" smtClean="0">
                <a:effectLst>
                  <a:outerShdw blurRad="38100" dist="38100" dir="2700000" algn="tl">
                    <a:srgbClr val="000000">
                      <a:alpha val="43137"/>
                    </a:srgbClr>
                  </a:outerShdw>
                </a:effectLst>
              </a:rPr>
              <a:t> </a:t>
            </a:r>
            <a:r>
              <a:rPr lang="en-US" sz="4400" b="1" u="sng" dirty="0" err="1" smtClean="0">
                <a:effectLst>
                  <a:outerShdw blurRad="38100" dist="38100" dir="2700000" algn="tl">
                    <a:srgbClr val="000000">
                      <a:alpha val="43137"/>
                    </a:srgbClr>
                  </a:outerShdw>
                </a:effectLst>
              </a:rPr>
              <a:t>Artifactory</a:t>
            </a:r>
            <a:r>
              <a:rPr lang="en-US" sz="4400" b="1" u="sng" dirty="0" smtClean="0">
                <a:effectLst>
                  <a:outerShdw blurRad="38100" dist="38100" dir="2700000" algn="tl">
                    <a:srgbClr val="000000">
                      <a:alpha val="43137"/>
                    </a:srgbClr>
                  </a:outerShdw>
                </a:effectLst>
              </a:rPr>
              <a:t> with </a:t>
            </a:r>
            <a:r>
              <a:rPr lang="en-US" sz="4400" b="1" u="sng" dirty="0" err="1" smtClean="0">
                <a:effectLst>
                  <a:outerShdw blurRad="38100" dist="38100" dir="2700000" algn="tl">
                    <a:srgbClr val="000000">
                      <a:alpha val="43137"/>
                    </a:srgbClr>
                  </a:outerShdw>
                </a:effectLst>
              </a:rPr>
              <a:t>jenkins</a:t>
            </a:r>
            <a:endParaRPr lang="en-US" sz="4400" b="1" u="sng" dirty="0">
              <a:effectLst>
                <a:outerShdw blurRad="38100" dist="38100" dir="2700000" algn="tl">
                  <a:srgbClr val="000000">
                    <a:alpha val="43137"/>
                  </a:srgbClr>
                </a:outerShdw>
              </a:effectLst>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927" t="15913"/>
          <a:stretch/>
        </p:blipFill>
        <p:spPr>
          <a:xfrm>
            <a:off x="786810" y="1254640"/>
            <a:ext cx="10795590" cy="51052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67613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28</a:t>
            </a:fld>
            <a:endParaRPr lang="en-US" dirty="0"/>
          </a:p>
        </p:txBody>
      </p:sp>
      <p:sp>
        <p:nvSpPr>
          <p:cNvPr id="10" name="Title 1"/>
          <p:cNvSpPr>
            <a:spLocks noGrp="1"/>
          </p:cNvSpPr>
          <p:nvPr>
            <p:ph type="title"/>
          </p:nvPr>
        </p:nvSpPr>
        <p:spPr>
          <a:xfrm>
            <a:off x="85980" y="116956"/>
            <a:ext cx="11099467" cy="815009"/>
          </a:xfrm>
        </p:spPr>
        <p:txBody>
          <a:bodyPr>
            <a:noAutofit/>
          </a:bodyPr>
          <a:lstStyle/>
          <a:p>
            <a:r>
              <a:rPr lang="en-US" sz="4400" b="1" u="sng" dirty="0" smtClean="0">
                <a:effectLst>
                  <a:outerShdw blurRad="38100" dist="38100" dir="2700000" algn="tl">
                    <a:srgbClr val="000000">
                      <a:alpha val="43137"/>
                    </a:srgbClr>
                  </a:outerShdw>
                </a:effectLst>
              </a:rPr>
              <a:t>Workflow of our project</a:t>
            </a:r>
            <a:endParaRPr lang="en-US" sz="4400" b="1" u="sng" dirty="0">
              <a:effectLst>
                <a:outerShdw blurRad="38100" dist="38100" dir="2700000" algn="tl">
                  <a:srgbClr val="000000">
                    <a:alpha val="43137"/>
                  </a:srgb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0" y="1048928"/>
            <a:ext cx="10844752" cy="530934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052735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10313" y="2387324"/>
            <a:ext cx="6082848" cy="1631216"/>
          </a:xfrm>
          <a:prstGeom prst="rect">
            <a:avLst/>
          </a:prstGeom>
          <a:noFill/>
        </p:spPr>
        <p:txBody>
          <a:bodyPr wrap="square" rtlCol="0">
            <a:spAutoFit/>
          </a:bodyPr>
          <a:lstStyle/>
          <a:p>
            <a:r>
              <a:rPr lang="en-US" sz="10000" b="1" i="1" dirty="0">
                <a:solidFill>
                  <a:schemeClr val="bg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Thank</a:t>
            </a:r>
            <a:r>
              <a:rPr lang="en-US" sz="10000" b="1" i="1" dirty="0">
                <a:solidFill>
                  <a:schemeClr val="bg1"/>
                </a:solidFill>
                <a:effectLst>
                  <a:outerShdw blurRad="38100" dist="38100" dir="2700000" algn="tl">
                    <a:srgbClr val="000000">
                      <a:alpha val="43137"/>
                    </a:srgbClr>
                  </a:outerShdw>
                </a:effectLst>
                <a:latin typeface="Arial" pitchFamily="34" charset="0"/>
                <a:cs typeface="Arial" pitchFamily="34" charset="0"/>
              </a:rPr>
              <a:t> you</a:t>
            </a:r>
          </a:p>
        </p:txBody>
      </p:sp>
    </p:spTree>
    <p:extLst>
      <p:ext uri="{BB962C8B-B14F-4D97-AF65-F5344CB8AC3E}">
        <p14:creationId xmlns:p14="http://schemas.microsoft.com/office/powerpoint/2010/main" val="310536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effectLst>
                  <a:outerShdw blurRad="38100" dist="38100" dir="2700000" algn="tl">
                    <a:srgbClr val="000000">
                      <a:alpha val="43137"/>
                    </a:srgbClr>
                  </a:outerShdw>
                </a:effectLst>
              </a:rPr>
              <a:t>Before DevOps came into existence</a:t>
            </a:r>
          </a:p>
        </p:txBody>
      </p:sp>
      <p:pic>
        <p:nvPicPr>
          <p:cNvPr id="1026" name="Picture 2" descr="The Product Managers' Guide to Continuous Delivery and DevOp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3700" y="2802202"/>
            <a:ext cx="8770938" cy="2923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4218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2588" y="475435"/>
            <a:ext cx="10972800" cy="639763"/>
          </a:xfrm>
        </p:spPr>
        <p:txBody>
          <a:bodyPr>
            <a:noAutofit/>
          </a:bodyPr>
          <a:lstStyle/>
          <a:p>
            <a:r>
              <a:rPr lang="en-US" sz="4400" b="1" u="sng" dirty="0">
                <a:effectLst>
                  <a:outerShdw blurRad="38100" dist="38100" dir="2700000" algn="tl">
                    <a:srgbClr val="000000">
                      <a:alpha val="43137"/>
                    </a:srgbClr>
                  </a:outerShdw>
                </a:effectLst>
              </a:rPr>
              <a:t>Why DevOps?</a:t>
            </a:r>
          </a:p>
        </p:txBody>
      </p:sp>
      <p:sp>
        <p:nvSpPr>
          <p:cNvPr id="3" name="Content Placeholder 2"/>
          <p:cNvSpPr>
            <a:spLocks noGrp="1"/>
          </p:cNvSpPr>
          <p:nvPr>
            <p:ph idx="1"/>
          </p:nvPr>
        </p:nvSpPr>
        <p:spPr>
          <a:xfrm>
            <a:off x="1075404" y="1970797"/>
            <a:ext cx="6654466" cy="3417280"/>
          </a:xfrm>
        </p:spPr>
        <p:txBody>
          <a:bodyPr>
            <a:noAutofit/>
          </a:bodyPr>
          <a:lstStyle/>
          <a:p>
            <a:pPr marL="285750" indent="-285750">
              <a:lnSpc>
                <a:spcPct val="150000"/>
              </a:lnSpc>
              <a:buFont typeface="Wingdings" panose="05000000000000000000" pitchFamily="2" charset="2"/>
              <a:buChar char="Ø"/>
            </a:pPr>
            <a:r>
              <a:rPr lang="en-US" sz="2000" b="1" dirty="0"/>
              <a:t>Shorter Development Cycles, Faster </a:t>
            </a:r>
            <a:r>
              <a:rPr lang="en-US" sz="2000" b="1" dirty="0" smtClean="0"/>
              <a:t>Innovation</a:t>
            </a:r>
          </a:p>
          <a:p>
            <a:pPr marL="285750" indent="-285750">
              <a:lnSpc>
                <a:spcPct val="150000"/>
              </a:lnSpc>
              <a:buFont typeface="Wingdings" panose="05000000000000000000" pitchFamily="2" charset="2"/>
              <a:buChar char="Ø"/>
            </a:pPr>
            <a:r>
              <a:rPr lang="en-US" sz="2000" b="1" dirty="0" smtClean="0"/>
              <a:t>Reduce </a:t>
            </a:r>
            <a:r>
              <a:rPr lang="en-US" sz="2000" b="1" dirty="0"/>
              <a:t>Implementation Failure, Reflections </a:t>
            </a:r>
            <a:r>
              <a:rPr lang="en-US" sz="2000" b="1" dirty="0" smtClean="0"/>
              <a:t>and </a:t>
            </a:r>
            <a:r>
              <a:rPr lang="en-US" sz="2000" b="1" dirty="0"/>
              <a:t>Recovery </a:t>
            </a:r>
            <a:r>
              <a:rPr lang="en-US" sz="2000" b="1" dirty="0" smtClean="0"/>
              <a:t>Time</a:t>
            </a:r>
          </a:p>
          <a:p>
            <a:pPr marL="285750" indent="-285750">
              <a:lnSpc>
                <a:spcPct val="150000"/>
              </a:lnSpc>
              <a:buFont typeface="Wingdings" panose="05000000000000000000" pitchFamily="2" charset="2"/>
              <a:buChar char="Ø"/>
            </a:pPr>
            <a:r>
              <a:rPr lang="en-US" sz="2000" b="1" dirty="0" smtClean="0"/>
              <a:t>Better </a:t>
            </a:r>
            <a:r>
              <a:rPr lang="en-US" sz="2000" b="1" dirty="0"/>
              <a:t>Communication and </a:t>
            </a:r>
            <a:r>
              <a:rPr lang="en-US" sz="2000" b="1" dirty="0" smtClean="0"/>
              <a:t>Cooperation</a:t>
            </a:r>
          </a:p>
          <a:p>
            <a:pPr marL="285750" indent="-285750">
              <a:lnSpc>
                <a:spcPct val="150000"/>
              </a:lnSpc>
              <a:buFont typeface="Wingdings" panose="05000000000000000000" pitchFamily="2" charset="2"/>
              <a:buChar char="Ø"/>
            </a:pPr>
            <a:r>
              <a:rPr lang="en-US" sz="2000" b="1" dirty="0" smtClean="0"/>
              <a:t>Greater Competencies</a:t>
            </a:r>
          </a:p>
          <a:p>
            <a:pPr marL="285750" indent="-285750">
              <a:lnSpc>
                <a:spcPct val="150000"/>
              </a:lnSpc>
              <a:buFont typeface="Wingdings" panose="05000000000000000000" pitchFamily="2" charset="2"/>
              <a:buChar char="Ø"/>
            </a:pPr>
            <a:r>
              <a:rPr lang="en-US" sz="2000" b="1" dirty="0" smtClean="0"/>
              <a:t>Reduce </a:t>
            </a:r>
            <a:r>
              <a:rPr lang="en-US" sz="2000" b="1" dirty="0"/>
              <a:t>Costs and IT Staff</a:t>
            </a:r>
            <a:endParaRPr lang="en-US" sz="2000" dirty="0"/>
          </a:p>
        </p:txBody>
      </p:sp>
      <p:pic>
        <p:nvPicPr>
          <p:cNvPr id="5" name="Picture 4" descr="The 6 Cs of the DevOps Cycle - DZone DevOps"/>
          <p:cNvPicPr/>
          <p:nvPr/>
        </p:nvPicPr>
        <p:blipFill rotWithShape="1">
          <a:blip r:embed="rId2" cstate="print">
            <a:extLst>
              <a:ext uri="{28A0092B-C50C-407E-A947-70E740481C1C}">
                <a14:useLocalDpi xmlns:a14="http://schemas.microsoft.com/office/drawing/2010/main" val="0"/>
              </a:ext>
            </a:extLst>
          </a:blip>
          <a:srcRect l="5285" t="5145" r="16260" b="4004"/>
          <a:stretch/>
        </p:blipFill>
        <p:spPr bwMode="auto">
          <a:xfrm>
            <a:off x="7403689" y="1970796"/>
            <a:ext cx="4424517" cy="42728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7454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a:effectLst>
                  <a:outerShdw blurRad="38100" dist="38100" dir="2700000" algn="tl">
                    <a:srgbClr val="000000">
                      <a:alpha val="43137"/>
                    </a:srgbClr>
                  </a:outerShdw>
                </a:effectLst>
              </a:rPr>
              <a:t>DevOps Tools</a:t>
            </a: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535" t="14731" r="2827" b="12103"/>
          <a:stretch/>
        </p:blipFill>
        <p:spPr>
          <a:xfrm>
            <a:off x="2318099" y="1730477"/>
            <a:ext cx="9628095" cy="434585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39620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u="sng" dirty="0" smtClean="0">
                <a:effectLst>
                  <a:outerShdw blurRad="38100" dist="38100" dir="2700000" algn="tl">
                    <a:srgbClr val="000000">
                      <a:alpha val="43137"/>
                    </a:srgbClr>
                  </a:outerShdw>
                </a:effectLst>
              </a:rPr>
              <a:t>Tools We </a:t>
            </a:r>
            <a:r>
              <a:rPr lang="en-US" sz="4400" b="1" u="sng" dirty="0">
                <a:effectLst>
                  <a:outerShdw blurRad="38100" dist="38100" dir="2700000" algn="tl">
                    <a:srgbClr val="000000">
                      <a:alpha val="43137"/>
                    </a:srgbClr>
                  </a:outerShdw>
                </a:effectLst>
              </a:rPr>
              <a:t>have learnt</a:t>
            </a:r>
          </a:p>
        </p:txBody>
      </p:sp>
      <p:pic>
        <p:nvPicPr>
          <p:cNvPr id="4" name="Picture 3"/>
          <p:cNvPicPr>
            <a:picLocks noChangeAspect="1"/>
          </p:cNvPicPr>
          <p:nvPr/>
        </p:nvPicPr>
        <p:blipFill>
          <a:blip r:embed="rId2"/>
          <a:stretch>
            <a:fillRect/>
          </a:stretch>
        </p:blipFill>
        <p:spPr>
          <a:xfrm>
            <a:off x="3990320" y="1035455"/>
            <a:ext cx="3286379" cy="184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rotWithShape="1">
          <a:blip r:embed="rId3"/>
          <a:srcRect l="25011" t="7694" r="40641" b="26885"/>
          <a:stretch/>
        </p:blipFill>
        <p:spPr>
          <a:xfrm>
            <a:off x="6456021" y="4530798"/>
            <a:ext cx="1816309" cy="1368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p:cNvPicPr>
            <a:picLocks noChangeAspect="1"/>
          </p:cNvPicPr>
          <p:nvPr/>
        </p:nvPicPr>
        <p:blipFill rotWithShape="1">
          <a:blip r:embed="rId4"/>
          <a:srcRect l="10229" r="15569" b="1412"/>
          <a:stretch/>
        </p:blipFill>
        <p:spPr>
          <a:xfrm>
            <a:off x="351959" y="1503466"/>
            <a:ext cx="1010322" cy="1121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5"/>
          <a:stretch>
            <a:fillRect/>
          </a:stretch>
        </p:blipFill>
        <p:spPr>
          <a:xfrm>
            <a:off x="351959" y="4207939"/>
            <a:ext cx="1482689" cy="1482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p:cNvPicPr>
            <a:picLocks noChangeAspect="1"/>
          </p:cNvPicPr>
          <p:nvPr/>
        </p:nvPicPr>
        <p:blipFill rotWithShape="1">
          <a:blip r:embed="rId6"/>
          <a:srcRect l="9723" r="7801" b="13465"/>
          <a:stretch/>
        </p:blipFill>
        <p:spPr>
          <a:xfrm>
            <a:off x="3287457" y="4176041"/>
            <a:ext cx="1573619" cy="16510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p:cNvPicPr>
            <a:picLocks noChangeAspect="1"/>
          </p:cNvPicPr>
          <p:nvPr/>
        </p:nvPicPr>
        <p:blipFill rotWithShape="1">
          <a:blip r:embed="rId7"/>
          <a:srcRect l="3634" r="3924" b="9486"/>
          <a:stretch/>
        </p:blipFill>
        <p:spPr>
          <a:xfrm>
            <a:off x="10185017" y="4013009"/>
            <a:ext cx="1746103" cy="13156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p:cNvPicPr>
            <a:picLocks noChangeAspect="1"/>
          </p:cNvPicPr>
          <p:nvPr/>
        </p:nvPicPr>
        <p:blipFill>
          <a:blip r:embed="rId8"/>
          <a:stretch>
            <a:fillRect/>
          </a:stretch>
        </p:blipFill>
        <p:spPr>
          <a:xfrm>
            <a:off x="10451804" y="1151681"/>
            <a:ext cx="1306656" cy="14800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Down Arrow 11"/>
          <p:cNvSpPr/>
          <p:nvPr/>
        </p:nvSpPr>
        <p:spPr>
          <a:xfrm rot="5400000">
            <a:off x="2276180" y="839598"/>
            <a:ext cx="829340" cy="2196531"/>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3" name="Down Arrow 12"/>
          <p:cNvSpPr/>
          <p:nvPr/>
        </p:nvSpPr>
        <p:spPr>
          <a:xfrm rot="3209242">
            <a:off x="2508963" y="2191366"/>
            <a:ext cx="829340" cy="2515550"/>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4" name="Down Arrow 13"/>
          <p:cNvSpPr/>
          <p:nvPr/>
        </p:nvSpPr>
        <p:spPr>
          <a:xfrm rot="759786">
            <a:off x="4133470" y="3058873"/>
            <a:ext cx="829340" cy="1398024"/>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5" name="Down Arrow 14"/>
          <p:cNvSpPr/>
          <p:nvPr/>
        </p:nvSpPr>
        <p:spPr>
          <a:xfrm rot="20005590">
            <a:off x="6073826" y="2973321"/>
            <a:ext cx="829340" cy="1398024"/>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6" name="Down Arrow 15"/>
          <p:cNvSpPr/>
          <p:nvPr/>
        </p:nvSpPr>
        <p:spPr>
          <a:xfrm rot="18214524">
            <a:off x="7949828" y="2036282"/>
            <a:ext cx="829340" cy="2529386"/>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7" name="Down Arrow 16"/>
          <p:cNvSpPr/>
          <p:nvPr/>
        </p:nvSpPr>
        <p:spPr>
          <a:xfrm rot="759786">
            <a:off x="4133471" y="3058875"/>
            <a:ext cx="829340" cy="1398024"/>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8" name="Down Arrow 17"/>
          <p:cNvSpPr/>
          <p:nvPr/>
        </p:nvSpPr>
        <p:spPr>
          <a:xfrm rot="16200000">
            <a:off x="8219851" y="659172"/>
            <a:ext cx="829340" cy="2329359"/>
          </a:xfrm>
          <a:prstGeom prst="downArrow">
            <a:avLst/>
          </a:prstGeom>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smtClean="0">
              <a:solidFill>
                <a:schemeClr val="tx1"/>
              </a:solidFill>
              <a:latin typeface="Arial" pitchFamily="34" charset="0"/>
              <a:cs typeface="Arial" pitchFamily="34" charset="0"/>
            </a:endParaRPr>
          </a:p>
        </p:txBody>
      </p:sp>
      <p:sp>
        <p:nvSpPr>
          <p:cNvPr id="19" name="TextBox 18"/>
          <p:cNvSpPr txBox="1"/>
          <p:nvPr/>
        </p:nvSpPr>
        <p:spPr>
          <a:xfrm>
            <a:off x="359275" y="2631732"/>
            <a:ext cx="1172547" cy="369332"/>
          </a:xfrm>
          <a:prstGeom prst="rect">
            <a:avLst/>
          </a:prstGeom>
          <a:noFill/>
        </p:spPr>
        <p:txBody>
          <a:bodyPr wrap="square" rtlCol="0">
            <a:spAutoFit/>
          </a:bodyPr>
          <a:lstStyle/>
          <a:p>
            <a:r>
              <a:rPr lang="en-US" b="1" dirty="0" smtClean="0">
                <a:solidFill>
                  <a:srgbClr val="4D4F53"/>
                </a:solidFill>
                <a:latin typeface="Arial" pitchFamily="34" charset="0"/>
                <a:cs typeface="Arial" pitchFamily="34" charset="0"/>
              </a:rPr>
              <a:t>Jenkins</a:t>
            </a:r>
            <a:endParaRPr lang="en-US" b="1" dirty="0">
              <a:solidFill>
                <a:srgbClr val="4D4F53"/>
              </a:solidFill>
              <a:latin typeface="Arial" pitchFamily="34" charset="0"/>
              <a:cs typeface="Arial" pitchFamily="34" charset="0"/>
            </a:endParaRPr>
          </a:p>
        </p:txBody>
      </p:sp>
      <p:sp>
        <p:nvSpPr>
          <p:cNvPr id="20" name="TextBox 19"/>
          <p:cNvSpPr txBox="1"/>
          <p:nvPr/>
        </p:nvSpPr>
        <p:spPr>
          <a:xfrm>
            <a:off x="10594882" y="5391281"/>
            <a:ext cx="1020499" cy="369332"/>
          </a:xfrm>
          <a:prstGeom prst="rect">
            <a:avLst/>
          </a:prstGeom>
          <a:noFill/>
        </p:spPr>
        <p:txBody>
          <a:bodyPr wrap="square" rtlCol="0">
            <a:spAutoFit/>
          </a:bodyPr>
          <a:lstStyle/>
          <a:p>
            <a:r>
              <a:rPr lang="en-US" b="1" dirty="0" smtClean="0">
                <a:solidFill>
                  <a:srgbClr val="4D4F53"/>
                </a:solidFill>
                <a:latin typeface="Arial" pitchFamily="34" charset="0"/>
                <a:cs typeface="Arial" pitchFamily="34" charset="0"/>
              </a:rPr>
              <a:t>Tomcat</a:t>
            </a:r>
            <a:endParaRPr lang="en-US" b="1" dirty="0">
              <a:solidFill>
                <a:srgbClr val="4D4F53"/>
              </a:solidFill>
              <a:latin typeface="Arial" pitchFamily="34" charset="0"/>
              <a:cs typeface="Arial" pitchFamily="34" charset="0"/>
            </a:endParaRPr>
          </a:p>
        </p:txBody>
      </p:sp>
      <p:sp>
        <p:nvSpPr>
          <p:cNvPr id="21" name="TextBox 20"/>
          <p:cNvSpPr txBox="1"/>
          <p:nvPr/>
        </p:nvSpPr>
        <p:spPr>
          <a:xfrm>
            <a:off x="6853925" y="5871399"/>
            <a:ext cx="1020499" cy="369332"/>
          </a:xfrm>
          <a:prstGeom prst="rect">
            <a:avLst/>
          </a:prstGeom>
          <a:noFill/>
        </p:spPr>
        <p:txBody>
          <a:bodyPr wrap="square" rtlCol="0">
            <a:spAutoFit/>
          </a:bodyPr>
          <a:lstStyle/>
          <a:p>
            <a:r>
              <a:rPr lang="en-US" b="1" dirty="0" smtClean="0">
                <a:solidFill>
                  <a:srgbClr val="4D4F53"/>
                </a:solidFill>
                <a:latin typeface="Arial" pitchFamily="34" charset="0"/>
                <a:cs typeface="Arial" pitchFamily="34" charset="0"/>
              </a:rPr>
              <a:t>Docker</a:t>
            </a:r>
            <a:endParaRPr lang="en-US" b="1" dirty="0">
              <a:solidFill>
                <a:srgbClr val="4D4F53"/>
              </a:solidFill>
              <a:latin typeface="Arial" pitchFamily="34" charset="0"/>
              <a:cs typeface="Arial" pitchFamily="34" charset="0"/>
            </a:endParaRPr>
          </a:p>
        </p:txBody>
      </p:sp>
      <p:sp>
        <p:nvSpPr>
          <p:cNvPr id="22" name="TextBox 21"/>
          <p:cNvSpPr txBox="1"/>
          <p:nvPr/>
        </p:nvSpPr>
        <p:spPr>
          <a:xfrm>
            <a:off x="3026446" y="5809844"/>
            <a:ext cx="2095639" cy="369332"/>
          </a:xfrm>
          <a:prstGeom prst="rect">
            <a:avLst/>
          </a:prstGeom>
          <a:noFill/>
        </p:spPr>
        <p:txBody>
          <a:bodyPr wrap="square" rtlCol="0">
            <a:spAutoFit/>
          </a:bodyPr>
          <a:lstStyle/>
          <a:p>
            <a:r>
              <a:rPr lang="en-US" b="1" dirty="0" err="1" smtClean="0">
                <a:solidFill>
                  <a:srgbClr val="4D4F53"/>
                </a:solidFill>
                <a:latin typeface="Arial" pitchFamily="34" charset="0"/>
                <a:cs typeface="Arial" pitchFamily="34" charset="0"/>
              </a:rPr>
              <a:t>Jfrog</a:t>
            </a:r>
            <a:r>
              <a:rPr lang="en-US" b="1" dirty="0" smtClean="0">
                <a:solidFill>
                  <a:srgbClr val="4D4F53"/>
                </a:solidFill>
                <a:latin typeface="Arial" pitchFamily="34" charset="0"/>
                <a:cs typeface="Arial" pitchFamily="34" charset="0"/>
              </a:rPr>
              <a:t> </a:t>
            </a:r>
            <a:r>
              <a:rPr lang="en-US" b="1" dirty="0" err="1" smtClean="0">
                <a:solidFill>
                  <a:srgbClr val="4D4F53"/>
                </a:solidFill>
                <a:latin typeface="Arial" pitchFamily="34" charset="0"/>
                <a:cs typeface="Arial" pitchFamily="34" charset="0"/>
              </a:rPr>
              <a:t>artifactory</a:t>
            </a:r>
            <a:endParaRPr lang="en-US" b="1" dirty="0">
              <a:solidFill>
                <a:srgbClr val="4D4F53"/>
              </a:solidFill>
              <a:latin typeface="Arial" pitchFamily="34" charset="0"/>
              <a:cs typeface="Arial" pitchFamily="34" charset="0"/>
            </a:endParaRPr>
          </a:p>
        </p:txBody>
      </p:sp>
      <p:sp>
        <p:nvSpPr>
          <p:cNvPr id="23" name="TextBox 22"/>
          <p:cNvSpPr txBox="1"/>
          <p:nvPr/>
        </p:nvSpPr>
        <p:spPr>
          <a:xfrm>
            <a:off x="461148" y="5478926"/>
            <a:ext cx="1416669" cy="369332"/>
          </a:xfrm>
          <a:prstGeom prst="rect">
            <a:avLst/>
          </a:prstGeom>
          <a:noFill/>
        </p:spPr>
        <p:txBody>
          <a:bodyPr wrap="square" rtlCol="0">
            <a:spAutoFit/>
          </a:bodyPr>
          <a:lstStyle/>
          <a:p>
            <a:r>
              <a:rPr lang="en-US" b="1" dirty="0" err="1" smtClean="0">
                <a:solidFill>
                  <a:srgbClr val="4D4F53"/>
                </a:solidFill>
                <a:latin typeface="Arial" pitchFamily="34" charset="0"/>
                <a:cs typeface="Arial" pitchFamily="34" charset="0"/>
              </a:rPr>
              <a:t>SonarQube</a:t>
            </a:r>
            <a:endParaRPr lang="en-US" b="1" dirty="0">
              <a:solidFill>
                <a:srgbClr val="4D4F53"/>
              </a:solidFill>
              <a:latin typeface="Arial" pitchFamily="34" charset="0"/>
              <a:cs typeface="Arial" pitchFamily="34" charset="0"/>
            </a:endParaRPr>
          </a:p>
        </p:txBody>
      </p:sp>
      <p:sp>
        <p:nvSpPr>
          <p:cNvPr id="24" name="TextBox 23"/>
          <p:cNvSpPr txBox="1"/>
          <p:nvPr/>
        </p:nvSpPr>
        <p:spPr>
          <a:xfrm>
            <a:off x="10737961" y="2683409"/>
            <a:ext cx="1020499" cy="369332"/>
          </a:xfrm>
          <a:prstGeom prst="rect">
            <a:avLst/>
          </a:prstGeom>
          <a:noFill/>
        </p:spPr>
        <p:txBody>
          <a:bodyPr wrap="square" rtlCol="0">
            <a:spAutoFit/>
          </a:bodyPr>
          <a:lstStyle/>
          <a:p>
            <a:r>
              <a:rPr lang="en-US" b="1" dirty="0" smtClean="0">
                <a:solidFill>
                  <a:srgbClr val="4D4F53"/>
                </a:solidFill>
                <a:latin typeface="Arial" pitchFamily="34" charset="0"/>
                <a:cs typeface="Arial" pitchFamily="34" charset="0"/>
              </a:rPr>
              <a:t>NGINX</a:t>
            </a:r>
            <a:endParaRPr lang="en-US" b="1" dirty="0">
              <a:solidFill>
                <a:srgbClr val="4D4F53"/>
              </a:solidFill>
              <a:latin typeface="Arial" pitchFamily="34" charset="0"/>
              <a:cs typeface="Arial" pitchFamily="34" charset="0"/>
            </a:endParaRPr>
          </a:p>
        </p:txBody>
      </p:sp>
    </p:spTree>
    <p:extLst>
      <p:ext uri="{BB962C8B-B14F-4D97-AF65-F5344CB8AC3E}">
        <p14:creationId xmlns:p14="http://schemas.microsoft.com/office/powerpoint/2010/main" val="603533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7</a:t>
            </a:fld>
            <a:endParaRPr lang="en-US" dirty="0"/>
          </a:p>
        </p:txBody>
      </p:sp>
      <p:pic>
        <p:nvPicPr>
          <p:cNvPr id="7" name="Picture 6"/>
          <p:cNvPicPr>
            <a:picLocks noChangeAspect="1"/>
          </p:cNvPicPr>
          <p:nvPr/>
        </p:nvPicPr>
        <p:blipFill rotWithShape="1">
          <a:blip r:embed="rId2"/>
          <a:srcRect r="56683"/>
          <a:stretch/>
        </p:blipFill>
        <p:spPr>
          <a:xfrm>
            <a:off x="3850204" y="1906992"/>
            <a:ext cx="2599758" cy="2468363"/>
          </a:xfrm>
          <a:prstGeom prst="rect">
            <a:avLst/>
          </a:prstGeom>
        </p:spPr>
      </p:pic>
      <p:sp>
        <p:nvSpPr>
          <p:cNvPr id="8" name="TextBox 7"/>
          <p:cNvSpPr txBox="1"/>
          <p:nvPr/>
        </p:nvSpPr>
        <p:spPr>
          <a:xfrm flipH="1">
            <a:off x="6271259" y="2094270"/>
            <a:ext cx="1576606" cy="1631216"/>
          </a:xfrm>
          <a:prstGeom prst="rect">
            <a:avLst/>
          </a:prstGeom>
          <a:noFill/>
        </p:spPr>
        <p:txBody>
          <a:bodyPr wrap="square" rtlCol="0">
            <a:spAutoFit/>
          </a:bodyPr>
          <a:lstStyle/>
          <a:p>
            <a:r>
              <a:rPr lang="en-US" sz="10000" b="1" u="sng" dirty="0" smtClean="0">
                <a:solidFill>
                  <a:srgbClr val="4D4F5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git</a:t>
            </a:r>
            <a:endParaRPr lang="en-US" sz="10000" b="1" u="sng" dirty="0">
              <a:solidFill>
                <a:srgbClr val="4D4F53"/>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1233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04AC9E51-2729-461D-9AE6-5AA6FC5060CF}" type="slidenum">
              <a:rPr lang="en-US" smtClean="0"/>
              <a:t>8</a:t>
            </a:fld>
            <a:endParaRPr lang="en-US" dirty="0"/>
          </a:p>
        </p:txBody>
      </p:sp>
      <p:pic>
        <p:nvPicPr>
          <p:cNvPr id="5"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4290" t="39333" r="18129" b="11656"/>
          <a:stretch/>
        </p:blipFill>
        <p:spPr>
          <a:xfrm>
            <a:off x="657617" y="491614"/>
            <a:ext cx="10570822" cy="56830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0499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2086" y="1121523"/>
            <a:ext cx="8050804" cy="1061238"/>
          </a:xfrm>
        </p:spPr>
        <p:txBody>
          <a:bodyPr>
            <a:normAutofit/>
          </a:bodyPr>
          <a:lstStyle/>
          <a:p>
            <a:r>
              <a:rPr lang="en-US" sz="2000" b="1" dirty="0">
                <a:latin typeface="Arial" panose="020B0604020202020204" pitchFamily="34" charset="0"/>
                <a:cs typeface="Arial" panose="020B0604020202020204" pitchFamily="34" charset="0"/>
              </a:rPr>
              <a:t>Git is a version control system (VCS) that makes it easier to track changes to files. For example, when you edit a file, git can help you determine exactly what changed, who changed it, and why.</a:t>
            </a:r>
          </a:p>
          <a:p>
            <a:pPr marL="0" indent="0">
              <a:buNone/>
            </a:pPr>
            <a:endParaRPr lang="en-US" sz="2400" dirty="0">
              <a:latin typeface="Arial" panose="020B0604020202020204" pitchFamily="34" charset="0"/>
              <a:cs typeface="Arial" panose="020B0604020202020204" pitchFamily="34" charset="0"/>
            </a:endParaRPr>
          </a:p>
        </p:txBody>
      </p:sp>
      <p:pic>
        <p:nvPicPr>
          <p:cNvPr id="6" name="Picture 5" descr="Top 5 Free Courses to Learn Git and Github — Best of Lot | Hacker Noon"/>
          <p:cNvPicPr/>
          <p:nvPr/>
        </p:nvPicPr>
        <p:blipFill rotWithShape="1">
          <a:blip r:embed="rId2">
            <a:extLst>
              <a:ext uri="{28A0092B-C50C-407E-A947-70E740481C1C}">
                <a14:useLocalDpi xmlns:a14="http://schemas.microsoft.com/office/drawing/2010/main" val="0"/>
              </a:ext>
            </a:extLst>
          </a:blip>
          <a:srcRect l="3954" t="13229" r="4009" b="14482"/>
          <a:stretch/>
        </p:blipFill>
        <p:spPr bwMode="auto">
          <a:xfrm>
            <a:off x="2821861" y="2762865"/>
            <a:ext cx="8894420" cy="3312442"/>
          </a:xfrm>
          <a:prstGeom prst="rect">
            <a:avLst/>
          </a:prstGeom>
          <a:solidFill>
            <a:srgbClr val="FFFFFF">
              <a:shade val="85000"/>
            </a:srgbClr>
          </a:solidFill>
          <a:ln w="190500" cap="sq">
            <a:solidFill>
              <a:srgbClr val="FFFFFF"/>
            </a:solidFill>
            <a:miter lim="800000"/>
          </a:ln>
          <a:effectLst>
            <a:glow rad="228600">
              <a:schemeClr val="accent6">
                <a:satMod val="175000"/>
                <a:alpha val="40000"/>
              </a:schemeClr>
            </a:glow>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2669940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L&amp;T new">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Theme1 L&amp;T new" id="{ED278423-28D5-4D45-9D29-9AA7885C0D4F}" vid="{5FCD3297-D307-4788-A517-6276E13E3E6B}"/>
    </a:ext>
  </a:extLst>
</a:theme>
</file>

<file path=ppt/theme/theme2.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3.xml><?xml version="1.0" encoding="utf-8"?>
<a:theme xmlns:a="http://schemas.openxmlformats.org/drawingml/2006/main" name="2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BA220B29-9662-C74E-8D4E-CB30D91CC5BF}" vid="{BE95EFF6-D881-1046-8BF0-79BD0E04FDC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 L&amp;T new</Template>
  <TotalTime>2366</TotalTime>
  <Words>889</Words>
  <Application>Microsoft Office PowerPoint</Application>
  <PresentationFormat>Widescreen</PresentationFormat>
  <Paragraphs>110</Paragraphs>
  <Slides>29</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29</vt:i4>
      </vt:variant>
    </vt:vector>
  </HeadingPairs>
  <TitlesOfParts>
    <vt:vector size="39" baseType="lpstr">
      <vt:lpstr>Aller</vt:lpstr>
      <vt:lpstr>Arial</vt:lpstr>
      <vt:lpstr>Arial Black</vt:lpstr>
      <vt:lpstr>Calibri</vt:lpstr>
      <vt:lpstr>Calibri Light</vt:lpstr>
      <vt:lpstr>Times New Roman</vt:lpstr>
      <vt:lpstr>Wingdings</vt:lpstr>
      <vt:lpstr>Theme1 L&amp;T new</vt:lpstr>
      <vt:lpstr>1_Mindtree</vt:lpstr>
      <vt:lpstr>2_Mindtree</vt:lpstr>
      <vt:lpstr>PowerPoint Presentation</vt:lpstr>
      <vt:lpstr>What is DevOps?</vt:lpstr>
      <vt:lpstr>Before DevOps came into existence</vt:lpstr>
      <vt:lpstr>Why DevOps?</vt:lpstr>
      <vt:lpstr>DevOps Tools</vt:lpstr>
      <vt:lpstr>Tools We have learnt</vt:lpstr>
      <vt:lpstr>PowerPoint Presentation</vt:lpstr>
      <vt:lpstr>PowerPoint Presentation</vt:lpstr>
      <vt:lpstr>PowerPoint Presentation</vt:lpstr>
      <vt:lpstr>PowerPoint Presentation</vt:lpstr>
      <vt:lpstr>What is Jenkins?</vt:lpstr>
      <vt:lpstr>What is continuous integration tools</vt:lpstr>
      <vt:lpstr>Work Flow of Jenkins With Git</vt:lpstr>
      <vt:lpstr>SonarQube</vt:lpstr>
      <vt:lpstr>Workflow of SonarQube with Jenkins</vt:lpstr>
      <vt:lpstr>Docker</vt:lpstr>
      <vt:lpstr>What is Docker and Container?</vt:lpstr>
      <vt:lpstr>Why Docker…?</vt:lpstr>
      <vt:lpstr>Different Types Of Docker Containers We Have Used</vt:lpstr>
      <vt:lpstr>Docker Work Flow….</vt:lpstr>
      <vt:lpstr>PowerPoint Presentation</vt:lpstr>
      <vt:lpstr>Tomact</vt:lpstr>
      <vt:lpstr>Flow chart of tomcat</vt:lpstr>
      <vt:lpstr>Jfrog artifactory</vt:lpstr>
      <vt:lpstr>JFrog Artifactory</vt:lpstr>
      <vt:lpstr>Advantages of using Jfrog Artifactory</vt:lpstr>
      <vt:lpstr>Workflow of Jfrog Artifactory with jenkins</vt:lpstr>
      <vt:lpstr>Workflow of our project</vt:lpstr>
      <vt:lpstr>PowerPoint Presentation</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Amarendra Gopalakrishna</dc:creator>
  <cp:lastModifiedBy>Diptimayee Bebarta</cp:lastModifiedBy>
  <cp:revision>212</cp:revision>
  <dcterms:created xsi:type="dcterms:W3CDTF">2020-02-19T02:34:42Z</dcterms:created>
  <dcterms:modified xsi:type="dcterms:W3CDTF">2020-05-11T05:05:09Z</dcterms:modified>
</cp:coreProperties>
</file>