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6" r:id="rId5"/>
    <p:sldId id="258" r:id="rId6"/>
    <p:sldId id="257" r:id="rId7"/>
    <p:sldId id="259" r:id="rId8"/>
    <p:sldId id="265" r:id="rId9"/>
    <p:sldId id="274" r:id="rId10"/>
    <p:sldId id="275" r:id="rId11"/>
    <p:sldId id="266" r:id="rId12"/>
    <p:sldId id="260" r:id="rId13"/>
    <p:sldId id="273" r:id="rId14"/>
    <p:sldId id="269" r:id="rId15"/>
    <p:sldId id="271" r:id="rId16"/>
    <p:sldId id="272" r:id="rId17"/>
    <p:sldId id="276"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10/31/2021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10/31/2021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10/31/2021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10/31/2021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10/31/2021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10/31/2021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7464" y="960651"/>
            <a:ext cx="8637073" cy="2541431"/>
          </a:xfrm>
        </p:spPr>
        <p:txBody>
          <a:bodyPr>
            <a:normAutofit/>
          </a:bodyPr>
          <a:lstStyle/>
          <a:p>
            <a:r>
              <a:rPr lang="en-US" sz="3600" i="1" dirty="0">
                <a:latin typeface="Times New Roman" panose="02020603050405020304" pitchFamily="18" charset="0"/>
                <a:cs typeface="Times New Roman" panose="02020603050405020304" pitchFamily="18" charset="0"/>
              </a:rPr>
              <a:t>Rental bike prediction</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lstStyle/>
          <a:p>
            <a:r>
              <a:rPr lang="en-US" i="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By- DIPTIRTha chatterjee, Dhiraj kumar, shilendra nath Yadav</a:t>
            </a:r>
          </a:p>
          <a:p>
            <a:pPr algn="ctr"/>
            <a:r>
              <a:rPr lang="en-US" i="1" dirty="0">
                <a:latin typeface="Times New Roman" panose="02020603050405020304" pitchFamily="18" charset="0"/>
                <a:cs typeface="Times New Roman" panose="02020603050405020304" pitchFamily="18" charset="0"/>
              </a:rPr>
              <a:t>Dst-cims bhu</a:t>
            </a:r>
          </a:p>
        </p:txBody>
      </p:sp>
      <p:pic>
        <p:nvPicPr>
          <p:cNvPr id="6" name="Picture 5">
            <a:extLst>
              <a:ext uri="{FF2B5EF4-FFF2-40B4-BE49-F238E27FC236}">
                <a16:creationId xmlns:a16="http://schemas.microsoft.com/office/drawing/2014/main" id="{42FDF788-62FB-4B12-A1D1-792144986490}"/>
              </a:ext>
            </a:extLst>
          </p:cNvPr>
          <p:cNvPicPr>
            <a:picLocks noChangeAspect="1"/>
          </p:cNvPicPr>
          <p:nvPr/>
        </p:nvPicPr>
        <p:blipFill>
          <a:blip r:embed="rId5"/>
          <a:stretch>
            <a:fillRect/>
          </a:stretch>
        </p:blipFill>
        <p:spPr>
          <a:xfrm>
            <a:off x="413260" y="173845"/>
            <a:ext cx="1709454" cy="2052160"/>
          </a:xfrm>
          <a:prstGeom prst="rect">
            <a:avLst/>
          </a:prstGeom>
        </p:spPr>
      </p:pic>
    </p:spTree>
    <p:extLst>
      <p:ext uri="{BB962C8B-B14F-4D97-AF65-F5344CB8AC3E}">
        <p14:creationId xmlns:p14="http://schemas.microsoft.com/office/powerpoint/2010/main" val="410429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DE1E858-C570-4F90-8A24-07A338D4277B}"/>
              </a:ext>
            </a:extLst>
          </p:cNvPr>
          <p:cNvSpPr txBox="1">
            <a:spLocks/>
          </p:cNvSpPr>
          <p:nvPr/>
        </p:nvSpPr>
        <p:spPr>
          <a:xfrm>
            <a:off x="1106584" y="30813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i="1" dirty="0">
                <a:latin typeface="Times New Roman" panose="02020603050405020304" pitchFamily="18" charset="0"/>
                <a:cs typeface="Times New Roman" panose="02020603050405020304" pitchFamily="18" charset="0"/>
              </a:rPr>
              <a:t>Exploratory Data analysis</a:t>
            </a:r>
          </a:p>
        </p:txBody>
      </p:sp>
      <p:pic>
        <p:nvPicPr>
          <p:cNvPr id="3" name="Picture 2">
            <a:extLst>
              <a:ext uri="{FF2B5EF4-FFF2-40B4-BE49-F238E27FC236}">
                <a16:creationId xmlns:a16="http://schemas.microsoft.com/office/drawing/2014/main" id="{8B08F613-D18B-481D-B372-381EAA9DBF40}"/>
              </a:ext>
            </a:extLst>
          </p:cNvPr>
          <p:cNvPicPr>
            <a:picLocks noChangeAspect="1"/>
          </p:cNvPicPr>
          <p:nvPr/>
        </p:nvPicPr>
        <p:blipFill>
          <a:blip r:embed="rId2"/>
          <a:stretch>
            <a:fillRect/>
          </a:stretch>
        </p:blipFill>
        <p:spPr>
          <a:xfrm>
            <a:off x="412156" y="1459812"/>
            <a:ext cx="5015873" cy="3530159"/>
          </a:xfrm>
          <a:prstGeom prst="rect">
            <a:avLst/>
          </a:prstGeom>
        </p:spPr>
      </p:pic>
      <p:pic>
        <p:nvPicPr>
          <p:cNvPr id="5" name="Picture 4">
            <a:extLst>
              <a:ext uri="{FF2B5EF4-FFF2-40B4-BE49-F238E27FC236}">
                <a16:creationId xmlns:a16="http://schemas.microsoft.com/office/drawing/2014/main" id="{056C1F41-08A4-48BB-959B-FCE917E4647F}"/>
              </a:ext>
            </a:extLst>
          </p:cNvPr>
          <p:cNvPicPr>
            <a:picLocks noChangeAspect="1"/>
          </p:cNvPicPr>
          <p:nvPr/>
        </p:nvPicPr>
        <p:blipFill>
          <a:blip r:embed="rId3"/>
          <a:stretch>
            <a:fillRect/>
          </a:stretch>
        </p:blipFill>
        <p:spPr>
          <a:xfrm>
            <a:off x="6363035" y="1357373"/>
            <a:ext cx="5017643" cy="3531405"/>
          </a:xfrm>
          <a:prstGeom prst="rect">
            <a:avLst/>
          </a:prstGeom>
        </p:spPr>
      </p:pic>
    </p:spTree>
    <p:extLst>
      <p:ext uri="{BB962C8B-B14F-4D97-AF65-F5344CB8AC3E}">
        <p14:creationId xmlns:p14="http://schemas.microsoft.com/office/powerpoint/2010/main" val="42209968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DE1E858-C570-4F90-8A24-07A338D4277B}"/>
              </a:ext>
            </a:extLst>
          </p:cNvPr>
          <p:cNvSpPr txBox="1">
            <a:spLocks/>
          </p:cNvSpPr>
          <p:nvPr/>
        </p:nvSpPr>
        <p:spPr>
          <a:xfrm>
            <a:off x="1106584" y="30813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i="1" dirty="0">
                <a:latin typeface="Times New Roman" panose="02020603050405020304" pitchFamily="18" charset="0"/>
                <a:cs typeface="Times New Roman" panose="02020603050405020304" pitchFamily="18" charset="0"/>
              </a:rPr>
              <a:t>Sampling technique</a:t>
            </a:r>
          </a:p>
        </p:txBody>
      </p:sp>
      <p:pic>
        <p:nvPicPr>
          <p:cNvPr id="19" name="Picture 18">
            <a:extLst>
              <a:ext uri="{FF2B5EF4-FFF2-40B4-BE49-F238E27FC236}">
                <a16:creationId xmlns:a16="http://schemas.microsoft.com/office/drawing/2014/main" id="{47CB7EBD-BE0C-4FDE-AF85-4F2E1CEC29F5}"/>
              </a:ext>
            </a:extLst>
          </p:cNvPr>
          <p:cNvPicPr>
            <a:picLocks noChangeAspect="1"/>
          </p:cNvPicPr>
          <p:nvPr/>
        </p:nvPicPr>
        <p:blipFill>
          <a:blip r:embed="rId2"/>
          <a:stretch>
            <a:fillRect/>
          </a:stretch>
        </p:blipFill>
        <p:spPr>
          <a:xfrm>
            <a:off x="1600200" y="1173439"/>
            <a:ext cx="7478485" cy="4753832"/>
          </a:xfrm>
          <a:prstGeom prst="rect">
            <a:avLst/>
          </a:prstGeom>
        </p:spPr>
      </p:pic>
    </p:spTree>
    <p:extLst>
      <p:ext uri="{BB962C8B-B14F-4D97-AF65-F5344CB8AC3E}">
        <p14:creationId xmlns:p14="http://schemas.microsoft.com/office/powerpoint/2010/main" val="39944602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F1C873-08B0-4CE8-8548-9897F499A00F}"/>
              </a:ext>
            </a:extLst>
          </p:cNvPr>
          <p:cNvPicPr>
            <a:picLocks noGrp="1" noChangeAspect="1"/>
          </p:cNvPicPr>
          <p:nvPr>
            <p:ph idx="1"/>
          </p:nvPr>
        </p:nvPicPr>
        <p:blipFill>
          <a:blip r:embed="rId2"/>
          <a:stretch>
            <a:fillRect/>
          </a:stretch>
        </p:blipFill>
        <p:spPr>
          <a:xfrm>
            <a:off x="5298621" y="1638202"/>
            <a:ext cx="5599016" cy="3589649"/>
          </a:xfrm>
        </p:spPr>
      </p:pic>
      <p:sp>
        <p:nvSpPr>
          <p:cNvPr id="4" name="Text Placeholder 3">
            <a:extLst>
              <a:ext uri="{FF2B5EF4-FFF2-40B4-BE49-F238E27FC236}">
                <a16:creationId xmlns:a16="http://schemas.microsoft.com/office/drawing/2014/main" id="{DBEA13F3-3ACD-4719-9746-10AB02B1F469}"/>
              </a:ext>
            </a:extLst>
          </p:cNvPr>
          <p:cNvSpPr>
            <a:spLocks noGrp="1"/>
          </p:cNvSpPr>
          <p:nvPr>
            <p:ph type="body" sz="half" idx="2"/>
          </p:nvPr>
        </p:nvSpPr>
        <p:spPr/>
        <p:txBody>
          <a:bodyPr/>
          <a:lstStyle/>
          <a:p>
            <a:r>
              <a:rPr lang="en-US" dirty="0"/>
              <a:t>We have got 90.29% accuracy by Staking Regression so far from our research.</a:t>
            </a:r>
          </a:p>
          <a:p>
            <a:endParaRPr lang="en-IN" dirty="0"/>
          </a:p>
          <a:p>
            <a:r>
              <a:rPr lang="en-IN" dirty="0"/>
              <a:t>That’s not the END!</a:t>
            </a:r>
          </a:p>
          <a:p>
            <a:endParaRPr lang="en-IN" dirty="0"/>
          </a:p>
          <a:p>
            <a:r>
              <a:rPr lang="en-IN" dirty="0"/>
              <a:t>We will dig deeper to predict accurately to fulfil customer’s demand efficiently.</a:t>
            </a:r>
            <a:endParaRPr lang="en-US" dirty="0"/>
          </a:p>
        </p:txBody>
      </p:sp>
      <p:sp>
        <p:nvSpPr>
          <p:cNvPr id="2" name="Title 1">
            <a:extLst>
              <a:ext uri="{FF2B5EF4-FFF2-40B4-BE49-F238E27FC236}">
                <a16:creationId xmlns:a16="http://schemas.microsoft.com/office/drawing/2014/main" id="{516F833C-2BDB-4146-8018-C9C09394BD73}"/>
              </a:ext>
            </a:extLst>
          </p:cNvPr>
          <p:cNvSpPr>
            <a:spLocks noGrp="1"/>
          </p:cNvSpPr>
          <p:nvPr>
            <p:ph type="title"/>
          </p:nvPr>
        </p:nvSpPr>
        <p:spPr>
          <a:xfrm>
            <a:off x="1294363" y="804520"/>
            <a:ext cx="9603275" cy="656888"/>
          </a:xfrm>
        </p:spPr>
        <p:txBody>
          <a:bodyPr>
            <a:normAutofit fontScale="90000"/>
          </a:bodyPr>
          <a:lstStyle/>
          <a:p>
            <a:r>
              <a:rPr lang="en-US" i="1" dirty="0">
                <a:effectLst/>
                <a:latin typeface="Times New Roman" panose="02020603050405020304" pitchFamily="18" charset="0"/>
                <a:cs typeface="Times New Roman" panose="02020603050405020304" pitchFamily="18" charset="0"/>
              </a:rPr>
              <a:t>Accuracy Score Comparison</a:t>
            </a:r>
            <a:br>
              <a:rPr lang="en-US" i="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8128837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B5744-6819-4815-8FD9-88854DC633F0}"/>
              </a:ext>
            </a:extLst>
          </p:cNvPr>
          <p:cNvSpPr>
            <a:spLocks noGrp="1"/>
          </p:cNvSpPr>
          <p:nvPr>
            <p:ph idx="1"/>
          </p:nvPr>
        </p:nvSpPr>
        <p:spPr>
          <a:xfrm>
            <a:off x="1229049" y="1703693"/>
            <a:ext cx="9603275" cy="3450613"/>
          </a:xfrm>
        </p:spPr>
        <p:txBody>
          <a:bodyPr/>
          <a:lstStyle/>
          <a:p>
            <a:r>
              <a:rPr lang="en-US" i="1" dirty="0">
                <a:latin typeface="Times New Roman" panose="02020603050405020304" pitchFamily="18" charset="0"/>
                <a:cs typeface="Times New Roman" panose="02020603050405020304" pitchFamily="18" charset="0"/>
              </a:rPr>
              <a:t>We will use Ridge and lasso regression to see if they can fit the data better than others.</a:t>
            </a:r>
          </a:p>
          <a:p>
            <a:r>
              <a:rPr lang="en-US" i="1" dirty="0">
                <a:latin typeface="Times New Roman" panose="02020603050405020304" pitchFamily="18" charset="0"/>
                <a:cs typeface="Times New Roman" panose="02020603050405020304" pitchFamily="18" charset="0"/>
              </a:rPr>
              <a:t>We will us 10-fold cross validation in future.</a:t>
            </a:r>
          </a:p>
          <a:p>
            <a:r>
              <a:rPr lang="en-US" i="1" dirty="0">
                <a:effectLst/>
                <a:latin typeface="Times New Roman" panose="02020603050405020304" pitchFamily="18" charset="0"/>
                <a:ea typeface="Calibri" panose="020F0502020204030204" pitchFamily="34" charset="0"/>
                <a:cs typeface="Times New Roman" panose="02020603050405020304" pitchFamily="18" charset="0"/>
              </a:rPr>
              <a:t>More data always increases the precision of any algorithm. We will also try to predict this problem with more data. However, this needs some official supports from firms to face the real-life data problems.</a:t>
            </a:r>
            <a:endParaRPr lang="en-IN" i="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FE1AB312-8096-46EF-BA4C-1902245A44AB}"/>
              </a:ext>
            </a:extLst>
          </p:cNvPr>
          <p:cNvSpPr>
            <a:spLocks noGrp="1"/>
          </p:cNvSpPr>
          <p:nvPr>
            <p:ph type="title"/>
          </p:nvPr>
        </p:nvSpPr>
        <p:spPr/>
        <p:txBody>
          <a:bodyPr/>
          <a:lstStyle/>
          <a:p>
            <a:r>
              <a:rPr lang="en-US" i="1" dirty="0">
                <a:effectLst/>
                <a:latin typeface="Times New Roman" panose="02020603050405020304" pitchFamily="18" charset="0"/>
                <a:cs typeface="Times New Roman" panose="02020603050405020304" pitchFamily="18" charset="0"/>
              </a:rPr>
              <a:t>Future Enhancement</a:t>
            </a:r>
            <a:br>
              <a:rPr lang="en-US" i="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34666997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B5744-6819-4815-8FD9-88854DC633F0}"/>
              </a:ext>
            </a:extLst>
          </p:cNvPr>
          <p:cNvSpPr>
            <a:spLocks noGrp="1"/>
          </p:cNvSpPr>
          <p:nvPr>
            <p:ph idx="1"/>
          </p:nvPr>
        </p:nvSpPr>
        <p:spPr>
          <a:xfrm>
            <a:off x="1229049" y="1703693"/>
            <a:ext cx="9603275" cy="3450613"/>
          </a:xfrm>
        </p:spPr>
        <p:txBody>
          <a:bodyPr/>
          <a:lstStyle/>
          <a:p>
            <a:r>
              <a:rPr lang="en-US" i="1" dirty="0">
                <a:latin typeface="Times New Roman" panose="02020603050405020304" pitchFamily="18" charset="0"/>
                <a:cs typeface="Times New Roman" panose="02020603050405020304" pitchFamily="18" charset="0"/>
              </a:rPr>
              <a:t>We have found 3 research papers published on dataset. </a:t>
            </a:r>
          </a:p>
          <a:p>
            <a:pPr algn="just"/>
            <a:r>
              <a:rPr lang="en-US" i="1" dirty="0">
                <a:effectLst/>
                <a:latin typeface="Times New Roman" panose="02020603050405020304" pitchFamily="18" charset="0"/>
                <a:ea typeface="Calibri" panose="020F0502020204030204" pitchFamily="34" charset="0"/>
                <a:cs typeface="Times New Roman" panose="02020603050405020304" pitchFamily="18" charset="0"/>
              </a:rPr>
              <a:t>They</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have used </a:t>
            </a:r>
            <a:r>
              <a:rPr lang="en-US" i="1" dirty="0">
                <a:solidFill>
                  <a:srgbClr val="2E2E2E"/>
                </a:solidFill>
                <a:latin typeface="Times New Roman" panose="02020603050405020304" pitchFamily="18" charset="0"/>
                <a:ea typeface="Calibri" panose="020F0502020204030204" pitchFamily="34" charset="0"/>
                <a:cs typeface="Times New Roman" panose="02020603050405020304" pitchFamily="18" charset="0"/>
              </a:rPr>
              <a:t>f</a:t>
            </a:r>
            <a:r>
              <a:rPr lang="en-US" b="0" i="1" dirty="0">
                <a:solidFill>
                  <a:srgbClr val="2E2E2E"/>
                </a:solidFill>
                <a:effectLst/>
                <a:latin typeface="Times New Roman" panose="02020603050405020304" pitchFamily="18" charset="0"/>
                <a:cs typeface="Times New Roman" panose="02020603050405020304" pitchFamily="18" charset="0"/>
              </a:rPr>
              <a:t>ive Statistical regression models with their best hyperparameters  using repeated cross-validation and the performance is evaluated using a testing set: (a) Linear Regression (b) Gradient Boosting Machine (c) Support Vector Machine (Radial Basis Function Kernel) (d) Boosted Trees, and (e) Extreme Gradient Boosting Trees. When all the predictors are employed, the best model Gradient Boosting Machine can give the best and highest R</a:t>
            </a:r>
            <a:r>
              <a:rPr lang="en-US" b="0" i="1" baseline="30000" dirty="0">
                <a:solidFill>
                  <a:srgbClr val="2E2E2E"/>
                </a:solidFill>
                <a:effectLst/>
                <a:latin typeface="Times New Roman" panose="02020603050405020304" pitchFamily="18" charset="0"/>
                <a:cs typeface="Times New Roman" panose="02020603050405020304" pitchFamily="18" charset="0"/>
              </a:rPr>
              <a:t>2</a:t>
            </a:r>
            <a:r>
              <a:rPr lang="en-US" b="0" i="1" dirty="0">
                <a:solidFill>
                  <a:srgbClr val="2E2E2E"/>
                </a:solidFill>
                <a:effectLst/>
                <a:latin typeface="Times New Roman" panose="02020603050405020304" pitchFamily="18" charset="0"/>
                <a:cs typeface="Times New Roman" panose="02020603050405020304" pitchFamily="18" charset="0"/>
              </a:rPr>
              <a:t> value of 0.96 in the training set and 0.92 in the test set. </a:t>
            </a:r>
            <a:endParaRPr lang="en-IN" i="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FE1AB312-8096-46EF-BA4C-1902245A44AB}"/>
              </a:ext>
            </a:extLst>
          </p:cNvPr>
          <p:cNvSpPr>
            <a:spLocks noGrp="1"/>
          </p:cNvSpPr>
          <p:nvPr>
            <p:ph type="title"/>
          </p:nvPr>
        </p:nvSpPr>
        <p:spPr>
          <a:xfrm>
            <a:off x="1294363" y="804520"/>
            <a:ext cx="9603275" cy="648724"/>
          </a:xfrm>
        </p:spPr>
        <p:txBody>
          <a:bodyPr>
            <a:normAutofit fontScale="90000"/>
          </a:bodyPr>
          <a:lstStyle/>
          <a:p>
            <a:r>
              <a:rPr lang="en-US" i="1" dirty="0">
                <a:effectLst/>
                <a:latin typeface="Times New Roman" panose="02020603050405020304" pitchFamily="18" charset="0"/>
                <a:cs typeface="Times New Roman" panose="02020603050405020304" pitchFamily="18" charset="0"/>
              </a:rPr>
              <a:t>What’s new?</a:t>
            </a:r>
            <a:br>
              <a:rPr lang="en-US" i="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6181334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B5744-6819-4815-8FD9-88854DC633F0}"/>
              </a:ext>
            </a:extLst>
          </p:cNvPr>
          <p:cNvSpPr>
            <a:spLocks noGrp="1"/>
          </p:cNvSpPr>
          <p:nvPr>
            <p:ph idx="1"/>
          </p:nvPr>
        </p:nvSpPr>
        <p:spPr>
          <a:xfrm>
            <a:off x="1229049" y="1703693"/>
            <a:ext cx="9603275" cy="3450613"/>
          </a:xfrm>
        </p:spPr>
        <p:txBody>
          <a:bodyPr/>
          <a:lstStyle/>
          <a:p>
            <a:r>
              <a:rPr lang="en-US" i="1" dirty="0" err="1">
                <a:latin typeface="Times New Roman" panose="02020603050405020304" pitchFamily="18" charset="0"/>
                <a:cs typeface="Times New Roman" panose="02020603050405020304" pitchFamily="18" charset="0"/>
              </a:rPr>
              <a:t>Sathishkumar</a:t>
            </a:r>
            <a:r>
              <a:rPr lang="en-US" i="1" dirty="0">
                <a:latin typeface="Times New Roman" panose="02020603050405020304" pitchFamily="18" charset="0"/>
                <a:cs typeface="Times New Roman" panose="02020603050405020304" pitchFamily="18" charset="0"/>
              </a:rPr>
              <a:t> V E, </a:t>
            </a:r>
            <a:r>
              <a:rPr lang="en-US" i="1" dirty="0" err="1">
                <a:latin typeface="Times New Roman" panose="02020603050405020304" pitchFamily="18" charset="0"/>
                <a:cs typeface="Times New Roman" panose="02020603050405020304" pitchFamily="18" charset="0"/>
              </a:rPr>
              <a:t>Jangwoo</a:t>
            </a:r>
            <a:r>
              <a:rPr lang="en-US" i="1" dirty="0">
                <a:latin typeface="Times New Roman" panose="02020603050405020304" pitchFamily="18" charset="0"/>
                <a:cs typeface="Times New Roman" panose="02020603050405020304" pitchFamily="18" charset="0"/>
              </a:rPr>
              <a:t> Park, and </a:t>
            </a:r>
            <a:r>
              <a:rPr lang="en-US" i="1" dirty="0" err="1">
                <a:latin typeface="Times New Roman" panose="02020603050405020304" pitchFamily="18" charset="0"/>
                <a:cs typeface="Times New Roman" panose="02020603050405020304" pitchFamily="18" charset="0"/>
              </a:rPr>
              <a:t>Yongyun</a:t>
            </a:r>
            <a:r>
              <a:rPr lang="en-US" i="1" dirty="0">
                <a:latin typeface="Times New Roman" panose="02020603050405020304" pitchFamily="18" charset="0"/>
                <a:cs typeface="Times New Roman" panose="02020603050405020304" pitchFamily="18" charset="0"/>
              </a:rPr>
              <a:t> Cho. 'Using data mining techniques for bike sharing demand prediction in metropolitan city.' Computer Communications, Vol.153, pp.353-366, March, 2020We will us 10-fold cross validation in future.</a:t>
            </a:r>
          </a:p>
          <a:p>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Sathishkumar</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V E and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Yongyun</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 Cho. 'A rule-based model for Seoul Bike sharing demand prediction using weather data' European Journal of Remote Sensing, pp. 1-18, Feb, 2020</a:t>
            </a:r>
            <a:endParaRPr lang="en-IN" dirty="0"/>
          </a:p>
        </p:txBody>
      </p:sp>
      <p:sp>
        <p:nvSpPr>
          <p:cNvPr id="2" name="Title 1">
            <a:extLst>
              <a:ext uri="{FF2B5EF4-FFF2-40B4-BE49-F238E27FC236}">
                <a16:creationId xmlns:a16="http://schemas.microsoft.com/office/drawing/2014/main" id="{FE1AB312-8096-46EF-BA4C-1902245A44AB}"/>
              </a:ext>
            </a:extLst>
          </p:cNvPr>
          <p:cNvSpPr>
            <a:spLocks noGrp="1"/>
          </p:cNvSpPr>
          <p:nvPr>
            <p:ph type="title"/>
          </p:nvPr>
        </p:nvSpPr>
        <p:spPr>
          <a:xfrm>
            <a:off x="1294363" y="804520"/>
            <a:ext cx="9603275" cy="591574"/>
          </a:xfrm>
        </p:spPr>
        <p:txBody>
          <a:bodyPr>
            <a:normAutofit fontScale="90000"/>
          </a:bodyPr>
          <a:lstStyle/>
          <a:p>
            <a:r>
              <a:rPr lang="en-US" i="1" dirty="0">
                <a:effectLst/>
                <a:latin typeface="Times New Roman" panose="02020603050405020304" pitchFamily="18" charset="0"/>
                <a:cs typeface="Times New Roman" panose="02020603050405020304" pitchFamily="18" charset="0"/>
              </a:rPr>
              <a:t>References</a:t>
            </a:r>
            <a:br>
              <a:rPr lang="en-US" i="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56390992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070A3E9-0C64-4175-BA21-AD6493F9F771}"/>
              </a:ext>
            </a:extLst>
          </p:cNvPr>
          <p:cNvSpPr/>
          <p:nvPr/>
        </p:nvSpPr>
        <p:spPr>
          <a:xfrm>
            <a:off x="2228851" y="1799843"/>
            <a:ext cx="7625442" cy="923330"/>
          </a:xfrm>
          <a:prstGeom prst="rect">
            <a:avLst/>
          </a:prstGeom>
          <a:noFill/>
        </p:spPr>
        <p:txBody>
          <a:bodyPr wrap="square" lIns="91440" tIns="45720" rIns="91440" bIns="45720">
            <a:spAutoFit/>
          </a:bodyPr>
          <a:lstStyle/>
          <a:p>
            <a:pPr algn="ctr"/>
            <a:r>
              <a:rPr lang="en-US" sz="5400" b="0" cap="none" spc="0"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 ALL!</a:t>
            </a:r>
          </a:p>
        </p:txBody>
      </p:sp>
      <p:sp>
        <p:nvSpPr>
          <p:cNvPr id="8" name="TextBox 7">
            <a:extLst>
              <a:ext uri="{FF2B5EF4-FFF2-40B4-BE49-F238E27FC236}">
                <a16:creationId xmlns:a16="http://schemas.microsoft.com/office/drawing/2014/main" id="{FFAB255B-40AF-4354-A3C6-5769E7E71FB1}"/>
              </a:ext>
            </a:extLst>
          </p:cNvPr>
          <p:cNvSpPr txBox="1"/>
          <p:nvPr/>
        </p:nvSpPr>
        <p:spPr>
          <a:xfrm>
            <a:off x="699407" y="4294414"/>
            <a:ext cx="5396593" cy="830997"/>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Looking forward for the feedback!</a:t>
            </a:r>
            <a:r>
              <a:rPr lang="en-IN" sz="2400" i="1" dirty="0">
                <a:latin typeface="Times New Roman" panose="02020603050405020304" pitchFamily="18" charset="0"/>
                <a:cs typeface="Times New Roman" panose="02020603050405020304" pitchFamily="18" charset="0"/>
                <a:sym typeface="Wingdings" panose="05000000000000000000" pitchFamily="2" charset="2"/>
              </a:rPr>
              <a:t></a:t>
            </a:r>
            <a:endParaRPr lang="en-IN" sz="2400" i="1"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9143062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i="1" dirty="0">
                <a:latin typeface="Times New Roman" panose="02020603050405020304" pitchFamily="18" charset="0"/>
                <a:cs typeface="Times New Roman" panose="02020603050405020304" pitchFamily="18" charset="0"/>
              </a:rPr>
              <a:t>Purpose </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en-US" i="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Extensive Start-up idea </a:t>
            </a:r>
          </a:p>
          <a:p>
            <a:pPr lvl="0"/>
            <a:r>
              <a:rPr lang="en-US" i="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Add value to the business</a:t>
            </a:r>
          </a:p>
          <a:p>
            <a:pPr lvl="0"/>
            <a:r>
              <a:rPr lang="en-US" i="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Few research papers</a:t>
            </a:r>
          </a:p>
          <a:p>
            <a:pPr lvl="0"/>
            <a:endParaRPr lang="en-US" dirty="0">
              <a:solidFill>
                <a:srgbClr val="000000"/>
              </a:solidFill>
              <a:ea typeface="Tahoma" panose="020B0604030504040204" pitchFamily="34" charset="0"/>
              <a:cs typeface="Tahoma" panose="020B0604030504040204" pitchFamily="34" charset="0"/>
            </a:endParaRPr>
          </a:p>
          <a:p>
            <a:pPr lvl="0"/>
            <a:endParaRPr lang="en-US" dirty="0">
              <a:solidFill>
                <a:srgbClr val="000000"/>
              </a:solidFill>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5BFED416-E800-49E5-B5B1-48E4C1094F24}"/>
              </a:ext>
            </a:extLst>
          </p:cNvPr>
          <p:cNvPicPr>
            <a:picLocks noChangeAspect="1"/>
          </p:cNvPicPr>
          <p:nvPr/>
        </p:nvPicPr>
        <p:blipFill>
          <a:blip r:embed="rId4"/>
          <a:stretch>
            <a:fillRect/>
          </a:stretch>
        </p:blipFill>
        <p:spPr>
          <a:xfrm>
            <a:off x="4669971" y="1682471"/>
            <a:ext cx="6506936" cy="3783874"/>
          </a:xfrm>
          <a:prstGeom prst="rect">
            <a:avLst/>
          </a:prstGeom>
        </p:spPr>
      </p:pic>
    </p:spTree>
    <p:extLst>
      <p:ext uri="{BB962C8B-B14F-4D97-AF65-F5344CB8AC3E}">
        <p14:creationId xmlns:p14="http://schemas.microsoft.com/office/powerpoint/2010/main" val="244943165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i="1" dirty="0">
                <a:latin typeface="Times New Roman" panose="02020603050405020304" pitchFamily="18" charset="0"/>
                <a:cs typeface="Times New Roman" panose="02020603050405020304" pitchFamily="18" charset="0"/>
              </a:rPr>
              <a:t>Why to rent A bike?</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lvl="0"/>
            <a:r>
              <a:rPr lang="en-US" b="0" i="1" dirty="0">
                <a:effectLst/>
                <a:latin typeface="Times New Roman" panose="02020603050405020304" pitchFamily="18" charset="0"/>
                <a:cs typeface="Times New Roman" panose="02020603050405020304" pitchFamily="18" charset="0"/>
              </a:rPr>
              <a:t>Getting a bike on rent saves you from worrying about what you're going to have to do with your existing bike if and when you decide to upgrade.</a:t>
            </a:r>
          </a:p>
          <a:p>
            <a:pPr lvl="0"/>
            <a:r>
              <a:rPr lang="en-US" b="0" i="1" dirty="0">
                <a:effectLst/>
                <a:latin typeface="Times New Roman" panose="02020603050405020304" pitchFamily="18" charset="0"/>
                <a:cs typeface="Times New Roman" panose="02020603050405020304" pitchFamily="18" charset="0"/>
              </a:rPr>
              <a:t>You also get access to the latest makes and models, and every bike rental provider will be able to help you choose the perfect bike for you.</a:t>
            </a:r>
            <a:endParaRPr lang="en-US" i="1" dirty="0">
              <a:latin typeface="Times New Roman" panose="02020603050405020304" pitchFamily="18" charset="0"/>
              <a:cs typeface="Times New Roman" panose="02020603050405020304" pitchFamily="18" charset="0"/>
            </a:endParaRPr>
          </a:p>
          <a:p>
            <a:pPr algn="l"/>
            <a:r>
              <a:rPr lang="en-US" b="0" i="1" dirty="0">
                <a:effectLst/>
                <a:latin typeface="Times New Roman" panose="02020603050405020304" pitchFamily="18" charset="0"/>
                <a:cs typeface="Times New Roman" panose="02020603050405020304" pitchFamily="18" charset="0"/>
              </a:rPr>
              <a:t>If there is one thing you need to explore the places, is on the bicycle. ... When you go to the office or to buy groceries, use the bicycle as a commute. It is the easiest and safest commute to avoid traffic. For </a:t>
            </a:r>
            <a:r>
              <a:rPr lang="en-US" b="1" i="1" dirty="0">
                <a:effectLst/>
                <a:latin typeface="Times New Roman" panose="02020603050405020304" pitchFamily="18" charset="0"/>
                <a:cs typeface="Times New Roman" panose="02020603050405020304" pitchFamily="18" charset="0"/>
              </a:rPr>
              <a:t>any kind of work where you have to go out</a:t>
            </a:r>
            <a:r>
              <a:rPr lang="en-US" b="0" i="1" dirty="0">
                <a:effectLst/>
                <a:latin typeface="Times New Roman" panose="02020603050405020304" pitchFamily="18" charset="0"/>
                <a:cs typeface="Times New Roman" panose="02020603050405020304" pitchFamily="18" charset="0"/>
              </a:rPr>
              <a:t>, you can rent a bicycle</a:t>
            </a:r>
          </a:p>
          <a:p>
            <a:endParaRPr lang="en-US" dirty="0"/>
          </a:p>
        </p:txBody>
      </p:sp>
    </p:spTree>
    <p:extLst>
      <p:ext uri="{BB962C8B-B14F-4D97-AF65-F5344CB8AC3E}">
        <p14:creationId xmlns:p14="http://schemas.microsoft.com/office/powerpoint/2010/main" val="2094298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i="1" dirty="0">
                <a:latin typeface="Times New Roman" panose="02020603050405020304" pitchFamily="18" charset="0"/>
                <a:cs typeface="Times New Roman" panose="02020603050405020304" pitchFamily="18" charset="0"/>
              </a:rPr>
              <a:t>What we can do?</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en-IN" i="1" dirty="0">
                <a:latin typeface="Times New Roman" panose="02020603050405020304" pitchFamily="18" charset="0"/>
                <a:cs typeface="Times New Roman" panose="02020603050405020304" pitchFamily="18" charset="0"/>
              </a:rPr>
              <a:t>There are several Machine Learning Algorithm which can be used to detect the count of bike efficiently to fulfil the demand. We have used some of them in this project. They are –</a:t>
            </a:r>
          </a:p>
          <a:p>
            <a:r>
              <a:rPr lang="en-IN" i="1" dirty="0">
                <a:latin typeface="Times New Roman" panose="02020603050405020304" pitchFamily="18" charset="0"/>
                <a:cs typeface="Times New Roman" panose="02020603050405020304" pitchFamily="18" charset="0"/>
              </a:rPr>
              <a:t>Linear Regression</a:t>
            </a:r>
          </a:p>
          <a:p>
            <a:r>
              <a:rPr lang="en-IN" i="1" dirty="0">
                <a:latin typeface="Times New Roman" panose="02020603050405020304" pitchFamily="18" charset="0"/>
                <a:cs typeface="Times New Roman" panose="02020603050405020304" pitchFamily="18" charset="0"/>
              </a:rPr>
              <a:t>Polynomial Regression</a:t>
            </a:r>
          </a:p>
          <a:p>
            <a:r>
              <a:rPr lang="en-IN" i="1" dirty="0">
                <a:latin typeface="Times New Roman" panose="02020603050405020304" pitchFamily="18" charset="0"/>
                <a:cs typeface="Times New Roman" panose="02020603050405020304" pitchFamily="18" charset="0"/>
              </a:rPr>
              <a:t>Decision tree Regression</a:t>
            </a:r>
          </a:p>
          <a:p>
            <a:r>
              <a:rPr lang="en-IN" i="1" dirty="0">
                <a:latin typeface="Times New Roman" panose="02020603050405020304" pitchFamily="18" charset="0"/>
                <a:cs typeface="Times New Roman" panose="02020603050405020304" pitchFamily="18" charset="0"/>
              </a:rPr>
              <a:t>Random Forest Regression</a:t>
            </a:r>
          </a:p>
          <a:p>
            <a:r>
              <a:rPr lang="en-IN" i="1" dirty="0">
                <a:latin typeface="Times New Roman" panose="02020603050405020304" pitchFamily="18" charset="0"/>
                <a:cs typeface="Times New Roman" panose="02020603050405020304" pitchFamily="18" charset="0"/>
              </a:rPr>
              <a:t>Stacking Regression</a:t>
            </a:r>
          </a:p>
          <a:p>
            <a:pPr lvl="0"/>
            <a:endParaRPr lang="en-US" dirty="0"/>
          </a:p>
        </p:txBody>
      </p:sp>
    </p:spTree>
    <p:extLst>
      <p:ext uri="{BB962C8B-B14F-4D97-AF65-F5344CB8AC3E}">
        <p14:creationId xmlns:p14="http://schemas.microsoft.com/office/powerpoint/2010/main" val="27129365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i="1" dirty="0">
                <a:latin typeface="Times New Roman" panose="02020603050405020304" pitchFamily="18" charset="0"/>
                <a:cs typeface="Times New Roman" panose="02020603050405020304" pitchFamily="18" charset="0"/>
              </a:rPr>
              <a:t>Dataset description</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608364"/>
            <a:ext cx="9603275" cy="3857981"/>
          </a:xfrm>
        </p:spPr>
        <p:txBody>
          <a:bodyPr>
            <a:normAutofit/>
          </a:bodyPr>
          <a:lstStyle/>
          <a:p>
            <a:pPr marL="0" lvl="0" indent="0">
              <a:buNone/>
            </a:pPr>
            <a:r>
              <a:rPr lang="en-US" sz="1600" b="0" i="1" dirty="0">
                <a:effectLst/>
                <a:latin typeface="arial" panose="020B0604020202020204" pitchFamily="34" charset="0"/>
              </a:rPr>
              <a:t>Currently Rental bikes are introduced in many urban cities for the enhancement of mobility comfort.</a:t>
            </a:r>
          </a:p>
          <a:p>
            <a:pPr marL="0" lvl="0" indent="0">
              <a:buNone/>
            </a:pPr>
            <a:r>
              <a:rPr lang="en-US" sz="1600" b="0" i="1" dirty="0">
                <a:effectLst/>
                <a:latin typeface="arial" panose="020B0604020202020204" pitchFamily="34" charset="0"/>
              </a:rPr>
              <a:t>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a:t>
            </a:r>
          </a:p>
          <a:p>
            <a:pPr marL="0" lvl="0" indent="0">
              <a:buNone/>
            </a:pPr>
            <a:r>
              <a:rPr lang="en-US" sz="1600" b="0" i="1" dirty="0">
                <a:effectLst/>
                <a:latin typeface="arial" panose="020B0604020202020204" pitchFamily="34" charset="0"/>
              </a:rPr>
              <a:t>of rental bikes.</a:t>
            </a:r>
          </a:p>
          <a:p>
            <a:pPr marL="0" lvl="0" indent="0">
              <a:buNone/>
            </a:pPr>
            <a:r>
              <a:rPr lang="en-US" sz="1600" b="0" i="1" dirty="0">
                <a:effectLst/>
                <a:latin typeface="arial" panose="020B0604020202020204" pitchFamily="34" charset="0"/>
              </a:rPr>
              <a:t>The dataset contains weather information (Temperature, Humidity, Windspeed, Visibility, Dewpoint, Solar radiation, Snowfall, Rainfall), the number of bikes rented per hour and date information. </a:t>
            </a:r>
          </a:p>
          <a:p>
            <a:pPr marL="0" lvl="0" indent="0">
              <a:buNone/>
            </a:pPr>
            <a:r>
              <a:rPr lang="en-US" sz="1600" i="1" dirty="0"/>
              <a:t>Data Source :http://data.seoul.go.kr/</a:t>
            </a:r>
          </a:p>
          <a:p>
            <a:pPr marL="0" lvl="0" indent="0">
              <a:buNone/>
            </a:pPr>
            <a:r>
              <a:rPr lang="en-US" sz="1600" i="1" dirty="0"/>
              <a:t>SOUTH KOREA PUBLIC HOLIDAYS. URL: publicholidays.go.kr</a:t>
            </a:r>
          </a:p>
        </p:txBody>
      </p:sp>
    </p:spTree>
    <p:extLst>
      <p:ext uri="{BB962C8B-B14F-4D97-AF65-F5344CB8AC3E}">
        <p14:creationId xmlns:p14="http://schemas.microsoft.com/office/powerpoint/2010/main" val="21165994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marL="0" lvl="0" indent="0">
              <a:buNone/>
            </a:pPr>
            <a:endParaRPr lang="en-US" sz="1600" i="1" dirty="0"/>
          </a:p>
        </p:txBody>
      </p:sp>
      <p:sp>
        <p:nvSpPr>
          <p:cNvPr id="5" name="Text Placeholder 4">
            <a:extLst>
              <a:ext uri="{FF2B5EF4-FFF2-40B4-BE49-F238E27FC236}">
                <a16:creationId xmlns:a16="http://schemas.microsoft.com/office/drawing/2014/main" id="{213FAD4A-7390-4BE7-AD0D-C902AEDDA5BF}"/>
              </a:ext>
            </a:extLst>
          </p:cNvPr>
          <p:cNvSpPr>
            <a:spLocks noGrp="1"/>
          </p:cNvSpPr>
          <p:nvPr>
            <p:ph type="body" sz="half" idx="2"/>
          </p:nvPr>
        </p:nvSpPr>
        <p:spPr/>
        <p:txBody>
          <a:bodyPr/>
          <a:lstStyle/>
          <a:p>
            <a:r>
              <a:rPr lang="en-US" dirty="0"/>
              <a:t>Our dataset have no missing values.</a:t>
            </a:r>
            <a:endParaRPr lang="en-IN" dirty="0"/>
          </a:p>
        </p:txBody>
      </p:sp>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Dataset analysis</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pic>
        <p:nvPicPr>
          <p:cNvPr id="7" name="Picture 6">
            <a:extLst>
              <a:ext uri="{FF2B5EF4-FFF2-40B4-BE49-F238E27FC236}">
                <a16:creationId xmlns:a16="http://schemas.microsoft.com/office/drawing/2014/main" id="{D9A99465-F1B2-4284-9525-2253C08C76E4}"/>
              </a:ext>
            </a:extLst>
          </p:cNvPr>
          <p:cNvPicPr>
            <a:picLocks noChangeAspect="1"/>
          </p:cNvPicPr>
          <p:nvPr/>
        </p:nvPicPr>
        <p:blipFill>
          <a:blip r:embed="rId5"/>
          <a:stretch>
            <a:fillRect/>
          </a:stretch>
        </p:blipFill>
        <p:spPr>
          <a:xfrm>
            <a:off x="4605935" y="1595572"/>
            <a:ext cx="6785797" cy="4457909"/>
          </a:xfrm>
          <a:prstGeom prst="rect">
            <a:avLst/>
          </a:prstGeom>
        </p:spPr>
      </p:pic>
    </p:spTree>
    <p:extLst>
      <p:ext uri="{BB962C8B-B14F-4D97-AF65-F5344CB8AC3E}">
        <p14:creationId xmlns:p14="http://schemas.microsoft.com/office/powerpoint/2010/main" val="41102192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3E7CBDF-2B51-436E-8871-2EF7C6532CC8}"/>
              </a:ext>
            </a:extLst>
          </p:cNvPr>
          <p:cNvPicPr>
            <a:picLocks noGrp="1" noChangeAspect="1"/>
          </p:cNvPicPr>
          <p:nvPr>
            <p:ph idx="1"/>
          </p:nvPr>
        </p:nvPicPr>
        <p:blipFill>
          <a:blip r:embed="rId3"/>
          <a:stretch>
            <a:fillRect/>
          </a:stretch>
        </p:blipFill>
        <p:spPr>
          <a:xfrm>
            <a:off x="609600" y="1645522"/>
            <a:ext cx="10972800" cy="4077642"/>
          </a:xfrm>
        </p:spPr>
      </p:pic>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Dataset View</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8262" y="206686"/>
            <a:ext cx="1122450" cy="1122450"/>
          </a:xfrm>
          <a:prstGeom prst="rect">
            <a:avLst/>
          </a:prstGeom>
        </p:spPr>
      </p:pic>
    </p:spTree>
    <p:extLst>
      <p:ext uri="{BB962C8B-B14F-4D97-AF65-F5344CB8AC3E}">
        <p14:creationId xmlns:p14="http://schemas.microsoft.com/office/powerpoint/2010/main" val="27981710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2" descr="Season Wise Rented Bike Count">
            <a:extLst>
              <a:ext uri="{FF2B5EF4-FFF2-40B4-BE49-F238E27FC236}">
                <a16:creationId xmlns:a16="http://schemas.microsoft.com/office/drawing/2014/main" id="{0D3B0F5F-3EE1-4E23-A8BB-6CCA43699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832756"/>
            <a:ext cx="11728450" cy="5102680"/>
          </a:xfrm>
          <a:prstGeom prst="rect">
            <a:avLst/>
          </a:prstGeom>
        </p:spPr>
      </p:pic>
      <p:sp>
        <p:nvSpPr>
          <p:cNvPr id="10" name="Title 1">
            <a:extLst>
              <a:ext uri="{FF2B5EF4-FFF2-40B4-BE49-F238E27FC236}">
                <a16:creationId xmlns:a16="http://schemas.microsoft.com/office/drawing/2014/main" id="{CDE1E858-C570-4F90-8A24-07A338D4277B}"/>
              </a:ext>
            </a:extLst>
          </p:cNvPr>
          <p:cNvSpPr txBox="1">
            <a:spLocks/>
          </p:cNvSpPr>
          <p:nvPr/>
        </p:nvSpPr>
        <p:spPr>
          <a:xfrm>
            <a:off x="1106584" y="30813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i="1" dirty="0">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405808302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695A45F6-FDE9-4DC0-857D-69333BA4E8FA}"/>
              </a:ext>
            </a:extLst>
          </p:cNvPr>
          <p:cNvPicPr>
            <a:picLocks noGrp="1" noChangeAspect="1"/>
          </p:cNvPicPr>
          <p:nvPr>
            <p:ph idx="4294967295"/>
          </p:nvPr>
        </p:nvPicPr>
        <p:blipFill>
          <a:blip r:embed="rId2"/>
          <a:stretch>
            <a:fillRect/>
          </a:stretch>
        </p:blipFill>
        <p:spPr>
          <a:xfrm>
            <a:off x="449942" y="0"/>
            <a:ext cx="10408558" cy="6030978"/>
          </a:xfrm>
        </p:spPr>
      </p:pic>
    </p:spTree>
    <p:extLst>
      <p:ext uri="{BB962C8B-B14F-4D97-AF65-F5344CB8AC3E}">
        <p14:creationId xmlns:p14="http://schemas.microsoft.com/office/powerpoint/2010/main" val="41640983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Template>
  <TotalTime>86</TotalTime>
  <Words>674</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vt:lpstr>
      <vt:lpstr>Calibri</vt:lpstr>
      <vt:lpstr>Gill Sans MT</vt:lpstr>
      <vt:lpstr>Times New Roman</vt:lpstr>
      <vt:lpstr>Gallery</vt:lpstr>
      <vt:lpstr>Rental bike prediction</vt:lpstr>
      <vt:lpstr>Purpose </vt:lpstr>
      <vt:lpstr>Why to rent A bike?</vt:lpstr>
      <vt:lpstr>What we can do?</vt:lpstr>
      <vt:lpstr>Dataset description</vt:lpstr>
      <vt:lpstr>Dataset analysis</vt:lpstr>
      <vt:lpstr>Dataset View</vt:lpstr>
      <vt:lpstr>PowerPoint Presentation</vt:lpstr>
      <vt:lpstr>PowerPoint Presentation</vt:lpstr>
      <vt:lpstr>PowerPoint Presentation</vt:lpstr>
      <vt:lpstr>PowerPoint Presentation</vt:lpstr>
      <vt:lpstr>Accuracy Score Comparison </vt:lpstr>
      <vt:lpstr>Future Enhancement </vt:lpstr>
      <vt:lpstr>What’s new?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bike prediction</dc:title>
  <dc:creator>Diptirtha Chatterjee</dc:creator>
  <cp:lastModifiedBy>Diptirtha Chatterjee</cp:lastModifiedBy>
  <cp:revision>16</cp:revision>
  <dcterms:created xsi:type="dcterms:W3CDTF">2021-10-31T16:41:34Z</dcterms:created>
  <dcterms:modified xsi:type="dcterms:W3CDTF">2021-10-31T18:07:34Z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