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2018-01-28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2018-01-28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857250"/>
          </a:xfrm>
        </p:spPr>
        <p:txBody>
          <a:bodyPr>
            <a:normAutofit fontScale="90000"/>
          </a:bodyPr>
          <a:lstStyle/>
          <a:p>
            <a:r>
              <a:rPr lang="en-US" sz="3200" b="1" dirty="0">
                <a:solidFill>
                  <a:schemeClr val="tx2"/>
                </a:solidFill>
                <a:latin typeface="Times New Roman" pitchFamily="18" charset="0"/>
                <a:cs typeface="Times New Roman" pitchFamily="18" charset="0"/>
              </a:rPr>
              <a:t>Java static keyword</a:t>
            </a:r>
            <a:r>
              <a:rPr lang="en-US" dirty="0"/>
              <a:t/>
            </a:r>
            <a:br>
              <a:rPr lang="en-US" dirty="0"/>
            </a:br>
            <a:endParaRPr lang="en-US" dirty="0"/>
          </a:p>
        </p:txBody>
      </p:sp>
      <p:sp>
        <p:nvSpPr>
          <p:cNvPr id="3" name="Subtitle 2"/>
          <p:cNvSpPr>
            <a:spLocks noGrp="1"/>
          </p:cNvSpPr>
          <p:nvPr>
            <p:ph type="subTitle" idx="1"/>
          </p:nvPr>
        </p:nvSpPr>
        <p:spPr>
          <a:xfrm>
            <a:off x="1219200" y="2286000"/>
            <a:ext cx="7239000" cy="3352800"/>
          </a:xfrm>
        </p:spPr>
        <p:txBody>
          <a:bodyPr>
            <a:normAutofit/>
          </a:bodyPr>
          <a:lstStyle/>
          <a:p>
            <a:pPr algn="l"/>
            <a:r>
              <a:rPr lang="en-US" sz="2800" dirty="0">
                <a:solidFill>
                  <a:schemeClr val="tx2"/>
                </a:solidFill>
                <a:latin typeface="Times New Roman" pitchFamily="18" charset="0"/>
                <a:cs typeface="Times New Roman" pitchFamily="18" charset="0"/>
              </a:rPr>
              <a:t>The </a:t>
            </a:r>
            <a:r>
              <a:rPr lang="en-US" sz="2800" b="1" dirty="0">
                <a:solidFill>
                  <a:schemeClr val="tx2"/>
                </a:solidFill>
                <a:latin typeface="Times New Roman" pitchFamily="18" charset="0"/>
                <a:cs typeface="Times New Roman" pitchFamily="18" charset="0"/>
              </a:rPr>
              <a:t>static keyword</a:t>
            </a:r>
            <a:r>
              <a:rPr lang="en-US" sz="2800" dirty="0">
                <a:solidFill>
                  <a:schemeClr val="tx2"/>
                </a:solidFill>
                <a:latin typeface="Times New Roman" pitchFamily="18" charset="0"/>
                <a:cs typeface="Times New Roman" pitchFamily="18" charset="0"/>
              </a:rPr>
              <a:t> in java is used for memory management mainly. We can apply java static keyword with variables, methods, blocks and nested class. The static keyword belongs to the class than instance of the class</a:t>
            </a:r>
          </a:p>
        </p:txBody>
      </p:sp>
    </p:spTree>
    <p:extLst>
      <p:ext uri="{BB962C8B-B14F-4D97-AF65-F5344CB8AC3E}">
        <p14:creationId xmlns:p14="http://schemas.microsoft.com/office/powerpoint/2010/main" val="18939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3352800"/>
          </a:xfrm>
        </p:spPr>
        <p:txBody>
          <a:bodyPr>
            <a:normAutofit fontScale="90000"/>
          </a:bodyPr>
          <a:lstStyle/>
          <a:p>
            <a:pPr algn="l"/>
            <a:r>
              <a:rPr lang="en-US" sz="2400" dirty="0">
                <a:solidFill>
                  <a:schemeClr val="tx2"/>
                </a:solidFill>
                <a:latin typeface="Times New Roman" pitchFamily="18" charset="0"/>
                <a:cs typeface="Times New Roman" pitchFamily="18" charset="0"/>
              </a:rPr>
              <a:t>The static can be</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1.variable </a:t>
            </a:r>
            <a:r>
              <a:rPr lang="en-US" sz="2400" dirty="0">
                <a:solidFill>
                  <a:schemeClr val="tx2"/>
                </a:solidFill>
                <a:latin typeface="Times New Roman" pitchFamily="18" charset="0"/>
                <a:cs typeface="Times New Roman" pitchFamily="18" charset="0"/>
              </a:rPr>
              <a:t>(also known as class variable</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2.method </a:t>
            </a:r>
            <a:r>
              <a:rPr lang="en-US" sz="2400" dirty="0">
                <a:solidFill>
                  <a:schemeClr val="tx2"/>
                </a:solidFill>
                <a:latin typeface="Times New Roman" pitchFamily="18" charset="0"/>
                <a:cs typeface="Times New Roman" pitchFamily="18" charset="0"/>
              </a:rPr>
              <a:t>(also known as class method</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3.block</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4.nested </a:t>
            </a:r>
            <a:r>
              <a:rPr lang="en-US" sz="2400" dirty="0">
                <a:solidFill>
                  <a:schemeClr val="tx2"/>
                </a:solidFill>
                <a:latin typeface="Times New Roman" pitchFamily="18" charset="0"/>
                <a:cs typeface="Times New Roman" pitchFamily="18" charset="0"/>
              </a:rPr>
              <a:t>class</a:t>
            </a:r>
            <a:r>
              <a:rPr lang="en-US" sz="2800" dirty="0"/>
              <a:t/>
            </a:r>
            <a:br>
              <a:rPr lang="en-US" sz="2800" dirty="0"/>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14103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5334000"/>
          </a:xfrm>
        </p:spPr>
        <p:txBody>
          <a:bodyPr>
            <a:normAutofit fontScale="90000"/>
          </a:bodyPr>
          <a:lstStyle/>
          <a:p>
            <a:pPr algn="l"/>
            <a:r>
              <a:rPr lang="en-US" sz="2400" b="1" dirty="0">
                <a:solidFill>
                  <a:schemeClr val="tx2">
                    <a:lumMod val="75000"/>
                  </a:schemeClr>
                </a:solidFill>
                <a:latin typeface="Times New Roman" pitchFamily="18" charset="0"/>
                <a:cs typeface="Times New Roman" pitchFamily="18" charset="0"/>
              </a:rPr>
              <a:t>1) Java static </a:t>
            </a:r>
            <a:r>
              <a:rPr lang="en-US" sz="2400" b="1" dirty="0" smtClean="0">
                <a:solidFill>
                  <a:schemeClr val="tx2">
                    <a:lumMod val="75000"/>
                  </a:schemeClr>
                </a:solidFill>
                <a:latin typeface="Times New Roman" pitchFamily="18" charset="0"/>
                <a:cs typeface="Times New Roman" pitchFamily="18" charset="0"/>
              </a:rPr>
              <a:t>variable</a:t>
            </a:r>
            <a:r>
              <a:rPr lang="en-US" sz="2400" dirty="0" smtClean="0">
                <a:solidFill>
                  <a:schemeClr val="tx2"/>
                </a:solidFill>
                <a:latin typeface="Times New Roman" pitchFamily="18" charset="0"/>
                <a:cs typeface="Times New Roman" pitchFamily="18" charset="0"/>
              </a:rPr>
              <a:t/>
            </a:r>
            <a:br>
              <a:rPr lang="en-US" sz="2400" dirty="0" smtClean="0">
                <a:solidFill>
                  <a:schemeClr val="tx2"/>
                </a:solidFill>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If you declare any variable as static, it is known static variable</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a:t>
            </a:r>
            <a:r>
              <a:rPr lang="en-US" sz="2400" dirty="0" smtClean="0">
                <a:solidFill>
                  <a:schemeClr val="tx2"/>
                </a:solidFill>
                <a:latin typeface="Times New Roman" pitchFamily="18" charset="0"/>
                <a:cs typeface="Times New Roman" pitchFamily="18" charset="0"/>
              </a:rPr>
              <a:t>The </a:t>
            </a:r>
            <a:r>
              <a:rPr lang="en-US" sz="2400" dirty="0">
                <a:solidFill>
                  <a:schemeClr val="tx2"/>
                </a:solidFill>
                <a:latin typeface="Times New Roman" pitchFamily="18" charset="0"/>
                <a:cs typeface="Times New Roman" pitchFamily="18" charset="0"/>
              </a:rPr>
              <a:t>static variable can be used to refer the common property of all objects (that is not unique for each object) e.g. company name of </a:t>
            </a:r>
            <a:r>
              <a:rPr lang="en-US" sz="2400" dirty="0" err="1">
                <a:solidFill>
                  <a:schemeClr val="tx2"/>
                </a:solidFill>
                <a:latin typeface="Times New Roman" pitchFamily="18" charset="0"/>
                <a:cs typeface="Times New Roman" pitchFamily="18" charset="0"/>
              </a:rPr>
              <a:t>employees,college</a:t>
            </a:r>
            <a:r>
              <a:rPr lang="en-US" sz="2400" dirty="0">
                <a:solidFill>
                  <a:schemeClr val="tx2"/>
                </a:solidFill>
                <a:latin typeface="Times New Roman" pitchFamily="18" charset="0"/>
                <a:cs typeface="Times New Roman" pitchFamily="18" charset="0"/>
              </a:rPr>
              <a:t> name of students etc</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*The </a:t>
            </a:r>
            <a:r>
              <a:rPr lang="en-US" sz="2400" dirty="0">
                <a:solidFill>
                  <a:schemeClr val="tx2"/>
                </a:solidFill>
                <a:latin typeface="Times New Roman" pitchFamily="18" charset="0"/>
                <a:cs typeface="Times New Roman" pitchFamily="18" charset="0"/>
              </a:rPr>
              <a:t>static variable gets memory only once in class area at the time of </a:t>
            </a:r>
            <a:r>
              <a:rPr lang="en-US" sz="2400" dirty="0" smtClean="0">
                <a:solidFill>
                  <a:schemeClr val="tx2"/>
                </a:solidFill>
                <a:latin typeface="Times New Roman" pitchFamily="18" charset="0"/>
                <a:cs typeface="Times New Roman" pitchFamily="18" charset="0"/>
              </a:rPr>
              <a:t>   class </a:t>
            </a:r>
            <a:r>
              <a:rPr lang="en-US" sz="2400" dirty="0">
                <a:solidFill>
                  <a:schemeClr val="tx2"/>
                </a:solidFill>
                <a:latin typeface="Times New Roman" pitchFamily="18" charset="0"/>
                <a:cs typeface="Times New Roman" pitchFamily="18" charset="0"/>
              </a:rPr>
              <a:t>loading</a:t>
            </a:r>
            <a:r>
              <a:rPr lang="en-US" sz="2400" dirty="0" smtClean="0">
                <a:solidFill>
                  <a:schemeClr val="tx2"/>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solidFill>
                  <a:schemeClr val="tx2">
                    <a:lumMod val="50000"/>
                  </a:schemeClr>
                </a:solidFill>
                <a:latin typeface="Times New Roman" pitchFamily="18" charset="0"/>
                <a:cs typeface="Times New Roman" pitchFamily="18" charset="0"/>
              </a:rPr>
              <a:t>Advantage of static </a:t>
            </a:r>
            <a:r>
              <a:rPr lang="en-US" sz="2400" b="1" dirty="0" smtClean="0">
                <a:solidFill>
                  <a:schemeClr val="tx2">
                    <a:lumMod val="50000"/>
                  </a:schemeClr>
                </a:solidFill>
                <a:latin typeface="Times New Roman" pitchFamily="18" charset="0"/>
                <a:cs typeface="Times New Roman" pitchFamily="18" charset="0"/>
              </a:rPr>
              <a:t>variable</a:t>
            </a:r>
            <a:r>
              <a:rPr lang="en-US" sz="2400" b="1" dirty="0" smtClean="0">
                <a:solidFill>
                  <a:schemeClr val="accent5"/>
                </a:solidFill>
                <a:latin typeface="Times New Roman" pitchFamily="18" charset="0"/>
                <a:cs typeface="Times New Roman" pitchFamily="18" charset="0"/>
              </a:rPr>
              <a:t/>
            </a:r>
            <a:br>
              <a:rPr lang="en-US" sz="2400" b="1" dirty="0" smtClean="0">
                <a:solidFill>
                  <a:schemeClr val="accent5"/>
                </a:solidFill>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It makes your program </a:t>
            </a:r>
            <a:r>
              <a:rPr lang="en-US" sz="2400" b="1" dirty="0">
                <a:latin typeface="Times New Roman" pitchFamily="18" charset="0"/>
                <a:cs typeface="Times New Roman" pitchFamily="18" charset="0"/>
              </a:rPr>
              <a:t>memory efficient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it saves memory).</a:t>
            </a:r>
            <a:r>
              <a:rPr lang="en-US" sz="2400" dirty="0"/>
              <a:t/>
            </a:r>
            <a:br>
              <a:rPr lang="en-US" sz="2400" dirty="0"/>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4503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14400"/>
            <a:ext cx="7010400" cy="4719637"/>
          </a:xfrm>
          <a:prstGeom prst="rect">
            <a:avLst/>
          </a:prstGeom>
        </p:spPr>
      </p:pic>
    </p:spTree>
    <p:extLst>
      <p:ext uri="{BB962C8B-B14F-4D97-AF65-F5344CB8AC3E}">
        <p14:creationId xmlns:p14="http://schemas.microsoft.com/office/powerpoint/2010/main" val="148195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5638800"/>
          </a:xfrm>
        </p:spPr>
        <p:txBody>
          <a:bodyPr>
            <a:normAutofit/>
          </a:bodyPr>
          <a:lstStyle/>
          <a:p>
            <a:pPr algn="l"/>
            <a:r>
              <a:rPr lang="en-US" sz="2800" b="1" dirty="0">
                <a:solidFill>
                  <a:schemeClr val="tx2"/>
                </a:solidFill>
                <a:latin typeface="Times New Roman" pitchFamily="18" charset="0"/>
                <a:cs typeface="Times New Roman" pitchFamily="18" charset="0"/>
              </a:rPr>
              <a:t>2) Java static </a:t>
            </a:r>
            <a:r>
              <a:rPr lang="en-US" sz="2800" b="1" dirty="0" smtClean="0">
                <a:solidFill>
                  <a:schemeClr val="tx2"/>
                </a:solidFill>
                <a:latin typeface="Times New Roman" pitchFamily="18" charset="0"/>
                <a:cs typeface="Times New Roman" pitchFamily="18" charset="0"/>
              </a:rPr>
              <a:t>method</a:t>
            </a:r>
            <a:br>
              <a:rPr lang="en-US" sz="2800" b="1" dirty="0" smtClean="0">
                <a:solidFill>
                  <a:schemeClr val="tx2"/>
                </a:solidFill>
                <a:latin typeface="Times New Roman" pitchFamily="18" charset="0"/>
                <a:cs typeface="Times New Roman" pitchFamily="18" charset="0"/>
              </a:rPr>
            </a:br>
            <a:r>
              <a:rPr lang="en-US" sz="2800" dirty="0"/>
              <a:t/>
            </a:r>
            <a:br>
              <a:rPr lang="en-US" sz="2800" dirty="0"/>
            </a:br>
            <a:r>
              <a:rPr lang="en-US" sz="2400" dirty="0">
                <a:solidFill>
                  <a:schemeClr val="tx2"/>
                </a:solidFill>
                <a:latin typeface="Times New Roman" pitchFamily="18" charset="0"/>
                <a:cs typeface="Times New Roman" pitchFamily="18" charset="0"/>
              </a:rPr>
              <a:t>If you apply static keyword with any method, it is known as static method</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A static method belongs to the class rather than object of a class</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A static method can be invoked without the need for creating an instance of a class</a:t>
            </a:r>
            <a:r>
              <a:rPr lang="en-US" sz="2400" dirty="0" smtClean="0">
                <a:solidFill>
                  <a:schemeClr val="tx2"/>
                </a:solidFill>
                <a:latin typeface="Times New Roman" pitchFamily="18" charset="0"/>
                <a:cs typeface="Times New Roman" pitchFamily="18" charset="0"/>
              </a:rPr>
              <a:t>.</a:t>
            </a:r>
            <a:br>
              <a:rPr lang="en-US" sz="2400" dirty="0" smtClean="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
            </a:r>
            <a:br>
              <a:rPr lang="en-US" sz="2400" dirty="0">
                <a:solidFill>
                  <a:schemeClr val="tx2"/>
                </a:solidFill>
                <a:latin typeface="Times New Roman" pitchFamily="18" charset="0"/>
                <a:cs typeface="Times New Roman" pitchFamily="18" charset="0"/>
              </a:rPr>
            </a:br>
            <a:r>
              <a:rPr lang="en-US" sz="2400" dirty="0">
                <a:solidFill>
                  <a:schemeClr val="tx2"/>
                </a:solidFill>
                <a:latin typeface="Times New Roman" pitchFamily="18" charset="0"/>
                <a:cs typeface="Times New Roman" pitchFamily="18" charset="0"/>
              </a:rPr>
              <a:t>static method can access static data member and can change the value of it.</a:t>
            </a:r>
          </a:p>
        </p:txBody>
      </p:sp>
    </p:spTree>
    <p:extLst>
      <p:ext uri="{BB962C8B-B14F-4D97-AF65-F5344CB8AC3E}">
        <p14:creationId xmlns:p14="http://schemas.microsoft.com/office/powerpoint/2010/main" val="69720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57200" y="1610660"/>
            <a:ext cx="6629400"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10B4B"/>
                </a:solidFill>
                <a:effectLst/>
                <a:latin typeface="Times New Roman" pitchFamily="18" charset="0"/>
                <a:cs typeface="Times New Roman" pitchFamily="18" charset="0"/>
              </a:rPr>
              <a:t>Q) why java main method is static?</a:t>
            </a:r>
            <a:r>
              <a:rPr kumimoji="0" lang="en-US" sz="1500" b="0" i="0" u="none" strike="noStrike" cap="none" normalizeH="0" baseline="0" dirty="0" smtClean="0">
                <a:ln>
                  <a:noFill/>
                </a:ln>
                <a:solidFill>
                  <a:srgbClr val="610B4B"/>
                </a:solidFill>
                <a:effectLst/>
                <a:latin typeface="erdana"/>
                <a:cs typeface="Arial" pitchFamily="34" charset="0"/>
              </a:rPr>
              <a:t/>
            </a:r>
            <a:br>
              <a:rPr kumimoji="0" lang="en-US" sz="1500" b="0" i="0" u="none" strike="noStrike" cap="none" normalizeH="0" baseline="0" dirty="0" smtClean="0">
                <a:ln>
                  <a:noFill/>
                </a:ln>
                <a:solidFill>
                  <a:srgbClr val="610B4B"/>
                </a:solidFill>
                <a:effectLst/>
                <a:latin typeface="erdana"/>
                <a:cs typeface="Arial" pitchFamily="34" charset="0"/>
              </a:rPr>
            </a:br>
            <a:r>
              <a:rPr lang="en-US" sz="1500" dirty="0">
                <a:solidFill>
                  <a:srgbClr val="610B4B"/>
                </a:solidFill>
                <a:latin typeface="erdana"/>
                <a:cs typeface="Arial" pitchFamily="34" charset="0"/>
              </a:rPr>
              <a:t/>
            </a:r>
            <a:br>
              <a:rPr lang="en-US" sz="1500" dirty="0">
                <a:solidFill>
                  <a:srgbClr val="610B4B"/>
                </a:solidFill>
                <a:latin typeface="erdana"/>
                <a:cs typeface="Arial" pitchFamily="34" charset="0"/>
              </a:rPr>
            </a:br>
            <a:endParaRPr kumimoji="0" lang="en-US" sz="1500" b="0" i="0" u="none" strike="noStrike" cap="none" normalizeH="0" baseline="0" dirty="0" smtClean="0">
              <a:ln>
                <a:noFill/>
              </a:ln>
              <a:solidFill>
                <a:srgbClr val="610B4B"/>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00265768"/>
              </p:ext>
            </p:extLst>
          </p:nvPr>
        </p:nvGraphicFramePr>
        <p:xfrm>
          <a:off x="381000" y="2743200"/>
          <a:ext cx="8229600" cy="1752600"/>
        </p:xfrm>
        <a:graphic>
          <a:graphicData uri="http://schemas.openxmlformats.org/drawingml/2006/table">
            <a:tbl>
              <a:tblPr/>
              <a:tblGrid>
                <a:gridCol w="8229600"/>
              </a:tblGrid>
              <a:tr h="1752600">
                <a:tc>
                  <a:txBody>
                    <a:bodyPr/>
                    <a:lstStyle/>
                    <a:p>
                      <a:pPr algn="just"/>
                      <a:r>
                        <a:rPr lang="en-US" sz="2000" b="0" i="0" dirty="0" err="1">
                          <a:solidFill>
                            <a:srgbClr val="000000"/>
                          </a:solidFill>
                          <a:effectLst/>
                          <a:latin typeface="Times New Roman" pitchFamily="18" charset="0"/>
                          <a:cs typeface="Times New Roman" pitchFamily="18" charset="0"/>
                        </a:rPr>
                        <a:t>Ans</a:t>
                      </a:r>
                      <a:r>
                        <a:rPr lang="en-US" sz="2000" b="0" i="0" dirty="0">
                          <a:solidFill>
                            <a:srgbClr val="000000"/>
                          </a:solidFill>
                          <a:effectLst/>
                          <a:latin typeface="Times New Roman" pitchFamily="18" charset="0"/>
                          <a:cs typeface="Times New Roman" pitchFamily="18" charset="0"/>
                        </a:rPr>
                        <a:t>) because object is not required to call static method if it were non-static method, </a:t>
                      </a:r>
                      <a:r>
                        <a:rPr lang="en-US" sz="2000" b="0" i="0" dirty="0" err="1">
                          <a:solidFill>
                            <a:srgbClr val="000000"/>
                          </a:solidFill>
                          <a:effectLst/>
                          <a:latin typeface="Times New Roman" pitchFamily="18" charset="0"/>
                          <a:cs typeface="Times New Roman" pitchFamily="18" charset="0"/>
                        </a:rPr>
                        <a:t>jvm</a:t>
                      </a:r>
                      <a:r>
                        <a:rPr lang="en-US" sz="2000" b="0" i="0" dirty="0">
                          <a:solidFill>
                            <a:srgbClr val="000000"/>
                          </a:solidFill>
                          <a:effectLst/>
                          <a:latin typeface="Times New Roman" pitchFamily="18" charset="0"/>
                          <a:cs typeface="Times New Roman" pitchFamily="18" charset="0"/>
                        </a:rPr>
                        <a:t> create object first then call main() method that will lead the problem of extra memory allocation.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90706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normAutofit fontScale="90000"/>
          </a:bodyPr>
          <a:lstStyle/>
          <a:p>
            <a:pPr algn="l"/>
            <a:r>
              <a:rPr lang="en-US" sz="3100" b="1" dirty="0">
                <a:solidFill>
                  <a:schemeClr val="tx2"/>
                </a:solidFill>
                <a:latin typeface="Times New Roman" pitchFamily="18" charset="0"/>
                <a:cs typeface="Times New Roman" pitchFamily="18" charset="0"/>
              </a:rPr>
              <a:t>Q) Can we execute a program without main() method</a:t>
            </a:r>
            <a:r>
              <a:rPr lang="en-US" sz="3100" b="1" dirty="0" smtClean="0">
                <a:solidFill>
                  <a:schemeClr val="tx2"/>
                </a:solidFill>
                <a:latin typeface="Times New Roman" pitchFamily="18" charset="0"/>
                <a:cs typeface="Times New Roman" pitchFamily="18" charset="0"/>
              </a:rPr>
              <a:t>?</a:t>
            </a:r>
            <a:br>
              <a:rPr lang="en-US" sz="3100" b="1" dirty="0" smtClean="0">
                <a:solidFill>
                  <a:schemeClr val="tx2"/>
                </a:solidFill>
                <a:latin typeface="Times New Roman" pitchFamily="18" charset="0"/>
                <a:cs typeface="Times New Roman" pitchFamily="18" charset="0"/>
              </a:rPr>
            </a:br>
            <a:r>
              <a:rPr lang="en-US" sz="3100" b="1" dirty="0" smtClean="0">
                <a:solidFill>
                  <a:schemeClr val="tx2"/>
                </a:solidFill>
                <a:latin typeface="Times New Roman" pitchFamily="18" charset="0"/>
                <a:cs typeface="Times New Roman" pitchFamily="18" charset="0"/>
              </a:rPr>
              <a:t/>
            </a:r>
            <a:br>
              <a:rPr lang="en-US" sz="3100" b="1" dirty="0" smtClean="0">
                <a:solidFill>
                  <a:schemeClr val="tx2"/>
                </a:solidFill>
                <a:latin typeface="Times New Roman" pitchFamily="18" charset="0"/>
                <a:cs typeface="Times New Roman" pitchFamily="18" charset="0"/>
              </a:rPr>
            </a:br>
            <a:r>
              <a:rPr lang="en-US" sz="2700" dirty="0" err="1">
                <a:solidFill>
                  <a:schemeClr val="accent1"/>
                </a:solidFill>
                <a:latin typeface="Times New Roman" pitchFamily="18" charset="0"/>
                <a:cs typeface="Times New Roman" pitchFamily="18" charset="0"/>
              </a:rPr>
              <a:t>Ans</a:t>
            </a:r>
            <a:r>
              <a:rPr lang="en-US" sz="2700" dirty="0">
                <a:solidFill>
                  <a:schemeClr val="accent1"/>
                </a:solidFill>
                <a:latin typeface="Times New Roman" pitchFamily="18" charset="0"/>
                <a:cs typeface="Times New Roman" pitchFamily="18" charset="0"/>
              </a:rPr>
              <a:t>) Yes, one of the way is static block but in previous version of JDK not in JDK 1.7.</a:t>
            </a:r>
            <a:r>
              <a:rPr lang="en-US" dirty="0"/>
              <a:t/>
            </a:r>
            <a:br>
              <a:rPr lang="en-US" dirty="0"/>
            </a:br>
            <a:endParaRPr lang="en-US" dirty="0"/>
          </a:p>
        </p:txBody>
      </p:sp>
    </p:spTree>
    <p:extLst>
      <p:ext uri="{BB962C8B-B14F-4D97-AF65-F5344CB8AC3E}">
        <p14:creationId xmlns:p14="http://schemas.microsoft.com/office/powerpoint/2010/main" val="407241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76</Words>
  <Application>Microsoft Office PowerPoint</Application>
  <PresentationFormat>On-screen Show (4:3)</PresentationFormat>
  <Paragraphs>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Java static keyword </vt:lpstr>
      <vt:lpstr>The static can be:  1.variable (also known as class variable)  2.method (also known as class method)  3.block  4.nested class </vt:lpstr>
      <vt:lpstr>1) Java static variable  If you declare any variable as static, it is known static variable.  *The static variable can be used to refer the common property of all objects (that is not unique for each object) e.g. company name of employees,college name of students etc.  *The static variable gets memory only once in class area at the time of    class loading.  Advantage of static variable  It makes your program memory efficient (i.e it saves memory). </vt:lpstr>
      <vt:lpstr>PowerPoint Presentation</vt:lpstr>
      <vt:lpstr>2) Java static method  If you apply static keyword with any method, it is known as static method.  A static method belongs to the class rather than object of a class.  A static method can be invoked without the need for creating an instance of a class.  static method can access static data member and can change the value of it.</vt:lpstr>
      <vt:lpstr>Q) why java main method is static?   </vt:lpstr>
      <vt:lpstr>Q) Can we execute a program without main() method?  Ans) Yes, one of the way is static block but in previous version of JDK not in JDK 1.7.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static keyword </dc:title>
  <dc:creator>User</dc:creator>
  <cp:lastModifiedBy>User</cp:lastModifiedBy>
  <cp:revision>8</cp:revision>
  <dcterms:created xsi:type="dcterms:W3CDTF">2006-08-16T00:00:00Z</dcterms:created>
  <dcterms:modified xsi:type="dcterms:W3CDTF">2018-01-28T07:59:42Z</dcterms:modified>
</cp:coreProperties>
</file>