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0" r:id="rId4"/>
    <p:sldId id="261" r:id="rId5"/>
    <p:sldId id="257" r:id="rId6"/>
    <p:sldId id="258"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2018-01-12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2018-01-12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7772400" cy="857250"/>
          </a:xfrm>
        </p:spPr>
        <p:txBody>
          <a:bodyPr>
            <a:normAutofit/>
          </a:bodyPr>
          <a:lstStyle/>
          <a:p>
            <a:pPr algn="ctr"/>
            <a:r>
              <a:rPr lang="en-US" sz="2400" dirty="0" smtClean="0">
                <a:solidFill>
                  <a:schemeClr val="tx1"/>
                </a:solidFill>
                <a:latin typeface="Times New Roman" pitchFamily="18" charset="0"/>
                <a:cs typeface="Times New Roman" pitchFamily="18" charset="0"/>
              </a:rPr>
              <a:t>Inheritance</a:t>
            </a:r>
            <a:endParaRPr lang="en-US" sz="24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304800" y="1752600"/>
            <a:ext cx="8610600" cy="3657600"/>
          </a:xfrm>
        </p:spPr>
        <p:txBody>
          <a:bodyPr>
            <a:normAutofit/>
          </a:bodyPr>
          <a:lstStyle/>
          <a:p>
            <a:pPr algn="l"/>
            <a:r>
              <a:rPr lang="en-US" sz="2400" dirty="0">
                <a:solidFill>
                  <a:schemeClr val="tx1"/>
                </a:solidFill>
                <a:latin typeface="Times New Roman" pitchFamily="18" charset="0"/>
                <a:cs typeface="Times New Roman" pitchFamily="18" charset="0"/>
              </a:rPr>
              <a:t>Inheritance can be defined as the process where one class acquires the properties (methods and fields) of another.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With </a:t>
            </a:r>
            <a:r>
              <a:rPr lang="en-US" sz="2400" dirty="0">
                <a:solidFill>
                  <a:schemeClr val="tx1"/>
                </a:solidFill>
                <a:latin typeface="Times New Roman" pitchFamily="18" charset="0"/>
                <a:cs typeface="Times New Roman" pitchFamily="18" charset="0"/>
              </a:rPr>
              <a:t>the use of inheritance the information is made manageable in a hierarchical order</a:t>
            </a:r>
            <a:r>
              <a:rPr lang="en-US" sz="2400" dirty="0" smtClean="0">
                <a:solidFill>
                  <a:schemeClr val="tx1"/>
                </a:solidFill>
                <a:latin typeface="Times New Roman" pitchFamily="18" charset="0"/>
                <a:cs typeface="Times New Roman" pitchFamily="18" charset="0"/>
              </a:rPr>
              <a:t>.</a:t>
            </a:r>
          </a:p>
          <a:p>
            <a:pPr algn="l"/>
            <a:endParaRPr lang="en-US" sz="2400" dirty="0">
              <a:solidFill>
                <a:schemeClr val="tx1"/>
              </a:solidFill>
              <a:latin typeface="Times New Roman" pitchFamily="18" charset="0"/>
              <a:cs typeface="Times New Roman" pitchFamily="18" charset="0"/>
            </a:endParaRPr>
          </a:p>
          <a:p>
            <a:pPr algn="l"/>
            <a:r>
              <a:rPr lang="en-US" sz="2400" dirty="0">
                <a:solidFill>
                  <a:schemeClr val="tx1"/>
                </a:solidFill>
                <a:latin typeface="Times New Roman" pitchFamily="18" charset="0"/>
                <a:cs typeface="Times New Roman" pitchFamily="18" charset="0"/>
              </a:rPr>
              <a:t>The class which inherits the properties of other is known as subclass (derived class, child class) and the class whose properties are inherited is known as superclass (base class, parent class).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00512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838200"/>
            <a:ext cx="7772400" cy="9144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2800" dirty="0" smtClean="0">
                <a:solidFill>
                  <a:schemeClr val="tx1"/>
                </a:solidFill>
                <a:latin typeface="Times New Roman" pitchFamily="18" charset="0"/>
                <a:ea typeface="MS Mincho" charset="-128"/>
                <a:cs typeface="Times New Roman" pitchFamily="18" charset="0"/>
              </a:rPr>
              <a:t>Advantages of inheritance</a:t>
            </a:r>
            <a:endParaRPr lang="en-US" sz="2800" dirty="0">
              <a:solidFill>
                <a:schemeClr val="tx1"/>
              </a:solidFill>
              <a:latin typeface="Times New Roman" pitchFamily="18" charset="0"/>
              <a:cs typeface="Times New Roman" pitchFamily="18" charset="0"/>
            </a:endParaRPr>
          </a:p>
        </p:txBody>
      </p:sp>
      <p:sp>
        <p:nvSpPr>
          <p:cNvPr id="3" name="Rectangle 3"/>
          <p:cNvSpPr txBox="1">
            <a:spLocks noChangeArrowheads="1"/>
          </p:cNvSpPr>
          <p:nvPr/>
        </p:nvSpPr>
        <p:spPr>
          <a:xfrm>
            <a:off x="609600" y="1752600"/>
            <a:ext cx="7772400" cy="44196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pPr>
            <a:r>
              <a:rPr lang="en-US" dirty="0" smtClean="0">
                <a:ea typeface="MS Mincho" charset="-128"/>
              </a:rPr>
              <a:t>When a class inherits from another class, there are </a:t>
            </a:r>
            <a:r>
              <a:rPr lang="en-US" dirty="0" smtClean="0">
                <a:effectLst>
                  <a:outerShdw blurRad="38100" dist="38100" dir="2700000" algn="tl">
                    <a:srgbClr val="000000"/>
                  </a:outerShdw>
                </a:effectLst>
                <a:ea typeface="MS Mincho" charset="-128"/>
              </a:rPr>
              <a:t>three</a:t>
            </a:r>
            <a:r>
              <a:rPr lang="en-US" dirty="0" smtClean="0">
                <a:ea typeface="MS Mincho" charset="-128"/>
              </a:rPr>
              <a:t> benefits:</a:t>
            </a:r>
          </a:p>
          <a:p>
            <a:pPr>
              <a:lnSpc>
                <a:spcPct val="90000"/>
              </a:lnSpc>
            </a:pPr>
            <a:r>
              <a:rPr lang="en-US" dirty="0" smtClean="0">
                <a:ea typeface="MS Mincho" charset="-128"/>
              </a:rPr>
              <a:t>(1) You can </a:t>
            </a:r>
            <a:r>
              <a:rPr lang="en-US" b="1" i="1" u="sng" dirty="0" smtClean="0">
                <a:ea typeface="MS Mincho" charset="-128"/>
              </a:rPr>
              <a:t>reuse</a:t>
            </a:r>
            <a:r>
              <a:rPr lang="en-US" dirty="0" smtClean="0">
                <a:ea typeface="MS Mincho" charset="-128"/>
              </a:rPr>
              <a:t>  the methods and data of the existing class</a:t>
            </a:r>
            <a:endParaRPr lang="en-US" dirty="0" smtClean="0">
              <a:latin typeface="Courier New" pitchFamily="49" charset="0"/>
              <a:cs typeface="Times New Roman" pitchFamily="18" charset="0"/>
            </a:endParaRPr>
          </a:p>
          <a:p>
            <a:pPr>
              <a:lnSpc>
                <a:spcPct val="90000"/>
              </a:lnSpc>
              <a:buFontTx/>
              <a:buNone/>
            </a:pPr>
            <a:r>
              <a:rPr lang="en-US" dirty="0" smtClean="0">
                <a:ea typeface="MS Mincho" charset="-128"/>
              </a:rPr>
              <a:t>	(2) You can </a:t>
            </a:r>
            <a:r>
              <a:rPr lang="en-US" b="1" i="1" u="sng" dirty="0" smtClean="0">
                <a:ea typeface="MS Mincho" charset="-128"/>
              </a:rPr>
              <a:t>extend</a:t>
            </a:r>
            <a:r>
              <a:rPr lang="en-US" b="1" dirty="0" smtClean="0">
                <a:ea typeface="MS Mincho" charset="-128"/>
              </a:rPr>
              <a:t>  </a:t>
            </a:r>
            <a:r>
              <a:rPr lang="en-US" dirty="0" smtClean="0">
                <a:ea typeface="MS Mincho" charset="-128"/>
              </a:rPr>
              <a:t>the existing class by adding new data and new methods</a:t>
            </a:r>
            <a:endParaRPr lang="en-US" dirty="0" smtClean="0">
              <a:latin typeface="Courier New" pitchFamily="49" charset="0"/>
              <a:cs typeface="Times New Roman" pitchFamily="18" charset="0"/>
            </a:endParaRPr>
          </a:p>
          <a:p>
            <a:pPr>
              <a:lnSpc>
                <a:spcPct val="90000"/>
              </a:lnSpc>
              <a:buFontTx/>
              <a:buNone/>
            </a:pPr>
            <a:r>
              <a:rPr lang="en-US" dirty="0" smtClean="0">
                <a:ea typeface="MS Mincho" charset="-128"/>
              </a:rPr>
              <a:t>	(3) You can </a:t>
            </a:r>
            <a:r>
              <a:rPr lang="en-US" b="1" i="1" u="sng" dirty="0" smtClean="0">
                <a:ea typeface="MS Mincho" charset="-128"/>
              </a:rPr>
              <a:t>modify </a:t>
            </a:r>
            <a:r>
              <a:rPr lang="en-US" b="1" dirty="0" smtClean="0">
                <a:ea typeface="MS Mincho" charset="-128"/>
              </a:rPr>
              <a:t> </a:t>
            </a:r>
            <a:r>
              <a:rPr lang="en-US" dirty="0" smtClean="0">
                <a:ea typeface="MS Mincho" charset="-128"/>
              </a:rPr>
              <a:t>the existing class by overloading its methods with your own implementations</a:t>
            </a:r>
            <a:r>
              <a:rPr lang="en-US" dirty="0" smtClean="0"/>
              <a:t> </a:t>
            </a:r>
            <a:endParaRPr lang="en-US" dirty="0"/>
          </a:p>
        </p:txBody>
      </p:sp>
    </p:spTree>
    <p:extLst>
      <p:ext uri="{BB962C8B-B14F-4D97-AF65-F5344CB8AC3E}">
        <p14:creationId xmlns:p14="http://schemas.microsoft.com/office/powerpoint/2010/main" val="540019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71600"/>
            <a:ext cx="6553200" cy="3886200"/>
          </a:xfrm>
          <a:prstGeom prst="rect">
            <a:avLst/>
          </a:prstGeom>
        </p:spPr>
      </p:pic>
    </p:spTree>
    <p:extLst>
      <p:ext uri="{BB962C8B-B14F-4D97-AF65-F5344CB8AC3E}">
        <p14:creationId xmlns:p14="http://schemas.microsoft.com/office/powerpoint/2010/main" val="2091960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295400"/>
            <a:ext cx="5562600" cy="4343400"/>
          </a:xfrm>
          <a:prstGeom prst="rect">
            <a:avLst/>
          </a:prstGeom>
        </p:spPr>
      </p:pic>
    </p:spTree>
    <p:extLst>
      <p:ext uri="{BB962C8B-B14F-4D97-AF65-F5344CB8AC3E}">
        <p14:creationId xmlns:p14="http://schemas.microsoft.com/office/powerpoint/2010/main" val="2630582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2133600"/>
          </a:xfrm>
        </p:spPr>
        <p:txBody>
          <a:bodyPr>
            <a:normAutofit fontScale="90000"/>
          </a:bodyPr>
          <a:lstStyle/>
          <a:p>
            <a:pPr algn="l"/>
            <a:r>
              <a:rPr lang="en-US" sz="2700" dirty="0">
                <a:solidFill>
                  <a:schemeClr val="tx1"/>
                </a:solidFill>
                <a:effectLst/>
                <a:latin typeface="Times New Roman" pitchFamily="18" charset="0"/>
                <a:cs typeface="Times New Roman" pitchFamily="18" charset="0"/>
              </a:rPr>
              <a:t>extends </a:t>
            </a:r>
            <a:r>
              <a:rPr lang="en-US" sz="2700" dirty="0" smtClean="0">
                <a:solidFill>
                  <a:schemeClr val="tx1"/>
                </a:solidFill>
                <a:effectLst/>
                <a:latin typeface="Times New Roman" pitchFamily="18" charset="0"/>
                <a:cs typeface="Times New Roman" pitchFamily="18" charset="0"/>
              </a:rPr>
              <a:t>Keyword</a:t>
            </a:r>
            <a:br>
              <a:rPr lang="en-US" sz="2700" dirty="0" smtClean="0">
                <a:solidFill>
                  <a:schemeClr val="tx1"/>
                </a:solidFill>
                <a:effectLst/>
                <a:latin typeface="Times New Roman" pitchFamily="18" charset="0"/>
                <a:cs typeface="Times New Roman" pitchFamily="18" charset="0"/>
              </a:rPr>
            </a:br>
            <a:r>
              <a:rPr lang="en-US" sz="2400" b="0" dirty="0">
                <a:solidFill>
                  <a:schemeClr val="tx1"/>
                </a:solidFill>
                <a:effectLst/>
              </a:rPr>
              <a:t/>
            </a:r>
            <a:br>
              <a:rPr lang="en-US" sz="2400" b="0" dirty="0">
                <a:solidFill>
                  <a:schemeClr val="tx1"/>
                </a:solidFill>
                <a:effectLst/>
              </a:rPr>
            </a:br>
            <a:r>
              <a:rPr lang="en-US" sz="2400" dirty="0">
                <a:solidFill>
                  <a:schemeClr val="tx1"/>
                </a:solidFill>
                <a:effectLst/>
              </a:rPr>
              <a:t>extends</a:t>
            </a:r>
            <a:r>
              <a:rPr lang="en-US" sz="2400" b="0" dirty="0">
                <a:solidFill>
                  <a:schemeClr val="tx1"/>
                </a:solidFill>
                <a:effectLst/>
              </a:rPr>
              <a:t> is the keyword used to inherit the properties of a class. Following is the syntax of extends keyword.</a:t>
            </a:r>
            <a:br>
              <a:rPr lang="en-US" sz="2400" b="0" dirty="0">
                <a:solidFill>
                  <a:schemeClr val="tx1"/>
                </a:solidFill>
                <a:effectLst/>
              </a:rPr>
            </a:br>
            <a:r>
              <a:rPr lang="en-US" sz="2400" dirty="0">
                <a:solidFill>
                  <a:schemeClr val="tx1"/>
                </a:solidFill>
                <a:effectLst/>
              </a:rPr>
              <a:t>Syntax</a:t>
            </a:r>
            <a:r>
              <a:rPr lang="en-US" sz="2400" b="0" dirty="0">
                <a:effectLst/>
              </a:rPr>
              <a:t/>
            </a:r>
            <a:br>
              <a:rPr lang="en-US" sz="2400" b="0" dirty="0">
                <a:effectLst/>
              </a:rPr>
            </a:b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743200"/>
            <a:ext cx="7772400" cy="2286000"/>
          </a:xfrm>
        </p:spPr>
        <p:txBody>
          <a:bodyPr>
            <a:normAutofit/>
          </a:bodyPr>
          <a:lstStyle/>
          <a:p>
            <a:pPr algn="l"/>
            <a:r>
              <a:rPr lang="en-US" sz="2400" dirty="0">
                <a:solidFill>
                  <a:schemeClr val="tx1"/>
                </a:solidFill>
                <a:latin typeface="Times New Roman" pitchFamily="18" charset="0"/>
                <a:cs typeface="Times New Roman" pitchFamily="18" charset="0"/>
              </a:rPr>
              <a:t>class </a:t>
            </a:r>
            <a:r>
              <a:rPr lang="en-US" sz="2400" dirty="0" smtClean="0">
                <a:solidFill>
                  <a:schemeClr val="tx1"/>
                </a:solidFill>
                <a:latin typeface="Times New Roman" pitchFamily="18" charset="0"/>
                <a:cs typeface="Times New Roman" pitchFamily="18" charset="0"/>
              </a:rPr>
              <a:t>Super</a:t>
            </a:r>
          </a:p>
          <a:p>
            <a:pPr algn="l"/>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 ..... }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class </a:t>
            </a:r>
            <a:r>
              <a:rPr lang="en-US" sz="2400" dirty="0">
                <a:solidFill>
                  <a:schemeClr val="tx1"/>
                </a:solidFill>
                <a:latin typeface="Times New Roman" pitchFamily="18" charset="0"/>
                <a:cs typeface="Times New Roman" pitchFamily="18" charset="0"/>
              </a:rPr>
              <a:t>Sub extends Super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 }</a:t>
            </a:r>
          </a:p>
        </p:txBody>
      </p:sp>
    </p:spTree>
    <p:extLst>
      <p:ext uri="{BB962C8B-B14F-4D97-AF65-F5344CB8AC3E}">
        <p14:creationId xmlns:p14="http://schemas.microsoft.com/office/powerpoint/2010/main" val="3564069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Layer>
                </a14:imgProps>
              </a:ext>
              <a:ext uri="{28A0092B-C50C-407E-A947-70E740481C1C}">
                <a14:useLocalDpi xmlns:a14="http://schemas.microsoft.com/office/drawing/2010/main" val="0"/>
              </a:ext>
            </a:extLst>
          </a:blip>
          <a:stretch>
            <a:fillRect/>
          </a:stretch>
        </p:blipFill>
        <p:spPr>
          <a:xfrm>
            <a:off x="457200" y="457200"/>
            <a:ext cx="8153400" cy="6324600"/>
          </a:xfrm>
          <a:prstGeom prst="rect">
            <a:avLst/>
          </a:prstGeom>
        </p:spPr>
      </p:pic>
    </p:spTree>
    <p:extLst>
      <p:ext uri="{BB962C8B-B14F-4D97-AF65-F5344CB8AC3E}">
        <p14:creationId xmlns:p14="http://schemas.microsoft.com/office/powerpoint/2010/main" val="2332970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4000"/>
                    </a14:imgEffect>
                    <a14:imgEffect>
                      <a14:colorTemperature colorTemp="5250"/>
                    </a14:imgEffect>
                    <a14:imgEffect>
                      <a14:saturation sat="180000"/>
                    </a14:imgEffect>
                    <a14:imgEffect>
                      <a14:brightnessContrast bright="-5000" contrast="2000"/>
                    </a14:imgEffect>
                  </a14:imgLayer>
                </a14:imgProps>
              </a:ext>
              <a:ext uri="{28A0092B-C50C-407E-A947-70E740481C1C}">
                <a14:useLocalDpi xmlns:a14="http://schemas.microsoft.com/office/drawing/2010/main" val="0"/>
              </a:ext>
            </a:extLst>
          </a:blip>
          <a:stretch>
            <a:fillRect/>
          </a:stretch>
        </p:blipFill>
        <p:spPr>
          <a:xfrm>
            <a:off x="1156855" y="1143000"/>
            <a:ext cx="6629400" cy="5410200"/>
          </a:xfrm>
          <a:prstGeom prst="rect">
            <a:avLst/>
          </a:prstGeom>
        </p:spPr>
      </p:pic>
    </p:spTree>
    <p:extLst>
      <p:ext uri="{BB962C8B-B14F-4D97-AF65-F5344CB8AC3E}">
        <p14:creationId xmlns:p14="http://schemas.microsoft.com/office/powerpoint/2010/main" val="4148282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TotalTime>
  <Words>121</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Waveform</vt:lpstr>
      <vt:lpstr>Inheritance</vt:lpstr>
      <vt:lpstr>PowerPoint Presentation</vt:lpstr>
      <vt:lpstr>PowerPoint Presentation</vt:lpstr>
      <vt:lpstr>PowerPoint Presentation</vt:lpstr>
      <vt:lpstr>extends Keyword  extends is the keyword used to inherit the properties of a class. Following is the syntax of extends keyword. Syntax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User</dc:creator>
  <cp:lastModifiedBy>User</cp:lastModifiedBy>
  <cp:revision>9</cp:revision>
  <dcterms:created xsi:type="dcterms:W3CDTF">2006-08-16T00:00:00Z</dcterms:created>
  <dcterms:modified xsi:type="dcterms:W3CDTF">2018-01-12T06:06:03Z</dcterms:modified>
</cp:coreProperties>
</file>