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2"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94662" autoAdjust="0"/>
  </p:normalViewPr>
  <p:slideViewPr>
    <p:cSldViewPr>
      <p:cViewPr varScale="1">
        <p:scale>
          <a:sx n="70" d="100"/>
          <a:sy n="70" d="100"/>
        </p:scale>
        <p:origin x="-137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2018-01-14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2018-01-14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2018-01-14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2018-01-14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2018-01-14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2018-01-14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2018-01-14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2018-01-14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2018-01-14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2018-01-14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2018-01-14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2018-01-14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447800"/>
            <a:ext cx="7772400" cy="933450"/>
          </a:xfrm>
        </p:spPr>
        <p:txBody>
          <a:bodyPr>
            <a:normAutofit fontScale="90000"/>
          </a:bodyPr>
          <a:lstStyle/>
          <a:p>
            <a:pPr algn="ctr"/>
            <a:r>
              <a:rPr lang="en-US" sz="3100" b="1" dirty="0">
                <a:solidFill>
                  <a:schemeClr val="tx1"/>
                </a:solidFill>
                <a:latin typeface="Times New Roman" pitchFamily="18" charset="0"/>
                <a:cs typeface="Times New Roman" pitchFamily="18" charset="0"/>
              </a:rPr>
              <a:t>What is Java Programming Language?</a:t>
            </a:r>
            <a:r>
              <a:rPr lang="en-US" dirty="0"/>
              <a:t/>
            </a:r>
            <a:br>
              <a:rPr lang="en-US" dirty="0"/>
            </a:br>
            <a:endParaRPr lang="en-US" dirty="0"/>
          </a:p>
        </p:txBody>
      </p:sp>
      <p:sp>
        <p:nvSpPr>
          <p:cNvPr id="3" name="Subtitle 2"/>
          <p:cNvSpPr>
            <a:spLocks noGrp="1"/>
          </p:cNvSpPr>
          <p:nvPr>
            <p:ph type="subTitle" idx="1"/>
          </p:nvPr>
        </p:nvSpPr>
        <p:spPr>
          <a:xfrm>
            <a:off x="838200" y="2743200"/>
            <a:ext cx="7467600" cy="1524000"/>
          </a:xfrm>
        </p:spPr>
        <p:txBody>
          <a:bodyPr>
            <a:normAutofit/>
          </a:bodyPr>
          <a:lstStyle/>
          <a:p>
            <a:pPr algn="just"/>
            <a:r>
              <a:rPr lang="en-US" sz="2800" dirty="0">
                <a:solidFill>
                  <a:schemeClr val="tx1"/>
                </a:solidFill>
                <a:latin typeface="Times New Roman" pitchFamily="18" charset="0"/>
                <a:cs typeface="Times New Roman" pitchFamily="18" charset="0"/>
              </a:rPr>
              <a:t>Java is a popular general-purpose programming language and computing platform. It is fast, reliable, and secure.</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618554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0"/>
            <a:ext cx="7772400" cy="762000"/>
          </a:xfrm>
        </p:spPr>
        <p:txBody>
          <a:bodyPr>
            <a:normAutofit fontScale="90000"/>
          </a:bodyPr>
          <a:lstStyle/>
          <a:p>
            <a:pPr algn="ctr"/>
            <a:r>
              <a:rPr lang="en-US" sz="2800" dirty="0">
                <a:effectLst/>
              </a:rPr>
              <a:t> </a:t>
            </a:r>
            <a:br>
              <a:rPr lang="en-US" sz="2800" dirty="0">
                <a:effectLst/>
              </a:rPr>
            </a:br>
            <a:r>
              <a:rPr lang="en-US" sz="2800" dirty="0">
                <a:solidFill>
                  <a:schemeClr val="tx1"/>
                </a:solidFill>
                <a:effectLst/>
              </a:rPr>
              <a:t>Features of Java Programming Language</a:t>
            </a:r>
            <a:r>
              <a:rPr lang="en-US" sz="2800" dirty="0">
                <a:effectLst/>
              </a:rPr>
              <a:t/>
            </a:r>
            <a:br>
              <a:rPr lang="en-US" sz="2800" dirty="0">
                <a:effectLst/>
              </a:rPr>
            </a:br>
            <a:endParaRPr lang="en-US" sz="2800" dirty="0">
              <a:latin typeface="Times New Roman" pitchFamily="18" charset="0"/>
              <a:cs typeface="Times New Roman" pitchFamily="18" charset="0"/>
            </a:endParaRPr>
          </a:p>
        </p:txBody>
      </p:sp>
      <p:sp>
        <p:nvSpPr>
          <p:cNvPr id="3" name="Subtitle 2"/>
          <p:cNvSpPr>
            <a:spLocks noGrp="1"/>
          </p:cNvSpPr>
          <p:nvPr>
            <p:ph type="subTitle" idx="1"/>
          </p:nvPr>
        </p:nvSpPr>
        <p:spPr>
          <a:xfrm>
            <a:off x="685800" y="1447800"/>
            <a:ext cx="7772400" cy="3962400"/>
          </a:xfrm>
        </p:spPr>
        <p:txBody>
          <a:bodyPr>
            <a:normAutofit fontScale="92500" lnSpcReduction="10000"/>
          </a:bodyPr>
          <a:lstStyle/>
          <a:p>
            <a:pPr lvl="0" algn="l"/>
            <a:r>
              <a:rPr lang="en-US" sz="2400" dirty="0" smtClean="0">
                <a:solidFill>
                  <a:schemeClr val="tx1"/>
                </a:solidFill>
                <a:latin typeface="Times New Roman" pitchFamily="18" charset="0"/>
                <a:cs typeface="Times New Roman" pitchFamily="18" charset="0"/>
              </a:rPr>
              <a:t>1.</a:t>
            </a:r>
            <a:r>
              <a:rPr lang="en-US" sz="2400" b="1" dirty="0">
                <a:solidFill>
                  <a:schemeClr val="tx1"/>
                </a:solidFill>
                <a:latin typeface="Times New Roman" pitchFamily="18" charset="0"/>
                <a:cs typeface="Times New Roman" pitchFamily="18" charset="0"/>
              </a:rPr>
              <a:t> Java is platform independent</a:t>
            </a:r>
            <a:r>
              <a:rPr lang="en-US" sz="2400" dirty="0">
                <a:solidFill>
                  <a:schemeClr val="tx1"/>
                </a:solidFill>
                <a:latin typeface="Times New Roman" pitchFamily="18" charset="0"/>
                <a:cs typeface="Times New Roman" pitchFamily="18" charset="0"/>
              </a:rPr>
              <a:t/>
            </a:r>
            <a:br>
              <a:rPr lang="en-US" sz="2400" dirty="0">
                <a:solidFill>
                  <a:schemeClr val="tx1"/>
                </a:solidFill>
                <a:latin typeface="Times New Roman" pitchFamily="18" charset="0"/>
                <a:cs typeface="Times New Roman" pitchFamily="18" charset="0"/>
              </a:rPr>
            </a:br>
            <a:r>
              <a:rPr lang="en-US" sz="2400" dirty="0">
                <a:solidFill>
                  <a:schemeClr val="tx1"/>
                </a:solidFill>
                <a:latin typeface="Times New Roman" pitchFamily="18" charset="0"/>
                <a:cs typeface="Times New Roman" pitchFamily="18" charset="0"/>
              </a:rPr>
              <a:t/>
            </a:r>
            <a:br>
              <a:rPr lang="en-US" sz="2400" dirty="0">
                <a:solidFill>
                  <a:schemeClr val="tx1"/>
                </a:solidFill>
                <a:latin typeface="Times New Roman" pitchFamily="18" charset="0"/>
                <a:cs typeface="Times New Roman" pitchFamily="18" charset="0"/>
              </a:rPr>
            </a:br>
            <a:r>
              <a:rPr lang="en-US" sz="2400" dirty="0">
                <a:solidFill>
                  <a:schemeClr val="tx1"/>
                </a:solidFill>
                <a:latin typeface="Times New Roman" pitchFamily="18" charset="0"/>
                <a:cs typeface="Times New Roman" pitchFamily="18" charset="0"/>
              </a:rPr>
              <a:t>Java was built with the philosophy of "write once, run anywhere" (WORA). The Java code (pure Java code and libraries) you write on one platform (operating system) will run on other platforms with no modification.</a:t>
            </a:r>
            <a:br>
              <a:rPr lang="en-US" sz="2400" dirty="0">
                <a:solidFill>
                  <a:schemeClr val="tx1"/>
                </a:solidFill>
                <a:latin typeface="Times New Roman" pitchFamily="18" charset="0"/>
                <a:cs typeface="Times New Roman" pitchFamily="18" charset="0"/>
              </a:rPr>
            </a:br>
            <a:r>
              <a:rPr lang="en-US" sz="2400" dirty="0">
                <a:solidFill>
                  <a:schemeClr val="tx1"/>
                </a:solidFill>
                <a:latin typeface="Times New Roman" pitchFamily="18" charset="0"/>
                <a:cs typeface="Times New Roman" pitchFamily="18" charset="0"/>
              </a:rPr>
              <a:t/>
            </a:r>
            <a:br>
              <a:rPr lang="en-US" sz="2400" dirty="0">
                <a:solidFill>
                  <a:schemeClr val="tx1"/>
                </a:solidFill>
                <a:latin typeface="Times New Roman" pitchFamily="18" charset="0"/>
                <a:cs typeface="Times New Roman" pitchFamily="18" charset="0"/>
              </a:rPr>
            </a:br>
            <a:r>
              <a:rPr lang="en-US" sz="2400" dirty="0">
                <a:solidFill>
                  <a:schemeClr val="tx1"/>
                </a:solidFill>
                <a:latin typeface="Times New Roman" pitchFamily="18" charset="0"/>
                <a:cs typeface="Times New Roman" pitchFamily="18" charset="0"/>
              </a:rPr>
              <a:t>To run Java, an abstract machine called Java Virtual Machine (JVM) is used. The JVM executes the Java </a:t>
            </a:r>
            <a:r>
              <a:rPr lang="en-US" sz="2400" dirty="0" smtClean="0">
                <a:solidFill>
                  <a:schemeClr val="tx1"/>
                </a:solidFill>
                <a:latin typeface="Times New Roman" pitchFamily="18" charset="0"/>
                <a:cs typeface="Times New Roman" pitchFamily="18" charset="0"/>
              </a:rPr>
              <a:t>byte code</a:t>
            </a:r>
            <a:r>
              <a:rPr lang="en-US" sz="2400" dirty="0">
                <a:solidFill>
                  <a:schemeClr val="tx1"/>
                </a:solidFill>
                <a:latin typeface="Times New Roman" pitchFamily="18" charset="0"/>
                <a:cs typeface="Times New Roman" pitchFamily="18" charset="0"/>
              </a:rPr>
              <a:t>. Then, the CPU executes the JVM. Since all JVMs works exactly the same, the same code works on other operating systems as well, making Java platform-independent</a:t>
            </a:r>
            <a:r>
              <a:rPr lang="en-US" sz="2400" dirty="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178705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685800"/>
            <a:ext cx="7772400" cy="4495800"/>
          </a:xfrm>
        </p:spPr>
        <p:txBody>
          <a:bodyPr>
            <a:normAutofit/>
          </a:bodyPr>
          <a:lstStyle/>
          <a:p>
            <a:pPr lvl="0" algn="l"/>
            <a:r>
              <a:rPr lang="en-US" sz="2400" b="1" dirty="0" smtClean="0">
                <a:solidFill>
                  <a:schemeClr val="tx1"/>
                </a:solidFill>
                <a:latin typeface="Times New Roman" pitchFamily="18" charset="0"/>
                <a:cs typeface="Times New Roman" pitchFamily="18" charset="0"/>
              </a:rPr>
              <a:t>2 An </a:t>
            </a:r>
            <a:r>
              <a:rPr lang="en-US" sz="2400" b="1" dirty="0">
                <a:solidFill>
                  <a:schemeClr val="tx1"/>
                </a:solidFill>
                <a:latin typeface="Times New Roman" pitchFamily="18" charset="0"/>
                <a:cs typeface="Times New Roman" pitchFamily="18" charset="0"/>
              </a:rPr>
              <a:t>object-oriented Language</a:t>
            </a:r>
            <a:r>
              <a:rPr lang="en-US" sz="2400" dirty="0">
                <a:solidFill>
                  <a:schemeClr val="tx1"/>
                </a:solidFill>
                <a:latin typeface="Times New Roman" pitchFamily="18" charset="0"/>
                <a:cs typeface="Times New Roman" pitchFamily="18" charset="0"/>
              </a:rPr>
              <a:t/>
            </a:r>
            <a:br>
              <a:rPr lang="en-US" sz="2400" dirty="0">
                <a:solidFill>
                  <a:schemeClr val="tx1"/>
                </a:solidFill>
                <a:latin typeface="Times New Roman" pitchFamily="18" charset="0"/>
                <a:cs typeface="Times New Roman" pitchFamily="18" charset="0"/>
              </a:rPr>
            </a:br>
            <a:r>
              <a:rPr lang="en-US" sz="2400" dirty="0">
                <a:solidFill>
                  <a:schemeClr val="tx1"/>
                </a:solidFill>
                <a:latin typeface="Times New Roman" pitchFamily="18" charset="0"/>
                <a:cs typeface="Times New Roman" pitchFamily="18" charset="0"/>
              </a:rPr>
              <a:t/>
            </a:r>
            <a:br>
              <a:rPr lang="en-US" sz="2400" dirty="0">
                <a:solidFill>
                  <a:schemeClr val="tx1"/>
                </a:solidFill>
                <a:latin typeface="Times New Roman" pitchFamily="18" charset="0"/>
                <a:cs typeface="Times New Roman" pitchFamily="18" charset="0"/>
              </a:rPr>
            </a:br>
            <a:r>
              <a:rPr lang="en-US" sz="2400" dirty="0">
                <a:solidFill>
                  <a:schemeClr val="tx1"/>
                </a:solidFill>
                <a:latin typeface="Times New Roman" pitchFamily="18" charset="0"/>
                <a:cs typeface="Times New Roman" pitchFamily="18" charset="0"/>
              </a:rPr>
              <a:t>There are different styles of programming. Object-oriented approach is one of the popular programming styles. In object-oriented programming, a complex problem is divided into smaller sets by creating objects. This makes your code reusable, has design benefits, and makes code easier to maintain.</a:t>
            </a:r>
            <a:br>
              <a:rPr lang="en-US" sz="2400" dirty="0">
                <a:solidFill>
                  <a:schemeClr val="tx1"/>
                </a:solidFill>
                <a:latin typeface="Times New Roman" pitchFamily="18" charset="0"/>
                <a:cs typeface="Times New Roman" pitchFamily="18" charset="0"/>
              </a:rPr>
            </a:br>
            <a:r>
              <a:rPr lang="en-US" sz="2400" dirty="0">
                <a:solidFill>
                  <a:schemeClr val="tx1"/>
                </a:solidFill>
                <a:latin typeface="Times New Roman" pitchFamily="18" charset="0"/>
                <a:cs typeface="Times New Roman" pitchFamily="18" charset="0"/>
              </a:rPr>
              <a:t/>
            </a:r>
            <a:br>
              <a:rPr lang="en-US" sz="2400" dirty="0">
                <a:solidFill>
                  <a:schemeClr val="tx1"/>
                </a:solidFill>
                <a:latin typeface="Times New Roman" pitchFamily="18" charset="0"/>
                <a:cs typeface="Times New Roman" pitchFamily="18" charset="0"/>
              </a:rPr>
            </a:br>
            <a:r>
              <a:rPr lang="en-US" sz="2400" dirty="0">
                <a:solidFill>
                  <a:schemeClr val="tx1"/>
                </a:solidFill>
                <a:latin typeface="Times New Roman" pitchFamily="18" charset="0"/>
                <a:cs typeface="Times New Roman" pitchFamily="18" charset="0"/>
              </a:rPr>
              <a:t>Many programming languages including Java, Python, and C++ has object-oriented features.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5681177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838200"/>
            <a:ext cx="8229600" cy="3973111"/>
          </a:xfrm>
        </p:spPr>
        <p:txBody>
          <a:bodyPr>
            <a:normAutofit fontScale="92500" lnSpcReduction="10000"/>
          </a:bodyPr>
          <a:lstStyle/>
          <a:p>
            <a:pPr lvl="0" algn="l"/>
            <a:r>
              <a:rPr lang="en-US" sz="2800" b="1" dirty="0" smtClean="0">
                <a:solidFill>
                  <a:schemeClr val="tx1"/>
                </a:solidFill>
                <a:latin typeface="Times New Roman" pitchFamily="18" charset="0"/>
                <a:cs typeface="Times New Roman" pitchFamily="18" charset="0"/>
              </a:rPr>
              <a:t>3 Java </a:t>
            </a:r>
            <a:r>
              <a:rPr lang="en-US" sz="2800" b="1" dirty="0">
                <a:solidFill>
                  <a:schemeClr val="tx1"/>
                </a:solidFill>
                <a:latin typeface="Times New Roman" pitchFamily="18" charset="0"/>
                <a:cs typeface="Times New Roman" pitchFamily="18" charset="0"/>
              </a:rPr>
              <a:t>is secure</a:t>
            </a:r>
            <a:r>
              <a:rPr lang="en-US" sz="2600" dirty="0">
                <a:solidFill>
                  <a:schemeClr val="tx1"/>
                </a:solidFill>
                <a:latin typeface="Times New Roman" pitchFamily="18" charset="0"/>
                <a:cs typeface="Times New Roman" pitchFamily="18" charset="0"/>
              </a:rPr>
              <a:t/>
            </a:r>
            <a:br>
              <a:rPr lang="en-US" sz="2600" dirty="0">
                <a:solidFill>
                  <a:schemeClr val="tx1"/>
                </a:solidFill>
                <a:latin typeface="Times New Roman" pitchFamily="18" charset="0"/>
                <a:cs typeface="Times New Roman" pitchFamily="18" charset="0"/>
              </a:rPr>
            </a:br>
            <a:r>
              <a:rPr lang="en-US" sz="2600" dirty="0">
                <a:solidFill>
                  <a:schemeClr val="tx1"/>
                </a:solidFill>
                <a:latin typeface="Times New Roman" pitchFamily="18" charset="0"/>
                <a:cs typeface="Times New Roman" pitchFamily="18" charset="0"/>
              </a:rPr>
              <a:t/>
            </a:r>
            <a:br>
              <a:rPr lang="en-US" sz="2600" dirty="0">
                <a:solidFill>
                  <a:schemeClr val="tx1"/>
                </a:solidFill>
                <a:latin typeface="Times New Roman" pitchFamily="18" charset="0"/>
                <a:cs typeface="Times New Roman" pitchFamily="18" charset="0"/>
              </a:rPr>
            </a:br>
            <a:r>
              <a:rPr lang="en-US" sz="2400" dirty="0">
                <a:solidFill>
                  <a:schemeClr val="tx1"/>
                </a:solidFill>
                <a:latin typeface="Times New Roman" pitchFamily="18" charset="0"/>
                <a:cs typeface="Times New Roman" pitchFamily="18" charset="0"/>
              </a:rPr>
              <a:t>The Java platform provides various features for security of Java applications. Some of the high-level features that Java handles are:</a:t>
            </a:r>
            <a:br>
              <a:rPr lang="en-US" sz="2400" dirty="0">
                <a:solidFill>
                  <a:schemeClr val="tx1"/>
                </a:solidFill>
                <a:latin typeface="Times New Roman" pitchFamily="18" charset="0"/>
                <a:cs typeface="Times New Roman" pitchFamily="18" charset="0"/>
              </a:rPr>
            </a:br>
            <a:r>
              <a:rPr lang="en-US" sz="2400" dirty="0">
                <a:solidFill>
                  <a:schemeClr val="tx1"/>
                </a:solidFill>
                <a:latin typeface="Times New Roman" pitchFamily="18" charset="0"/>
                <a:cs typeface="Times New Roman" pitchFamily="18" charset="0"/>
              </a:rPr>
              <a:t/>
            </a:r>
            <a:br>
              <a:rPr lang="en-US" sz="2400" dirty="0">
                <a:solidFill>
                  <a:schemeClr val="tx1"/>
                </a:solidFill>
                <a:latin typeface="Times New Roman" pitchFamily="18" charset="0"/>
                <a:cs typeface="Times New Roman" pitchFamily="18" charset="0"/>
              </a:rPr>
            </a:br>
            <a:r>
              <a:rPr lang="en-US" sz="2400" dirty="0" smtClean="0">
                <a:solidFill>
                  <a:schemeClr val="tx1"/>
                </a:solidFill>
                <a:latin typeface="Times New Roman" pitchFamily="18" charset="0"/>
                <a:cs typeface="Times New Roman" pitchFamily="18" charset="0"/>
              </a:rPr>
              <a:t> </a:t>
            </a:r>
          </a:p>
          <a:p>
            <a:pPr marL="457200" lvl="0" indent="-457200" algn="l">
              <a:buFont typeface="Wingdings" pitchFamily="2" charset="2"/>
              <a:buChar char="v"/>
            </a:pPr>
            <a:r>
              <a:rPr lang="en-US" sz="2400" dirty="0" smtClean="0">
                <a:solidFill>
                  <a:schemeClr val="tx1"/>
                </a:solidFill>
                <a:latin typeface="Times New Roman" pitchFamily="18" charset="0"/>
                <a:cs typeface="Times New Roman" pitchFamily="18" charset="0"/>
              </a:rPr>
              <a:t>provides </a:t>
            </a:r>
            <a:r>
              <a:rPr lang="en-US" sz="2400" dirty="0">
                <a:solidFill>
                  <a:schemeClr val="tx1"/>
                </a:solidFill>
                <a:latin typeface="Times New Roman" pitchFamily="18" charset="0"/>
                <a:cs typeface="Times New Roman" pitchFamily="18" charset="0"/>
              </a:rPr>
              <a:t>secure platform for developing and running </a:t>
            </a:r>
            <a:r>
              <a:rPr lang="en-US" sz="2400" dirty="0" smtClean="0">
                <a:solidFill>
                  <a:schemeClr val="tx1"/>
                </a:solidFill>
                <a:latin typeface="Times New Roman" pitchFamily="18" charset="0"/>
                <a:cs typeface="Times New Roman" pitchFamily="18" charset="0"/>
              </a:rPr>
              <a:t>applications</a:t>
            </a:r>
          </a:p>
          <a:p>
            <a:pPr marL="457200" lvl="0" indent="-457200" algn="l">
              <a:buFont typeface="Wingdings" pitchFamily="2" charset="2"/>
              <a:buChar char="v"/>
            </a:pPr>
            <a:r>
              <a:rPr lang="en-US" sz="2400" dirty="0" smtClean="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automatic memory management, reduces memory corruption and </a:t>
            </a:r>
            <a:r>
              <a:rPr lang="en-US" sz="2400" dirty="0" smtClean="0">
                <a:solidFill>
                  <a:schemeClr val="tx1"/>
                </a:solidFill>
                <a:latin typeface="Times New Roman" pitchFamily="18" charset="0"/>
                <a:cs typeface="Times New Roman" pitchFamily="18" charset="0"/>
              </a:rPr>
              <a:t>vulnerabilities</a:t>
            </a:r>
          </a:p>
          <a:p>
            <a:pPr marL="457200" lvl="0" indent="-457200" algn="l">
              <a:buFont typeface="Wingdings" pitchFamily="2" charset="2"/>
              <a:buChar char="v"/>
            </a:pPr>
            <a:r>
              <a:rPr lang="en-US" sz="2400" dirty="0" smtClean="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provides secure communication by protecting the integrity and privacy of data transmitted</a:t>
            </a:r>
          </a:p>
          <a:p>
            <a:endParaRPr lang="en-US" dirty="0"/>
          </a:p>
        </p:txBody>
      </p:sp>
    </p:spTree>
    <p:extLst>
      <p:ext uri="{BB962C8B-B14F-4D97-AF65-F5344CB8AC3E}">
        <p14:creationId xmlns:p14="http://schemas.microsoft.com/office/powerpoint/2010/main" val="3982084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990600"/>
            <a:ext cx="7772400" cy="3820711"/>
          </a:xfrm>
        </p:spPr>
        <p:txBody>
          <a:bodyPr>
            <a:normAutofit lnSpcReduction="10000"/>
          </a:bodyPr>
          <a:lstStyle/>
          <a:p>
            <a:pPr lvl="0" algn="l"/>
            <a:r>
              <a:rPr lang="en-US" sz="2600" b="1" dirty="0" smtClean="0">
                <a:solidFill>
                  <a:schemeClr val="tx1"/>
                </a:solidFill>
                <a:latin typeface="Times New Roman" pitchFamily="18" charset="0"/>
                <a:cs typeface="Times New Roman" pitchFamily="18" charset="0"/>
              </a:rPr>
              <a:t>4 Java </a:t>
            </a:r>
            <a:r>
              <a:rPr lang="en-US" sz="2600" b="1" dirty="0">
                <a:solidFill>
                  <a:schemeClr val="tx1"/>
                </a:solidFill>
                <a:latin typeface="Times New Roman" pitchFamily="18" charset="0"/>
                <a:cs typeface="Times New Roman" pitchFamily="18" charset="0"/>
              </a:rPr>
              <a:t>is fast</a:t>
            </a:r>
            <a:r>
              <a:rPr lang="en-US" sz="2600" dirty="0">
                <a:solidFill>
                  <a:schemeClr val="tx1"/>
                </a:solidFill>
                <a:latin typeface="Times New Roman" pitchFamily="18" charset="0"/>
                <a:cs typeface="Times New Roman" pitchFamily="18" charset="0"/>
              </a:rPr>
              <a:t/>
            </a:r>
            <a:br>
              <a:rPr lang="en-US" sz="2600" dirty="0">
                <a:solidFill>
                  <a:schemeClr val="tx1"/>
                </a:solidFill>
                <a:latin typeface="Times New Roman" pitchFamily="18" charset="0"/>
                <a:cs typeface="Times New Roman" pitchFamily="18" charset="0"/>
              </a:rPr>
            </a:br>
            <a:r>
              <a:rPr lang="en-US" sz="2600" dirty="0">
                <a:solidFill>
                  <a:schemeClr val="tx1"/>
                </a:solidFill>
                <a:latin typeface="Times New Roman" pitchFamily="18" charset="0"/>
                <a:cs typeface="Times New Roman" pitchFamily="18" charset="0"/>
              </a:rPr>
              <a:t/>
            </a:r>
            <a:br>
              <a:rPr lang="en-US" sz="2600" dirty="0">
                <a:solidFill>
                  <a:schemeClr val="tx1"/>
                </a:solidFill>
                <a:latin typeface="Times New Roman" pitchFamily="18" charset="0"/>
                <a:cs typeface="Times New Roman" pitchFamily="18" charset="0"/>
              </a:rPr>
            </a:br>
            <a:r>
              <a:rPr lang="en-US" sz="2600" dirty="0" smtClean="0">
                <a:solidFill>
                  <a:schemeClr val="tx1"/>
                </a:solidFill>
                <a:latin typeface="Times New Roman" pitchFamily="18" charset="0"/>
                <a:cs typeface="Times New Roman" pitchFamily="18" charset="0"/>
              </a:rPr>
              <a:t>The </a:t>
            </a:r>
            <a:r>
              <a:rPr lang="en-US" sz="2600" dirty="0">
                <a:solidFill>
                  <a:schemeClr val="tx1"/>
                </a:solidFill>
                <a:latin typeface="Times New Roman" pitchFamily="18" charset="0"/>
                <a:cs typeface="Times New Roman" pitchFamily="18" charset="0"/>
              </a:rPr>
              <a:t>new JVMs are significantly faster. And, the CPU that executes JVM are also getting more and more powerful.</a:t>
            </a:r>
            <a:br>
              <a:rPr lang="en-US" sz="2600" dirty="0">
                <a:solidFill>
                  <a:schemeClr val="tx1"/>
                </a:solidFill>
                <a:latin typeface="Times New Roman" pitchFamily="18" charset="0"/>
                <a:cs typeface="Times New Roman" pitchFamily="18" charset="0"/>
              </a:rPr>
            </a:br>
            <a:r>
              <a:rPr lang="en-US" sz="2600" dirty="0">
                <a:solidFill>
                  <a:schemeClr val="tx1"/>
                </a:solidFill>
                <a:latin typeface="Times New Roman" pitchFamily="18" charset="0"/>
                <a:cs typeface="Times New Roman" pitchFamily="18" charset="0"/>
              </a:rPr>
              <a:t/>
            </a:r>
            <a:br>
              <a:rPr lang="en-US" sz="2600" dirty="0">
                <a:solidFill>
                  <a:schemeClr val="tx1"/>
                </a:solidFill>
                <a:latin typeface="Times New Roman" pitchFamily="18" charset="0"/>
                <a:cs typeface="Times New Roman" pitchFamily="18" charset="0"/>
              </a:rPr>
            </a:br>
            <a:r>
              <a:rPr lang="en-US" sz="2600" dirty="0">
                <a:solidFill>
                  <a:schemeClr val="tx1"/>
                </a:solidFill>
                <a:latin typeface="Times New Roman" pitchFamily="18" charset="0"/>
                <a:cs typeface="Times New Roman" pitchFamily="18" charset="0"/>
              </a:rPr>
              <a:t>Now, Java is one of the fastest programming languages. Well optimized Java code is nearly as fast as lower level languages like C/C++, and much faster than Python, PHP etc.</a:t>
            </a:r>
          </a:p>
          <a:p>
            <a:endParaRPr lang="en-US" dirty="0"/>
          </a:p>
        </p:txBody>
      </p:sp>
    </p:spTree>
    <p:extLst>
      <p:ext uri="{BB962C8B-B14F-4D97-AF65-F5344CB8AC3E}">
        <p14:creationId xmlns:p14="http://schemas.microsoft.com/office/powerpoint/2010/main" val="18731480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762000"/>
            <a:ext cx="7772400" cy="4049311"/>
          </a:xfrm>
        </p:spPr>
        <p:txBody>
          <a:bodyPr>
            <a:normAutofit fontScale="92500" lnSpcReduction="20000"/>
          </a:bodyPr>
          <a:lstStyle/>
          <a:p>
            <a:pPr lvl="0" algn="l"/>
            <a:r>
              <a:rPr lang="en-US" sz="2600" b="1" dirty="0" smtClean="0">
                <a:solidFill>
                  <a:schemeClr val="tx1"/>
                </a:solidFill>
                <a:latin typeface="Times New Roman" pitchFamily="18" charset="0"/>
                <a:cs typeface="Times New Roman" pitchFamily="18" charset="0"/>
              </a:rPr>
              <a:t>5 Large </a:t>
            </a:r>
            <a:r>
              <a:rPr lang="en-US" sz="2600" b="1" dirty="0">
                <a:solidFill>
                  <a:schemeClr val="tx1"/>
                </a:solidFill>
                <a:latin typeface="Times New Roman" pitchFamily="18" charset="0"/>
                <a:cs typeface="Times New Roman" pitchFamily="18" charset="0"/>
              </a:rPr>
              <a:t>Standard Library</a:t>
            </a:r>
            <a:r>
              <a:rPr lang="en-US" sz="2600" dirty="0">
                <a:solidFill>
                  <a:schemeClr val="tx1"/>
                </a:solidFill>
                <a:latin typeface="Times New Roman" pitchFamily="18" charset="0"/>
                <a:cs typeface="Times New Roman" pitchFamily="18" charset="0"/>
              </a:rPr>
              <a:t/>
            </a:r>
            <a:br>
              <a:rPr lang="en-US" sz="2600" dirty="0">
                <a:solidFill>
                  <a:schemeClr val="tx1"/>
                </a:solidFill>
                <a:latin typeface="Times New Roman" pitchFamily="18" charset="0"/>
                <a:cs typeface="Times New Roman" pitchFamily="18" charset="0"/>
              </a:rPr>
            </a:br>
            <a:r>
              <a:rPr lang="en-US" sz="2600" dirty="0">
                <a:solidFill>
                  <a:schemeClr val="tx1"/>
                </a:solidFill>
                <a:latin typeface="Times New Roman" pitchFamily="18" charset="0"/>
                <a:cs typeface="Times New Roman" pitchFamily="18" charset="0"/>
              </a:rPr>
              <a:t/>
            </a:r>
            <a:br>
              <a:rPr lang="en-US" sz="2600" dirty="0">
                <a:solidFill>
                  <a:schemeClr val="tx1"/>
                </a:solidFill>
                <a:latin typeface="Times New Roman" pitchFamily="18" charset="0"/>
                <a:cs typeface="Times New Roman" pitchFamily="18" charset="0"/>
              </a:rPr>
            </a:br>
            <a:r>
              <a:rPr lang="en-US" sz="2600" dirty="0">
                <a:solidFill>
                  <a:schemeClr val="tx1"/>
                </a:solidFill>
                <a:latin typeface="Times New Roman" pitchFamily="18" charset="0"/>
                <a:cs typeface="Times New Roman" pitchFamily="18" charset="0"/>
              </a:rPr>
              <a:t>One of the reasons why Java is widely used is because of the availability of huge standard library. The Java environment has hundreds of classes and methods under different packages to help software developers like us. For example,</a:t>
            </a:r>
            <a:br>
              <a:rPr lang="en-US" sz="2600" dirty="0">
                <a:solidFill>
                  <a:schemeClr val="tx1"/>
                </a:solidFill>
                <a:latin typeface="Times New Roman" pitchFamily="18" charset="0"/>
                <a:cs typeface="Times New Roman" pitchFamily="18" charset="0"/>
              </a:rPr>
            </a:br>
            <a:r>
              <a:rPr lang="en-US" sz="2600" dirty="0">
                <a:solidFill>
                  <a:schemeClr val="tx1"/>
                </a:solidFill>
                <a:latin typeface="Times New Roman" pitchFamily="18" charset="0"/>
                <a:cs typeface="Times New Roman" pitchFamily="18" charset="0"/>
              </a:rPr>
              <a:t/>
            </a:r>
            <a:br>
              <a:rPr lang="en-US" sz="2600" dirty="0">
                <a:solidFill>
                  <a:schemeClr val="tx1"/>
                </a:solidFill>
                <a:latin typeface="Times New Roman" pitchFamily="18" charset="0"/>
                <a:cs typeface="Times New Roman" pitchFamily="18" charset="0"/>
              </a:rPr>
            </a:br>
            <a:r>
              <a:rPr lang="en-US" sz="2600" dirty="0" err="1">
                <a:solidFill>
                  <a:schemeClr val="tx1"/>
                </a:solidFill>
                <a:latin typeface="Times New Roman" pitchFamily="18" charset="0"/>
                <a:cs typeface="Times New Roman" pitchFamily="18" charset="0"/>
              </a:rPr>
              <a:t>java.lang</a:t>
            </a:r>
            <a:r>
              <a:rPr lang="en-US" sz="2600" dirty="0">
                <a:solidFill>
                  <a:schemeClr val="tx1"/>
                </a:solidFill>
                <a:latin typeface="Times New Roman" pitchFamily="18" charset="0"/>
                <a:cs typeface="Times New Roman" pitchFamily="18" charset="0"/>
              </a:rPr>
              <a:t> - for advanced features of strings, arrays etc</a:t>
            </a:r>
            <a:r>
              <a:rPr lang="en-US" sz="2600" dirty="0" smtClean="0">
                <a:solidFill>
                  <a:schemeClr val="tx1"/>
                </a:solidFill>
                <a:latin typeface="Times New Roman" pitchFamily="18" charset="0"/>
                <a:cs typeface="Times New Roman" pitchFamily="18" charset="0"/>
              </a:rPr>
              <a:t>.</a:t>
            </a:r>
          </a:p>
          <a:p>
            <a:pPr lvl="0" algn="l"/>
            <a:r>
              <a:rPr lang="en-US" sz="2600" dirty="0">
                <a:solidFill>
                  <a:schemeClr val="tx1"/>
                </a:solidFill>
                <a:latin typeface="Times New Roman" pitchFamily="18" charset="0"/>
                <a:cs typeface="Times New Roman" pitchFamily="18" charset="0"/>
              </a:rPr>
              <a:t/>
            </a:r>
            <a:br>
              <a:rPr lang="en-US" sz="2600" dirty="0">
                <a:solidFill>
                  <a:schemeClr val="tx1"/>
                </a:solidFill>
                <a:latin typeface="Times New Roman" pitchFamily="18" charset="0"/>
                <a:cs typeface="Times New Roman" pitchFamily="18" charset="0"/>
              </a:rPr>
            </a:br>
            <a:r>
              <a:rPr lang="en-US" sz="2600" dirty="0" err="1">
                <a:solidFill>
                  <a:schemeClr val="tx1"/>
                </a:solidFill>
                <a:latin typeface="Times New Roman" pitchFamily="18" charset="0"/>
                <a:cs typeface="Times New Roman" pitchFamily="18" charset="0"/>
              </a:rPr>
              <a:t>java.util</a:t>
            </a:r>
            <a:r>
              <a:rPr lang="en-US" sz="2600" dirty="0">
                <a:solidFill>
                  <a:schemeClr val="tx1"/>
                </a:solidFill>
                <a:latin typeface="Times New Roman" pitchFamily="18" charset="0"/>
                <a:cs typeface="Times New Roman" pitchFamily="18" charset="0"/>
              </a:rPr>
              <a:t> - for data structures, regular expressions, date and time functions etc</a:t>
            </a:r>
            <a:r>
              <a:rPr lang="en-US" sz="2600" dirty="0" smtClean="0">
                <a:solidFill>
                  <a:schemeClr val="tx1"/>
                </a:solidFill>
                <a:latin typeface="Times New Roman" pitchFamily="18" charset="0"/>
                <a:cs typeface="Times New Roman" pitchFamily="18" charset="0"/>
              </a:rPr>
              <a:t>.</a:t>
            </a:r>
          </a:p>
          <a:p>
            <a:pPr lvl="0" algn="l"/>
            <a:r>
              <a:rPr lang="en-US" sz="2600" dirty="0">
                <a:solidFill>
                  <a:schemeClr val="tx1"/>
                </a:solidFill>
                <a:latin typeface="Times New Roman" pitchFamily="18" charset="0"/>
                <a:cs typeface="Times New Roman" pitchFamily="18" charset="0"/>
              </a:rPr>
              <a:t/>
            </a:r>
            <a:br>
              <a:rPr lang="en-US" sz="2600" dirty="0">
                <a:solidFill>
                  <a:schemeClr val="tx1"/>
                </a:solidFill>
                <a:latin typeface="Times New Roman" pitchFamily="18" charset="0"/>
                <a:cs typeface="Times New Roman" pitchFamily="18" charset="0"/>
              </a:rPr>
            </a:br>
            <a:r>
              <a:rPr lang="en-US" sz="2600" dirty="0">
                <a:solidFill>
                  <a:schemeClr val="tx1"/>
                </a:solidFill>
                <a:latin typeface="Times New Roman" pitchFamily="18" charset="0"/>
                <a:cs typeface="Times New Roman" pitchFamily="18" charset="0"/>
              </a:rPr>
              <a:t>java.io - for file i/o, exception handling etc.</a:t>
            </a:r>
          </a:p>
          <a:p>
            <a:endParaRPr lang="en-US" dirty="0"/>
          </a:p>
        </p:txBody>
      </p:sp>
    </p:spTree>
    <p:extLst>
      <p:ext uri="{BB962C8B-B14F-4D97-AF65-F5344CB8AC3E}">
        <p14:creationId xmlns:p14="http://schemas.microsoft.com/office/powerpoint/2010/main" val="34595696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TotalTime>
  <Words>48</Words>
  <Application>Microsoft Office PowerPoint</Application>
  <PresentationFormat>On-screen Show (4:3)</PresentationFormat>
  <Paragraphs>13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Concourse</vt:lpstr>
      <vt:lpstr>What is Java Programming Language? </vt:lpstr>
      <vt:lpstr>  Features of Java Programming Language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Java Programming Language? </dc:title>
  <dc:creator>User</dc:creator>
  <cp:lastModifiedBy>User</cp:lastModifiedBy>
  <cp:revision>13</cp:revision>
  <dcterms:created xsi:type="dcterms:W3CDTF">2006-08-16T00:00:00Z</dcterms:created>
  <dcterms:modified xsi:type="dcterms:W3CDTF">2018-01-14T07:31:18Z</dcterms:modified>
</cp:coreProperties>
</file>