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  <p:sldMasterId id="2147483713" r:id="rId2"/>
  </p:sldMasterIdLst>
  <p:notesMasterIdLst>
    <p:notesMasterId r:id="rId39"/>
  </p:notesMasterIdLst>
  <p:sldIdLst>
    <p:sldId id="304" r:id="rId3"/>
    <p:sldId id="305" r:id="rId4"/>
    <p:sldId id="356" r:id="rId5"/>
    <p:sldId id="308" r:id="rId6"/>
    <p:sldId id="261" r:id="rId7"/>
    <p:sldId id="302" r:id="rId8"/>
    <p:sldId id="297" r:id="rId9"/>
    <p:sldId id="301" r:id="rId10"/>
    <p:sldId id="310" r:id="rId11"/>
    <p:sldId id="311" r:id="rId12"/>
    <p:sldId id="262" r:id="rId13"/>
    <p:sldId id="315" r:id="rId14"/>
    <p:sldId id="316" r:id="rId15"/>
    <p:sldId id="330" r:id="rId16"/>
    <p:sldId id="334" r:id="rId17"/>
    <p:sldId id="331" r:id="rId18"/>
    <p:sldId id="337" r:id="rId19"/>
    <p:sldId id="324" r:id="rId20"/>
    <p:sldId id="340" r:id="rId21"/>
    <p:sldId id="359" r:id="rId22"/>
    <p:sldId id="319" r:id="rId23"/>
    <p:sldId id="341" r:id="rId24"/>
    <p:sldId id="321" r:id="rId25"/>
    <p:sldId id="346" r:id="rId26"/>
    <p:sldId id="347" r:id="rId27"/>
    <p:sldId id="322" r:id="rId28"/>
    <p:sldId id="350" r:id="rId29"/>
    <p:sldId id="351" r:id="rId30"/>
    <p:sldId id="352" r:id="rId31"/>
    <p:sldId id="353" r:id="rId32"/>
    <p:sldId id="320" r:id="rId33"/>
    <p:sldId id="354" r:id="rId34"/>
    <p:sldId id="355" r:id="rId35"/>
    <p:sldId id="360" r:id="rId36"/>
    <p:sldId id="358" r:id="rId37"/>
    <p:sldId id="279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3" autoAdjust="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310CB-FB33-4A57-8CEE-EA160CBAAA7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6E56-15EB-47BE-8F19-C8F06EB7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857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69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7448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16E56-15EB-47BE-8F19-C8F06EB7F2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03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2225520" y="2161800"/>
            <a:ext cx="4692240" cy="8197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200" name="Group 2"/>
          <p:cNvGrpSpPr/>
          <p:nvPr/>
        </p:nvGrpSpPr>
        <p:grpSpPr>
          <a:xfrm>
            <a:off x="7395120" y="0"/>
            <a:ext cx="1748520" cy="4012560"/>
            <a:chOff x="7395120" y="0"/>
            <a:chExt cx="1748520" cy="4012560"/>
          </a:xfrm>
        </p:grpSpPr>
        <p:sp>
          <p:nvSpPr>
            <p:cNvPr id="201" name="CustomShape 3"/>
            <p:cNvSpPr/>
            <p:nvPr/>
          </p:nvSpPr>
          <p:spPr>
            <a:xfrm rot="5400000" flipH="1">
              <a:off x="7471800" y="406080"/>
              <a:ext cx="2077920" cy="1265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07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4"/>
            <p:cNvSpPr/>
            <p:nvPr/>
          </p:nvSpPr>
          <p:spPr>
            <a:xfrm rot="5400000" flipH="1">
              <a:off x="7071840" y="1666440"/>
              <a:ext cx="2574000" cy="15678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7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5"/>
            <p:cNvSpPr/>
            <p:nvPr/>
          </p:nvSpPr>
          <p:spPr>
            <a:xfrm rot="16200000">
              <a:off x="8020440" y="2718360"/>
              <a:ext cx="1395720" cy="85032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6"/>
            <p:cNvSpPr/>
            <p:nvPr/>
          </p:nvSpPr>
          <p:spPr>
            <a:xfrm rot="16200000">
              <a:off x="7178040" y="542880"/>
              <a:ext cx="1110600" cy="67644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7"/>
            <p:cNvSpPr/>
            <p:nvPr/>
          </p:nvSpPr>
          <p:spPr>
            <a:xfrm rot="16200000" flipH="1">
              <a:off x="8242200" y="3381480"/>
              <a:ext cx="784080" cy="47772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" name="CustomShape 8"/>
          <p:cNvSpPr/>
          <p:nvPr/>
        </p:nvSpPr>
        <p:spPr>
          <a:xfrm rot="5400000" flipH="1">
            <a:off x="-479520" y="1845360"/>
            <a:ext cx="2454840" cy="149544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CC3399"/>
              </a:gs>
              <a:gs pos="100000">
                <a:srgbClr val="6699FF"/>
              </a:gs>
            </a:gsLst>
            <a:lin ang="10794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9"/>
          <p:cNvSpPr/>
          <p:nvPr/>
        </p:nvSpPr>
        <p:spPr>
          <a:xfrm rot="5400000">
            <a:off x="-261720" y="1526760"/>
            <a:ext cx="1340280" cy="81612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33CCCC"/>
              </a:gs>
              <a:gs pos="100000">
                <a:srgbClr val="66FF33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0"/>
          <p:cNvSpPr/>
          <p:nvPr/>
        </p:nvSpPr>
        <p:spPr>
          <a:xfrm rot="16200000" flipH="1">
            <a:off x="-358200" y="3663720"/>
            <a:ext cx="1838160" cy="112032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FF0066"/>
              </a:gs>
              <a:gs pos="100000">
                <a:srgbClr val="FF9900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11"/>
          <p:cNvSpPr/>
          <p:nvPr/>
        </p:nvSpPr>
        <p:spPr>
          <a:xfrm rot="16200000">
            <a:off x="-198720" y="1206720"/>
            <a:ext cx="1018440" cy="620280"/>
          </a:xfrm>
          <a:prstGeom prst="parallelogram">
            <a:avLst>
              <a:gd name="adj" fmla="val 81897"/>
            </a:avLst>
          </a:prstGeom>
          <a:solidFill>
            <a:srgbClr val="FFFFFF">
              <a:alpha val="1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12"/>
          <p:cNvSpPr/>
          <p:nvPr/>
        </p:nvSpPr>
        <p:spPr>
          <a:xfrm rot="16200000" flipH="1">
            <a:off x="472680" y="3024720"/>
            <a:ext cx="1271520" cy="774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PlaceHolder 13"/>
          <p:cNvSpPr>
            <a:spLocks noGrp="1"/>
          </p:cNvSpPr>
          <p:nvPr>
            <p:ph type="sldNum"/>
          </p:nvPr>
        </p:nvSpPr>
        <p:spPr>
          <a:xfrm>
            <a:off x="8556840" y="4812480"/>
            <a:ext cx="586800" cy="33048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804C321-26FE-4BAB-B923-E9C8ED4AEA64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212" name="PlaceHolder 1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067040" y="912960"/>
            <a:ext cx="5971680" cy="6357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1067040" y="1650600"/>
            <a:ext cx="5971680" cy="276408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251" name="Group 3"/>
          <p:cNvGrpSpPr/>
          <p:nvPr/>
        </p:nvGrpSpPr>
        <p:grpSpPr>
          <a:xfrm>
            <a:off x="7395120" y="0"/>
            <a:ext cx="1748520" cy="4012560"/>
            <a:chOff x="7395120" y="0"/>
            <a:chExt cx="1748520" cy="4012560"/>
          </a:xfrm>
        </p:grpSpPr>
        <p:sp>
          <p:nvSpPr>
            <p:cNvPr id="252" name="CustomShape 4"/>
            <p:cNvSpPr/>
            <p:nvPr/>
          </p:nvSpPr>
          <p:spPr>
            <a:xfrm rot="5400000" flipH="1">
              <a:off x="7471800" y="406080"/>
              <a:ext cx="2077920" cy="1265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07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CustomShape 5"/>
            <p:cNvSpPr/>
            <p:nvPr/>
          </p:nvSpPr>
          <p:spPr>
            <a:xfrm rot="5400000" flipH="1">
              <a:off x="7071840" y="1666440"/>
              <a:ext cx="2574000" cy="15678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7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6"/>
            <p:cNvSpPr/>
            <p:nvPr/>
          </p:nvSpPr>
          <p:spPr>
            <a:xfrm rot="16200000">
              <a:off x="8020440" y="2718360"/>
              <a:ext cx="1395720" cy="85032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CustomShape 7"/>
            <p:cNvSpPr/>
            <p:nvPr/>
          </p:nvSpPr>
          <p:spPr>
            <a:xfrm rot="16200000">
              <a:off x="7178040" y="542880"/>
              <a:ext cx="1110600" cy="67644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8"/>
            <p:cNvSpPr/>
            <p:nvPr/>
          </p:nvSpPr>
          <p:spPr>
            <a:xfrm rot="16200000" flipH="1">
              <a:off x="8242200" y="3381480"/>
              <a:ext cx="784080" cy="47772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7" name="Group 9"/>
          <p:cNvGrpSpPr/>
          <p:nvPr/>
        </p:nvGrpSpPr>
        <p:grpSpPr>
          <a:xfrm>
            <a:off x="0" y="2738880"/>
            <a:ext cx="722160" cy="2404440"/>
            <a:chOff x="0" y="2738880"/>
            <a:chExt cx="722160" cy="2404440"/>
          </a:xfrm>
        </p:grpSpPr>
        <p:sp>
          <p:nvSpPr>
            <p:cNvPr id="258" name="CustomShape 10"/>
            <p:cNvSpPr/>
            <p:nvPr/>
          </p:nvSpPr>
          <p:spPr>
            <a:xfrm rot="5400000" flipH="1">
              <a:off x="-231480" y="3330000"/>
              <a:ext cx="1185480" cy="7221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07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11"/>
            <p:cNvSpPr/>
            <p:nvPr/>
          </p:nvSpPr>
          <p:spPr>
            <a:xfrm rot="5400000">
              <a:off x="-157680" y="3052080"/>
              <a:ext cx="808560" cy="49212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8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12"/>
            <p:cNvSpPr/>
            <p:nvPr/>
          </p:nvSpPr>
          <p:spPr>
            <a:xfrm rot="16200000" flipH="1">
              <a:off x="-172800" y="4429080"/>
              <a:ext cx="887760" cy="54072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13"/>
            <p:cNvSpPr/>
            <p:nvPr/>
          </p:nvSpPr>
          <p:spPr>
            <a:xfrm rot="16200000">
              <a:off x="-119880" y="2859120"/>
              <a:ext cx="614520" cy="37404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14"/>
            <p:cNvSpPr/>
            <p:nvPr/>
          </p:nvSpPr>
          <p:spPr>
            <a:xfrm rot="16200000" flipH="1">
              <a:off x="227520" y="4046400"/>
              <a:ext cx="614160" cy="37404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3" name="PlaceHolder 15"/>
          <p:cNvSpPr>
            <a:spLocks noGrp="1"/>
          </p:cNvSpPr>
          <p:nvPr>
            <p:ph type="sldNum"/>
          </p:nvPr>
        </p:nvSpPr>
        <p:spPr>
          <a:xfrm>
            <a:off x="8556840" y="4812480"/>
            <a:ext cx="586800" cy="33048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502D57F-4AF1-43A3-93F5-4843584A5352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"/>
          <p:cNvSpPr txBox="1"/>
          <p:nvPr/>
        </p:nvSpPr>
        <p:spPr>
          <a:xfrm>
            <a:off x="1596600" y="1920240"/>
            <a:ext cx="5810040" cy="159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 i="0" u="none" strike="noStrike" cap="none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WELCOME</a:t>
            </a:r>
            <a:r>
              <a:rPr lang="en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4600" b="1" i="0" u="none" strike="noStrike" cap="none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EVERYONE</a:t>
            </a:r>
            <a:endParaRPr sz="4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491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Shape 1"/>
          <p:cNvSpPr txBox="1"/>
          <p:nvPr/>
        </p:nvSpPr>
        <p:spPr>
          <a:xfrm>
            <a:off x="1396722" y="1887762"/>
            <a:ext cx="5979650" cy="2161723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sz="4000" dirty="0" smtClean="0"/>
              <a:t/>
            </a:r>
            <a:br>
              <a:rPr sz="4000" dirty="0" smtClean="0"/>
            </a:br>
            <a:endParaRPr lang="en-US" sz="4000" dirty="0" smtClean="0"/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4000" b="1" strike="noStrike" spc="-1" dirty="0">
              <a:solidFill>
                <a:srgbClr val="FFFFFF"/>
              </a:solidFill>
              <a:latin typeface="Hind"/>
              <a:ea typeface="Hind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4000" b="1" spc="-1" dirty="0" smtClean="0">
              <a:solidFill>
                <a:srgbClr val="FFFFFF"/>
              </a:solidFill>
              <a:latin typeface="Hind"/>
              <a:ea typeface="Hind"/>
            </a:endParaRPr>
          </a:p>
        </p:txBody>
      </p:sp>
      <p:sp>
        <p:nvSpPr>
          <p:cNvPr id="664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A539AE1-EBE9-428C-A8F3-70FF6FE70DA6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10</a:t>
            </a:fld>
            <a:endParaRPr lang="en-US" sz="1100" b="0" strike="noStrike" spc="-1">
              <a:latin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" y="903672"/>
            <a:ext cx="9144000" cy="39088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376246" y="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MODEL</a:t>
            </a:r>
            <a:endParaRPr lang="en-US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02813" y="2100923"/>
            <a:ext cx="491610" cy="14878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search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48618" y="1954437"/>
            <a:ext cx="0" cy="146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76713" y="1887762"/>
            <a:ext cx="142875" cy="1222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49" y="2635263"/>
            <a:ext cx="746273" cy="60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68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994786" y="13648"/>
            <a:ext cx="648606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1" u="sng" spc="-1" dirty="0">
                <a:solidFill>
                  <a:schemeClr val="accent1"/>
                </a:solidFill>
                <a:latin typeface="Agency FB" panose="020B0503020202020204" pitchFamily="34" charset="0"/>
                <a:ea typeface="Hind"/>
              </a:rPr>
              <a:t>Program Feature</a:t>
            </a:r>
          </a:p>
        </p:txBody>
      </p:sp>
      <p:sp>
        <p:nvSpPr>
          <p:cNvPr id="668" name="TextShape 2"/>
          <p:cNvSpPr txBox="1"/>
          <p:nvPr/>
        </p:nvSpPr>
        <p:spPr>
          <a:xfrm>
            <a:off x="736263" y="1603902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r>
              <a:rPr lang="en-US" sz="24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ADMIN</a:t>
            </a:r>
            <a:endParaRPr lang="en-US" sz="2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24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TEACHER</a:t>
            </a:r>
            <a:endParaRPr lang="en-US" sz="2400" b="0" strike="noStrike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24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STUDENT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2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EMPLOYEE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24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NOTICE</a:t>
            </a:r>
            <a:endParaRPr lang="en-US" sz="2400" b="0" strike="noStrike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11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2989887" y="105927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36" y="1243247"/>
            <a:ext cx="4310741" cy="2692055"/>
          </a:xfrm>
          <a:prstGeom prst="rect">
            <a:avLst/>
          </a:prstGeom>
        </p:spPr>
      </p:pic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075173" y="252339"/>
            <a:ext cx="648606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24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  </a:t>
            </a:r>
            <a:r>
              <a:rPr lang="en-US" sz="2400" b="1" u="sng" spc="-1" dirty="0">
                <a:solidFill>
                  <a:schemeClr val="accent1"/>
                </a:solidFill>
                <a:latin typeface="Agency FB" panose="020B0503020202020204" pitchFamily="34" charset="0"/>
                <a:ea typeface="Hind"/>
              </a:rPr>
              <a:t>Feature Details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      ADMIN</a:t>
            </a:r>
            <a:endParaRPr lang="en-US" sz="24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786504" y="1534289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r>
              <a:rPr lang="en-US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TEACHER</a:t>
            </a:r>
            <a:endParaRPr lang="en-US" sz="16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EMPLOYEE</a:t>
            </a:r>
            <a:endParaRPr lang="en-US" sz="1600" b="0" strike="noStrike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STUDENT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REGISTRATION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SEMESTER </a:t>
            </a:r>
            <a:r>
              <a:rPr lang="en" sz="16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COUR</a:t>
            </a:r>
          </a:p>
          <a:p>
            <a:pPr marL="76680">
              <a:lnSpc>
                <a:spcPct val="100000"/>
              </a:lnSpc>
              <a:buClr>
                <a:srgbClr val="1C4587"/>
              </a:buClr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       -</a:t>
            </a:r>
            <a:r>
              <a:rPr lang="en" sz="16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CES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UPDATE COURCES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NOTICE BOARD</a:t>
            </a:r>
            <a:endParaRPr lang="en-US" sz="16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12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2989887" y="105927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786" y="1235948"/>
            <a:ext cx="4314842" cy="271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72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3250433" y="207461"/>
            <a:ext cx="648606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</a:t>
            </a:r>
            <a:r>
              <a:rPr lang="en-US" sz="2400" b="1" u="sng" spc="-1" dirty="0" smtClean="0">
                <a:solidFill>
                  <a:schemeClr val="accent1"/>
                </a:solidFill>
                <a:latin typeface="Agency FB" panose="020B0503020202020204" pitchFamily="34" charset="0"/>
                <a:ea typeface="Hind"/>
              </a:rPr>
              <a:t>Feature </a:t>
            </a:r>
            <a:r>
              <a:rPr lang="en-US" sz="2400" b="1" u="sng" spc="-1" dirty="0">
                <a:solidFill>
                  <a:schemeClr val="accent1"/>
                </a:solidFill>
                <a:latin typeface="Agency FB" panose="020B0503020202020204" pitchFamily="34" charset="0"/>
                <a:ea typeface="Hind"/>
              </a:rPr>
              <a:t>Details </a:t>
            </a:r>
            <a:endParaRPr lang="en-US" sz="2400" b="1" u="sng" spc="-1" dirty="0" smtClean="0">
              <a:solidFill>
                <a:schemeClr val="accent1"/>
              </a:solidFill>
              <a:latin typeface="Agency FB" panose="020B0503020202020204" pitchFamily="34" charset="0"/>
              <a:ea typeface="Hind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ADMIN-TEACHER</a:t>
            </a:r>
            <a:endParaRPr lang="en-US" sz="24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790716" y="2127141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ADD A NEW TEACHER</a:t>
            </a: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UPDATE A TEACHER</a:t>
            </a:r>
            <a:endParaRPr lang="en-US" sz="1400" b="0" strike="noStrike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DELETE A TEACHER</a:t>
            </a:r>
            <a:endParaRPr lang="en" sz="1400" b="0" strike="noStrike" spc="-1" dirty="0" smtClean="0">
              <a:solidFill>
                <a:srgbClr val="FFFFFF"/>
              </a:solidFill>
              <a:latin typeface="Arial Rounded MT Bold" panose="020F0704030504030204" pitchFamily="34" charset="0"/>
              <a:ea typeface="Hind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SEARCH A TEACHER</a:t>
            </a: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13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2989887" y="105927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16" y="1235947"/>
            <a:ext cx="4280782" cy="27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6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599796" y="126130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</a:t>
            </a:r>
            <a:r>
              <a:rPr lang="en-US" b="1" u="sng" spc="-1" dirty="0">
                <a:solidFill>
                  <a:schemeClr val="accent1"/>
                </a:solidFill>
                <a:latin typeface="Agency FB" panose="020B0503020202020204" pitchFamily="34" charset="0"/>
                <a:ea typeface="Hind"/>
              </a:rPr>
              <a:t>Feature Details </a:t>
            </a:r>
            <a:endParaRPr lang="en-US" b="1" u="sng" spc="-1" dirty="0" smtClean="0">
              <a:solidFill>
                <a:schemeClr val="accent1"/>
              </a:solidFill>
              <a:latin typeface="Agency FB" panose="020B0503020202020204" pitchFamily="34" charset="0"/>
              <a:ea typeface="Hind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ADMIN-teacher-add new teacher</a:t>
            </a:r>
            <a:endParaRPr lang="en-US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467306" y="204840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ADD NEW TEACHER</a:t>
            </a: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14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793" y="1202086"/>
            <a:ext cx="4260502" cy="275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37572" y="262031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ADMIN-teacher-update teacher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467306" y="204840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UPDATE TEACHER</a:t>
            </a: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15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51" y="1211854"/>
            <a:ext cx="4281844" cy="26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6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37572" y="262031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ADMIN-teacher-DELETE teacher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787834" y="151928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DELETE TEACHER</a:t>
            </a: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16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85705"/>
            <a:ext cx="4300695" cy="2772085"/>
          </a:xfrm>
          <a:prstGeom prst="rect">
            <a:avLst/>
          </a:prstGeom>
        </p:spPr>
      </p:pic>
      <p:grpSp>
        <p:nvGrpSpPr>
          <p:cNvPr id="12" name="Group 2"/>
          <p:cNvGrpSpPr/>
          <p:nvPr/>
        </p:nvGrpSpPr>
        <p:grpSpPr>
          <a:xfrm>
            <a:off x="6014092" y="4458402"/>
            <a:ext cx="323391" cy="450507"/>
            <a:chOff x="4171680" y="1804320"/>
            <a:chExt cx="821520" cy="1227600"/>
          </a:xfrm>
        </p:grpSpPr>
        <p:sp>
          <p:nvSpPr>
            <p:cNvPr id="13" name="CustomShape 3"/>
            <p:cNvSpPr/>
            <p:nvPr/>
          </p:nvSpPr>
          <p:spPr>
            <a:xfrm rot="10800000" flipV="1">
              <a:off x="4171680" y="1804320"/>
              <a:ext cx="821520" cy="617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3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4"/>
            <p:cNvSpPr/>
            <p:nvPr/>
          </p:nvSpPr>
          <p:spPr>
            <a:xfrm flipH="1" flipV="1">
              <a:off x="4171680" y="2414160"/>
              <a:ext cx="821520" cy="617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6206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" name="Group 5"/>
          <p:cNvGrpSpPr/>
          <p:nvPr/>
        </p:nvGrpSpPr>
        <p:grpSpPr>
          <a:xfrm>
            <a:off x="4283998" y="4477465"/>
            <a:ext cx="298442" cy="457999"/>
            <a:chOff x="1972800" y="1802880"/>
            <a:chExt cx="821880" cy="1227960"/>
          </a:xfrm>
        </p:grpSpPr>
        <p:sp>
          <p:nvSpPr>
            <p:cNvPr id="16" name="CustomShape 6"/>
            <p:cNvSpPr/>
            <p:nvPr/>
          </p:nvSpPr>
          <p:spPr>
            <a:xfrm rot="10800000" flipV="1">
              <a:off x="1973160" y="1802880"/>
              <a:ext cx="821520" cy="617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3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7"/>
            <p:cNvSpPr/>
            <p:nvPr/>
          </p:nvSpPr>
          <p:spPr>
            <a:xfrm flipH="1" flipV="1">
              <a:off x="1972440" y="2413080"/>
              <a:ext cx="821520" cy="617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16206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" name="CustomShape 11"/>
          <p:cNvSpPr/>
          <p:nvPr/>
        </p:nvSpPr>
        <p:spPr>
          <a:xfrm>
            <a:off x="2774977" y="4090205"/>
            <a:ext cx="15087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2400" b="1" spc="-1" dirty="0" smtClean="0">
                <a:solidFill>
                  <a:srgbClr val="FF6600"/>
                </a:solidFill>
                <a:latin typeface="Hind"/>
              </a:rPr>
              <a:t>ID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4004405" y="4231801"/>
            <a:ext cx="2129416" cy="941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400" b="1" spc="-1" dirty="0" smtClean="0">
                <a:solidFill>
                  <a:srgbClr val="FFFF00"/>
                </a:solidFill>
              </a:rPr>
              <a:t>CONFIRMATION</a:t>
            </a:r>
            <a:endParaRPr lang="en-US" sz="14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23" name="CustomShape 13"/>
          <p:cNvSpPr/>
          <p:nvPr/>
        </p:nvSpPr>
        <p:spPr>
          <a:xfrm>
            <a:off x="6307263" y="4480083"/>
            <a:ext cx="1506366" cy="414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2400" b="1" spc="-1" dirty="0" smtClean="0">
                <a:solidFill>
                  <a:srgbClr val="66FF33"/>
                </a:solidFill>
                <a:latin typeface="Hind"/>
              </a:rPr>
              <a:t>DELETE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7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37572" y="262031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ADMIN-teacher-search teacher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787834" y="151928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SEARCH TEACHER</a:t>
            </a: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17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" name="Group 5"/>
          <p:cNvGrpSpPr/>
          <p:nvPr/>
        </p:nvGrpSpPr>
        <p:grpSpPr>
          <a:xfrm>
            <a:off x="4283998" y="4477465"/>
            <a:ext cx="298442" cy="457999"/>
            <a:chOff x="1972800" y="1802880"/>
            <a:chExt cx="821880" cy="1227960"/>
          </a:xfrm>
        </p:grpSpPr>
        <p:sp>
          <p:nvSpPr>
            <p:cNvPr id="16" name="CustomShape 6"/>
            <p:cNvSpPr/>
            <p:nvPr/>
          </p:nvSpPr>
          <p:spPr>
            <a:xfrm rot="10800000" flipV="1">
              <a:off x="1973160" y="1802880"/>
              <a:ext cx="821520" cy="617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3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7"/>
            <p:cNvSpPr/>
            <p:nvPr/>
          </p:nvSpPr>
          <p:spPr>
            <a:xfrm flipH="1" flipV="1">
              <a:off x="1972440" y="2413080"/>
              <a:ext cx="821520" cy="617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16206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" name="CustomShape 11"/>
          <p:cNvSpPr/>
          <p:nvPr/>
        </p:nvSpPr>
        <p:spPr>
          <a:xfrm>
            <a:off x="2774977" y="4090205"/>
            <a:ext cx="15087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2400" b="1" spc="-1" dirty="0" smtClean="0">
                <a:solidFill>
                  <a:srgbClr val="FF6600"/>
                </a:solidFill>
                <a:latin typeface="Hind"/>
              </a:rPr>
              <a:t>ID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3696571" y="4242125"/>
            <a:ext cx="2129416" cy="941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400" b="1" spc="-1" dirty="0" smtClean="0">
                <a:solidFill>
                  <a:srgbClr val="FFFF00"/>
                </a:solidFill>
              </a:rPr>
              <a:t>SEE DATA</a:t>
            </a:r>
            <a:endParaRPr lang="en-US" sz="14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23" name="CustomShape 13"/>
          <p:cNvSpPr/>
          <p:nvPr/>
        </p:nvSpPr>
        <p:spPr>
          <a:xfrm>
            <a:off x="6307263" y="4480083"/>
            <a:ext cx="1506366" cy="414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71" y="1173373"/>
            <a:ext cx="4286449" cy="274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9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37572" y="262031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  ADMIN-registration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467306" y="204840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REGISTRATION PROCESS</a:t>
            </a: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18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697" y="1215851"/>
            <a:ext cx="4277541" cy="274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72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37572" y="262031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  ADMIN-current course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467306" y="204840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SEE CURRENT COURSES</a:t>
            </a:r>
            <a:endParaRPr lang="en-US" sz="1400" spc="-1" dirty="0" smtClean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19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065" y="1202264"/>
            <a:ext cx="4278577" cy="27555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46752" y="4443328"/>
            <a:ext cx="102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b="1" spc="-1" dirty="0" smtClean="0">
                <a:solidFill>
                  <a:srgbClr val="FF6600"/>
                </a:solidFill>
                <a:latin typeface="Hind"/>
              </a:rPr>
              <a:t>INTAKE</a:t>
            </a:r>
            <a:endParaRPr lang="en-US" spc="-1" dirty="0"/>
          </a:p>
        </p:txBody>
      </p:sp>
      <p:grpSp>
        <p:nvGrpSpPr>
          <p:cNvPr id="13" name="Group 5"/>
          <p:cNvGrpSpPr/>
          <p:nvPr/>
        </p:nvGrpSpPr>
        <p:grpSpPr>
          <a:xfrm>
            <a:off x="4372739" y="4398994"/>
            <a:ext cx="298442" cy="457999"/>
            <a:chOff x="1972800" y="1802880"/>
            <a:chExt cx="821880" cy="1227960"/>
          </a:xfrm>
        </p:grpSpPr>
        <p:sp>
          <p:nvSpPr>
            <p:cNvPr id="14" name="CustomShape 6"/>
            <p:cNvSpPr/>
            <p:nvPr/>
          </p:nvSpPr>
          <p:spPr>
            <a:xfrm rot="10800000" flipV="1">
              <a:off x="1973160" y="1802880"/>
              <a:ext cx="821520" cy="617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3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7"/>
            <p:cNvSpPr/>
            <p:nvPr/>
          </p:nvSpPr>
          <p:spPr>
            <a:xfrm flipH="1" flipV="1">
              <a:off x="1972440" y="2413080"/>
              <a:ext cx="821520" cy="617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16206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" name="TextBox 8"/>
          <p:cNvSpPr txBox="1"/>
          <p:nvPr/>
        </p:nvSpPr>
        <p:spPr>
          <a:xfrm>
            <a:off x="4792692" y="444191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SEE COURSE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2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"/>
          <p:cNvSpPr txBox="1"/>
          <p:nvPr/>
        </p:nvSpPr>
        <p:spPr>
          <a:xfrm>
            <a:off x="1596600" y="1920240"/>
            <a:ext cx="5810040" cy="159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r>
              <a:rPr lang="en" sz="4600" b="1" i="0" u="none" strike="noStrike" cap="none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UNIVERSITY       MANAGEMENT SYSTEM</a:t>
            </a:r>
            <a:r>
              <a:rPr lang="en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4600" b="1" i="0" u="none" strike="noStrike" cap="none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(UMS)</a:t>
            </a:r>
            <a:endParaRPr sz="4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86068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-305332" y="53447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  ADMIN-EDIT/CREATE course</a:t>
            </a:r>
            <a:endParaRPr lang="en-US" sz="28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467306" y="204840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CREATE/EDIT COURSES</a:t>
            </a: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20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3346752" y="4443328"/>
            <a:ext cx="102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b="1" spc="-1" dirty="0" smtClean="0">
                <a:solidFill>
                  <a:srgbClr val="FF6600"/>
                </a:solidFill>
                <a:latin typeface="Hind"/>
              </a:rPr>
              <a:t>INTAKE</a:t>
            </a:r>
            <a:endParaRPr lang="en-US" spc="-1" dirty="0"/>
          </a:p>
        </p:txBody>
      </p:sp>
      <p:grpSp>
        <p:nvGrpSpPr>
          <p:cNvPr id="13" name="Group 5"/>
          <p:cNvGrpSpPr/>
          <p:nvPr/>
        </p:nvGrpSpPr>
        <p:grpSpPr>
          <a:xfrm>
            <a:off x="4372739" y="4398994"/>
            <a:ext cx="298442" cy="457999"/>
            <a:chOff x="1972800" y="1802880"/>
            <a:chExt cx="821880" cy="1227960"/>
          </a:xfrm>
        </p:grpSpPr>
        <p:sp>
          <p:nvSpPr>
            <p:cNvPr id="14" name="CustomShape 6"/>
            <p:cNvSpPr/>
            <p:nvPr/>
          </p:nvSpPr>
          <p:spPr>
            <a:xfrm rot="10800000" flipV="1">
              <a:off x="1973160" y="1802880"/>
              <a:ext cx="821520" cy="617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3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7"/>
            <p:cNvSpPr/>
            <p:nvPr/>
          </p:nvSpPr>
          <p:spPr>
            <a:xfrm flipH="1" flipV="1">
              <a:off x="1972440" y="2413080"/>
              <a:ext cx="821520" cy="617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16206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" name="TextBox 8"/>
          <p:cNvSpPr txBox="1"/>
          <p:nvPr/>
        </p:nvSpPr>
        <p:spPr>
          <a:xfrm>
            <a:off x="4792692" y="444191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Quantity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955" y="1171485"/>
            <a:ext cx="4278291" cy="272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7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529459" y="252340"/>
            <a:ext cx="648606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  ADMIN-notice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786649" y="221364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CREATE A NEW NOTICE</a:t>
            </a: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UPDATE </a:t>
            </a:r>
            <a:r>
              <a:rPr lang="en-US" sz="1400" spc="-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A </a:t>
            </a: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NOTICE 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DELETE A </a:t>
            </a: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NOTICE </a:t>
            </a: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21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26" y="1215851"/>
            <a:ext cx="4257855" cy="27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291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872238" y="207854"/>
            <a:ext cx="7674796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ADMIN-notice-create-update-delete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786649" y="221364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CREATE A NEW NOTICE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UPDATE A NOTICE 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400" spc="-1" dirty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DELETE A </a:t>
            </a: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NOTICE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endParaRPr lang="en-US" sz="1400" spc="-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endParaRPr lang="en-US" sz="1400" spc="-1" dirty="0" smtClean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marL="76680">
              <a:lnSpc>
                <a:spcPct val="100000"/>
              </a:lnSpc>
              <a:buClr>
                <a:srgbClr val="1C4587"/>
              </a:buClr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      </a:t>
            </a: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22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422" y="1161674"/>
            <a:ext cx="4263775" cy="27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5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085221" y="252339"/>
            <a:ext cx="648606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  TEACHER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761116" y="1184018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r>
              <a:rPr lang="en-US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SEE INFORMATION</a:t>
            </a:r>
            <a:endParaRPr lang="en-US" sz="16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SEE STUDENT RE</a:t>
            </a:r>
          </a:p>
          <a:p>
            <a:pPr marL="76680">
              <a:lnSpc>
                <a:spcPct val="100000"/>
              </a:lnSpc>
              <a:buClr>
                <a:srgbClr val="1C4587"/>
              </a:buClr>
            </a:pPr>
            <a:r>
              <a:rPr lang="en-US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        -SULT</a:t>
            </a:r>
            <a:endParaRPr lang="en-US" sz="16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SEE STUDENT INF</a:t>
            </a:r>
          </a:p>
          <a:p>
            <a:pPr marL="76680">
              <a:lnSpc>
                <a:spcPct val="100000"/>
              </a:lnSpc>
              <a:buClr>
                <a:srgbClr val="1C4587"/>
              </a:buClr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        -</a:t>
            </a:r>
            <a:r>
              <a:rPr lang="en" sz="16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ORMATIOM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UPDATE STUDENT </a:t>
            </a:r>
          </a:p>
          <a:p>
            <a:pPr marL="76680">
              <a:lnSpc>
                <a:spcPct val="100000"/>
              </a:lnSpc>
              <a:buClr>
                <a:srgbClr val="1C4587"/>
              </a:buClr>
            </a:pPr>
            <a:r>
              <a:rPr lang="en" sz="1600" spc="-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       RESULT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MESSENGER</a:t>
            </a:r>
            <a:endParaRPr lang="en" sz="1600" b="0" strike="noStrike" spc="-1" dirty="0" smtClean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MAKE A RESULT  SH</a:t>
            </a:r>
          </a:p>
          <a:p>
            <a:pPr marL="76680">
              <a:lnSpc>
                <a:spcPct val="100000"/>
              </a:lnSpc>
              <a:buClr>
                <a:srgbClr val="1C4587"/>
              </a:buClr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        -EET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CHANGE PASSWO</a:t>
            </a:r>
          </a:p>
          <a:p>
            <a:pPr marL="76680">
              <a:lnSpc>
                <a:spcPct val="100000"/>
              </a:lnSpc>
              <a:buClr>
                <a:srgbClr val="1C4587"/>
              </a:buClr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        -RD</a:t>
            </a:r>
            <a:endParaRPr lang="en-US" sz="16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23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2989887" y="105927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81" y="1183658"/>
            <a:ext cx="4304871" cy="27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0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604632" y="186069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spc="-1" dirty="0">
                <a:solidFill>
                  <a:schemeClr val="accent1"/>
                </a:solidFill>
                <a:latin typeface="Algerian" panose="04020705040A02060702" pitchFamily="82" charset="0"/>
              </a:rPr>
              <a:t> teacher - </a:t>
            </a:r>
            <a:r>
              <a:rPr lang="en-US" sz="3000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STUDENT RESULT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787834" y="151928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STUDENT RESULT</a:t>
            </a:r>
            <a:endParaRPr lang="en-US" sz="14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24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" name="Group 5"/>
          <p:cNvGrpSpPr/>
          <p:nvPr/>
        </p:nvGrpSpPr>
        <p:grpSpPr>
          <a:xfrm>
            <a:off x="4283998" y="4477465"/>
            <a:ext cx="298442" cy="457999"/>
            <a:chOff x="1972800" y="1802880"/>
            <a:chExt cx="821880" cy="1227960"/>
          </a:xfrm>
        </p:grpSpPr>
        <p:sp>
          <p:nvSpPr>
            <p:cNvPr id="16" name="CustomShape 6"/>
            <p:cNvSpPr/>
            <p:nvPr/>
          </p:nvSpPr>
          <p:spPr>
            <a:xfrm rot="10800000" flipV="1">
              <a:off x="1973160" y="1802880"/>
              <a:ext cx="821520" cy="617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3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7"/>
            <p:cNvSpPr/>
            <p:nvPr/>
          </p:nvSpPr>
          <p:spPr>
            <a:xfrm flipH="1" flipV="1">
              <a:off x="1972440" y="2413080"/>
              <a:ext cx="821520" cy="617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16206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" name="CustomShape 11"/>
          <p:cNvSpPr/>
          <p:nvPr/>
        </p:nvSpPr>
        <p:spPr>
          <a:xfrm>
            <a:off x="2774977" y="4090205"/>
            <a:ext cx="15087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2400" b="1" spc="-1" dirty="0" smtClean="0">
                <a:solidFill>
                  <a:srgbClr val="FF6600"/>
                </a:solidFill>
                <a:latin typeface="Hind"/>
              </a:rPr>
              <a:t>ID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3696571" y="4242125"/>
            <a:ext cx="2129416" cy="941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400" b="1" spc="-1" dirty="0" smtClean="0">
                <a:solidFill>
                  <a:srgbClr val="FFFF00"/>
                </a:solidFill>
              </a:rPr>
              <a:t>SEE DATA</a:t>
            </a:r>
            <a:endParaRPr lang="en-US" sz="14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23" name="CustomShape 13"/>
          <p:cNvSpPr/>
          <p:nvPr/>
        </p:nvSpPr>
        <p:spPr>
          <a:xfrm>
            <a:off x="6307263" y="4480083"/>
            <a:ext cx="1506366" cy="414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847" y="1143669"/>
            <a:ext cx="4308899" cy="277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3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907183" y="285095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spc="-1" dirty="0">
                <a:solidFill>
                  <a:schemeClr val="accent1"/>
                </a:solidFill>
                <a:latin typeface="Algerian" panose="04020705040A02060702" pitchFamily="82" charset="0"/>
              </a:rPr>
              <a:t> teacher - </a:t>
            </a:r>
            <a:r>
              <a:rPr lang="en-US" sz="3000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UPDATE STUDENT RESULT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304474" y="1314245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UPDATE </a:t>
            </a:r>
            <a:r>
              <a:rPr lang="en-US" sz="1400" spc="-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STUDENT </a:t>
            </a: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RESULT</a:t>
            </a:r>
            <a:endParaRPr lang="en-US" sz="14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25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66034" y="1022285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" name="Group 5"/>
          <p:cNvGrpSpPr/>
          <p:nvPr/>
        </p:nvGrpSpPr>
        <p:grpSpPr>
          <a:xfrm>
            <a:off x="4283998" y="4477465"/>
            <a:ext cx="298442" cy="457999"/>
            <a:chOff x="1972800" y="1802880"/>
            <a:chExt cx="821880" cy="1227960"/>
          </a:xfrm>
        </p:grpSpPr>
        <p:sp>
          <p:nvSpPr>
            <p:cNvPr id="16" name="CustomShape 6"/>
            <p:cNvSpPr/>
            <p:nvPr/>
          </p:nvSpPr>
          <p:spPr>
            <a:xfrm rot="10800000" flipV="1">
              <a:off x="1973160" y="1802880"/>
              <a:ext cx="821520" cy="617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3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7"/>
            <p:cNvSpPr/>
            <p:nvPr/>
          </p:nvSpPr>
          <p:spPr>
            <a:xfrm flipH="1" flipV="1">
              <a:off x="1972440" y="2413080"/>
              <a:ext cx="821520" cy="617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16206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" name="CustomShape 11"/>
          <p:cNvSpPr/>
          <p:nvPr/>
        </p:nvSpPr>
        <p:spPr>
          <a:xfrm>
            <a:off x="2774977" y="4090205"/>
            <a:ext cx="15087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2400" b="1" spc="-1" dirty="0" smtClean="0">
                <a:solidFill>
                  <a:srgbClr val="FF6600"/>
                </a:solidFill>
                <a:latin typeface="Hind"/>
              </a:rPr>
              <a:t>ID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3696571" y="4242125"/>
            <a:ext cx="1676813" cy="941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400" b="1" spc="-1" dirty="0" smtClean="0">
                <a:solidFill>
                  <a:srgbClr val="FFFF00"/>
                </a:solidFill>
              </a:rPr>
              <a:t>INTAKE</a:t>
            </a:r>
            <a:endParaRPr lang="en-US" sz="14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23" name="CustomShape 13"/>
          <p:cNvSpPr/>
          <p:nvPr/>
        </p:nvSpPr>
        <p:spPr>
          <a:xfrm>
            <a:off x="5967959" y="4447854"/>
            <a:ext cx="2949762" cy="414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 dirty="0" smtClean="0">
                <a:solidFill>
                  <a:schemeClr val="accent2"/>
                </a:solidFill>
                <a:latin typeface="Arial"/>
              </a:rPr>
              <a:t>SUBJECT CODE</a:t>
            </a:r>
            <a:endParaRPr lang="en-US" sz="1600" b="1" strike="noStrike" spc="-1" dirty="0">
              <a:solidFill>
                <a:schemeClr val="accent2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71" y="1225146"/>
            <a:ext cx="4245353" cy="2676524"/>
          </a:xfrm>
          <a:prstGeom prst="rect">
            <a:avLst/>
          </a:prstGeom>
        </p:spPr>
      </p:pic>
      <p:grpSp>
        <p:nvGrpSpPr>
          <p:cNvPr id="18" name="Group 5"/>
          <p:cNvGrpSpPr/>
          <p:nvPr/>
        </p:nvGrpSpPr>
        <p:grpSpPr>
          <a:xfrm>
            <a:off x="5217615" y="4463975"/>
            <a:ext cx="298442" cy="457999"/>
            <a:chOff x="1972800" y="1802880"/>
            <a:chExt cx="821880" cy="1227960"/>
          </a:xfrm>
        </p:grpSpPr>
        <p:sp>
          <p:nvSpPr>
            <p:cNvPr id="19" name="CustomShape 6"/>
            <p:cNvSpPr/>
            <p:nvPr/>
          </p:nvSpPr>
          <p:spPr>
            <a:xfrm rot="10800000" flipV="1">
              <a:off x="1973160" y="1802880"/>
              <a:ext cx="821520" cy="617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3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7"/>
            <p:cNvSpPr/>
            <p:nvPr/>
          </p:nvSpPr>
          <p:spPr>
            <a:xfrm flipH="1" flipV="1">
              <a:off x="1972440" y="2413080"/>
              <a:ext cx="821520" cy="617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16206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TextBox 3"/>
          <p:cNvSpPr txBox="1"/>
          <p:nvPr/>
        </p:nvSpPr>
        <p:spPr>
          <a:xfrm>
            <a:off x="5567856" y="450971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SEMESTER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4" name="Group 5"/>
          <p:cNvGrpSpPr/>
          <p:nvPr/>
        </p:nvGrpSpPr>
        <p:grpSpPr>
          <a:xfrm>
            <a:off x="6872879" y="4456097"/>
            <a:ext cx="298442" cy="457999"/>
            <a:chOff x="1972800" y="1802880"/>
            <a:chExt cx="821880" cy="1227960"/>
          </a:xfrm>
        </p:grpSpPr>
        <p:sp>
          <p:nvSpPr>
            <p:cNvPr id="25" name="CustomShape 6"/>
            <p:cNvSpPr/>
            <p:nvPr/>
          </p:nvSpPr>
          <p:spPr>
            <a:xfrm rot="10800000" flipV="1">
              <a:off x="1973160" y="1802880"/>
              <a:ext cx="821520" cy="617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394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7"/>
            <p:cNvSpPr/>
            <p:nvPr/>
          </p:nvSpPr>
          <p:spPr>
            <a:xfrm flipH="1" flipV="1">
              <a:off x="1972440" y="2413080"/>
              <a:ext cx="821520" cy="617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16206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4714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306285" y="184658"/>
            <a:ext cx="648606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  STUDENT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761116" y="1184018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r>
              <a:rPr lang="en-US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SEE INFORMATION</a:t>
            </a:r>
            <a:endParaRPr lang="en-US" sz="16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SEE PRESENT COU</a:t>
            </a:r>
          </a:p>
          <a:p>
            <a:pPr marL="76680">
              <a:lnSpc>
                <a:spcPct val="100000"/>
              </a:lnSpc>
              <a:buClr>
                <a:srgbClr val="1C4587"/>
              </a:buClr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       -RSE</a:t>
            </a:r>
            <a:endParaRPr lang="en-US" sz="1600" b="0" strike="noStrike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b="0" strike="noStrike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COURSE REGISTR</a:t>
            </a:r>
          </a:p>
          <a:p>
            <a:pPr marL="76680">
              <a:lnSpc>
                <a:spcPct val="100000"/>
              </a:lnSpc>
              <a:buClr>
                <a:srgbClr val="1C4587"/>
              </a:buClr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  <a:ea typeface="Hind"/>
              </a:rPr>
              <a:t>        -ATION</a:t>
            </a:r>
            <a:endParaRPr lang="en" sz="1600" b="0" strike="noStrike" spc="-1" dirty="0" smtClean="0">
              <a:solidFill>
                <a:srgbClr val="FFFFFF"/>
              </a:solidFill>
              <a:latin typeface="Arial Rounded MT Bold" panose="020F0704030504030204" pitchFamily="34" charset="0"/>
              <a:ea typeface="Hind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SEE RESULT</a:t>
            </a: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MESSENGER</a:t>
            </a:r>
            <a:endParaRPr lang="en" sz="1600" b="0" strike="noStrike" spc="-1" dirty="0" smtClean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CHANGE PASSWO</a:t>
            </a:r>
          </a:p>
          <a:p>
            <a:pPr marL="76680">
              <a:lnSpc>
                <a:spcPct val="100000"/>
              </a:lnSpc>
              <a:buClr>
                <a:srgbClr val="1C4587"/>
              </a:buClr>
            </a:pPr>
            <a:r>
              <a:rPr lang="en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        -RD</a:t>
            </a:r>
            <a:endParaRPr lang="en-US" sz="16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26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2989887" y="105927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140" y="1183658"/>
            <a:ext cx="4286134" cy="27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37572" y="262031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spc="-1" dirty="0">
                <a:solidFill>
                  <a:schemeClr val="accent1"/>
                </a:solidFill>
                <a:latin typeface="Algerian" panose="04020705040A02060702" pitchFamily="82" charset="0"/>
              </a:rPr>
              <a:t> </a:t>
            </a:r>
            <a:r>
              <a:rPr lang="en-US" sz="3000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STUDENT – COURSE REGISTRATION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556176" y="1475094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COURSE REGISTRATION</a:t>
            </a:r>
            <a:endParaRPr lang="en-US" sz="14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27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84947" y="1017251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1"/>
          <p:cNvSpPr/>
          <p:nvPr/>
        </p:nvSpPr>
        <p:spPr>
          <a:xfrm>
            <a:off x="2774977" y="4090205"/>
            <a:ext cx="15087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3696571" y="4242125"/>
            <a:ext cx="2129416" cy="941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14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23" name="CustomShape 13"/>
          <p:cNvSpPr/>
          <p:nvPr/>
        </p:nvSpPr>
        <p:spPr>
          <a:xfrm>
            <a:off x="6307263" y="4480083"/>
            <a:ext cx="1506366" cy="414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316" y="1181794"/>
            <a:ext cx="4265901" cy="27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57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37572" y="262031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spc="-1" dirty="0">
                <a:solidFill>
                  <a:schemeClr val="accent1"/>
                </a:solidFill>
                <a:latin typeface="Algerian" panose="04020705040A02060702" pitchFamily="82" charset="0"/>
              </a:rPr>
              <a:t> </a:t>
            </a:r>
            <a:r>
              <a:rPr lang="en-US" sz="3000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   MESSENGER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556176" y="1475094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MESSENGER </a:t>
            </a:r>
            <a:endParaRPr lang="en-US" sz="14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28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84947" y="102725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1"/>
          <p:cNvSpPr/>
          <p:nvPr/>
        </p:nvSpPr>
        <p:spPr>
          <a:xfrm>
            <a:off x="2774977" y="4090205"/>
            <a:ext cx="15087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3696571" y="4242125"/>
            <a:ext cx="2129416" cy="941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14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23" name="CustomShape 13"/>
          <p:cNvSpPr/>
          <p:nvPr/>
        </p:nvSpPr>
        <p:spPr>
          <a:xfrm>
            <a:off x="6307263" y="4480083"/>
            <a:ext cx="1506366" cy="414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70" y="1169483"/>
            <a:ext cx="4245353" cy="274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11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0" y="266028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MESSENGER-VIEW MESSAGE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556176" y="1475094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VIEW MESSAGE</a:t>
            </a:r>
            <a:endParaRPr lang="en-US" sz="14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29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84947" y="102725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1"/>
          <p:cNvSpPr/>
          <p:nvPr/>
        </p:nvSpPr>
        <p:spPr>
          <a:xfrm>
            <a:off x="2774977" y="4090205"/>
            <a:ext cx="15087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3696571" y="4242125"/>
            <a:ext cx="2129416" cy="941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14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23" name="CustomShape 13"/>
          <p:cNvSpPr/>
          <p:nvPr/>
        </p:nvSpPr>
        <p:spPr>
          <a:xfrm>
            <a:off x="6307263" y="4480083"/>
            <a:ext cx="1506366" cy="414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042" y="1207511"/>
            <a:ext cx="4286449" cy="2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7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219440" y="2652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2878560" y="1605128"/>
            <a:ext cx="5971680" cy="203043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76680">
              <a:lnSpc>
                <a:spcPct val="100000"/>
              </a:lnSpc>
              <a:buClr>
                <a:srgbClr val="1C4587"/>
              </a:buClr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3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83E868-CAF8-476D-83B3-D4362D62D2D7}"/>
              </a:ext>
            </a:extLst>
          </p:cNvPr>
          <p:cNvSpPr txBox="1"/>
          <p:nvPr/>
        </p:nvSpPr>
        <p:spPr>
          <a:xfrm>
            <a:off x="2834141" y="29142"/>
            <a:ext cx="3619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600" b="1" strike="noStrike" spc="-1" dirty="0">
                <a:solidFill>
                  <a:srgbClr val="FFFFFF"/>
                </a:solidFill>
                <a:latin typeface="Hind"/>
                <a:ea typeface="Hind"/>
              </a:rPr>
              <a:t>HELLO!</a:t>
            </a:r>
            <a:endParaRPr lang="en-US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153BFB-0249-434B-9534-DD12FB12378A}"/>
              </a:ext>
            </a:extLst>
          </p:cNvPr>
          <p:cNvSpPr txBox="1"/>
          <p:nvPr/>
        </p:nvSpPr>
        <p:spPr>
          <a:xfrm>
            <a:off x="1049296" y="2294759"/>
            <a:ext cx="398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      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927FE-0AF7-4489-B433-DDD126F480AF}"/>
              </a:ext>
            </a:extLst>
          </p:cNvPr>
          <p:cNvSpPr txBox="1"/>
          <p:nvPr/>
        </p:nvSpPr>
        <p:spPr>
          <a:xfrm>
            <a:off x="919867" y="2768850"/>
            <a:ext cx="255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       DIPTA </a:t>
            </a:r>
            <a:r>
              <a:rPr lang="en-US" sz="1400" b="1" dirty="0">
                <a:solidFill>
                  <a:schemeClr val="accent1"/>
                </a:solidFill>
              </a:rPr>
              <a:t>KUMAR </a:t>
            </a:r>
            <a:r>
              <a:rPr lang="en-US" sz="1400" b="1" dirty="0" smtClean="0">
                <a:solidFill>
                  <a:schemeClr val="accent1"/>
                </a:solidFill>
              </a:rPr>
              <a:t> SAHA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CCA8D-4B44-4792-905F-6F26F3A85066}"/>
              </a:ext>
            </a:extLst>
          </p:cNvPr>
          <p:cNvSpPr txBox="1"/>
          <p:nvPr/>
        </p:nvSpPr>
        <p:spPr>
          <a:xfrm>
            <a:off x="1041201" y="2906182"/>
            <a:ext cx="2105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  </a:t>
            </a:r>
            <a:r>
              <a:rPr lang="en-US" sz="1400" dirty="0" smtClean="0">
                <a:solidFill>
                  <a:schemeClr val="accent1"/>
                </a:solidFill>
              </a:rPr>
              <a:t>      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0EEB76-27C7-4F6E-8EE3-3011534C029B}"/>
              </a:ext>
            </a:extLst>
          </p:cNvPr>
          <p:cNvSpPr txBox="1"/>
          <p:nvPr/>
        </p:nvSpPr>
        <p:spPr>
          <a:xfrm>
            <a:off x="1246278" y="30766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 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D0E268-3DBE-4B33-B602-40D81F564390}"/>
              </a:ext>
            </a:extLst>
          </p:cNvPr>
          <p:cNvSpPr txBox="1"/>
          <p:nvPr/>
        </p:nvSpPr>
        <p:spPr>
          <a:xfrm>
            <a:off x="1082597" y="306042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smtClean="0">
                <a:solidFill>
                  <a:schemeClr val="accent1"/>
                </a:solidFill>
              </a:rPr>
              <a:t>       ID</a:t>
            </a:r>
            <a:r>
              <a:rPr lang="en-US" sz="1400" dirty="0">
                <a:solidFill>
                  <a:schemeClr val="accent1"/>
                </a:solidFill>
              </a:rPr>
              <a:t>: 19202103216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09893" y="1021138"/>
            <a:ext cx="306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SECTION – 06 INTAKE - 44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99373" y="2373692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SUPERVISOR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6900" y="2737256"/>
            <a:ext cx="2930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Meer </a:t>
            </a:r>
            <a:r>
              <a:rPr lang="en-US" sz="1400" dirty="0" err="1" smtClean="0">
                <a:solidFill>
                  <a:schemeClr val="bg1"/>
                </a:solidFill>
              </a:rPr>
              <a:t>Muttakin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Alam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Teacher Assistant 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Department Of Computer Science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And Engineering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0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0" y="247514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spc="-1" dirty="0">
                <a:solidFill>
                  <a:schemeClr val="accent1"/>
                </a:solidFill>
                <a:latin typeface="Algerian" panose="04020705040A02060702" pitchFamily="82" charset="0"/>
              </a:rPr>
              <a:t> </a:t>
            </a:r>
            <a:r>
              <a:rPr lang="en-US" sz="3000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MESSENGER-Send message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556176" y="1475094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SEND MESSAGE</a:t>
            </a:r>
            <a:endParaRPr lang="en-US" sz="14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30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84947" y="102725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1"/>
          <p:cNvSpPr/>
          <p:nvPr/>
        </p:nvSpPr>
        <p:spPr>
          <a:xfrm>
            <a:off x="2774977" y="4090205"/>
            <a:ext cx="15087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3696571" y="4242125"/>
            <a:ext cx="2129416" cy="941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14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23" name="CustomShape 13"/>
          <p:cNvSpPr/>
          <p:nvPr/>
        </p:nvSpPr>
        <p:spPr>
          <a:xfrm>
            <a:off x="6307263" y="4480083"/>
            <a:ext cx="1506366" cy="414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71" y="1138700"/>
            <a:ext cx="4263232" cy="277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5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075173" y="252339"/>
            <a:ext cx="648606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   employee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527015" y="1815642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r>
              <a:rPr lang="en-US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SEE INFORMATION</a:t>
            </a:r>
            <a:endParaRPr lang="en-US" sz="16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6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CHANGE PASSWORD</a:t>
            </a:r>
            <a:endParaRPr lang="en-US" sz="1600" b="0" strike="noStrike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31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2989887" y="105927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504" y="1232899"/>
            <a:ext cx="4243226" cy="27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806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37572" y="262031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spc="-1" dirty="0">
                <a:solidFill>
                  <a:schemeClr val="accent1"/>
                </a:solidFill>
                <a:latin typeface="Algerian" panose="04020705040A02060702" pitchFamily="82" charset="0"/>
              </a:rPr>
              <a:t> </a:t>
            </a:r>
            <a:r>
              <a:rPr lang="en-US" sz="3000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CHANGE PASSWORD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556176" y="1475094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CHANGE PASSWORD</a:t>
            </a:r>
            <a:endParaRPr lang="en-US" sz="14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32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84947" y="102725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1"/>
          <p:cNvSpPr/>
          <p:nvPr/>
        </p:nvSpPr>
        <p:spPr>
          <a:xfrm>
            <a:off x="2774977" y="4090205"/>
            <a:ext cx="15087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3696571" y="4242125"/>
            <a:ext cx="2129416" cy="941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14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23" name="CustomShape 13"/>
          <p:cNvSpPr/>
          <p:nvPr/>
        </p:nvSpPr>
        <p:spPr>
          <a:xfrm>
            <a:off x="6307263" y="4480083"/>
            <a:ext cx="1506366" cy="414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71" y="1197325"/>
            <a:ext cx="4277839" cy="27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24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137572" y="262031"/>
            <a:ext cx="7639851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spc="-1" dirty="0">
                <a:solidFill>
                  <a:schemeClr val="accent1"/>
                </a:solidFill>
                <a:latin typeface="Algerian" panose="04020705040A02060702" pitchFamily="82" charset="0"/>
              </a:rPr>
              <a:t> </a:t>
            </a:r>
            <a:r>
              <a:rPr lang="en-US" sz="3000" spc="-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                     NOTICE BOARD</a:t>
            </a:r>
            <a:endParaRPr lang="en-US" sz="3000" b="0" strike="noStrike" spc="-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556176" y="1475094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endParaRPr lang="en-US" sz="1400" b="0" strike="noStrike" spc="-1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400" spc="-1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SEE NOTICE </a:t>
            </a:r>
            <a:endParaRPr lang="en-US" sz="1400" spc="-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AD5E42-850B-4E54-86D6-580DA43F67E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33</a:t>
            </a:fld>
            <a:endParaRPr lang="en-US" sz="1100" b="0" strike="noStrike" spc="-1">
              <a:latin typeface="Times New Roman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084947" y="1027254"/>
            <a:ext cx="5482080" cy="3211920"/>
            <a:chOff x="2788920" y="1451160"/>
            <a:chExt cx="5482080" cy="3211920"/>
          </a:xfrm>
        </p:grpSpPr>
        <p:sp>
          <p:nvSpPr>
            <p:cNvPr id="6" name="CustomShape 4"/>
            <p:cNvSpPr/>
            <p:nvPr/>
          </p:nvSpPr>
          <p:spPr>
            <a:xfrm>
              <a:off x="3237480" y="1451160"/>
              <a:ext cx="4583520" cy="3067920"/>
            </a:xfrm>
            <a:custGeom>
              <a:avLst/>
              <a:gdLst/>
              <a:ahLst/>
              <a:cxn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5"/>
            <p:cNvSpPr/>
            <p:nvPr/>
          </p:nvSpPr>
          <p:spPr>
            <a:xfrm>
              <a:off x="2788920" y="4578840"/>
              <a:ext cx="5482080" cy="84240"/>
            </a:xfrm>
            <a:custGeom>
              <a:avLst/>
              <a:gdLst/>
              <a:ahLst/>
              <a:cxn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6"/>
            <p:cNvSpPr/>
            <p:nvPr/>
          </p:nvSpPr>
          <p:spPr>
            <a:xfrm>
              <a:off x="2788920" y="4511160"/>
              <a:ext cx="5481000" cy="67320"/>
            </a:xfrm>
            <a:custGeom>
              <a:avLst/>
              <a:gdLst/>
              <a:ahLst/>
              <a:cxn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7"/>
          <p:cNvSpPr/>
          <p:nvPr/>
        </p:nvSpPr>
        <p:spPr>
          <a:xfrm>
            <a:off x="5504823" y="4127194"/>
            <a:ext cx="802440" cy="86914"/>
          </a:xfrm>
          <a:custGeom>
            <a:avLst/>
            <a:gdLst/>
            <a:ahLst/>
            <a:cxnLst/>
            <a:rect l="l" t="t" r="r" b="b"/>
            <a:pathLst>
              <a:path w="903922" h="47589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1"/>
          <p:cNvSpPr/>
          <p:nvPr/>
        </p:nvSpPr>
        <p:spPr>
          <a:xfrm>
            <a:off x="2774977" y="4090205"/>
            <a:ext cx="15087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3696571" y="4242125"/>
            <a:ext cx="2129416" cy="941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14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23" name="CustomShape 13"/>
          <p:cNvSpPr/>
          <p:nvPr/>
        </p:nvSpPr>
        <p:spPr>
          <a:xfrm>
            <a:off x="6307263" y="4480083"/>
            <a:ext cx="1506366" cy="414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71" y="1234186"/>
            <a:ext cx="4286449" cy="26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154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extShape 2"/>
          <p:cNvSpPr txBox="1"/>
          <p:nvPr/>
        </p:nvSpPr>
        <p:spPr>
          <a:xfrm>
            <a:off x="1672200" y="3411720"/>
            <a:ext cx="56347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683" name="TextShape 14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F3E55B1-9A2F-4240-8988-7C6A8342164E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34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03081" y="384221"/>
            <a:ext cx="2533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1"/>
                </a:solidFill>
                <a:latin typeface="Agency FB" panose="020B0503020202020204" pitchFamily="34" charset="0"/>
              </a:rPr>
              <a:t>Future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45D52-1170-41CF-A8B6-CE82000BD749}"/>
              </a:ext>
            </a:extLst>
          </p:cNvPr>
          <p:cNvSpPr txBox="1"/>
          <p:nvPr/>
        </p:nvSpPr>
        <p:spPr>
          <a:xfrm>
            <a:off x="2651760" y="1906348"/>
            <a:ext cx="40482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/>
                </a:solidFill>
              </a:rPr>
              <a:t>Web-based.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/>
                </a:solidFill>
              </a:rPr>
              <a:t>Encryption Method.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/>
                </a:solidFill>
              </a:rPr>
              <a:t>User interface.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/>
                </a:solidFill>
              </a:rPr>
              <a:t>Accounts Section.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/>
                </a:solidFill>
              </a:rPr>
              <a:t>Library Section.</a:t>
            </a:r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CB891BD6-766D-4D02-A5A7-92641C7421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" y="213551"/>
            <a:ext cx="914400" cy="91440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5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TextShape 2"/>
          <p:cNvSpPr txBox="1"/>
          <p:nvPr/>
        </p:nvSpPr>
        <p:spPr>
          <a:xfrm>
            <a:off x="1813800" y="1300518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1" strike="noStrike" spc="-1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686" name="TextShape 3"/>
          <p:cNvSpPr txBox="1"/>
          <p:nvPr/>
        </p:nvSpPr>
        <p:spPr>
          <a:xfrm>
            <a:off x="4224240" y="1707120"/>
            <a:ext cx="2977560" cy="3218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TextShape 4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19040DD-DE6A-4FB6-8EFD-C003FC036CE1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35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6970-A580-45C6-B2BA-0E8A67FDD091}"/>
              </a:ext>
            </a:extLst>
          </p:cNvPr>
          <p:cNvSpPr txBox="1"/>
          <p:nvPr/>
        </p:nvSpPr>
        <p:spPr>
          <a:xfrm>
            <a:off x="2629800" y="1618398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Helpful approach for the users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Reduces the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User friendly approach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Maintains </a:t>
            </a:r>
            <a:r>
              <a:rPr lang="en-US" dirty="0" smtClean="0">
                <a:solidFill>
                  <a:schemeClr val="accent1"/>
                </a:solidFill>
              </a:rPr>
              <a:t>communications </a:t>
            </a:r>
            <a:r>
              <a:rPr lang="en-US" dirty="0">
                <a:solidFill>
                  <a:schemeClr val="accent1"/>
                </a:solidFill>
              </a:rPr>
              <a:t>between </a:t>
            </a:r>
          </a:p>
          <a:p>
            <a:r>
              <a:rPr lang="en-US" dirty="0">
                <a:solidFill>
                  <a:schemeClr val="accent1"/>
                </a:solidFill>
              </a:rPr>
              <a:t>      student and teachers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17018" y="312022"/>
            <a:ext cx="24144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Conclusion</a:t>
            </a:r>
          </a:p>
          <a:p>
            <a:endParaRPr lang="en-US" sz="3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TextShape 1"/>
          <p:cNvSpPr txBox="1"/>
          <p:nvPr/>
        </p:nvSpPr>
        <p:spPr>
          <a:xfrm>
            <a:off x="2715480" y="1523160"/>
            <a:ext cx="36907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000" b="1" strike="noStrike" spc="-1">
                <a:solidFill>
                  <a:srgbClr val="FFFFFF"/>
                </a:solidFill>
                <a:latin typeface="Hind"/>
                <a:ea typeface="Hind"/>
              </a:rPr>
              <a:t>THANKS!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TextShape 2"/>
          <p:cNvSpPr txBox="1"/>
          <p:nvPr/>
        </p:nvSpPr>
        <p:spPr>
          <a:xfrm>
            <a:off x="2715480" y="2494440"/>
            <a:ext cx="4938840" cy="1451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794" name="CustomShape 3"/>
          <p:cNvSpPr/>
          <p:nvPr/>
        </p:nvSpPr>
        <p:spPr>
          <a:xfrm rot="16200000">
            <a:off x="-505800" y="506160"/>
            <a:ext cx="3251160" cy="2238840"/>
          </a:xfrm>
          <a:prstGeom prst="parallelogram">
            <a:avLst>
              <a:gd name="adj" fmla="val 63779"/>
            </a:avLst>
          </a:prstGeom>
          <a:blipFill rotWithShape="0">
            <a:blip r:embed="rId2"/>
            <a:stretch>
              <a:fillRect l="716250" t="453472" r="716250" b="596944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5" name="TextShape 4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071BC51-71C2-4934-ACD3-3B0AA4171AA0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36</a:t>
            </a:fld>
            <a:endParaRPr lang="en-US" sz="11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"/>
          <p:cNvSpPr txBox="1"/>
          <p:nvPr/>
        </p:nvSpPr>
        <p:spPr>
          <a:xfrm>
            <a:off x="2716297" y="823566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strike="noStrike" dirty="0">
                <a:solidFill>
                  <a:schemeClr val="accent2"/>
                </a:solidFill>
                <a:latin typeface="Agency FB" panose="020B0503020202020204" pitchFamily="34" charset="0"/>
                <a:ea typeface="Arial"/>
                <a:cs typeface="Arial"/>
                <a:sym typeface="Arial"/>
              </a:rPr>
              <a:t>Project Review</a:t>
            </a:r>
            <a:endParaRPr u="sng" dirty="0">
              <a:latin typeface="Agency FB" panose="020B0503020202020204" pitchFamily="34" charset="0"/>
            </a:endParaRPr>
          </a:p>
        </p:txBody>
      </p:sp>
      <p:sp>
        <p:nvSpPr>
          <p:cNvPr id="863" name="Google Shape;863;p5"/>
          <p:cNvSpPr txBox="1"/>
          <p:nvPr/>
        </p:nvSpPr>
        <p:spPr>
          <a:xfrm>
            <a:off x="2716297" y="1267252"/>
            <a:ext cx="3451620" cy="403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</a:pPr>
            <a:endParaRPr b="1" dirty="0"/>
          </a:p>
          <a:p>
            <a:pPr marL="171450" indent="-171450">
              <a:spcBef>
                <a:spcPts val="601"/>
              </a:spcBef>
              <a:buClr>
                <a:schemeClr val="accent2"/>
              </a:buClr>
              <a:buSzPts val="2000"/>
              <a:buFont typeface="Noto Sans Symbols"/>
              <a:buChar char="✔"/>
            </a:pPr>
            <a:r>
              <a:rPr lang="en-US" sz="2000" b="1" dirty="0" smtClean="0">
                <a:solidFill>
                  <a:schemeClr val="accent2"/>
                </a:solidFill>
                <a:ea typeface="Arial"/>
                <a:cs typeface="Arial"/>
                <a:sym typeface="Arial"/>
              </a:rPr>
              <a:t>Background</a:t>
            </a:r>
          </a:p>
          <a:p>
            <a:pPr marL="171450" indent="-171450">
              <a:spcBef>
                <a:spcPts val="601"/>
              </a:spcBef>
              <a:buClr>
                <a:schemeClr val="accent2"/>
              </a:buClr>
              <a:buSzPts val="2000"/>
              <a:buFont typeface="Noto Sans Symbols"/>
              <a:buChar char="✔"/>
            </a:pPr>
            <a:r>
              <a:rPr lang="en-US" sz="2000" b="1" dirty="0" smtClean="0">
                <a:solidFill>
                  <a:schemeClr val="accent2"/>
                </a:solidFill>
                <a:ea typeface="Arial"/>
                <a:cs typeface="Arial"/>
                <a:sym typeface="Arial"/>
              </a:rPr>
              <a:t>Advantages</a:t>
            </a:r>
            <a:endParaRPr lang="en" sz="2000" b="1" strike="noStrike" dirty="0" smtClean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✔"/>
            </a:pPr>
            <a:r>
              <a:rPr lang="en" sz="2000" b="1" strike="noStrik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System Requirements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✔"/>
            </a:pPr>
            <a:r>
              <a:rPr lang="en" sz="2000" b="1" dirty="0" smtClean="0">
                <a:solidFill>
                  <a:schemeClr val="accent2"/>
                </a:solidFill>
                <a:latin typeface="Arial"/>
                <a:cs typeface="Arial"/>
                <a:sym typeface="Arial"/>
              </a:rPr>
              <a:t>Project Model</a:t>
            </a:r>
            <a:endParaRPr b="1" dirty="0"/>
          </a:p>
          <a:p>
            <a:pPr marL="171450" marR="0" lvl="0" indent="-17145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✔"/>
            </a:pPr>
            <a:r>
              <a:rPr lang="en" sz="2000" b="1" strike="noStrik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Program Feature</a:t>
            </a:r>
            <a:endParaRPr b="1" dirty="0"/>
          </a:p>
          <a:p>
            <a:pPr marL="171450" marR="0" lvl="0" indent="-17145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✔"/>
            </a:pPr>
            <a:r>
              <a:rPr lang="en" sz="2000" b="1" strike="noStrik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Feature </a:t>
            </a:r>
            <a:r>
              <a:rPr lang="en" sz="2000" b="1" strike="noStrik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✔"/>
            </a:pPr>
            <a:r>
              <a:rPr lang="en" sz="2000" b="1" dirty="0" smtClean="0">
                <a:solidFill>
                  <a:schemeClr val="accent2"/>
                </a:solidFill>
                <a:latin typeface="Arial"/>
                <a:cs typeface="Arial"/>
                <a:sym typeface="Arial"/>
              </a:rPr>
              <a:t>Future work</a:t>
            </a:r>
            <a:endParaRPr b="1" dirty="0"/>
          </a:p>
          <a:p>
            <a:pPr marL="171450" marR="0" lvl="0" indent="-17145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✔"/>
            </a:pPr>
            <a:r>
              <a:rPr lang="en" sz="2000" b="1" strike="noStrik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lang="en-US" b="1" dirty="0"/>
          </a:p>
          <a:p>
            <a:pPr marL="171450" marR="0" lvl="0" indent="-17145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✔"/>
            </a:pPr>
            <a:endParaRPr b="1" dirty="0"/>
          </a:p>
        </p:txBody>
      </p:sp>
      <p:sp>
        <p:nvSpPr>
          <p:cNvPr id="865" name="Google Shape;865;p5"/>
          <p:cNvSpPr txBox="1"/>
          <p:nvPr/>
        </p:nvSpPr>
        <p:spPr>
          <a:xfrm>
            <a:off x="1067040" y="3829680"/>
            <a:ext cx="637272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5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0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4</a:t>
            </a:fld>
            <a:endParaRPr sz="11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9642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TextShape 1"/>
          <p:cNvSpPr txBox="1"/>
          <p:nvPr/>
        </p:nvSpPr>
        <p:spPr>
          <a:xfrm>
            <a:off x="2649248" y="80709"/>
            <a:ext cx="5907592" cy="4737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just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3200" b="1" u="sng" strike="noStrike" spc="-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INTRODUCTION </a:t>
            </a:r>
            <a:endParaRPr lang="en-US" sz="3200" b="1" u="sng" strike="noStrike" spc="-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666" name="TextShape 2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CF4A2C3-9411-479F-99E8-03878D14C4A8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5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9248" y="1390917"/>
            <a:ext cx="49245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Student Details.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Employee Details.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Teacher Details.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Notice.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Academic Related Reports.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Course Details.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Registration.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Communication. </a:t>
            </a:r>
            <a:endParaRPr lang="en-US" sz="2400" b="1" dirty="0">
              <a:solidFill>
                <a:schemeClr val="accent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5239" y="683046"/>
            <a:ext cx="475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UNIVERSITY MANAGEMENT SYSTEM</a:t>
            </a:r>
            <a:endParaRPr lang="en-US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A539AE1-EBE9-428C-A8F3-70FF6FE70DA6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6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2797" y="143219"/>
            <a:ext cx="41674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  <a:latin typeface="Bodoni MT" panose="02070603080606020203" pitchFamily="18" charset="0"/>
              </a:rPr>
              <a:t>OBJECTIVE</a:t>
            </a:r>
            <a:endParaRPr lang="en-US" sz="3200" b="1" u="sng" spc="-1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endParaRPr lang="en-US" sz="3200" b="1" u="sng" dirty="0">
              <a:latin typeface="Bodoni MT" panose="020706030806060202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1510" y="1784732"/>
            <a:ext cx="48846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</a:rPr>
              <a:t>To become a non-stop data center.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</a:rPr>
              <a:t>To reduce paper work.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</a:rPr>
              <a:t>To reduce work in mind.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</a:rPr>
              <a:t>Build a communication between teacher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and student.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</a:rPr>
              <a:t>Make secured data.</a:t>
            </a:r>
          </a:p>
        </p:txBody>
      </p:sp>
    </p:spTree>
    <p:extLst>
      <p:ext uri="{BB962C8B-B14F-4D97-AF65-F5344CB8AC3E}">
        <p14:creationId xmlns:p14="http://schemas.microsoft.com/office/powerpoint/2010/main" val="14330746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TextShape 2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2979B47-174B-4261-993D-71D6DF519B29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7</a:t>
            </a:fld>
            <a:endParaRPr lang="en-US" sz="11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09" y="444226"/>
            <a:ext cx="3406391" cy="424919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20074747">
            <a:off x="4326152" y="3586314"/>
            <a:ext cx="3170822" cy="44824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64036" y="-45851"/>
            <a:ext cx="4959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pc="-1" dirty="0">
                <a:solidFill>
                  <a:schemeClr val="bg1"/>
                </a:solidFill>
                <a:latin typeface="Agency FB" panose="020B0503020202020204" pitchFamily="34" charset="0"/>
              </a:rPr>
              <a:t>Problem Definition</a:t>
            </a:r>
          </a:p>
          <a:p>
            <a:endParaRPr lang="en-US" sz="2800" u="sng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1871" y="1811613"/>
            <a:ext cx="2513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3000+  Student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200+    Teacher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100+     Employee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5+        Department</a:t>
            </a:r>
          </a:p>
        </p:txBody>
      </p:sp>
    </p:spTree>
    <p:extLst>
      <p:ext uri="{BB962C8B-B14F-4D97-AF65-F5344CB8AC3E}">
        <p14:creationId xmlns:p14="http://schemas.microsoft.com/office/powerpoint/2010/main" val="1443790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TextShape 1"/>
          <p:cNvSpPr txBox="1"/>
          <p:nvPr/>
        </p:nvSpPr>
        <p:spPr>
          <a:xfrm>
            <a:off x="1548603" y="1707769"/>
            <a:ext cx="3298819" cy="3355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Less human 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error.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Fast search.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Strength 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and strain of registers 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and  papers 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can be 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reduced.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High 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security.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Data 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consistency.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Easy to 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handle.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Easy data 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updating.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Easy record 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keeping.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Backup data 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Easy Registration .</a:t>
            </a:r>
          </a:p>
          <a:p>
            <a:pPr>
              <a:spcBef>
                <a:spcPts val="601"/>
              </a:spcBef>
              <a:tabLst>
                <a:tab pos="0" algn="l"/>
              </a:tabLst>
            </a:pP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Easy Communication.</a:t>
            </a:r>
          </a:p>
        </p:txBody>
      </p:sp>
      <p:sp>
        <p:nvSpPr>
          <p:cNvPr id="777" name="TextShape 2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2979B47-174B-4261-993D-71D6DF519B29}" type="slidenum">
              <a:rPr lang="en" sz="1100" b="0" strike="noStrike" spc="-1">
                <a:solidFill>
                  <a:srgbClr val="FFFFFF"/>
                </a:solidFill>
                <a:latin typeface="Hind"/>
                <a:ea typeface="Hind"/>
              </a:rPr>
              <a:t>8</a:t>
            </a:fld>
            <a:endParaRPr lang="en-US" sz="1100" b="0" strike="noStrike" spc="-1">
              <a:latin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311" y="1031697"/>
            <a:ext cx="3255508" cy="3486778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969336" y="669810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961792" y="1031697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961792" y="1382938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016362" y="2100832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94416" y="2510034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014561" y="2869339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969336" y="3247911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014561" y="3637846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017607" y="4003678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014561" y="4406353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994416" y="4733665"/>
            <a:ext cx="443286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73300" y="-61427"/>
            <a:ext cx="2410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u="sng" dirty="0" smtClean="0">
                <a:solidFill>
                  <a:schemeClr val="accent2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rPr>
              <a:t>ADVANTAGES</a:t>
            </a:r>
            <a:endParaRPr lang="en-US" sz="2800" b="1" u="sng" dirty="0">
              <a:latin typeface="Bodoni MT" panose="02070603080606020203" pitchFamily="18" charset="0"/>
            </a:endParaRPr>
          </a:p>
          <a:p>
            <a:endParaRPr lang="en-US" sz="2800" b="1" u="sng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0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"/>
          <p:cNvSpPr txBox="1"/>
          <p:nvPr/>
        </p:nvSpPr>
        <p:spPr>
          <a:xfrm>
            <a:off x="2354376" y="3146276"/>
            <a:ext cx="3580511" cy="37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sz="1200" b="1" strike="noStrik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200" b="1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Windows 2000/2008/2010/NT/XP/Vista</a:t>
            </a:r>
            <a:endParaRPr sz="1200" dirty="0"/>
          </a:p>
        </p:txBody>
      </p:sp>
      <p:sp>
        <p:nvSpPr>
          <p:cNvPr id="878" name="Google Shape;878;p7"/>
          <p:cNvSpPr txBox="1"/>
          <p:nvPr/>
        </p:nvSpPr>
        <p:spPr>
          <a:xfrm>
            <a:off x="1812979" y="743062"/>
            <a:ext cx="5208422" cy="143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trike="noStrik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200" b="1" strike="noStrik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HARDWARE  </a:t>
            </a:r>
            <a:r>
              <a:rPr lang="en" sz="1200" b="1" strike="noStrik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 sz="1200" b="1" strike="noStrik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(Minimum Requirement)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endParaRPr sz="1100" b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7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0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9</a:t>
            </a:fld>
            <a:endParaRPr sz="11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0" name="Google Shape;88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4610" y="3123811"/>
            <a:ext cx="385790" cy="34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6266" y="3441177"/>
            <a:ext cx="424943" cy="354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94560" y="1543570"/>
            <a:ext cx="427201" cy="426736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7"/>
          <p:cNvSpPr txBox="1"/>
          <p:nvPr/>
        </p:nvSpPr>
        <p:spPr>
          <a:xfrm>
            <a:off x="2730424" y="1550308"/>
            <a:ext cx="413766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Minimum Ram : 1 GB OR MORE </a:t>
            </a:r>
            <a:endParaRPr sz="1200" dirty="0"/>
          </a:p>
        </p:txBody>
      </p:sp>
      <p:sp>
        <p:nvSpPr>
          <p:cNvPr id="884" name="Google Shape;884;p7"/>
          <p:cNvSpPr txBox="1"/>
          <p:nvPr/>
        </p:nvSpPr>
        <p:spPr>
          <a:xfrm>
            <a:off x="2083763" y="1875471"/>
            <a:ext cx="35615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lang="en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 Disk : -40 GB  or more</a:t>
            </a:r>
            <a:endParaRPr sz="1100" dirty="0"/>
          </a:p>
        </p:txBody>
      </p:sp>
      <p:sp>
        <p:nvSpPr>
          <p:cNvPr id="885" name="Google Shape;885;p7"/>
          <p:cNvSpPr txBox="1"/>
          <p:nvPr/>
        </p:nvSpPr>
        <p:spPr>
          <a:xfrm>
            <a:off x="2749836" y="2236618"/>
            <a:ext cx="327729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Processor :-Intel Pentium 3 or above</a:t>
            </a:r>
            <a:endParaRPr sz="1200" dirty="0"/>
          </a:p>
        </p:txBody>
      </p:sp>
      <p:sp>
        <p:nvSpPr>
          <p:cNvPr id="886" name="Google Shape;886;p7"/>
          <p:cNvSpPr txBox="1"/>
          <p:nvPr/>
        </p:nvSpPr>
        <p:spPr>
          <a:xfrm>
            <a:off x="2083763" y="2594100"/>
            <a:ext cx="373040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SOFTWARE REQUIREMENTS 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(M</a:t>
            </a:r>
            <a:r>
              <a:rPr lang="en" sz="1200" b="1" strike="noStrik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inimum Requirement)</a:t>
            </a:r>
            <a:endParaRPr sz="1200" b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7"/>
          <p:cNvSpPr txBox="1"/>
          <p:nvPr/>
        </p:nvSpPr>
        <p:spPr>
          <a:xfrm>
            <a:off x="2022451" y="3526820"/>
            <a:ext cx="293404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r>
              <a:rPr lang="en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blocks </a:t>
            </a:r>
            <a:endParaRPr sz="1200" dirty="0"/>
          </a:p>
        </p:txBody>
      </p:sp>
      <p:pic>
        <p:nvPicPr>
          <p:cNvPr id="888" name="Google Shape;888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44610" y="3779720"/>
            <a:ext cx="447869" cy="373307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7"/>
          <p:cNvSpPr txBox="1"/>
          <p:nvPr/>
        </p:nvSpPr>
        <p:spPr>
          <a:xfrm>
            <a:off x="2823489" y="3845250"/>
            <a:ext cx="25154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Standard </a:t>
            </a:r>
            <a:r>
              <a:rPr lang="en" sz="1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C Compiler</a:t>
            </a:r>
            <a:endParaRPr sz="1400" dirty="0"/>
          </a:p>
        </p:txBody>
      </p:sp>
      <p:pic>
        <p:nvPicPr>
          <p:cNvPr id="890" name="Google Shape;890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03199" y="2161679"/>
            <a:ext cx="427201" cy="36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59005" y="1791480"/>
            <a:ext cx="461294" cy="3862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996800" y="8341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u="sng" dirty="0">
                <a:solidFill>
                  <a:schemeClr val="accent2"/>
                </a:solidFill>
                <a:ea typeface="Arial"/>
                <a:cs typeface="Arial"/>
                <a:sym typeface="Arial"/>
              </a:rPr>
              <a:t>System Requirements</a:t>
            </a:r>
            <a:endParaRPr lang="en-US" u="sng" dirty="0"/>
          </a:p>
          <a:p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073669" y="4185561"/>
            <a:ext cx="1750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               Latex</a:t>
            </a:r>
          </a:p>
          <a:p>
            <a:r>
              <a:rPr lang="en-US" sz="1600" b="1" dirty="0" err="1" smtClean="0">
                <a:solidFill>
                  <a:schemeClr val="bg1"/>
                </a:solidFill>
              </a:rPr>
              <a:t>GitHUB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10" y="4274875"/>
            <a:ext cx="520844" cy="470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61" y="4097757"/>
            <a:ext cx="857668" cy="714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58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541</Words>
  <Application>Microsoft Office PowerPoint</Application>
  <PresentationFormat>On-screen Show (16:9)</PresentationFormat>
  <Paragraphs>253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1" baseType="lpstr">
      <vt:lpstr>Agency FB</vt:lpstr>
      <vt:lpstr>Algerian</vt:lpstr>
      <vt:lpstr>Arial</vt:lpstr>
      <vt:lpstr>Arial Rounded MT Bold</vt:lpstr>
      <vt:lpstr>Bahnschrift SemiBold SemiConden</vt:lpstr>
      <vt:lpstr>Bodoni MT</vt:lpstr>
      <vt:lpstr>Calibri</vt:lpstr>
      <vt:lpstr>DejaVu Sans</vt:lpstr>
      <vt:lpstr>Hind</vt:lpstr>
      <vt:lpstr>Noto Sans Symbols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Hp</cp:lastModifiedBy>
  <cp:revision>91</cp:revision>
  <dcterms:modified xsi:type="dcterms:W3CDTF">2023-03-28T14:17:39Z</dcterms:modified>
  <dc:language>en-US</dc:language>
</cp:coreProperties>
</file>