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3"/>
  </p:notesMasterIdLst>
  <p:sldIdLst>
    <p:sldId id="256" r:id="rId7"/>
    <p:sldId id="274" r:id="rId8"/>
    <p:sldId id="272" r:id="rId9"/>
    <p:sldId id="275" r:id="rId10"/>
    <p:sldId id="277"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kia" initials="Nokia" lastIdx="6" clrIdx="0">
    <p:extLst>
      <p:ext uri="{19B8F6BF-5375-455C-9EA6-DF929625EA0E}">
        <p15:presenceInfo xmlns:p15="http://schemas.microsoft.com/office/powerpoint/2012/main" userId="Nok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986EA-C0A2-4CE9-805A-CEFE10DF2D66}" v="27" dt="2023-05-30T09:53:10.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94" d="100"/>
          <a:sy n="94" d="100"/>
        </p:scale>
        <p:origin x="60"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10079-2701-4D38-88D0-B44835148955}" type="datetimeFigureOut">
              <a:rPr lang="en-GB" smtClean="0"/>
              <a:t>01/07/2023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CE8D0-8551-40D9-957B-5EE9A0066ACD}" type="slidenum">
              <a:rPr lang="en-GB" smtClean="0"/>
              <a:t>‹#›</a:t>
            </a:fld>
            <a:endParaRPr lang="en-GB"/>
          </a:p>
        </p:txBody>
      </p:sp>
    </p:spTree>
    <p:extLst>
      <p:ext uri="{BB962C8B-B14F-4D97-AF65-F5344CB8AC3E}">
        <p14:creationId xmlns:p14="http://schemas.microsoft.com/office/powerpoint/2010/main" val="417466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F790-3CC6-4C7B-8327-8B034B7AA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F3EE21-680C-48A5-A249-B71950E61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FBF-6A36-4E65-97D0-5CC5A066A7BF}"/>
              </a:ext>
            </a:extLst>
          </p:cNvPr>
          <p:cNvSpPr>
            <a:spLocks noGrp="1"/>
          </p:cNvSpPr>
          <p:nvPr>
            <p:ph type="dt" sz="half" idx="10"/>
          </p:nvPr>
        </p:nvSpPr>
        <p:spPr/>
        <p:txBody>
          <a:bodyPr/>
          <a:lstStyle/>
          <a:p>
            <a:fld id="{A2992409-5B46-446A-91E4-C340AACF6D1C}" type="datetime1">
              <a:rPr lang="en-GB" smtClean="0"/>
              <a:t>01/07/2023</a:t>
            </a:fld>
            <a:endParaRPr lang="en-GB"/>
          </a:p>
        </p:txBody>
      </p:sp>
      <p:sp>
        <p:nvSpPr>
          <p:cNvPr id="5" name="Footer Placeholder 4">
            <a:extLst>
              <a:ext uri="{FF2B5EF4-FFF2-40B4-BE49-F238E27FC236}">
                <a16:creationId xmlns:a16="http://schemas.microsoft.com/office/drawing/2014/main" id="{3879AE84-3FFD-4271-8F48-6F3D9BB9C68E}"/>
              </a:ext>
            </a:extLst>
          </p:cNvPr>
          <p:cNvSpPr>
            <a:spLocks noGrp="1"/>
          </p:cNvSpPr>
          <p:nvPr>
            <p:ph type="ftr" sz="quarter" idx="11"/>
          </p:nvPr>
        </p:nvSpPr>
        <p:spPr/>
        <p:txBody>
          <a:bodyPr/>
          <a:lstStyle/>
          <a:p>
            <a:r>
              <a:rPr lang="en-US"/>
              <a:t>Bharat 6G Alliance  |  Restricted Circulation</a:t>
            </a:r>
            <a:endParaRPr lang="en-GB" dirty="0"/>
          </a:p>
        </p:txBody>
      </p:sp>
      <p:sp>
        <p:nvSpPr>
          <p:cNvPr id="6" name="Slide Number Placeholder 5">
            <a:extLst>
              <a:ext uri="{FF2B5EF4-FFF2-40B4-BE49-F238E27FC236}">
                <a16:creationId xmlns:a16="http://schemas.microsoft.com/office/drawing/2014/main" id="{5D8A17B6-37B8-4A32-B1A8-ABB6738869D3}"/>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8130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3DFA-E770-48E8-85AF-C185C09BAB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5E0E71-11DE-4B7D-937F-44E7F9D60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F8278D-4402-410B-9E46-C7146F4696D7}"/>
              </a:ext>
            </a:extLst>
          </p:cNvPr>
          <p:cNvSpPr>
            <a:spLocks noGrp="1"/>
          </p:cNvSpPr>
          <p:nvPr>
            <p:ph type="dt" sz="half" idx="10"/>
          </p:nvPr>
        </p:nvSpPr>
        <p:spPr/>
        <p:txBody>
          <a:bodyPr/>
          <a:lstStyle/>
          <a:p>
            <a:fld id="{44ECF03F-2890-42D9-AA78-B3CD622DA702}" type="datetime1">
              <a:rPr lang="en-GB" smtClean="0"/>
              <a:t>01/07/2023</a:t>
            </a:fld>
            <a:endParaRPr lang="en-GB"/>
          </a:p>
        </p:txBody>
      </p:sp>
      <p:sp>
        <p:nvSpPr>
          <p:cNvPr id="5" name="Footer Placeholder 4">
            <a:extLst>
              <a:ext uri="{FF2B5EF4-FFF2-40B4-BE49-F238E27FC236}">
                <a16:creationId xmlns:a16="http://schemas.microsoft.com/office/drawing/2014/main" id="{26953F1E-E87C-4690-87F9-D5354A03557A}"/>
              </a:ext>
            </a:extLst>
          </p:cNvPr>
          <p:cNvSpPr>
            <a:spLocks noGrp="1"/>
          </p:cNvSpPr>
          <p:nvPr>
            <p:ph type="ftr" sz="quarter" idx="11"/>
          </p:nvPr>
        </p:nvSpPr>
        <p:spPr/>
        <p:txBody>
          <a:bodyPr/>
          <a:lstStyle/>
          <a:p>
            <a:r>
              <a:rPr lang="en-US"/>
              <a:t>Bharat 6G Alliance  |  Restricted Circulation</a:t>
            </a:r>
            <a:endParaRPr lang="en-GB"/>
          </a:p>
        </p:txBody>
      </p:sp>
      <p:sp>
        <p:nvSpPr>
          <p:cNvPr id="6" name="Slide Number Placeholder 5">
            <a:extLst>
              <a:ext uri="{FF2B5EF4-FFF2-40B4-BE49-F238E27FC236}">
                <a16:creationId xmlns:a16="http://schemas.microsoft.com/office/drawing/2014/main" id="{D97E4F74-49AB-4A17-8A2F-57D18DA58C1B}"/>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257430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BA0E67-7231-449E-826F-4F2F61A06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1A2346-E143-466D-9D7F-466BE9C68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BC43A6-C03C-462C-9790-8294868D403B}"/>
              </a:ext>
            </a:extLst>
          </p:cNvPr>
          <p:cNvSpPr>
            <a:spLocks noGrp="1"/>
          </p:cNvSpPr>
          <p:nvPr>
            <p:ph type="dt" sz="half" idx="10"/>
          </p:nvPr>
        </p:nvSpPr>
        <p:spPr/>
        <p:txBody>
          <a:bodyPr/>
          <a:lstStyle/>
          <a:p>
            <a:fld id="{DB5FB2A0-82B0-4271-BCCF-7700FAB5643F}" type="datetime1">
              <a:rPr lang="en-GB" smtClean="0"/>
              <a:t>01/07/2023</a:t>
            </a:fld>
            <a:endParaRPr lang="en-GB"/>
          </a:p>
        </p:txBody>
      </p:sp>
      <p:sp>
        <p:nvSpPr>
          <p:cNvPr id="5" name="Footer Placeholder 4">
            <a:extLst>
              <a:ext uri="{FF2B5EF4-FFF2-40B4-BE49-F238E27FC236}">
                <a16:creationId xmlns:a16="http://schemas.microsoft.com/office/drawing/2014/main" id="{BAC1672A-370C-4C57-B96A-539D1AE8F53F}"/>
              </a:ext>
            </a:extLst>
          </p:cNvPr>
          <p:cNvSpPr>
            <a:spLocks noGrp="1"/>
          </p:cNvSpPr>
          <p:nvPr>
            <p:ph type="ftr" sz="quarter" idx="11"/>
          </p:nvPr>
        </p:nvSpPr>
        <p:spPr/>
        <p:txBody>
          <a:bodyPr/>
          <a:lstStyle/>
          <a:p>
            <a:r>
              <a:rPr lang="en-US"/>
              <a:t>Bharat 6G Alliance  |  Restricted Circulation</a:t>
            </a:r>
            <a:endParaRPr lang="en-GB"/>
          </a:p>
        </p:txBody>
      </p:sp>
      <p:sp>
        <p:nvSpPr>
          <p:cNvPr id="6" name="Slide Number Placeholder 5">
            <a:extLst>
              <a:ext uri="{FF2B5EF4-FFF2-40B4-BE49-F238E27FC236}">
                <a16:creationId xmlns:a16="http://schemas.microsoft.com/office/drawing/2014/main" id="{3C29A293-17B5-404D-A968-EA19709980EE}"/>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191559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D9F-BCB7-4F17-AEC3-5811969951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55F788-55EB-4F92-8B8B-1EB627C88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EB0211-92F8-4FB8-95B2-C18DFF8E1484}"/>
              </a:ext>
            </a:extLst>
          </p:cNvPr>
          <p:cNvSpPr>
            <a:spLocks noGrp="1"/>
          </p:cNvSpPr>
          <p:nvPr>
            <p:ph type="dt" sz="half" idx="10"/>
          </p:nvPr>
        </p:nvSpPr>
        <p:spPr/>
        <p:txBody>
          <a:bodyPr/>
          <a:lstStyle/>
          <a:p>
            <a:fld id="{44C8200F-B414-4D82-B635-660658E35771}" type="datetime1">
              <a:rPr lang="en-GB" smtClean="0"/>
              <a:t>01/07/2023</a:t>
            </a:fld>
            <a:endParaRPr lang="en-GB"/>
          </a:p>
        </p:txBody>
      </p:sp>
      <p:sp>
        <p:nvSpPr>
          <p:cNvPr id="5" name="Footer Placeholder 4">
            <a:extLst>
              <a:ext uri="{FF2B5EF4-FFF2-40B4-BE49-F238E27FC236}">
                <a16:creationId xmlns:a16="http://schemas.microsoft.com/office/drawing/2014/main" id="{AD0ACC92-0DE8-43B1-9FE3-862CE6EFD2CE}"/>
              </a:ext>
            </a:extLst>
          </p:cNvPr>
          <p:cNvSpPr>
            <a:spLocks noGrp="1"/>
          </p:cNvSpPr>
          <p:nvPr>
            <p:ph type="ftr" sz="quarter" idx="11"/>
          </p:nvPr>
        </p:nvSpPr>
        <p:spPr/>
        <p:txBody>
          <a:bodyPr/>
          <a:lstStyle/>
          <a:p>
            <a:r>
              <a:rPr lang="en-US"/>
              <a:t>Bharat 6G Alliance  |  Restricted Circulation</a:t>
            </a:r>
            <a:endParaRPr lang="en-GB" dirty="0"/>
          </a:p>
        </p:txBody>
      </p:sp>
      <p:sp>
        <p:nvSpPr>
          <p:cNvPr id="6" name="Slide Number Placeholder 5">
            <a:extLst>
              <a:ext uri="{FF2B5EF4-FFF2-40B4-BE49-F238E27FC236}">
                <a16:creationId xmlns:a16="http://schemas.microsoft.com/office/drawing/2014/main" id="{DD620DF0-15C5-4D55-8234-82AF4C8D98F2}"/>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376408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A6E1-A8DA-4DB1-BFED-3443EE468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340B4F-7560-4886-AA2A-396B1DD50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BACE8-CC24-4FA8-88C4-23EBC81AE646}"/>
              </a:ext>
            </a:extLst>
          </p:cNvPr>
          <p:cNvSpPr>
            <a:spLocks noGrp="1"/>
          </p:cNvSpPr>
          <p:nvPr>
            <p:ph type="dt" sz="half" idx="10"/>
          </p:nvPr>
        </p:nvSpPr>
        <p:spPr/>
        <p:txBody>
          <a:bodyPr/>
          <a:lstStyle/>
          <a:p>
            <a:fld id="{FE1E671B-B60B-4528-AE29-CE441D06BECD}" type="datetime1">
              <a:rPr lang="en-GB" smtClean="0"/>
              <a:t>01/07/2023</a:t>
            </a:fld>
            <a:endParaRPr lang="en-GB"/>
          </a:p>
        </p:txBody>
      </p:sp>
      <p:sp>
        <p:nvSpPr>
          <p:cNvPr id="5" name="Footer Placeholder 4">
            <a:extLst>
              <a:ext uri="{FF2B5EF4-FFF2-40B4-BE49-F238E27FC236}">
                <a16:creationId xmlns:a16="http://schemas.microsoft.com/office/drawing/2014/main" id="{46893E9B-F4FB-4BE0-AA11-DF8B66F44996}"/>
              </a:ext>
            </a:extLst>
          </p:cNvPr>
          <p:cNvSpPr>
            <a:spLocks noGrp="1"/>
          </p:cNvSpPr>
          <p:nvPr>
            <p:ph type="ftr" sz="quarter" idx="11"/>
          </p:nvPr>
        </p:nvSpPr>
        <p:spPr/>
        <p:txBody>
          <a:bodyPr/>
          <a:lstStyle/>
          <a:p>
            <a:r>
              <a:rPr lang="en-US"/>
              <a:t>Bharat 6G Alliance  |  Restricted Circulation</a:t>
            </a:r>
            <a:endParaRPr lang="en-GB"/>
          </a:p>
        </p:txBody>
      </p:sp>
      <p:sp>
        <p:nvSpPr>
          <p:cNvPr id="6" name="Slide Number Placeholder 5">
            <a:extLst>
              <a:ext uri="{FF2B5EF4-FFF2-40B4-BE49-F238E27FC236}">
                <a16:creationId xmlns:a16="http://schemas.microsoft.com/office/drawing/2014/main" id="{B030D43A-7AA2-4E9E-8C61-E00EF9035CA1}"/>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291263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E6EC-5505-4D9A-BE08-64ACA04409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81674F-905B-4483-A293-90E1D6037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D8FED2-DAD3-4988-84A1-1FA8A7175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B56711-E89D-48FC-B43A-59E7BADEFC2A}"/>
              </a:ext>
            </a:extLst>
          </p:cNvPr>
          <p:cNvSpPr>
            <a:spLocks noGrp="1"/>
          </p:cNvSpPr>
          <p:nvPr>
            <p:ph type="dt" sz="half" idx="10"/>
          </p:nvPr>
        </p:nvSpPr>
        <p:spPr/>
        <p:txBody>
          <a:bodyPr/>
          <a:lstStyle/>
          <a:p>
            <a:fld id="{F2B14639-BE52-4B4A-A170-548A9F31C267}" type="datetime1">
              <a:rPr lang="en-GB" smtClean="0"/>
              <a:t>01/07/2023</a:t>
            </a:fld>
            <a:endParaRPr lang="en-GB"/>
          </a:p>
        </p:txBody>
      </p:sp>
      <p:sp>
        <p:nvSpPr>
          <p:cNvPr id="6" name="Footer Placeholder 5">
            <a:extLst>
              <a:ext uri="{FF2B5EF4-FFF2-40B4-BE49-F238E27FC236}">
                <a16:creationId xmlns:a16="http://schemas.microsoft.com/office/drawing/2014/main" id="{B7485479-8E4B-424F-B81A-032654010675}"/>
              </a:ext>
            </a:extLst>
          </p:cNvPr>
          <p:cNvSpPr>
            <a:spLocks noGrp="1"/>
          </p:cNvSpPr>
          <p:nvPr>
            <p:ph type="ftr" sz="quarter" idx="11"/>
          </p:nvPr>
        </p:nvSpPr>
        <p:spPr/>
        <p:txBody>
          <a:bodyPr/>
          <a:lstStyle/>
          <a:p>
            <a:r>
              <a:rPr lang="en-US"/>
              <a:t>Bharat 6G Alliance  |  Restricted Circulation</a:t>
            </a:r>
            <a:endParaRPr lang="en-GB"/>
          </a:p>
        </p:txBody>
      </p:sp>
      <p:sp>
        <p:nvSpPr>
          <p:cNvPr id="7" name="Slide Number Placeholder 6">
            <a:extLst>
              <a:ext uri="{FF2B5EF4-FFF2-40B4-BE49-F238E27FC236}">
                <a16:creationId xmlns:a16="http://schemas.microsoft.com/office/drawing/2014/main" id="{A39F33BF-751B-4678-B7D9-E93896FFEFF4}"/>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204007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CDA6-955A-419D-BA70-DF32AB95FF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B28AF3-E538-4D14-BE58-DBA41C57C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CEC436-7F48-4096-B231-D76E61151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BE3C13-2D95-4F8E-9AF2-8D545446E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5D6CD-2516-4909-9455-9AE376F73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9C35FD-A036-46B0-AE65-1771DD9C3CAD}"/>
              </a:ext>
            </a:extLst>
          </p:cNvPr>
          <p:cNvSpPr>
            <a:spLocks noGrp="1"/>
          </p:cNvSpPr>
          <p:nvPr>
            <p:ph type="dt" sz="half" idx="10"/>
          </p:nvPr>
        </p:nvSpPr>
        <p:spPr/>
        <p:txBody>
          <a:bodyPr/>
          <a:lstStyle/>
          <a:p>
            <a:fld id="{D26C10C3-5A0A-4B5C-81B7-55B4A0468D90}" type="datetime1">
              <a:rPr lang="en-GB" smtClean="0"/>
              <a:t>01/07/2023</a:t>
            </a:fld>
            <a:endParaRPr lang="en-GB"/>
          </a:p>
        </p:txBody>
      </p:sp>
      <p:sp>
        <p:nvSpPr>
          <p:cNvPr id="8" name="Footer Placeholder 7">
            <a:extLst>
              <a:ext uri="{FF2B5EF4-FFF2-40B4-BE49-F238E27FC236}">
                <a16:creationId xmlns:a16="http://schemas.microsoft.com/office/drawing/2014/main" id="{D62D3959-DD0E-41F5-8BD8-DF90E2AAC322}"/>
              </a:ext>
            </a:extLst>
          </p:cNvPr>
          <p:cNvSpPr>
            <a:spLocks noGrp="1"/>
          </p:cNvSpPr>
          <p:nvPr>
            <p:ph type="ftr" sz="quarter" idx="11"/>
          </p:nvPr>
        </p:nvSpPr>
        <p:spPr/>
        <p:txBody>
          <a:bodyPr/>
          <a:lstStyle/>
          <a:p>
            <a:r>
              <a:rPr lang="en-US"/>
              <a:t>Bharat 6G Alliance  |  Restricted Circulation</a:t>
            </a:r>
            <a:endParaRPr lang="en-GB"/>
          </a:p>
        </p:txBody>
      </p:sp>
      <p:sp>
        <p:nvSpPr>
          <p:cNvPr id="9" name="Slide Number Placeholder 8">
            <a:extLst>
              <a:ext uri="{FF2B5EF4-FFF2-40B4-BE49-F238E27FC236}">
                <a16:creationId xmlns:a16="http://schemas.microsoft.com/office/drawing/2014/main" id="{33BABB1C-73EF-4C31-BB0D-A74BC5FB1EA2}"/>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182364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5070-F392-4C5E-8430-BE536887721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A2D2D72-C4C3-4F47-9C65-C27C1DA3825A}"/>
              </a:ext>
            </a:extLst>
          </p:cNvPr>
          <p:cNvSpPr>
            <a:spLocks noGrp="1"/>
          </p:cNvSpPr>
          <p:nvPr>
            <p:ph type="dt" sz="half" idx="10"/>
          </p:nvPr>
        </p:nvSpPr>
        <p:spPr/>
        <p:txBody>
          <a:bodyPr/>
          <a:lstStyle/>
          <a:p>
            <a:fld id="{CF5ED5C2-9C34-4313-9DAA-40211E558B06}" type="datetime1">
              <a:rPr lang="en-GB" smtClean="0"/>
              <a:t>01/07/2023</a:t>
            </a:fld>
            <a:endParaRPr lang="en-GB" dirty="0"/>
          </a:p>
        </p:txBody>
      </p:sp>
      <p:sp>
        <p:nvSpPr>
          <p:cNvPr id="4" name="Footer Placeholder 3">
            <a:extLst>
              <a:ext uri="{FF2B5EF4-FFF2-40B4-BE49-F238E27FC236}">
                <a16:creationId xmlns:a16="http://schemas.microsoft.com/office/drawing/2014/main" id="{A83CB88C-3814-43C0-87EF-6469C649B569}"/>
              </a:ext>
            </a:extLst>
          </p:cNvPr>
          <p:cNvSpPr>
            <a:spLocks noGrp="1"/>
          </p:cNvSpPr>
          <p:nvPr>
            <p:ph type="ftr" sz="quarter" idx="11"/>
          </p:nvPr>
        </p:nvSpPr>
        <p:spPr/>
        <p:txBody>
          <a:bodyPr/>
          <a:lstStyle/>
          <a:p>
            <a:r>
              <a:rPr lang="en-US"/>
              <a:t>Bharat 6G Alliance  |  Restricted Circulation</a:t>
            </a:r>
            <a:endParaRPr lang="en-GB" dirty="0"/>
          </a:p>
        </p:txBody>
      </p:sp>
      <p:sp>
        <p:nvSpPr>
          <p:cNvPr id="5" name="Slide Number Placeholder 4">
            <a:extLst>
              <a:ext uri="{FF2B5EF4-FFF2-40B4-BE49-F238E27FC236}">
                <a16:creationId xmlns:a16="http://schemas.microsoft.com/office/drawing/2014/main" id="{CDEAA20D-555E-43DC-81BF-910854A2F887}"/>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118726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CE286-4FDA-40EA-94E2-E10CA46240FB}"/>
              </a:ext>
            </a:extLst>
          </p:cNvPr>
          <p:cNvSpPr>
            <a:spLocks noGrp="1"/>
          </p:cNvSpPr>
          <p:nvPr>
            <p:ph type="dt" sz="half" idx="10"/>
          </p:nvPr>
        </p:nvSpPr>
        <p:spPr/>
        <p:txBody>
          <a:bodyPr/>
          <a:lstStyle/>
          <a:p>
            <a:fld id="{A401632F-CC0A-4B46-B2E1-2226F687DCF0}" type="datetime1">
              <a:rPr lang="en-GB" smtClean="0"/>
              <a:t>01/07/2023</a:t>
            </a:fld>
            <a:endParaRPr lang="en-GB"/>
          </a:p>
        </p:txBody>
      </p:sp>
      <p:sp>
        <p:nvSpPr>
          <p:cNvPr id="3" name="Footer Placeholder 2">
            <a:extLst>
              <a:ext uri="{FF2B5EF4-FFF2-40B4-BE49-F238E27FC236}">
                <a16:creationId xmlns:a16="http://schemas.microsoft.com/office/drawing/2014/main" id="{9BBE377F-6385-441F-BE6E-2EA864B795DC}"/>
              </a:ext>
            </a:extLst>
          </p:cNvPr>
          <p:cNvSpPr>
            <a:spLocks noGrp="1"/>
          </p:cNvSpPr>
          <p:nvPr>
            <p:ph type="ftr" sz="quarter" idx="11"/>
          </p:nvPr>
        </p:nvSpPr>
        <p:spPr/>
        <p:txBody>
          <a:bodyPr/>
          <a:lstStyle/>
          <a:p>
            <a:r>
              <a:rPr lang="en-US"/>
              <a:t>Bharat 6G Alliance  |  Restricted Circulation</a:t>
            </a:r>
            <a:endParaRPr lang="en-GB"/>
          </a:p>
        </p:txBody>
      </p:sp>
      <p:sp>
        <p:nvSpPr>
          <p:cNvPr id="4" name="Slide Number Placeholder 3">
            <a:extLst>
              <a:ext uri="{FF2B5EF4-FFF2-40B4-BE49-F238E27FC236}">
                <a16:creationId xmlns:a16="http://schemas.microsoft.com/office/drawing/2014/main" id="{8EA4C389-C1D2-4940-9366-DD152D232387}"/>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52255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41BE-AC83-4212-B6F1-0EA12B948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34B63EE-8E24-4B1E-90DA-05EC15ED1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FBA5B0-E852-477B-B921-389387E2B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60D3C-3FD0-45BC-B426-EF77E40B131C}"/>
              </a:ext>
            </a:extLst>
          </p:cNvPr>
          <p:cNvSpPr>
            <a:spLocks noGrp="1"/>
          </p:cNvSpPr>
          <p:nvPr>
            <p:ph type="dt" sz="half" idx="10"/>
          </p:nvPr>
        </p:nvSpPr>
        <p:spPr/>
        <p:txBody>
          <a:bodyPr/>
          <a:lstStyle/>
          <a:p>
            <a:fld id="{4DA3B69D-3819-4516-9E7D-54952FCBB373}" type="datetime1">
              <a:rPr lang="en-GB" smtClean="0"/>
              <a:t>01/07/2023</a:t>
            </a:fld>
            <a:endParaRPr lang="en-GB"/>
          </a:p>
        </p:txBody>
      </p:sp>
      <p:sp>
        <p:nvSpPr>
          <p:cNvPr id="6" name="Footer Placeholder 5">
            <a:extLst>
              <a:ext uri="{FF2B5EF4-FFF2-40B4-BE49-F238E27FC236}">
                <a16:creationId xmlns:a16="http://schemas.microsoft.com/office/drawing/2014/main" id="{A33ACC53-4BE5-4E5C-8F10-ED5C9DA384CD}"/>
              </a:ext>
            </a:extLst>
          </p:cNvPr>
          <p:cNvSpPr>
            <a:spLocks noGrp="1"/>
          </p:cNvSpPr>
          <p:nvPr>
            <p:ph type="ftr" sz="quarter" idx="11"/>
          </p:nvPr>
        </p:nvSpPr>
        <p:spPr/>
        <p:txBody>
          <a:bodyPr/>
          <a:lstStyle/>
          <a:p>
            <a:r>
              <a:rPr lang="en-US"/>
              <a:t>Bharat 6G Alliance  |  Restricted Circulation</a:t>
            </a:r>
            <a:endParaRPr lang="en-GB"/>
          </a:p>
        </p:txBody>
      </p:sp>
      <p:sp>
        <p:nvSpPr>
          <p:cNvPr id="7" name="Slide Number Placeholder 6">
            <a:extLst>
              <a:ext uri="{FF2B5EF4-FFF2-40B4-BE49-F238E27FC236}">
                <a16:creationId xmlns:a16="http://schemas.microsoft.com/office/drawing/2014/main" id="{44E1CB9F-ADD4-4FE0-8B2B-B9A5C7A50FBC}"/>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231775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92F5-5243-462D-B849-8679D330B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0F4425F-CD21-4130-82FF-31EC6BA4E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CD7EA9-8ED3-4F1C-BE2F-565971C7F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2FD1E-F632-4D41-A871-C2946DB6B647}"/>
              </a:ext>
            </a:extLst>
          </p:cNvPr>
          <p:cNvSpPr>
            <a:spLocks noGrp="1"/>
          </p:cNvSpPr>
          <p:nvPr>
            <p:ph type="dt" sz="half" idx="10"/>
          </p:nvPr>
        </p:nvSpPr>
        <p:spPr/>
        <p:txBody>
          <a:bodyPr/>
          <a:lstStyle/>
          <a:p>
            <a:fld id="{1DAA0537-3182-4E64-A062-EEB7054132D0}" type="datetime1">
              <a:rPr lang="en-GB" smtClean="0"/>
              <a:t>01/07/2023</a:t>
            </a:fld>
            <a:endParaRPr lang="en-GB"/>
          </a:p>
        </p:txBody>
      </p:sp>
      <p:sp>
        <p:nvSpPr>
          <p:cNvPr id="6" name="Footer Placeholder 5">
            <a:extLst>
              <a:ext uri="{FF2B5EF4-FFF2-40B4-BE49-F238E27FC236}">
                <a16:creationId xmlns:a16="http://schemas.microsoft.com/office/drawing/2014/main" id="{B720FA5B-87FD-47C2-88A6-330D05CA4BE0}"/>
              </a:ext>
            </a:extLst>
          </p:cNvPr>
          <p:cNvSpPr>
            <a:spLocks noGrp="1"/>
          </p:cNvSpPr>
          <p:nvPr>
            <p:ph type="ftr" sz="quarter" idx="11"/>
          </p:nvPr>
        </p:nvSpPr>
        <p:spPr/>
        <p:txBody>
          <a:bodyPr/>
          <a:lstStyle/>
          <a:p>
            <a:r>
              <a:rPr lang="en-US"/>
              <a:t>Bharat 6G Alliance  |  Restricted Circulation</a:t>
            </a:r>
            <a:endParaRPr lang="en-GB"/>
          </a:p>
        </p:txBody>
      </p:sp>
      <p:sp>
        <p:nvSpPr>
          <p:cNvPr id="7" name="Slide Number Placeholder 6">
            <a:extLst>
              <a:ext uri="{FF2B5EF4-FFF2-40B4-BE49-F238E27FC236}">
                <a16:creationId xmlns:a16="http://schemas.microsoft.com/office/drawing/2014/main" id="{3B25A4AB-2508-4E94-AAB6-8EBB4E854381}"/>
              </a:ext>
            </a:extLst>
          </p:cNvPr>
          <p:cNvSpPr>
            <a:spLocks noGrp="1"/>
          </p:cNvSpPr>
          <p:nvPr>
            <p:ph type="sldNum" sz="quarter" idx="12"/>
          </p:nvPr>
        </p:nvSpPr>
        <p:spPr/>
        <p:txBody>
          <a:bodyPr/>
          <a:lstStyle/>
          <a:p>
            <a:fld id="{EDA33B97-FCB5-4763-8DAE-DAB87973A8EA}" type="slidenum">
              <a:rPr lang="en-GB" smtClean="0"/>
              <a:t>‹#›</a:t>
            </a:fld>
            <a:endParaRPr lang="en-GB"/>
          </a:p>
        </p:txBody>
      </p:sp>
    </p:spTree>
    <p:extLst>
      <p:ext uri="{BB962C8B-B14F-4D97-AF65-F5344CB8AC3E}">
        <p14:creationId xmlns:p14="http://schemas.microsoft.com/office/powerpoint/2010/main" val="351224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9E83E-F4C7-43EF-9B6E-9880C9F0D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BBCEC3-1CBF-415B-BEC9-3C1CC0E36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9D1358-5234-4B4D-8915-92B726968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D9D27-756E-4499-B96C-D6C1E5F5DC08}" type="datetime1">
              <a:rPr lang="en-GB" smtClean="0"/>
              <a:t>01/07/2023</a:t>
            </a:fld>
            <a:endParaRPr lang="en-GB"/>
          </a:p>
        </p:txBody>
      </p:sp>
      <p:sp>
        <p:nvSpPr>
          <p:cNvPr id="5" name="Footer Placeholder 4">
            <a:extLst>
              <a:ext uri="{FF2B5EF4-FFF2-40B4-BE49-F238E27FC236}">
                <a16:creationId xmlns:a16="http://schemas.microsoft.com/office/drawing/2014/main" id="{9B29E782-6525-49A4-B6BE-AE6E1F092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Bharat 6G Alliance  |  Restricted Circulation</a:t>
            </a:r>
            <a:endParaRPr lang="en-GB" dirty="0"/>
          </a:p>
        </p:txBody>
      </p:sp>
      <p:sp>
        <p:nvSpPr>
          <p:cNvPr id="6" name="Slide Number Placeholder 5">
            <a:extLst>
              <a:ext uri="{FF2B5EF4-FFF2-40B4-BE49-F238E27FC236}">
                <a16:creationId xmlns:a16="http://schemas.microsoft.com/office/drawing/2014/main" id="{8783A66E-9C7A-498E-8180-4082343E0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33B97-FCB5-4763-8DAE-DAB87973A8EA}" type="slidenum">
              <a:rPr lang="en-GB" smtClean="0"/>
              <a:t>‹#›</a:t>
            </a:fld>
            <a:endParaRPr lang="en-GB"/>
          </a:p>
        </p:txBody>
      </p:sp>
    </p:spTree>
    <p:extLst>
      <p:ext uri="{BB962C8B-B14F-4D97-AF65-F5344CB8AC3E}">
        <p14:creationId xmlns:p14="http://schemas.microsoft.com/office/powerpoint/2010/main" val="69447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EE46F-73C9-4574-9C30-CEF51B098DAB}"/>
              </a:ext>
            </a:extLst>
          </p:cNvPr>
          <p:cNvSpPr>
            <a:spLocks noGrp="1"/>
          </p:cNvSpPr>
          <p:nvPr>
            <p:ph type="ctrTitle"/>
          </p:nvPr>
        </p:nvSpPr>
        <p:spPr>
          <a:xfrm>
            <a:off x="6194716" y="739978"/>
            <a:ext cx="5334930" cy="3004145"/>
          </a:xfrm>
        </p:spPr>
        <p:txBody>
          <a:bodyPr>
            <a:normAutofit/>
          </a:bodyPr>
          <a:lstStyle/>
          <a:p>
            <a:r>
              <a:rPr lang="en-GB" sz="3200" dirty="0">
                <a:latin typeface="+mn-lt"/>
              </a:rPr>
              <a:t>Responsible 6G</a:t>
            </a:r>
            <a:endParaRPr lang="en-GB" sz="3200" u="sng" dirty="0">
              <a:latin typeface="+mn-lt"/>
            </a:endParaRPr>
          </a:p>
        </p:txBody>
      </p:sp>
      <p:sp>
        <p:nvSpPr>
          <p:cNvPr id="3" name="Subtitle 2">
            <a:extLst>
              <a:ext uri="{FF2B5EF4-FFF2-40B4-BE49-F238E27FC236}">
                <a16:creationId xmlns:a16="http://schemas.microsoft.com/office/drawing/2014/main" id="{6526EB81-ABA5-4086-B64D-5F7ECC466F76}"/>
              </a:ext>
            </a:extLst>
          </p:cNvPr>
          <p:cNvSpPr>
            <a:spLocks noGrp="1"/>
          </p:cNvSpPr>
          <p:nvPr>
            <p:ph type="subTitle" idx="1"/>
          </p:nvPr>
        </p:nvSpPr>
        <p:spPr>
          <a:xfrm>
            <a:off x="6194715" y="3975947"/>
            <a:ext cx="5334931" cy="365125"/>
          </a:xfrm>
        </p:spPr>
        <p:txBody>
          <a:bodyPr>
            <a:normAutofit/>
          </a:bodyPr>
          <a:lstStyle/>
          <a:p>
            <a:r>
              <a:rPr lang="en-GB" sz="1800" dirty="0"/>
              <a:t>June 1</a:t>
            </a:r>
            <a:r>
              <a:rPr lang="en-GB" sz="1800" baseline="30000" dirty="0"/>
              <a:t>st</a:t>
            </a:r>
            <a:r>
              <a:rPr lang="en-GB" sz="1800" dirty="0"/>
              <a:t>, 2023</a:t>
            </a:r>
          </a:p>
        </p:txBody>
      </p:sp>
      <p:sp>
        <p:nvSpPr>
          <p:cNvPr id="15" name="Freeform: Shape 14">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8" name="Picture 7">
            <a:extLst>
              <a:ext uri="{FF2B5EF4-FFF2-40B4-BE49-F238E27FC236}">
                <a16:creationId xmlns:a16="http://schemas.microsoft.com/office/drawing/2014/main" id="{6941F905-54EC-405D-B567-5584E2818F01}"/>
              </a:ext>
            </a:extLst>
          </p:cNvPr>
          <p:cNvPicPr>
            <a:picLocks noChangeAspect="1"/>
          </p:cNvPicPr>
          <p:nvPr/>
        </p:nvPicPr>
        <p:blipFill rotWithShape="1">
          <a:blip r:embed="rId2"/>
          <a:srcRect t="4105" r="-2" b="1314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 name="Slide Number Placeholder 4">
            <a:extLst>
              <a:ext uri="{FF2B5EF4-FFF2-40B4-BE49-F238E27FC236}">
                <a16:creationId xmlns:a16="http://schemas.microsoft.com/office/drawing/2014/main" id="{61AA1DCE-C62E-44B3-8052-6DCF1FD94465}"/>
              </a:ext>
            </a:extLst>
          </p:cNvPr>
          <p:cNvSpPr>
            <a:spLocks noGrp="1"/>
          </p:cNvSpPr>
          <p:nvPr>
            <p:ph type="sldNum" sz="quarter" idx="12"/>
          </p:nvPr>
        </p:nvSpPr>
        <p:spPr>
          <a:xfrm>
            <a:off x="530529" y="6356350"/>
            <a:ext cx="1054989" cy="365125"/>
          </a:xfrm>
        </p:spPr>
        <p:txBody>
          <a:bodyPr>
            <a:normAutofit/>
          </a:bodyPr>
          <a:lstStyle/>
          <a:p>
            <a:pPr algn="l">
              <a:spcAft>
                <a:spcPts val="600"/>
              </a:spcAft>
            </a:pPr>
            <a:fld id="{EDA33B97-FCB5-4763-8DAE-DAB87973A8EA}" type="slidenum">
              <a:rPr lang="en-GB" smtClean="0"/>
              <a:pPr algn="l">
                <a:spcAft>
                  <a:spcPts val="600"/>
                </a:spcAft>
              </a:pPr>
              <a:t>1</a:t>
            </a:fld>
            <a:endParaRPr lang="en-GB"/>
          </a:p>
        </p:txBody>
      </p:sp>
      <p:sp>
        <p:nvSpPr>
          <p:cNvPr id="25" name="Freeform: Shape 2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AC67E991-26D3-4B3F-8658-72D466C3512E}"/>
              </a:ext>
            </a:extLst>
          </p:cNvPr>
          <p:cNvSpPr>
            <a:spLocks noGrp="1"/>
          </p:cNvSpPr>
          <p:nvPr>
            <p:ph type="ftr" sz="quarter" idx="11"/>
          </p:nvPr>
        </p:nvSpPr>
        <p:spPr>
          <a:xfrm>
            <a:off x="6194716" y="6356350"/>
            <a:ext cx="3805682" cy="365125"/>
          </a:xfrm>
        </p:spPr>
        <p:txBody>
          <a:bodyPr>
            <a:noAutofit/>
          </a:bodyPr>
          <a:lstStyle/>
          <a:p>
            <a:pPr algn="l">
              <a:lnSpc>
                <a:spcPct val="90000"/>
              </a:lnSpc>
              <a:spcAft>
                <a:spcPts val="600"/>
              </a:spcAft>
            </a:pPr>
            <a:r>
              <a:rPr lang="en-US" sz="900" dirty="0">
                <a:solidFill>
                  <a:schemeClr val="bg1">
                    <a:lumMod val="50000"/>
                  </a:schemeClr>
                </a:solidFill>
              </a:rPr>
              <a:t>Bharat 6G Alliance  |  Restricted Circulation</a:t>
            </a:r>
            <a:endParaRPr lang="en-GB" sz="900" dirty="0">
              <a:solidFill>
                <a:schemeClr val="bg1">
                  <a:lumMod val="50000"/>
                </a:schemeClr>
              </a:solidFill>
            </a:endParaRPr>
          </a:p>
        </p:txBody>
      </p:sp>
      <p:pic>
        <p:nvPicPr>
          <p:cNvPr id="6" name="Picture 5">
            <a:extLst>
              <a:ext uri="{FF2B5EF4-FFF2-40B4-BE49-F238E27FC236}">
                <a16:creationId xmlns:a16="http://schemas.microsoft.com/office/drawing/2014/main" id="{0E378742-50B7-13C0-A22D-F739994F4A3B}"/>
              </a:ext>
            </a:extLst>
          </p:cNvPr>
          <p:cNvPicPr>
            <a:picLocks noChangeAspect="1"/>
          </p:cNvPicPr>
          <p:nvPr/>
        </p:nvPicPr>
        <p:blipFill>
          <a:blip r:embed="rId3"/>
          <a:stretch>
            <a:fillRect/>
          </a:stretch>
        </p:blipFill>
        <p:spPr>
          <a:xfrm>
            <a:off x="7859337" y="2044701"/>
            <a:ext cx="2283414" cy="969963"/>
          </a:xfrm>
          <a:prstGeom prst="rect">
            <a:avLst/>
          </a:prstGeom>
        </p:spPr>
      </p:pic>
    </p:spTree>
    <p:extLst>
      <p:ext uri="{BB962C8B-B14F-4D97-AF65-F5344CB8AC3E}">
        <p14:creationId xmlns:p14="http://schemas.microsoft.com/office/powerpoint/2010/main" val="339283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0445-07EE-4616-852B-8248C8120ED2}"/>
              </a:ext>
            </a:extLst>
          </p:cNvPr>
          <p:cNvSpPr>
            <a:spLocks noGrp="1"/>
          </p:cNvSpPr>
          <p:nvPr>
            <p:ph type="title"/>
          </p:nvPr>
        </p:nvSpPr>
        <p:spPr>
          <a:xfrm>
            <a:off x="466457" y="173975"/>
            <a:ext cx="11244636" cy="764199"/>
          </a:xfrm>
          <a:solidFill>
            <a:schemeClr val="accent2"/>
          </a:solidFill>
        </p:spPr>
        <p:txBody>
          <a:bodyPr>
            <a:noAutofit/>
          </a:bodyPr>
          <a:lstStyle/>
          <a:p>
            <a:r>
              <a:rPr lang="en-GB" sz="2800" dirty="0">
                <a:solidFill>
                  <a:schemeClr val="bg1"/>
                </a:solidFill>
                <a:latin typeface="+mn-lt"/>
              </a:rPr>
              <a:t>Bharat 6G Alliance (B6GA)</a:t>
            </a:r>
            <a:br>
              <a:rPr lang="en-GB" sz="2800" dirty="0">
                <a:solidFill>
                  <a:schemeClr val="bg1"/>
                </a:solidFill>
                <a:latin typeface="+mn-lt"/>
              </a:rPr>
            </a:br>
            <a:r>
              <a:rPr lang="en-GB" sz="2400" i="1" dirty="0">
                <a:solidFill>
                  <a:schemeClr val="bg1"/>
                </a:solidFill>
                <a:latin typeface="+mn-lt"/>
              </a:rPr>
              <a:t>Facilitate Realisation of ‘Bharat 6G Vision’</a:t>
            </a:r>
            <a:endParaRPr lang="en-GB" sz="3200" i="1" dirty="0">
              <a:solidFill>
                <a:schemeClr val="bg1"/>
              </a:solidFill>
              <a:latin typeface="+mn-lt"/>
            </a:endParaRPr>
          </a:p>
        </p:txBody>
      </p:sp>
      <p:sp>
        <p:nvSpPr>
          <p:cNvPr id="4" name="Footer Placeholder 3">
            <a:extLst>
              <a:ext uri="{FF2B5EF4-FFF2-40B4-BE49-F238E27FC236}">
                <a16:creationId xmlns:a16="http://schemas.microsoft.com/office/drawing/2014/main" id="{01155D88-A0AE-42F4-B305-854238B9CAFA}"/>
              </a:ext>
            </a:extLst>
          </p:cNvPr>
          <p:cNvSpPr>
            <a:spLocks noGrp="1"/>
          </p:cNvSpPr>
          <p:nvPr>
            <p:ph type="ftr" sz="quarter" idx="11"/>
          </p:nvPr>
        </p:nvSpPr>
        <p:spPr/>
        <p:txBody>
          <a:bodyPr/>
          <a:lstStyle/>
          <a:p>
            <a:r>
              <a:rPr lang="en-US"/>
              <a:t>Bharat 6G Alliance  |  Restricted Circulation</a:t>
            </a:r>
            <a:endParaRPr lang="en-GB" dirty="0"/>
          </a:p>
        </p:txBody>
      </p:sp>
      <p:sp>
        <p:nvSpPr>
          <p:cNvPr id="5" name="Slide Number Placeholder 4">
            <a:extLst>
              <a:ext uri="{FF2B5EF4-FFF2-40B4-BE49-F238E27FC236}">
                <a16:creationId xmlns:a16="http://schemas.microsoft.com/office/drawing/2014/main" id="{F76107B8-4B2A-4C46-BBB7-FD6380A61FE0}"/>
              </a:ext>
            </a:extLst>
          </p:cNvPr>
          <p:cNvSpPr>
            <a:spLocks noGrp="1"/>
          </p:cNvSpPr>
          <p:nvPr>
            <p:ph type="sldNum" sz="quarter" idx="12"/>
          </p:nvPr>
        </p:nvSpPr>
        <p:spPr/>
        <p:txBody>
          <a:bodyPr/>
          <a:lstStyle/>
          <a:p>
            <a:fld id="{EDA33B97-FCB5-4763-8DAE-DAB87973A8EA}" type="slidenum">
              <a:rPr lang="en-GB" smtClean="0"/>
              <a:t>2</a:t>
            </a:fld>
            <a:endParaRPr lang="en-GB" dirty="0"/>
          </a:p>
        </p:txBody>
      </p:sp>
      <p:sp>
        <p:nvSpPr>
          <p:cNvPr id="6" name="Content Placeholder 2">
            <a:extLst>
              <a:ext uri="{FF2B5EF4-FFF2-40B4-BE49-F238E27FC236}">
                <a16:creationId xmlns:a16="http://schemas.microsoft.com/office/drawing/2014/main" id="{82639D4E-1324-4169-B7D1-5C7BBEEFC36A}"/>
              </a:ext>
            </a:extLst>
          </p:cNvPr>
          <p:cNvSpPr txBox="1">
            <a:spLocks/>
          </p:cNvSpPr>
          <p:nvPr/>
        </p:nvSpPr>
        <p:spPr>
          <a:xfrm>
            <a:off x="1090507" y="1842346"/>
            <a:ext cx="9631680" cy="4161828"/>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Understand business and societal needs 5G advanced and 6G technology i.e. coverage, capacity and experience.</a:t>
            </a:r>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Build consensus on such needs, promote high impact Open R&amp;D and pursue pre-standardization efforts.</a:t>
            </a:r>
            <a:endParaRPr lang="en-IN" sz="2000" dirty="0"/>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Help design &amp; develop AI/ML led Open 6G RAN products and solutions.</a:t>
            </a:r>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Ensure availability of 6G test beds and access to 6G / 6G RF / AI-ML chipsets.</a:t>
            </a:r>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Build consortia of Indian Startups, companies including manufacturing ecosystem.</a:t>
            </a:r>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Accelerate filing of patents from India and energize contribution to standards in 3GPP/ITU.</a:t>
            </a:r>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Facilitate market access for Indian telecom technology products &amp; services.</a:t>
            </a:r>
          </a:p>
          <a:p>
            <a:pPr marL="358775" indent="-358775" algn="just">
              <a:lnSpc>
                <a:spcPct val="100000"/>
              </a:lnSpc>
              <a:spcBef>
                <a:spcPts val="600"/>
              </a:spcBef>
              <a:buClr>
                <a:srgbClr val="00B050"/>
              </a:buClr>
              <a:buFont typeface="Wingdings" panose="05000000000000000000" pitchFamily="2" charset="2"/>
              <a:buChar char="§"/>
            </a:pPr>
            <a:r>
              <a:rPr lang="en-US" sz="2000" dirty="0">
                <a:ea typeface="Calibri" panose="020F0502020204030204" pitchFamily="34" charset="0"/>
                <a:cs typeface="Mangal" panose="02040503050203030202" pitchFamily="18" charset="0"/>
              </a:rPr>
              <a:t>Build coalition and synergies with like-minded 6G Global Alliances.</a:t>
            </a:r>
            <a:endParaRPr lang="en-GB" sz="2000" dirty="0">
              <a:effectLst/>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0BA2BDB3-2042-2D0F-8AE9-789CEDA6A804}"/>
              </a:ext>
            </a:extLst>
          </p:cNvPr>
          <p:cNvSpPr/>
          <p:nvPr/>
        </p:nvSpPr>
        <p:spPr>
          <a:xfrm>
            <a:off x="1056640" y="1100732"/>
            <a:ext cx="9665547" cy="640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just">
              <a:lnSpc>
                <a:spcPct val="107000"/>
              </a:lnSpc>
              <a:buClr>
                <a:schemeClr val="accent2"/>
              </a:buClr>
              <a:buNone/>
            </a:pPr>
            <a:r>
              <a:rPr lang="en-US" sz="2000" dirty="0">
                <a:solidFill>
                  <a:srgbClr val="0070C0"/>
                </a:solidFill>
                <a:ea typeface="Calibri" panose="020F0502020204030204" pitchFamily="34" charset="0"/>
                <a:cs typeface="Mangal" panose="02040503050203030202" pitchFamily="18" charset="0"/>
              </a:rPr>
              <a:t>B6GA is an industry led body consisting of public/private companies, academia, research institutions and Standard Development organizations.</a:t>
            </a:r>
          </a:p>
        </p:txBody>
      </p:sp>
    </p:spTree>
    <p:extLst>
      <p:ext uri="{BB962C8B-B14F-4D97-AF65-F5344CB8AC3E}">
        <p14:creationId xmlns:p14="http://schemas.microsoft.com/office/powerpoint/2010/main" val="232603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D8E7-41DA-DD8C-F9A3-3DC20CFB52BC}"/>
              </a:ext>
            </a:extLst>
          </p:cNvPr>
          <p:cNvSpPr>
            <a:spLocks noGrp="1"/>
          </p:cNvSpPr>
          <p:nvPr>
            <p:ph type="title"/>
          </p:nvPr>
        </p:nvSpPr>
        <p:spPr>
          <a:xfrm>
            <a:off x="425521" y="203947"/>
            <a:ext cx="11346531" cy="850766"/>
          </a:xfrm>
          <a:solidFill>
            <a:schemeClr val="accent2"/>
          </a:solidFill>
        </p:spPr>
        <p:txBody>
          <a:bodyPr vert="horz" lIns="91440" tIns="45720" rIns="91440" bIns="45720" rtlCol="0" anchor="ctr">
            <a:noAutofit/>
          </a:bodyPr>
          <a:lstStyle/>
          <a:p>
            <a:r>
              <a:rPr lang="en-US" sz="2800" dirty="0">
                <a:solidFill>
                  <a:schemeClr val="bg1"/>
                </a:solidFill>
                <a:latin typeface="+mn-lt"/>
              </a:rPr>
              <a:t>Focus on business &amp; societal needs and India’s strengths to make a mark on standards contribution</a:t>
            </a:r>
            <a:endParaRPr lang="en-GB" sz="2800" dirty="0">
              <a:solidFill>
                <a:schemeClr val="bg1"/>
              </a:solidFill>
              <a:latin typeface="+mn-lt"/>
            </a:endParaRPr>
          </a:p>
        </p:txBody>
      </p:sp>
      <p:sp>
        <p:nvSpPr>
          <p:cNvPr id="3" name="Footer Placeholder 2">
            <a:extLst>
              <a:ext uri="{FF2B5EF4-FFF2-40B4-BE49-F238E27FC236}">
                <a16:creationId xmlns:a16="http://schemas.microsoft.com/office/drawing/2014/main" id="{AAD5FF43-52A8-0A4A-CD15-7149A54963CA}"/>
              </a:ext>
            </a:extLst>
          </p:cNvPr>
          <p:cNvSpPr>
            <a:spLocks noGrp="1"/>
          </p:cNvSpPr>
          <p:nvPr>
            <p:ph type="ftr" sz="quarter" idx="11"/>
          </p:nvPr>
        </p:nvSpPr>
        <p:spPr/>
        <p:txBody>
          <a:bodyPr/>
          <a:lstStyle/>
          <a:p>
            <a:r>
              <a:rPr lang="en-US"/>
              <a:t>Bharat 6G Alliance  |  Restricted Circulation</a:t>
            </a:r>
            <a:endParaRPr lang="en-GB" dirty="0"/>
          </a:p>
        </p:txBody>
      </p:sp>
      <p:sp>
        <p:nvSpPr>
          <p:cNvPr id="4" name="Slide Number Placeholder 3">
            <a:extLst>
              <a:ext uri="{FF2B5EF4-FFF2-40B4-BE49-F238E27FC236}">
                <a16:creationId xmlns:a16="http://schemas.microsoft.com/office/drawing/2014/main" id="{D274F4DE-401E-A17C-E7A8-F16EDD7DD0CA}"/>
              </a:ext>
            </a:extLst>
          </p:cNvPr>
          <p:cNvSpPr>
            <a:spLocks noGrp="1"/>
          </p:cNvSpPr>
          <p:nvPr>
            <p:ph type="sldNum" sz="quarter" idx="12"/>
          </p:nvPr>
        </p:nvSpPr>
        <p:spPr/>
        <p:txBody>
          <a:bodyPr/>
          <a:lstStyle/>
          <a:p>
            <a:fld id="{EDA33B97-FCB5-4763-8DAE-DAB87973A8EA}" type="slidenum">
              <a:rPr lang="en-GB" smtClean="0"/>
              <a:t>3</a:t>
            </a:fld>
            <a:endParaRPr lang="en-GB"/>
          </a:p>
        </p:txBody>
      </p:sp>
      <p:sp>
        <p:nvSpPr>
          <p:cNvPr id="17" name="TextBox 16">
            <a:extLst>
              <a:ext uri="{FF2B5EF4-FFF2-40B4-BE49-F238E27FC236}">
                <a16:creationId xmlns:a16="http://schemas.microsoft.com/office/drawing/2014/main" id="{86D1B7BA-188A-9C35-E706-E7443A0B193F}"/>
              </a:ext>
            </a:extLst>
          </p:cNvPr>
          <p:cNvSpPr txBox="1"/>
          <p:nvPr/>
        </p:nvSpPr>
        <p:spPr>
          <a:xfrm>
            <a:off x="7545891" y="1297181"/>
            <a:ext cx="4133683" cy="4816703"/>
          </a:xfrm>
          <a:prstGeom prst="rect">
            <a:avLst/>
          </a:prstGeom>
          <a:noFill/>
        </p:spPr>
        <p:txBody>
          <a:bodyPr wrap="square" rtlCol="0">
            <a:spAutoFit/>
          </a:bodyPr>
          <a:lstStyle/>
          <a:p>
            <a:pPr>
              <a:spcBef>
                <a:spcPts val="600"/>
              </a:spcBef>
            </a:pPr>
            <a:r>
              <a:rPr lang="en-GB" sz="2200" b="1" dirty="0">
                <a:solidFill>
                  <a:srgbClr val="0070C0"/>
                </a:solidFill>
              </a:rPr>
              <a:t>Beyond </a:t>
            </a:r>
            <a:r>
              <a:rPr lang="en-GB" sz="2200" b="1" u="sng" dirty="0">
                <a:solidFill>
                  <a:srgbClr val="0070C0"/>
                </a:solidFill>
              </a:rPr>
              <a:t>Connectivity, Coverage and Experience</a:t>
            </a:r>
            <a:r>
              <a:rPr lang="en-GB" sz="2200" b="1" dirty="0">
                <a:solidFill>
                  <a:srgbClr val="0070C0"/>
                </a:solidFill>
              </a:rPr>
              <a:t>, drive R&amp;D and Innovation around (India Context)</a:t>
            </a:r>
          </a:p>
          <a:p>
            <a:pPr marL="285750" indent="-285750">
              <a:spcBef>
                <a:spcPts val="600"/>
              </a:spcBef>
              <a:buClr>
                <a:srgbClr val="00B050"/>
              </a:buClr>
              <a:buSzPct val="80000"/>
              <a:buFont typeface="Wingdings" panose="05000000000000000000" pitchFamily="2" charset="2"/>
              <a:buChar char="§"/>
            </a:pPr>
            <a:r>
              <a:rPr lang="en-GB" dirty="0"/>
              <a:t>Enabling rural education and Distance learning</a:t>
            </a:r>
          </a:p>
          <a:p>
            <a:pPr marL="285750" indent="-285750">
              <a:spcBef>
                <a:spcPts val="600"/>
              </a:spcBef>
              <a:buClr>
                <a:srgbClr val="00B050"/>
              </a:buClr>
              <a:buSzPct val="80000"/>
              <a:buFont typeface="Wingdings" panose="05000000000000000000" pitchFamily="2" charset="2"/>
              <a:buChar char="§"/>
            </a:pPr>
            <a:r>
              <a:rPr lang="en-GB" dirty="0"/>
              <a:t>Emergencies &amp; Natural calamities – Weather, Pandemic, Public safety</a:t>
            </a:r>
          </a:p>
          <a:p>
            <a:pPr marL="285750" indent="-285750">
              <a:spcBef>
                <a:spcPts val="600"/>
              </a:spcBef>
              <a:buClr>
                <a:srgbClr val="00B050"/>
              </a:buClr>
              <a:buSzPct val="80000"/>
              <a:buFont typeface="Wingdings" panose="05000000000000000000" pitchFamily="2" charset="2"/>
              <a:buChar char="§"/>
            </a:pPr>
            <a:r>
              <a:rPr lang="en-GB" dirty="0"/>
              <a:t>Hospitals connectivity &amp; shared resources and expertise</a:t>
            </a:r>
          </a:p>
          <a:p>
            <a:pPr marL="285750" indent="-285750">
              <a:spcBef>
                <a:spcPts val="600"/>
              </a:spcBef>
              <a:buClr>
                <a:srgbClr val="00B050"/>
              </a:buClr>
              <a:buSzPct val="80000"/>
              <a:buFont typeface="Wingdings" panose="05000000000000000000" pitchFamily="2" charset="2"/>
              <a:buChar char="§"/>
            </a:pPr>
            <a:r>
              <a:rPr lang="en-GB" dirty="0"/>
              <a:t>Yield &amp; productivity in everything that we do - Agriculture, storage, distribution, supply chain, inventory management &amp; warehousing</a:t>
            </a:r>
          </a:p>
          <a:p>
            <a:pPr marL="285750" indent="-285750">
              <a:spcBef>
                <a:spcPts val="600"/>
              </a:spcBef>
              <a:buClr>
                <a:srgbClr val="00B050"/>
              </a:buClr>
              <a:buSzPct val="80000"/>
              <a:buFont typeface="Wingdings" panose="05000000000000000000" pitchFamily="2" charset="2"/>
              <a:buChar char="§"/>
            </a:pPr>
            <a:r>
              <a:rPr lang="en-GB" dirty="0"/>
              <a:t>Democratized information and entertainment</a:t>
            </a:r>
          </a:p>
        </p:txBody>
      </p:sp>
      <p:cxnSp>
        <p:nvCxnSpPr>
          <p:cNvPr id="19" name="Straight Connector 18">
            <a:extLst>
              <a:ext uri="{FF2B5EF4-FFF2-40B4-BE49-F238E27FC236}">
                <a16:creationId xmlns:a16="http://schemas.microsoft.com/office/drawing/2014/main" id="{B705164D-A5D2-E014-0FDD-B8C174D79A62}"/>
              </a:ext>
            </a:extLst>
          </p:cNvPr>
          <p:cNvCxnSpPr>
            <a:cxnSpLocks/>
          </p:cNvCxnSpPr>
          <p:nvPr/>
        </p:nvCxnSpPr>
        <p:spPr>
          <a:xfrm>
            <a:off x="7249484" y="1724580"/>
            <a:ext cx="35261" cy="396190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D95C594-7675-49DE-AFA6-4002B7364D30}"/>
              </a:ext>
            </a:extLst>
          </p:cNvPr>
          <p:cNvSpPr txBox="1"/>
          <p:nvPr/>
        </p:nvSpPr>
        <p:spPr>
          <a:xfrm>
            <a:off x="425521" y="1903092"/>
            <a:ext cx="1567779" cy="2846933"/>
          </a:xfrm>
          <a:prstGeom prst="rect">
            <a:avLst/>
          </a:prstGeom>
          <a:noFill/>
        </p:spPr>
        <p:txBody>
          <a:bodyPr wrap="square" rtlCol="0">
            <a:spAutoFit/>
          </a:bodyPr>
          <a:lstStyle/>
          <a:p>
            <a:r>
              <a:rPr lang="en-US" sz="2000" dirty="0">
                <a:solidFill>
                  <a:srgbClr val="FF0000"/>
                </a:solidFill>
              </a:rPr>
              <a:t>e-Health</a:t>
            </a:r>
          </a:p>
          <a:p>
            <a:pPr marL="285750" indent="-285750">
              <a:spcBef>
                <a:spcPts val="600"/>
              </a:spcBef>
              <a:buClr>
                <a:srgbClr val="00B050"/>
              </a:buClr>
              <a:buSzPct val="80000"/>
              <a:buFont typeface="Wingdings" panose="05000000000000000000" pitchFamily="2" charset="2"/>
              <a:buChar char="§"/>
            </a:pPr>
            <a:r>
              <a:rPr lang="en-US" dirty="0"/>
              <a:t>Robotics Surgery</a:t>
            </a:r>
          </a:p>
          <a:p>
            <a:pPr marL="285750" indent="-285750">
              <a:spcBef>
                <a:spcPts val="600"/>
              </a:spcBef>
              <a:buClr>
                <a:srgbClr val="00B050"/>
              </a:buClr>
              <a:buSzPct val="80000"/>
              <a:buFont typeface="Wingdings" panose="05000000000000000000" pitchFamily="2" charset="2"/>
              <a:buChar char="§"/>
            </a:pPr>
            <a:r>
              <a:rPr lang="en-US" dirty="0"/>
              <a:t>Online clinical treatment</a:t>
            </a:r>
          </a:p>
          <a:p>
            <a:pPr marL="285750" indent="-285750">
              <a:spcBef>
                <a:spcPts val="600"/>
              </a:spcBef>
              <a:buClr>
                <a:srgbClr val="00B050"/>
              </a:buClr>
              <a:buSzPct val="80000"/>
              <a:buFont typeface="Wingdings" panose="05000000000000000000" pitchFamily="2" charset="2"/>
              <a:buChar char="§"/>
            </a:pPr>
            <a:r>
              <a:rPr lang="en-US" dirty="0"/>
              <a:t>Automated labs &amp; pathology</a:t>
            </a:r>
            <a:endParaRPr lang="en-IN" dirty="0"/>
          </a:p>
        </p:txBody>
      </p:sp>
      <p:sp>
        <p:nvSpPr>
          <p:cNvPr id="29" name="TextBox 28">
            <a:extLst>
              <a:ext uri="{FF2B5EF4-FFF2-40B4-BE49-F238E27FC236}">
                <a16:creationId xmlns:a16="http://schemas.microsoft.com/office/drawing/2014/main" id="{40E3FBA0-DEB3-47FE-900E-624A59728A3B}"/>
              </a:ext>
            </a:extLst>
          </p:cNvPr>
          <p:cNvSpPr txBox="1"/>
          <p:nvPr/>
        </p:nvSpPr>
        <p:spPr>
          <a:xfrm>
            <a:off x="2013066" y="1903092"/>
            <a:ext cx="1524001" cy="2569934"/>
          </a:xfrm>
          <a:prstGeom prst="rect">
            <a:avLst/>
          </a:prstGeom>
          <a:noFill/>
        </p:spPr>
        <p:txBody>
          <a:bodyPr wrap="square" rtlCol="0">
            <a:spAutoFit/>
          </a:bodyPr>
          <a:lstStyle/>
          <a:p>
            <a:r>
              <a:rPr lang="en-US" sz="2000" dirty="0">
                <a:solidFill>
                  <a:srgbClr val="FF0000"/>
                </a:solidFill>
              </a:rPr>
              <a:t>e-Education</a:t>
            </a:r>
            <a:endParaRPr lang="en-US" dirty="0">
              <a:solidFill>
                <a:srgbClr val="FF0000"/>
              </a:solidFill>
            </a:endParaRPr>
          </a:p>
          <a:p>
            <a:pPr marL="285750" indent="-285750">
              <a:spcBef>
                <a:spcPts val="600"/>
              </a:spcBef>
              <a:buClr>
                <a:srgbClr val="00B050"/>
              </a:buClr>
              <a:buSzPct val="80000"/>
              <a:buFont typeface="Wingdings" panose="05000000000000000000" pitchFamily="2" charset="2"/>
              <a:buChar char="§"/>
            </a:pPr>
            <a:r>
              <a:rPr lang="en-US" dirty="0"/>
              <a:t>Smart Classes</a:t>
            </a:r>
          </a:p>
          <a:p>
            <a:pPr marL="285750" indent="-285750">
              <a:spcBef>
                <a:spcPts val="600"/>
              </a:spcBef>
              <a:buClr>
                <a:srgbClr val="00B050"/>
              </a:buClr>
              <a:buSzPct val="80000"/>
              <a:buFont typeface="Wingdings" panose="05000000000000000000" pitchFamily="2" charset="2"/>
              <a:buChar char="§"/>
            </a:pPr>
            <a:r>
              <a:rPr lang="en-US" dirty="0"/>
              <a:t>Digital Schools</a:t>
            </a:r>
          </a:p>
          <a:p>
            <a:pPr marL="285750" indent="-285750">
              <a:spcBef>
                <a:spcPts val="600"/>
              </a:spcBef>
              <a:buClr>
                <a:srgbClr val="00B050"/>
              </a:buClr>
              <a:buSzPct val="80000"/>
              <a:buFont typeface="Wingdings" panose="05000000000000000000" pitchFamily="2" charset="2"/>
              <a:buChar char="§"/>
            </a:pPr>
            <a:r>
              <a:rPr lang="en-US" dirty="0"/>
              <a:t>Real-time distance education</a:t>
            </a:r>
            <a:endParaRPr lang="en-IN" dirty="0"/>
          </a:p>
        </p:txBody>
      </p:sp>
      <p:sp>
        <p:nvSpPr>
          <p:cNvPr id="30" name="TextBox 29">
            <a:extLst>
              <a:ext uri="{FF2B5EF4-FFF2-40B4-BE49-F238E27FC236}">
                <a16:creationId xmlns:a16="http://schemas.microsoft.com/office/drawing/2014/main" id="{6914E983-E34F-457B-908E-1333193FB736}"/>
              </a:ext>
            </a:extLst>
          </p:cNvPr>
          <p:cNvSpPr txBox="1"/>
          <p:nvPr/>
        </p:nvSpPr>
        <p:spPr>
          <a:xfrm>
            <a:off x="3628221" y="1914666"/>
            <a:ext cx="1462676" cy="3170099"/>
          </a:xfrm>
          <a:prstGeom prst="rect">
            <a:avLst/>
          </a:prstGeom>
          <a:noFill/>
        </p:spPr>
        <p:txBody>
          <a:bodyPr wrap="square" rtlCol="0">
            <a:spAutoFit/>
          </a:bodyPr>
          <a:lstStyle/>
          <a:p>
            <a:r>
              <a:rPr lang="en-US" sz="2000" dirty="0">
                <a:solidFill>
                  <a:srgbClr val="FF0000"/>
                </a:solidFill>
              </a:rPr>
              <a:t>Technology</a:t>
            </a:r>
            <a:endParaRPr lang="en-US" dirty="0">
              <a:solidFill>
                <a:srgbClr val="FF0000"/>
              </a:solidFill>
            </a:endParaRPr>
          </a:p>
          <a:p>
            <a:pPr marL="285750" indent="-285750">
              <a:spcBef>
                <a:spcPts val="600"/>
              </a:spcBef>
              <a:buClr>
                <a:srgbClr val="00B050"/>
              </a:buClr>
              <a:buSzPct val="80000"/>
              <a:buFont typeface="Wingdings" panose="05000000000000000000" pitchFamily="2" charset="2"/>
              <a:buChar char="§"/>
            </a:pPr>
            <a:r>
              <a:rPr lang="en-US" dirty="0"/>
              <a:t>High altitude Platforms (HAPS)</a:t>
            </a:r>
          </a:p>
          <a:p>
            <a:pPr marL="285750" indent="-285750">
              <a:spcBef>
                <a:spcPts val="600"/>
              </a:spcBef>
              <a:buClr>
                <a:srgbClr val="00B050"/>
              </a:buClr>
              <a:buSzPct val="80000"/>
              <a:buFont typeface="Wingdings" panose="05000000000000000000" pitchFamily="2" charset="2"/>
              <a:buChar char="§"/>
            </a:pPr>
            <a:r>
              <a:rPr lang="en-US" dirty="0"/>
              <a:t>AI, ML and IoT led 4.0 platforms</a:t>
            </a:r>
          </a:p>
          <a:p>
            <a:pPr marL="285750" indent="-285750">
              <a:spcBef>
                <a:spcPts val="600"/>
              </a:spcBef>
              <a:buClr>
                <a:srgbClr val="00B050"/>
              </a:buClr>
              <a:buSzPct val="80000"/>
              <a:buFont typeface="Wingdings" panose="05000000000000000000" pitchFamily="2" charset="2"/>
              <a:buChar char="§"/>
            </a:pPr>
            <a:r>
              <a:rPr lang="en-US" dirty="0"/>
              <a:t>Analytics</a:t>
            </a:r>
          </a:p>
          <a:p>
            <a:pPr marL="285750" indent="-285750">
              <a:spcBef>
                <a:spcPts val="600"/>
              </a:spcBef>
              <a:buClr>
                <a:srgbClr val="00B050"/>
              </a:buClr>
              <a:buSzPct val="80000"/>
              <a:buFont typeface="Wingdings" panose="05000000000000000000" pitchFamily="2" charset="2"/>
              <a:buChar char="§"/>
            </a:pPr>
            <a:r>
              <a:rPr lang="en-US" dirty="0"/>
              <a:t>Green</a:t>
            </a:r>
            <a:endParaRPr lang="en-IN" dirty="0"/>
          </a:p>
        </p:txBody>
      </p:sp>
      <p:sp>
        <p:nvSpPr>
          <p:cNvPr id="31" name="TextBox 30">
            <a:extLst>
              <a:ext uri="{FF2B5EF4-FFF2-40B4-BE49-F238E27FC236}">
                <a16:creationId xmlns:a16="http://schemas.microsoft.com/office/drawing/2014/main" id="{7889F25A-7335-47B6-97D4-221FC9CD29FA}"/>
              </a:ext>
            </a:extLst>
          </p:cNvPr>
          <p:cNvSpPr txBox="1"/>
          <p:nvPr/>
        </p:nvSpPr>
        <p:spPr>
          <a:xfrm>
            <a:off x="5286860" y="1903092"/>
            <a:ext cx="1701478" cy="3447098"/>
          </a:xfrm>
          <a:prstGeom prst="rect">
            <a:avLst/>
          </a:prstGeom>
          <a:noFill/>
        </p:spPr>
        <p:txBody>
          <a:bodyPr wrap="square" rtlCol="0">
            <a:spAutoFit/>
          </a:bodyPr>
          <a:lstStyle/>
          <a:p>
            <a:r>
              <a:rPr lang="en-US" sz="2000" dirty="0">
                <a:solidFill>
                  <a:srgbClr val="FF0000"/>
                </a:solidFill>
              </a:rPr>
              <a:t>Entertainment</a:t>
            </a:r>
            <a:endParaRPr lang="en-US" dirty="0">
              <a:solidFill>
                <a:srgbClr val="FF0000"/>
              </a:solidFill>
            </a:endParaRPr>
          </a:p>
          <a:p>
            <a:pPr marL="285750" indent="-285750">
              <a:spcBef>
                <a:spcPts val="600"/>
              </a:spcBef>
              <a:buClr>
                <a:srgbClr val="00B050"/>
              </a:buClr>
              <a:buSzPct val="80000"/>
              <a:buFont typeface="Wingdings" panose="05000000000000000000" pitchFamily="2" charset="2"/>
              <a:buChar char="§"/>
            </a:pPr>
            <a:r>
              <a:rPr lang="en-US" dirty="0"/>
              <a:t>Metaverse Exp.</a:t>
            </a:r>
          </a:p>
          <a:p>
            <a:pPr marL="285750" indent="-285750">
              <a:spcBef>
                <a:spcPts val="600"/>
              </a:spcBef>
              <a:buClr>
                <a:srgbClr val="00B050"/>
              </a:buClr>
              <a:buSzPct val="80000"/>
              <a:buFont typeface="Wingdings" panose="05000000000000000000" pitchFamily="2" charset="2"/>
              <a:buChar char="§"/>
            </a:pPr>
            <a:r>
              <a:rPr lang="en-US" dirty="0"/>
              <a:t>Realtime Gaming Experience</a:t>
            </a:r>
          </a:p>
          <a:p>
            <a:pPr marL="285750" indent="-285750">
              <a:spcBef>
                <a:spcPts val="600"/>
              </a:spcBef>
              <a:buClr>
                <a:srgbClr val="00B050"/>
              </a:buClr>
              <a:buSzPct val="80000"/>
              <a:buFont typeface="Wingdings" panose="05000000000000000000" pitchFamily="2" charset="2"/>
              <a:buChar char="§"/>
            </a:pPr>
            <a:r>
              <a:rPr lang="en-US" dirty="0"/>
              <a:t>Teleoperated Driving Experience</a:t>
            </a:r>
          </a:p>
          <a:p>
            <a:pPr marL="285750" indent="-285750">
              <a:spcBef>
                <a:spcPts val="600"/>
              </a:spcBef>
              <a:buClr>
                <a:srgbClr val="00B050"/>
              </a:buClr>
              <a:buSzPct val="80000"/>
              <a:buFont typeface="Wingdings" panose="05000000000000000000" pitchFamily="2" charset="2"/>
              <a:buChar char="§"/>
            </a:pPr>
            <a:r>
              <a:rPr lang="en-US" dirty="0"/>
              <a:t>Intelligent BOT’s</a:t>
            </a:r>
            <a:endParaRPr lang="en-IN" dirty="0"/>
          </a:p>
        </p:txBody>
      </p:sp>
      <p:sp>
        <p:nvSpPr>
          <p:cNvPr id="14" name="TextBox 13">
            <a:extLst>
              <a:ext uri="{FF2B5EF4-FFF2-40B4-BE49-F238E27FC236}">
                <a16:creationId xmlns:a16="http://schemas.microsoft.com/office/drawing/2014/main" id="{DD42F0BB-2197-4D2A-B841-C191CAF567FC}"/>
              </a:ext>
            </a:extLst>
          </p:cNvPr>
          <p:cNvSpPr txBox="1"/>
          <p:nvPr/>
        </p:nvSpPr>
        <p:spPr>
          <a:xfrm>
            <a:off x="1389853" y="1445349"/>
            <a:ext cx="4974182" cy="430887"/>
          </a:xfrm>
          <a:prstGeom prst="rect">
            <a:avLst/>
          </a:prstGeom>
          <a:noFill/>
        </p:spPr>
        <p:txBody>
          <a:bodyPr wrap="none" rtlCol="0">
            <a:spAutoFit/>
          </a:bodyPr>
          <a:lstStyle/>
          <a:p>
            <a:r>
              <a:rPr lang="en-US" sz="2200" b="1" u="sng" dirty="0">
                <a:solidFill>
                  <a:srgbClr val="0070C0"/>
                </a:solidFill>
              </a:rPr>
              <a:t>Priority Areas for Standards Contribution</a:t>
            </a:r>
            <a:endParaRPr lang="en-IN" sz="2200" b="1" u="sng" dirty="0">
              <a:solidFill>
                <a:srgbClr val="0070C0"/>
              </a:solidFill>
            </a:endParaRPr>
          </a:p>
        </p:txBody>
      </p:sp>
    </p:spTree>
    <p:extLst>
      <p:ext uri="{BB962C8B-B14F-4D97-AF65-F5344CB8AC3E}">
        <p14:creationId xmlns:p14="http://schemas.microsoft.com/office/powerpoint/2010/main" val="257412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36367D7-CA16-3A68-787E-C396D27CBFA6}"/>
              </a:ext>
            </a:extLst>
          </p:cNvPr>
          <p:cNvSpPr/>
          <p:nvPr/>
        </p:nvSpPr>
        <p:spPr>
          <a:xfrm>
            <a:off x="7604763" y="3638278"/>
            <a:ext cx="2269065" cy="764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Rectangle 24">
            <a:extLst>
              <a:ext uri="{FF2B5EF4-FFF2-40B4-BE49-F238E27FC236}">
                <a16:creationId xmlns:a16="http://schemas.microsoft.com/office/drawing/2014/main" id="{8CE49576-FD4E-FAB9-4657-12ECFF7D40E5}"/>
              </a:ext>
            </a:extLst>
          </p:cNvPr>
          <p:cNvSpPr/>
          <p:nvPr/>
        </p:nvSpPr>
        <p:spPr>
          <a:xfrm>
            <a:off x="4958082" y="3645579"/>
            <a:ext cx="2269065" cy="764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Rectangle 22">
            <a:extLst>
              <a:ext uri="{FF2B5EF4-FFF2-40B4-BE49-F238E27FC236}">
                <a16:creationId xmlns:a16="http://schemas.microsoft.com/office/drawing/2014/main" id="{6AA71FEB-20D2-7721-CEC6-A3D181124F69}"/>
              </a:ext>
            </a:extLst>
          </p:cNvPr>
          <p:cNvSpPr/>
          <p:nvPr/>
        </p:nvSpPr>
        <p:spPr>
          <a:xfrm>
            <a:off x="2304626" y="3676107"/>
            <a:ext cx="2269065" cy="764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Working Groups</a:t>
            </a:r>
            <a:endParaRPr lang="en-IN" dirty="0">
              <a:solidFill>
                <a:schemeClr val="tx1"/>
              </a:solidFill>
            </a:endParaRPr>
          </a:p>
        </p:txBody>
      </p:sp>
      <p:sp>
        <p:nvSpPr>
          <p:cNvPr id="22" name="Arrow: Right 21">
            <a:extLst>
              <a:ext uri="{FF2B5EF4-FFF2-40B4-BE49-F238E27FC236}">
                <a16:creationId xmlns:a16="http://schemas.microsoft.com/office/drawing/2014/main" id="{3F4A418C-32C9-A0B0-865E-3BA1D6949644}"/>
              </a:ext>
            </a:extLst>
          </p:cNvPr>
          <p:cNvSpPr/>
          <p:nvPr/>
        </p:nvSpPr>
        <p:spPr>
          <a:xfrm>
            <a:off x="1869441" y="5635252"/>
            <a:ext cx="8486986" cy="25686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F0445-07EE-4616-852B-8248C8120ED2}"/>
              </a:ext>
            </a:extLst>
          </p:cNvPr>
          <p:cNvSpPr>
            <a:spLocks noGrp="1"/>
          </p:cNvSpPr>
          <p:nvPr>
            <p:ph type="title"/>
          </p:nvPr>
        </p:nvSpPr>
        <p:spPr>
          <a:xfrm>
            <a:off x="466457" y="173975"/>
            <a:ext cx="11244636" cy="764199"/>
          </a:xfrm>
          <a:solidFill>
            <a:schemeClr val="accent2"/>
          </a:solidFill>
        </p:spPr>
        <p:txBody>
          <a:bodyPr>
            <a:noAutofit/>
          </a:bodyPr>
          <a:lstStyle/>
          <a:p>
            <a:r>
              <a:rPr lang="en-GB" sz="2800" dirty="0">
                <a:solidFill>
                  <a:schemeClr val="bg1"/>
                </a:solidFill>
                <a:latin typeface="+mn-lt"/>
              </a:rPr>
              <a:t>Bharat 6G Alliance (B6GA)</a:t>
            </a:r>
            <a:br>
              <a:rPr lang="en-GB" sz="2800" dirty="0">
                <a:solidFill>
                  <a:schemeClr val="bg1"/>
                </a:solidFill>
                <a:latin typeface="+mn-lt"/>
              </a:rPr>
            </a:br>
            <a:r>
              <a:rPr lang="en-GB" sz="2400" i="1" dirty="0">
                <a:solidFill>
                  <a:schemeClr val="bg1"/>
                </a:solidFill>
                <a:latin typeface="+mn-lt"/>
              </a:rPr>
              <a:t>Facilitate Realisation of ‘Bharat 6G Vision’</a:t>
            </a:r>
            <a:endParaRPr lang="en-GB" sz="3200" i="1" dirty="0">
              <a:solidFill>
                <a:schemeClr val="bg1"/>
              </a:solidFill>
              <a:latin typeface="+mn-lt"/>
            </a:endParaRPr>
          </a:p>
        </p:txBody>
      </p:sp>
      <p:sp>
        <p:nvSpPr>
          <p:cNvPr id="4" name="Footer Placeholder 3">
            <a:extLst>
              <a:ext uri="{FF2B5EF4-FFF2-40B4-BE49-F238E27FC236}">
                <a16:creationId xmlns:a16="http://schemas.microsoft.com/office/drawing/2014/main" id="{01155D88-A0AE-42F4-B305-854238B9CAFA}"/>
              </a:ext>
            </a:extLst>
          </p:cNvPr>
          <p:cNvSpPr>
            <a:spLocks noGrp="1"/>
          </p:cNvSpPr>
          <p:nvPr>
            <p:ph type="ftr" sz="quarter" idx="11"/>
          </p:nvPr>
        </p:nvSpPr>
        <p:spPr/>
        <p:txBody>
          <a:bodyPr/>
          <a:lstStyle/>
          <a:p>
            <a:r>
              <a:rPr lang="en-US"/>
              <a:t>Bharat 6G Alliance  |  Restricted Circulation</a:t>
            </a:r>
            <a:endParaRPr lang="en-GB" dirty="0"/>
          </a:p>
        </p:txBody>
      </p:sp>
      <p:sp>
        <p:nvSpPr>
          <p:cNvPr id="5" name="Slide Number Placeholder 4">
            <a:extLst>
              <a:ext uri="{FF2B5EF4-FFF2-40B4-BE49-F238E27FC236}">
                <a16:creationId xmlns:a16="http://schemas.microsoft.com/office/drawing/2014/main" id="{F76107B8-4B2A-4C46-BBB7-FD6380A61FE0}"/>
              </a:ext>
            </a:extLst>
          </p:cNvPr>
          <p:cNvSpPr>
            <a:spLocks noGrp="1"/>
          </p:cNvSpPr>
          <p:nvPr>
            <p:ph type="sldNum" sz="quarter" idx="12"/>
          </p:nvPr>
        </p:nvSpPr>
        <p:spPr/>
        <p:txBody>
          <a:bodyPr/>
          <a:lstStyle/>
          <a:p>
            <a:fld id="{EDA33B97-FCB5-4763-8DAE-DAB87973A8EA}" type="slidenum">
              <a:rPr lang="en-GB" smtClean="0"/>
              <a:t>4</a:t>
            </a:fld>
            <a:endParaRPr lang="en-GB" dirty="0"/>
          </a:p>
        </p:txBody>
      </p:sp>
      <p:sp>
        <p:nvSpPr>
          <p:cNvPr id="7" name="Rectangle 6">
            <a:extLst>
              <a:ext uri="{FF2B5EF4-FFF2-40B4-BE49-F238E27FC236}">
                <a16:creationId xmlns:a16="http://schemas.microsoft.com/office/drawing/2014/main" id="{77D12F08-B328-4D4E-A607-38C1F621EE00}"/>
              </a:ext>
            </a:extLst>
          </p:cNvPr>
          <p:cNvSpPr/>
          <p:nvPr/>
        </p:nvSpPr>
        <p:spPr>
          <a:xfrm>
            <a:off x="1056640" y="1309182"/>
            <a:ext cx="2607733" cy="764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6G Apex Council</a:t>
            </a:r>
            <a:endParaRPr lang="en-IN" dirty="0">
              <a:solidFill>
                <a:schemeClr val="tx1"/>
              </a:solidFill>
            </a:endParaRPr>
          </a:p>
        </p:txBody>
      </p:sp>
      <p:sp>
        <p:nvSpPr>
          <p:cNvPr id="8" name="Rectangle 7">
            <a:extLst>
              <a:ext uri="{FF2B5EF4-FFF2-40B4-BE49-F238E27FC236}">
                <a16:creationId xmlns:a16="http://schemas.microsoft.com/office/drawing/2014/main" id="{F5DBD104-17AF-2F6B-54D6-204B56A68276}"/>
              </a:ext>
            </a:extLst>
          </p:cNvPr>
          <p:cNvSpPr/>
          <p:nvPr/>
        </p:nvSpPr>
        <p:spPr>
          <a:xfrm>
            <a:off x="4903894" y="1309183"/>
            <a:ext cx="2269065" cy="764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Bharat 6G Alliance</a:t>
            </a:r>
          </a:p>
          <a:p>
            <a:pPr algn="ctr"/>
            <a:r>
              <a:rPr lang="en-US" sz="1000" dirty="0">
                <a:solidFill>
                  <a:schemeClr val="tx1"/>
                </a:solidFill>
              </a:rPr>
              <a:t>Industry, Academia, Research Bodies, Start-ups</a:t>
            </a:r>
            <a:endParaRPr lang="en-IN" sz="1000" dirty="0">
              <a:solidFill>
                <a:schemeClr val="tx1"/>
              </a:solidFill>
            </a:endParaRPr>
          </a:p>
        </p:txBody>
      </p:sp>
      <p:sp>
        <p:nvSpPr>
          <p:cNvPr id="9" name="Rectangle 8">
            <a:extLst>
              <a:ext uri="{FF2B5EF4-FFF2-40B4-BE49-F238E27FC236}">
                <a16:creationId xmlns:a16="http://schemas.microsoft.com/office/drawing/2014/main" id="{F89C0776-033E-3DD7-50D0-1C8E9BC6ACDF}"/>
              </a:ext>
            </a:extLst>
          </p:cNvPr>
          <p:cNvSpPr/>
          <p:nvPr/>
        </p:nvSpPr>
        <p:spPr>
          <a:xfrm>
            <a:off x="4903894" y="2797387"/>
            <a:ext cx="2269065" cy="620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Governing Council</a:t>
            </a:r>
            <a:endParaRPr lang="en-IN" dirty="0">
              <a:solidFill>
                <a:schemeClr val="tx1"/>
              </a:solidFill>
            </a:endParaRPr>
          </a:p>
        </p:txBody>
      </p:sp>
      <p:sp>
        <p:nvSpPr>
          <p:cNvPr id="10" name="Rectangle 9">
            <a:extLst>
              <a:ext uri="{FF2B5EF4-FFF2-40B4-BE49-F238E27FC236}">
                <a16:creationId xmlns:a16="http://schemas.microsoft.com/office/drawing/2014/main" id="{090DA45E-D241-63F6-E671-E91B338CA100}"/>
              </a:ext>
            </a:extLst>
          </p:cNvPr>
          <p:cNvSpPr/>
          <p:nvPr/>
        </p:nvSpPr>
        <p:spPr>
          <a:xfrm>
            <a:off x="2268787" y="3741676"/>
            <a:ext cx="2269065" cy="764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Working Groups</a:t>
            </a:r>
            <a:endParaRPr lang="en-IN" dirty="0">
              <a:solidFill>
                <a:schemeClr val="tx1"/>
              </a:solidFill>
            </a:endParaRPr>
          </a:p>
        </p:txBody>
      </p:sp>
      <p:sp>
        <p:nvSpPr>
          <p:cNvPr id="11" name="Rectangle 10">
            <a:extLst>
              <a:ext uri="{FF2B5EF4-FFF2-40B4-BE49-F238E27FC236}">
                <a16:creationId xmlns:a16="http://schemas.microsoft.com/office/drawing/2014/main" id="{D1262B48-14D0-65D3-0DD9-4C056B9774B0}"/>
              </a:ext>
            </a:extLst>
          </p:cNvPr>
          <p:cNvSpPr/>
          <p:nvPr/>
        </p:nvSpPr>
        <p:spPr>
          <a:xfrm>
            <a:off x="4903894" y="3692990"/>
            <a:ext cx="2269065" cy="764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Expert Committees</a:t>
            </a:r>
            <a:endParaRPr lang="en-IN" dirty="0">
              <a:solidFill>
                <a:schemeClr val="tx1"/>
              </a:solidFill>
            </a:endParaRPr>
          </a:p>
        </p:txBody>
      </p:sp>
      <p:sp>
        <p:nvSpPr>
          <p:cNvPr id="13" name="Rectangle 12">
            <a:extLst>
              <a:ext uri="{FF2B5EF4-FFF2-40B4-BE49-F238E27FC236}">
                <a16:creationId xmlns:a16="http://schemas.microsoft.com/office/drawing/2014/main" id="{78E8FA43-501B-A967-1E57-A4A7DB66AB44}"/>
              </a:ext>
            </a:extLst>
          </p:cNvPr>
          <p:cNvSpPr/>
          <p:nvPr/>
        </p:nvSpPr>
        <p:spPr>
          <a:xfrm>
            <a:off x="7550576" y="3692990"/>
            <a:ext cx="2269065" cy="764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Coalitions</a:t>
            </a:r>
            <a:endParaRPr lang="en-IN" dirty="0">
              <a:solidFill>
                <a:schemeClr val="tx1"/>
              </a:solidFill>
            </a:endParaRPr>
          </a:p>
        </p:txBody>
      </p:sp>
      <p:sp>
        <p:nvSpPr>
          <p:cNvPr id="14" name="Rectangle 13">
            <a:extLst>
              <a:ext uri="{FF2B5EF4-FFF2-40B4-BE49-F238E27FC236}">
                <a16:creationId xmlns:a16="http://schemas.microsoft.com/office/drawing/2014/main" id="{ACCD0D8F-DF1D-DB95-6044-3FD419D83C7D}"/>
              </a:ext>
            </a:extLst>
          </p:cNvPr>
          <p:cNvSpPr/>
          <p:nvPr/>
        </p:nvSpPr>
        <p:spPr>
          <a:xfrm>
            <a:off x="2206414" y="5187207"/>
            <a:ext cx="1410548" cy="1006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6G Research on Business &amp; Societal Needs</a:t>
            </a:r>
            <a:endParaRPr lang="en-IN" sz="1400" dirty="0">
              <a:solidFill>
                <a:schemeClr val="tx1"/>
              </a:solidFill>
            </a:endParaRPr>
          </a:p>
        </p:txBody>
      </p:sp>
      <p:sp>
        <p:nvSpPr>
          <p:cNvPr id="15" name="Rectangle 14">
            <a:extLst>
              <a:ext uri="{FF2B5EF4-FFF2-40B4-BE49-F238E27FC236}">
                <a16:creationId xmlns:a16="http://schemas.microsoft.com/office/drawing/2014/main" id="{8BC838CC-8FF8-6AA7-F6B1-8699E1D3A104}"/>
              </a:ext>
            </a:extLst>
          </p:cNvPr>
          <p:cNvSpPr/>
          <p:nvPr/>
        </p:nvSpPr>
        <p:spPr>
          <a:xfrm>
            <a:off x="3770204" y="5187206"/>
            <a:ext cx="1410548" cy="1006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Design &amp; Build AI/ML Led 6G Products</a:t>
            </a:r>
            <a:endParaRPr lang="en-IN" sz="1400" dirty="0">
              <a:solidFill>
                <a:schemeClr val="tx1"/>
              </a:solidFill>
            </a:endParaRPr>
          </a:p>
        </p:txBody>
      </p:sp>
      <p:sp>
        <p:nvSpPr>
          <p:cNvPr id="16" name="Rectangle 15">
            <a:extLst>
              <a:ext uri="{FF2B5EF4-FFF2-40B4-BE49-F238E27FC236}">
                <a16:creationId xmlns:a16="http://schemas.microsoft.com/office/drawing/2014/main" id="{EF5832AC-2E4B-445A-2927-F1650CE510C2}"/>
              </a:ext>
            </a:extLst>
          </p:cNvPr>
          <p:cNvSpPr/>
          <p:nvPr/>
        </p:nvSpPr>
        <p:spPr>
          <a:xfrm>
            <a:off x="5333994" y="5187206"/>
            <a:ext cx="1410548" cy="1006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Start-up &amp; Manufacturing Ecosystem</a:t>
            </a:r>
            <a:endParaRPr lang="en-IN" sz="1400" dirty="0">
              <a:solidFill>
                <a:schemeClr val="tx1"/>
              </a:solidFill>
            </a:endParaRPr>
          </a:p>
        </p:txBody>
      </p:sp>
      <p:sp>
        <p:nvSpPr>
          <p:cNvPr id="17" name="Rectangle 16">
            <a:extLst>
              <a:ext uri="{FF2B5EF4-FFF2-40B4-BE49-F238E27FC236}">
                <a16:creationId xmlns:a16="http://schemas.microsoft.com/office/drawing/2014/main" id="{CCD3C4EB-953E-9A86-90BA-6AA69411C321}"/>
              </a:ext>
            </a:extLst>
          </p:cNvPr>
          <p:cNvSpPr/>
          <p:nvPr/>
        </p:nvSpPr>
        <p:spPr>
          <a:xfrm>
            <a:off x="6897784" y="5193978"/>
            <a:ext cx="1410548" cy="1006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Patents &amp; Contribution to Standards</a:t>
            </a:r>
            <a:endParaRPr lang="en-IN" sz="1400" dirty="0">
              <a:solidFill>
                <a:schemeClr val="tx1"/>
              </a:solidFill>
            </a:endParaRPr>
          </a:p>
        </p:txBody>
      </p:sp>
      <p:sp>
        <p:nvSpPr>
          <p:cNvPr id="18" name="Rectangle 17">
            <a:extLst>
              <a:ext uri="{FF2B5EF4-FFF2-40B4-BE49-F238E27FC236}">
                <a16:creationId xmlns:a16="http://schemas.microsoft.com/office/drawing/2014/main" id="{52FABF9B-9B1D-2B4D-637E-78456E982284}"/>
              </a:ext>
            </a:extLst>
          </p:cNvPr>
          <p:cNvSpPr/>
          <p:nvPr/>
        </p:nvSpPr>
        <p:spPr>
          <a:xfrm>
            <a:off x="8461574" y="5193978"/>
            <a:ext cx="1410548" cy="1006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Market Access</a:t>
            </a:r>
            <a:endParaRPr lang="en-IN" sz="1400" dirty="0">
              <a:solidFill>
                <a:schemeClr val="tx1"/>
              </a:solidFill>
            </a:endParaRPr>
          </a:p>
        </p:txBody>
      </p:sp>
      <p:sp>
        <p:nvSpPr>
          <p:cNvPr id="20" name="Flowchart: Extract 19">
            <a:extLst>
              <a:ext uri="{FF2B5EF4-FFF2-40B4-BE49-F238E27FC236}">
                <a16:creationId xmlns:a16="http://schemas.microsoft.com/office/drawing/2014/main" id="{6E82ABF9-EF2D-C8A7-3E3B-77E67BB0FEEC}"/>
              </a:ext>
            </a:extLst>
          </p:cNvPr>
          <p:cNvSpPr/>
          <p:nvPr/>
        </p:nvSpPr>
        <p:spPr>
          <a:xfrm>
            <a:off x="2682241" y="4484281"/>
            <a:ext cx="6556586" cy="585822"/>
          </a:xfrm>
          <a:prstGeom prst="flowChartExtra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dirty="0">
              <a:solidFill>
                <a:srgbClr val="0070C0"/>
              </a:solidFill>
            </a:endParaRPr>
          </a:p>
        </p:txBody>
      </p:sp>
      <p:sp>
        <p:nvSpPr>
          <p:cNvPr id="21" name="Arrow: Left-Right 20">
            <a:extLst>
              <a:ext uri="{FF2B5EF4-FFF2-40B4-BE49-F238E27FC236}">
                <a16:creationId xmlns:a16="http://schemas.microsoft.com/office/drawing/2014/main" id="{647D694C-C8BD-3B81-B1F6-75ABC78C5E5E}"/>
              </a:ext>
            </a:extLst>
          </p:cNvPr>
          <p:cNvSpPr/>
          <p:nvPr/>
        </p:nvSpPr>
        <p:spPr>
          <a:xfrm>
            <a:off x="3770204" y="1578187"/>
            <a:ext cx="971129" cy="291253"/>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E8076151-72A2-F954-1A74-4ABAFA7687B4}"/>
              </a:ext>
            </a:extLst>
          </p:cNvPr>
          <p:cNvSpPr/>
          <p:nvPr/>
        </p:nvSpPr>
        <p:spPr>
          <a:xfrm>
            <a:off x="2079412" y="3538642"/>
            <a:ext cx="7926493" cy="2817707"/>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3" name="Right Arrow 2"/>
          <p:cNvSpPr/>
          <p:nvPr/>
        </p:nvSpPr>
        <p:spPr>
          <a:xfrm>
            <a:off x="4595150" y="4002314"/>
            <a:ext cx="324091" cy="16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eft Arrow 5"/>
          <p:cNvSpPr/>
          <p:nvPr/>
        </p:nvSpPr>
        <p:spPr>
          <a:xfrm>
            <a:off x="7245751" y="3990740"/>
            <a:ext cx="312517" cy="138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1B3ABCB-B59C-5030-076A-77AD0831ABCC}"/>
              </a:ext>
            </a:extLst>
          </p:cNvPr>
          <p:cNvSpPr/>
          <p:nvPr/>
        </p:nvSpPr>
        <p:spPr>
          <a:xfrm>
            <a:off x="4897120" y="2133700"/>
            <a:ext cx="2269065" cy="620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General Body</a:t>
            </a:r>
            <a:endParaRPr lang="en-IN" dirty="0">
              <a:solidFill>
                <a:schemeClr val="tx1"/>
              </a:solidFill>
            </a:endParaRPr>
          </a:p>
        </p:txBody>
      </p:sp>
    </p:spTree>
    <p:extLst>
      <p:ext uri="{BB962C8B-B14F-4D97-AF65-F5344CB8AC3E}">
        <p14:creationId xmlns:p14="http://schemas.microsoft.com/office/powerpoint/2010/main" val="271855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0445-07EE-4616-852B-8248C8120ED2}"/>
              </a:ext>
            </a:extLst>
          </p:cNvPr>
          <p:cNvSpPr>
            <a:spLocks noGrp="1"/>
          </p:cNvSpPr>
          <p:nvPr>
            <p:ph type="title"/>
          </p:nvPr>
        </p:nvSpPr>
        <p:spPr>
          <a:xfrm>
            <a:off x="466457" y="173975"/>
            <a:ext cx="11244636" cy="764199"/>
          </a:xfrm>
          <a:solidFill>
            <a:schemeClr val="accent2"/>
          </a:solidFill>
        </p:spPr>
        <p:txBody>
          <a:bodyPr>
            <a:noAutofit/>
          </a:bodyPr>
          <a:lstStyle/>
          <a:p>
            <a:r>
              <a:rPr lang="en-GB" sz="2800" dirty="0">
                <a:solidFill>
                  <a:schemeClr val="bg1"/>
                </a:solidFill>
                <a:latin typeface="+mn-lt"/>
              </a:rPr>
              <a:t>Bharat 6G Alliance (B6GA)</a:t>
            </a:r>
            <a:br>
              <a:rPr lang="en-GB" sz="2800" dirty="0">
                <a:solidFill>
                  <a:schemeClr val="bg1"/>
                </a:solidFill>
                <a:latin typeface="+mn-lt"/>
              </a:rPr>
            </a:br>
            <a:r>
              <a:rPr lang="en-GB" sz="2400" i="1" dirty="0">
                <a:solidFill>
                  <a:schemeClr val="bg1"/>
                </a:solidFill>
                <a:latin typeface="+mn-lt"/>
              </a:rPr>
              <a:t>Membership </a:t>
            </a:r>
            <a:endParaRPr lang="en-GB" sz="3200" i="1" dirty="0">
              <a:solidFill>
                <a:schemeClr val="bg1"/>
              </a:solidFill>
              <a:latin typeface="+mn-lt"/>
            </a:endParaRPr>
          </a:p>
        </p:txBody>
      </p:sp>
      <p:sp>
        <p:nvSpPr>
          <p:cNvPr id="4" name="Footer Placeholder 3">
            <a:extLst>
              <a:ext uri="{FF2B5EF4-FFF2-40B4-BE49-F238E27FC236}">
                <a16:creationId xmlns:a16="http://schemas.microsoft.com/office/drawing/2014/main" id="{01155D88-A0AE-42F4-B305-854238B9CAFA}"/>
              </a:ext>
            </a:extLst>
          </p:cNvPr>
          <p:cNvSpPr>
            <a:spLocks noGrp="1"/>
          </p:cNvSpPr>
          <p:nvPr>
            <p:ph type="ftr" sz="quarter" idx="11"/>
          </p:nvPr>
        </p:nvSpPr>
        <p:spPr/>
        <p:txBody>
          <a:bodyPr/>
          <a:lstStyle/>
          <a:p>
            <a:r>
              <a:rPr lang="en-US" dirty="0"/>
              <a:t>Bharat 6G Alliance  |  Restricted Circulation</a:t>
            </a:r>
            <a:endParaRPr lang="en-GB" dirty="0"/>
          </a:p>
        </p:txBody>
      </p:sp>
      <p:sp>
        <p:nvSpPr>
          <p:cNvPr id="5" name="Slide Number Placeholder 4">
            <a:extLst>
              <a:ext uri="{FF2B5EF4-FFF2-40B4-BE49-F238E27FC236}">
                <a16:creationId xmlns:a16="http://schemas.microsoft.com/office/drawing/2014/main" id="{F76107B8-4B2A-4C46-BBB7-FD6380A61FE0}"/>
              </a:ext>
            </a:extLst>
          </p:cNvPr>
          <p:cNvSpPr>
            <a:spLocks noGrp="1"/>
          </p:cNvSpPr>
          <p:nvPr>
            <p:ph type="sldNum" sz="quarter" idx="12"/>
          </p:nvPr>
        </p:nvSpPr>
        <p:spPr/>
        <p:txBody>
          <a:bodyPr/>
          <a:lstStyle/>
          <a:p>
            <a:fld id="{EDA33B97-FCB5-4763-8DAE-DAB87973A8EA}" type="slidenum">
              <a:rPr lang="en-GB" smtClean="0"/>
              <a:t>5</a:t>
            </a:fld>
            <a:endParaRPr lang="en-GB" dirty="0"/>
          </a:p>
        </p:txBody>
      </p:sp>
      <p:sp>
        <p:nvSpPr>
          <p:cNvPr id="6" name="Content Placeholder 2">
            <a:extLst>
              <a:ext uri="{FF2B5EF4-FFF2-40B4-BE49-F238E27FC236}">
                <a16:creationId xmlns:a16="http://schemas.microsoft.com/office/drawing/2014/main" id="{82639D4E-1324-4169-B7D1-5C7BBEEFC36A}"/>
              </a:ext>
            </a:extLst>
          </p:cNvPr>
          <p:cNvSpPr txBox="1">
            <a:spLocks/>
          </p:cNvSpPr>
          <p:nvPr/>
        </p:nvSpPr>
        <p:spPr>
          <a:xfrm>
            <a:off x="2455768" y="1136920"/>
            <a:ext cx="8882793" cy="1121584"/>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a:lnSpc>
                <a:spcPct val="100000"/>
              </a:lnSpc>
              <a:spcBef>
                <a:spcPts val="600"/>
              </a:spcBef>
              <a:buClr>
                <a:srgbClr val="00B050"/>
              </a:buClr>
              <a:buFont typeface="Wingdings" panose="05000000000000000000" pitchFamily="2" charset="2"/>
              <a:buChar char="§"/>
            </a:pPr>
            <a:r>
              <a:rPr lang="en-US" sz="1800" dirty="0">
                <a:ea typeface="Calibri" panose="020F0502020204030204" pitchFamily="34" charset="0"/>
                <a:cs typeface="Mangal" panose="02040503050203030202" pitchFamily="18" charset="0"/>
              </a:rPr>
              <a:t>Companies incorporated, registered and headquartered in India, TSP’s, Academic Institutions and Government bodies / Institutions. Part of General Body, Eligible to be elected to the Governing Council.</a:t>
            </a:r>
          </a:p>
          <a:p>
            <a:pPr marL="358775" indent="-358775" algn="just">
              <a:lnSpc>
                <a:spcPct val="100000"/>
              </a:lnSpc>
              <a:spcBef>
                <a:spcPts val="600"/>
              </a:spcBef>
              <a:buClr>
                <a:srgbClr val="00B050"/>
              </a:buClr>
              <a:buFont typeface="Wingdings" panose="05000000000000000000" pitchFamily="2" charset="2"/>
              <a:buChar char="§"/>
            </a:pPr>
            <a:endParaRPr lang="en-GB" sz="1800" dirty="0">
              <a:effectLst/>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0BA2BDB3-2042-2D0F-8AE9-789CEDA6A804}"/>
              </a:ext>
            </a:extLst>
          </p:cNvPr>
          <p:cNvSpPr/>
          <p:nvPr/>
        </p:nvSpPr>
        <p:spPr>
          <a:xfrm>
            <a:off x="704427" y="5493345"/>
            <a:ext cx="10444480" cy="640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lnSpc>
                <a:spcPct val="107000"/>
              </a:lnSpc>
              <a:buClr>
                <a:schemeClr val="accent2"/>
              </a:buClr>
              <a:buNone/>
            </a:pPr>
            <a:r>
              <a:rPr lang="en-US" sz="2000" dirty="0">
                <a:solidFill>
                  <a:srgbClr val="0070C0"/>
                </a:solidFill>
                <a:ea typeface="Calibri" panose="020F0502020204030204" pitchFamily="34" charset="0"/>
                <a:cs typeface="Mangal" panose="02040503050203030202" pitchFamily="18" charset="0"/>
              </a:rPr>
              <a:t>BG6A has been formed  by a initial group of founding Corporate Members and have drafted a set of rules &amp; regulations for its governance. </a:t>
            </a:r>
          </a:p>
        </p:txBody>
      </p:sp>
      <p:sp>
        <p:nvSpPr>
          <p:cNvPr id="7" name="Rectangle 6">
            <a:extLst>
              <a:ext uri="{FF2B5EF4-FFF2-40B4-BE49-F238E27FC236}">
                <a16:creationId xmlns:a16="http://schemas.microsoft.com/office/drawing/2014/main" id="{707C0FD2-3A46-C87C-7A8C-39013CCC60B9}"/>
              </a:ext>
            </a:extLst>
          </p:cNvPr>
          <p:cNvSpPr/>
          <p:nvPr/>
        </p:nvSpPr>
        <p:spPr>
          <a:xfrm>
            <a:off x="589280" y="1210534"/>
            <a:ext cx="1673013" cy="8263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Corporate Members</a:t>
            </a:r>
            <a:endParaRPr lang="en-IN" dirty="0"/>
          </a:p>
        </p:txBody>
      </p:sp>
      <p:sp>
        <p:nvSpPr>
          <p:cNvPr id="8" name="Rectangle 7">
            <a:extLst>
              <a:ext uri="{FF2B5EF4-FFF2-40B4-BE49-F238E27FC236}">
                <a16:creationId xmlns:a16="http://schemas.microsoft.com/office/drawing/2014/main" id="{9749D6D0-9FE5-399F-8D6F-5FE6069B21BC}"/>
              </a:ext>
            </a:extLst>
          </p:cNvPr>
          <p:cNvSpPr/>
          <p:nvPr/>
        </p:nvSpPr>
        <p:spPr>
          <a:xfrm>
            <a:off x="589280" y="2263732"/>
            <a:ext cx="1673013" cy="8263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Affiliate </a:t>
            </a:r>
          </a:p>
          <a:p>
            <a:pPr algn="ctr"/>
            <a:r>
              <a:rPr lang="en-US" dirty="0"/>
              <a:t>Members</a:t>
            </a:r>
            <a:endParaRPr lang="en-IN" dirty="0"/>
          </a:p>
        </p:txBody>
      </p:sp>
      <p:sp>
        <p:nvSpPr>
          <p:cNvPr id="9" name="Rectangle 8">
            <a:extLst>
              <a:ext uri="{FF2B5EF4-FFF2-40B4-BE49-F238E27FC236}">
                <a16:creationId xmlns:a16="http://schemas.microsoft.com/office/drawing/2014/main" id="{F94B8D31-E571-28B9-5507-C3CB0EAFA3EA}"/>
              </a:ext>
            </a:extLst>
          </p:cNvPr>
          <p:cNvSpPr/>
          <p:nvPr/>
        </p:nvSpPr>
        <p:spPr>
          <a:xfrm>
            <a:off x="579555" y="3341440"/>
            <a:ext cx="1673013" cy="8263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Associate </a:t>
            </a:r>
          </a:p>
          <a:p>
            <a:pPr algn="ctr"/>
            <a:r>
              <a:rPr lang="en-US" dirty="0"/>
              <a:t>Members</a:t>
            </a:r>
            <a:endParaRPr lang="en-IN" dirty="0"/>
          </a:p>
        </p:txBody>
      </p:sp>
      <p:sp>
        <p:nvSpPr>
          <p:cNvPr id="10" name="Rectangle 9">
            <a:extLst>
              <a:ext uri="{FF2B5EF4-FFF2-40B4-BE49-F238E27FC236}">
                <a16:creationId xmlns:a16="http://schemas.microsoft.com/office/drawing/2014/main" id="{9519CC19-9349-3C55-2BA8-B59145AC80B8}"/>
              </a:ext>
            </a:extLst>
          </p:cNvPr>
          <p:cNvSpPr/>
          <p:nvPr/>
        </p:nvSpPr>
        <p:spPr>
          <a:xfrm>
            <a:off x="589280" y="4405371"/>
            <a:ext cx="1673013" cy="8263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Experts</a:t>
            </a:r>
          </a:p>
        </p:txBody>
      </p:sp>
      <p:sp>
        <p:nvSpPr>
          <p:cNvPr id="11" name="Content Placeholder 2">
            <a:extLst>
              <a:ext uri="{FF2B5EF4-FFF2-40B4-BE49-F238E27FC236}">
                <a16:creationId xmlns:a16="http://schemas.microsoft.com/office/drawing/2014/main" id="{759C720A-CAB0-B9C8-5AB7-37CA39286EBB}"/>
              </a:ext>
            </a:extLst>
          </p:cNvPr>
          <p:cNvSpPr txBox="1">
            <a:spLocks/>
          </p:cNvSpPr>
          <p:nvPr/>
        </p:nvSpPr>
        <p:spPr>
          <a:xfrm>
            <a:off x="2443386" y="2258504"/>
            <a:ext cx="8990001" cy="961529"/>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a:lnSpc>
                <a:spcPct val="100000"/>
              </a:lnSpc>
              <a:spcBef>
                <a:spcPts val="600"/>
              </a:spcBef>
              <a:buClr>
                <a:srgbClr val="00B050"/>
              </a:buClr>
              <a:buFont typeface="Wingdings" panose="05000000000000000000" pitchFamily="2" charset="2"/>
              <a:buChar char="§"/>
            </a:pPr>
            <a:r>
              <a:rPr lang="en-US" sz="1800" dirty="0">
                <a:ea typeface="Calibri" panose="020F0502020204030204" pitchFamily="34" charset="0"/>
                <a:cs typeface="Mangal" panose="02040503050203030202" pitchFamily="18" charset="0"/>
              </a:rPr>
              <a:t>Foreign companies/entities incorporated and registered in India. Will</a:t>
            </a:r>
            <a:r>
              <a:rPr lang="en-US" sz="1800" dirty="0">
                <a:effectLst/>
                <a:ea typeface="Calibri" panose="020F0502020204030204" pitchFamily="34" charset="0"/>
                <a:cs typeface="Mangal" panose="02040503050203030202" pitchFamily="18" charset="0"/>
              </a:rPr>
              <a:t> be part of the General Body and can participate in all the working groups and contribute to deliberations.</a:t>
            </a:r>
            <a:endParaRPr lang="en-GB" sz="1800" dirty="0">
              <a:effectLst/>
              <a:ea typeface="Calibri" panose="020F0502020204030204" pitchFamily="34" charset="0"/>
              <a:cs typeface="Mangal" panose="02040503050203030202" pitchFamily="18" charset="0"/>
            </a:endParaRPr>
          </a:p>
        </p:txBody>
      </p:sp>
      <p:sp>
        <p:nvSpPr>
          <p:cNvPr id="12" name="Content Placeholder 2">
            <a:extLst>
              <a:ext uri="{FF2B5EF4-FFF2-40B4-BE49-F238E27FC236}">
                <a16:creationId xmlns:a16="http://schemas.microsoft.com/office/drawing/2014/main" id="{D021F559-A09B-88FE-DE72-CAD861BF26EB}"/>
              </a:ext>
            </a:extLst>
          </p:cNvPr>
          <p:cNvSpPr txBox="1">
            <a:spLocks/>
          </p:cNvSpPr>
          <p:nvPr/>
        </p:nvSpPr>
        <p:spPr>
          <a:xfrm>
            <a:off x="2455768" y="3229036"/>
            <a:ext cx="8798560" cy="1077771"/>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a:lnSpc>
                <a:spcPct val="100000"/>
              </a:lnSpc>
              <a:spcBef>
                <a:spcPts val="600"/>
              </a:spcBef>
              <a:buClr>
                <a:srgbClr val="00B050"/>
              </a:buClr>
              <a:buFont typeface="Wingdings" panose="05000000000000000000" pitchFamily="2" charset="2"/>
              <a:buChar char="§"/>
            </a:pPr>
            <a:r>
              <a:rPr lang="en-US" sz="1800" dirty="0">
                <a:ea typeface="Calibri" panose="020F0502020204030204" pitchFamily="34" charset="0"/>
                <a:cs typeface="Mangal" panose="02040503050203030202" pitchFamily="18" charset="0"/>
              </a:rPr>
              <a:t>Foreign companies/entities not registered in India and other associations registered in India. Will not be part of the General Body and can participate in all working groups and contribute to deliberations.</a:t>
            </a:r>
            <a:endParaRPr lang="en-GB" sz="1800" dirty="0">
              <a:effectLst/>
              <a:ea typeface="Calibri" panose="020F0502020204030204" pitchFamily="34" charset="0"/>
              <a:cs typeface="Mangal" panose="02040503050203030202" pitchFamily="18" charset="0"/>
            </a:endParaRPr>
          </a:p>
        </p:txBody>
      </p:sp>
      <p:sp>
        <p:nvSpPr>
          <p:cNvPr id="13" name="Content Placeholder 2">
            <a:extLst>
              <a:ext uri="{FF2B5EF4-FFF2-40B4-BE49-F238E27FC236}">
                <a16:creationId xmlns:a16="http://schemas.microsoft.com/office/drawing/2014/main" id="{8EE60039-2A23-F9C4-28DE-34436AEAFCE2}"/>
              </a:ext>
            </a:extLst>
          </p:cNvPr>
          <p:cNvSpPr txBox="1">
            <a:spLocks/>
          </p:cNvSpPr>
          <p:nvPr/>
        </p:nvSpPr>
        <p:spPr>
          <a:xfrm>
            <a:off x="2465493" y="4341617"/>
            <a:ext cx="8798560" cy="961529"/>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a:lnSpc>
                <a:spcPct val="100000"/>
              </a:lnSpc>
              <a:spcBef>
                <a:spcPts val="600"/>
              </a:spcBef>
              <a:buClr>
                <a:srgbClr val="00B050"/>
              </a:buClr>
              <a:buFont typeface="Wingdings" panose="05000000000000000000" pitchFamily="2" charset="2"/>
              <a:buChar char="§"/>
            </a:pPr>
            <a:r>
              <a:rPr lang="en-US" sz="1800" dirty="0">
                <a:ea typeface="Calibri" panose="020F0502020204030204" pitchFamily="34" charset="0"/>
                <a:cs typeface="Mangal" panose="02040503050203030202" pitchFamily="18" charset="0"/>
              </a:rPr>
              <a:t>Individuals who are self-employed or employed in an organization who shall be observers or members with limited privileges. They will not form part of the General Body. They shall be invited by the Chairperson for Expert Committees/Working Groups.</a:t>
            </a:r>
            <a:endParaRPr lang="en-GB" sz="18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9177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FBED99-6FC1-4BB5-8A6B-F44752C39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0375C83-6650-B8B8-7AE9-39D4A69B37B2}"/>
              </a:ext>
            </a:extLst>
          </p:cNvPr>
          <p:cNvPicPr>
            <a:picLocks noChangeAspect="1"/>
          </p:cNvPicPr>
          <p:nvPr/>
        </p:nvPicPr>
        <p:blipFill>
          <a:blip r:embed="rId2"/>
          <a:stretch>
            <a:fillRect/>
          </a:stretch>
        </p:blipFill>
        <p:spPr>
          <a:xfrm>
            <a:off x="572923" y="823288"/>
            <a:ext cx="5986876" cy="2544422"/>
          </a:xfrm>
          <a:prstGeom prst="rect">
            <a:avLst/>
          </a:prstGeom>
        </p:spPr>
      </p:pic>
      <p:sp>
        <p:nvSpPr>
          <p:cNvPr id="32" name="Rectangle 31">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97303"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941F905-54EC-405D-B567-5584E2818F01}"/>
              </a:ext>
            </a:extLst>
          </p:cNvPr>
          <p:cNvPicPr>
            <a:picLocks noChangeAspect="1"/>
          </p:cNvPicPr>
          <p:nvPr/>
        </p:nvPicPr>
        <p:blipFill rotWithShape="1">
          <a:blip r:embed="rId3"/>
          <a:srcRect t="4105" r="-2" b="13143"/>
          <a:stretch/>
        </p:blipFill>
        <p:spPr>
          <a:xfrm>
            <a:off x="2354423" y="3490291"/>
            <a:ext cx="2340853" cy="2340864"/>
          </a:xfrm>
          <a:prstGeom prst="rect">
            <a:avLst/>
          </a:prstGeom>
        </p:spPr>
      </p:pic>
      <p:pic>
        <p:nvPicPr>
          <p:cNvPr id="6" name="Picture 5">
            <a:extLst>
              <a:ext uri="{FF2B5EF4-FFF2-40B4-BE49-F238E27FC236}">
                <a16:creationId xmlns:a16="http://schemas.microsoft.com/office/drawing/2014/main" id="{9001DF79-D459-609D-B2B7-ACDA9C4EECB6}"/>
              </a:ext>
            </a:extLst>
          </p:cNvPr>
          <p:cNvPicPr>
            <a:picLocks noChangeAspect="1"/>
          </p:cNvPicPr>
          <p:nvPr/>
        </p:nvPicPr>
        <p:blipFill>
          <a:blip r:embed="rId4"/>
          <a:stretch>
            <a:fillRect/>
          </a:stretch>
        </p:blipFill>
        <p:spPr>
          <a:xfrm>
            <a:off x="7756286" y="3059410"/>
            <a:ext cx="3764079" cy="2107883"/>
          </a:xfrm>
          <a:prstGeom prst="rect">
            <a:avLst/>
          </a:prstGeom>
        </p:spPr>
      </p:pic>
      <p:sp>
        <p:nvSpPr>
          <p:cNvPr id="34" name="Rectangle 33">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8411"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C67E991-26D3-4B3F-8658-72D466C3512E}"/>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rPr>
              <a:t>Bharat 6G Alliance  |  Restricted Circulation</a:t>
            </a:r>
            <a:endParaRPr kumimoji="0" lang="en-GB"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61AA1DCE-C62E-44B3-8052-6DCF1FD94465}"/>
              </a:ext>
            </a:extLst>
          </p:cNvPr>
          <p:cNvSpPr>
            <a:spLocks noGrp="1"/>
          </p:cNvSpPr>
          <p:nvPr>
            <p:ph type="sldNum" sz="quarter" idx="12"/>
          </p:nvPr>
        </p:nvSpPr>
        <p:spPr>
          <a:xfrm>
            <a:off x="879303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EDA33B97-FCB5-4763-8DAE-DAB87973A8EA}" type="slidenum">
              <a:rPr kumimoji="0" lang="en-GB"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6</a:t>
            </a:fld>
            <a:endParaRPr kumimoji="0" lang="en-GB"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715145C-1E30-2B01-EE37-14188DBF3C05}"/>
              </a:ext>
            </a:extLst>
          </p:cNvPr>
          <p:cNvSpPr/>
          <p:nvPr/>
        </p:nvSpPr>
        <p:spPr>
          <a:xfrm>
            <a:off x="7061200" y="381000"/>
            <a:ext cx="2870200" cy="743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608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B1698D62D3F4345A12A6B71F8F8D7FE" ma:contentTypeVersion="14" ma:contentTypeDescription="Create a new document." ma:contentTypeScope="" ma:versionID="00ad19bf037a22c2e9562434ab840b3b">
  <xsd:schema xmlns:xsd="http://www.w3.org/2001/XMLSchema" xmlns:xs="http://www.w3.org/2001/XMLSchema" xmlns:p="http://schemas.microsoft.com/office/2006/metadata/properties" xmlns:ns3="71c5aaf6-e6ce-465b-b873-5148d2a4c105" xmlns:ns4="7bc0358c-ab62-4515-ae47-8bab9c1fea1d" xmlns:ns5="141655bf-ca30-49f5-a35c-d55ac5e2a09e" targetNamespace="http://schemas.microsoft.com/office/2006/metadata/properties" ma:root="true" ma:fieldsID="695150de620b4e3bafe3638203ef6add" ns3:_="" ns4:_="" ns5:_="">
    <xsd:import namespace="71c5aaf6-e6ce-465b-b873-5148d2a4c105"/>
    <xsd:import namespace="7bc0358c-ab62-4515-ae47-8bab9c1fea1d"/>
    <xsd:import namespace="141655bf-ca30-49f5-a35c-d55ac5e2a09e"/>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FastMetadata" minOccurs="0"/>
                <xsd:element ref="ns5:SharedWithUsers" minOccurs="0"/>
                <xsd:element ref="ns5:SharedWithDetails" minOccurs="0"/>
                <xsd:element ref="ns5:SharingHintHash" minOccurs="0"/>
                <xsd:element ref="ns4:MediaServiceMetadata" minOccurs="0"/>
                <xsd:element ref="ns4:MediaServiceAutoTags" minOccurs="0"/>
                <xsd:element ref="ns4:MediaServiceOCR" minOccurs="0"/>
                <xsd:element ref="ns4:MediaServiceDateTaken" minOccurs="0"/>
                <xsd:element ref="ns4:MediaServiceLocation" minOccurs="0"/>
                <xsd:element ref="ns4:MediaServiceAutoKeyPoints" minOccurs="0"/>
                <xsd:element ref="ns4:MediaServiceKeyPoint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bc0358c-ab62-4515-ae47-8bab9c1fea1d" elementFormDefault="qualified">
    <xsd:import namespace="http://schemas.microsoft.com/office/2006/documentManagement/types"/>
    <xsd:import namespace="http://schemas.microsoft.com/office/infopath/2007/PartnerControls"/>
    <xsd:element name="MediaServiceFastMetadata" ma:index="12" nillable="true" ma:displayName="MediaServiceFastMetadata" ma:description="" ma:hidden="true" ma:internalName="MediaServiceFastMetadata" ma:readOnly="true">
      <xsd:simpleType>
        <xsd:restriction base="dms:Note"/>
      </xsd:simpleType>
    </xsd:element>
    <xsd:element name="MediaServiceMetadata" ma:index="16" nillable="true" ma:displayName="MediaServiceMetadata" ma:description="" ma:hidden="true" ma:internalName="MediaServiceMetadata" ma:readOnly="true">
      <xsd:simpleType>
        <xsd:restriction base="dms:Note"/>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LengthInSeconds" ma:index="2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41655bf-ca30-49f5-a35c-d55ac5e2a09e"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SharingHintHash" ma:index="1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34c87397-5fc1-491e-85e7-d6110dbe9cbd" ContentTypeId="0x0101" PreviousValue="false"/>
</file>

<file path=customXml/itemProps1.xml><?xml version="1.0" encoding="utf-8"?>
<ds:datastoreItem xmlns:ds="http://schemas.openxmlformats.org/officeDocument/2006/customXml" ds:itemID="{0554D30B-FFB6-4069-8FCF-DED6E84D71D1}">
  <ds:schemaRefs>
    <ds:schemaRef ds:uri="http://schemas.microsoft.com/sharepoint/events"/>
  </ds:schemaRefs>
</ds:datastoreItem>
</file>

<file path=customXml/itemProps2.xml><?xml version="1.0" encoding="utf-8"?>
<ds:datastoreItem xmlns:ds="http://schemas.openxmlformats.org/officeDocument/2006/customXml" ds:itemID="{8998B73C-7276-47DA-8EB4-05042F665112}">
  <ds:schemaRefs>
    <ds:schemaRef ds:uri="http://schemas.microsoft.com/sharepoint/v3/contenttype/forms"/>
  </ds:schemaRefs>
</ds:datastoreItem>
</file>

<file path=customXml/itemProps3.xml><?xml version="1.0" encoding="utf-8"?>
<ds:datastoreItem xmlns:ds="http://schemas.openxmlformats.org/officeDocument/2006/customXml" ds:itemID="{08A6009C-26A4-4BA8-82F3-FA57F672FDB6}">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71c5aaf6-e6ce-465b-b873-5148d2a4c105"/>
    <ds:schemaRef ds:uri="7bc0358c-ab62-4515-ae47-8bab9c1fea1d"/>
    <ds:schemaRef ds:uri="http://purl.org/dc/elements/1.1/"/>
    <ds:schemaRef ds:uri="141655bf-ca30-49f5-a35c-d55ac5e2a09e"/>
    <ds:schemaRef ds:uri="http://www.w3.org/XML/1998/namespace"/>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B448B868-F736-483F-8CF4-878931854A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7bc0358c-ab62-4515-ae47-8bab9c1fea1d"/>
    <ds:schemaRef ds:uri="141655bf-ca30-49f5-a35c-d55ac5e2a0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2D60CC7-8B4F-456B-8A8E-C157B89F485E}">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1377</TotalTime>
  <Words>587</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Responsible 6G</vt:lpstr>
      <vt:lpstr>Bharat 6G Alliance (B6GA) Facilitate Realisation of ‘Bharat 6G Vision’</vt:lpstr>
      <vt:lpstr>Focus on business &amp; societal needs and India’s strengths to make a mark on standards contribution</vt:lpstr>
      <vt:lpstr>Bharat 6G Alliance (B6GA) Facilitate Realisation of ‘Bharat 6G Vision’</vt:lpstr>
      <vt:lpstr>Bharat 6G Alliance (B6GA) Membership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Taskforce on International Standards Contribution on 6G</dc:title>
  <dc:creator>N Ganapathy Subramaniam</dc:creator>
  <cp:lastModifiedBy>N Ganapathy Subramaniam</cp:lastModifiedBy>
  <cp:revision>56</cp:revision>
  <dcterms:created xsi:type="dcterms:W3CDTF">2022-02-14T05:47:43Z</dcterms:created>
  <dcterms:modified xsi:type="dcterms:W3CDTF">2023-07-01T14:00:44Z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0x010100BB1698D62D3F4345A12A6B71F8F8D7FE</vt:lpwstr>
  </property>
</Properties>
</file>