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3" r:id="rId7"/>
    <p:sldId id="264" r:id="rId8"/>
    <p:sldId id="262" r:id="rId9"/>
    <p:sldId id="268" r:id="rId10"/>
    <p:sldId id="265" r:id="rId11"/>
    <p:sldId id="266" r:id="rId12"/>
    <p:sldId id="269" r:id="rId13"/>
    <p:sldId id="270" r:id="rId14"/>
    <p:sldId id="271" r:id="rId15"/>
    <p:sldId id="272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okta.com/blog/2019/01/16/history-and-future-of-async-javascript#callbacks-the-old-way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okta.com/blog/2019/01/16/history-and-future-of-async-javascript#promises-the-newer-way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okta.com/blog/2019/01/16/history-and-future-of-async-javascript#asyncawait-the-newest-way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per-and-pencil_game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Tic-tac-toe-game-1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0090" y="1420091"/>
            <a:ext cx="62761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latin typeface="Arial Black" pitchFamily="34" charset="0"/>
              </a:rPr>
              <a:t>1.Name - Pinky </a:t>
            </a:r>
            <a:r>
              <a:rPr lang="en-US" sz="2800" b="1" dirty="0" err="1">
                <a:latin typeface="Arial Black" pitchFamily="34" charset="0"/>
              </a:rPr>
              <a:t>Biswas</a:t>
            </a:r>
            <a:endParaRPr lang="en-US" sz="2800" b="1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Id - 1621276042</a:t>
            </a:r>
          </a:p>
          <a:p>
            <a:r>
              <a:rPr lang="en-US" sz="2800" b="1" dirty="0">
                <a:latin typeface="Arial Black" pitchFamily="34" charset="0"/>
              </a:rPr>
              <a:t>2.Name: : </a:t>
            </a:r>
            <a:r>
              <a:rPr lang="en-US" sz="2800" b="1" dirty="0" err="1">
                <a:latin typeface="Arial Black" pitchFamily="34" charset="0"/>
              </a:rPr>
              <a:t>Dipu</a:t>
            </a:r>
            <a:r>
              <a:rPr lang="en-US" sz="2800" b="1" dirty="0">
                <a:latin typeface="Arial Black" pitchFamily="34" charset="0"/>
              </a:rPr>
              <a:t> Chandra </a:t>
            </a:r>
            <a:r>
              <a:rPr lang="en-US" sz="2800" b="1" dirty="0" err="1">
                <a:latin typeface="Arial Black" pitchFamily="34" charset="0"/>
              </a:rPr>
              <a:t>Malo</a:t>
            </a:r>
            <a:endParaRPr lang="en-US" sz="2800" b="1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Id: 1712419642</a:t>
            </a:r>
          </a:p>
          <a:p>
            <a:r>
              <a:rPr lang="en-US" sz="2800" b="1" dirty="0">
                <a:latin typeface="Arial Black" pitchFamily="34" charset="0"/>
              </a:rPr>
              <a:t>3.Name: </a:t>
            </a:r>
            <a:r>
              <a:rPr lang="en-US" sz="2800" b="1" dirty="0" err="1">
                <a:latin typeface="Arial Black" pitchFamily="34" charset="0"/>
              </a:rPr>
              <a:t>Khorshadul</a:t>
            </a:r>
            <a:r>
              <a:rPr lang="en-US" sz="2800" b="1" dirty="0">
                <a:latin typeface="Arial Black" pitchFamily="34" charset="0"/>
              </a:rPr>
              <a:t> Islam</a:t>
            </a:r>
          </a:p>
          <a:p>
            <a:r>
              <a:rPr lang="en-US" sz="2800" b="1" dirty="0">
                <a:latin typeface="Arial Black" pitchFamily="34" charset="0"/>
              </a:rPr>
              <a:t>Id:1521333642</a:t>
            </a:r>
          </a:p>
          <a:p>
            <a:r>
              <a:rPr lang="en-US" sz="2800" b="1" dirty="0" smtClean="0">
                <a:latin typeface="Arial Black" pitchFamily="34" charset="0"/>
              </a:rPr>
              <a:t>4.Name:Fahad Ahmed </a:t>
            </a:r>
            <a:r>
              <a:rPr lang="en-US" sz="2800" b="1" dirty="0" err="1">
                <a:latin typeface="Arial Black" pitchFamily="34" charset="0"/>
              </a:rPr>
              <a:t>Pranto</a:t>
            </a:r>
            <a:r>
              <a:rPr lang="en-US" sz="2800" b="1" dirty="0">
                <a:latin typeface="Arial Black" pitchFamily="34" charset="0"/>
              </a:rPr>
              <a:t> </a:t>
            </a:r>
          </a:p>
          <a:p>
            <a:r>
              <a:rPr lang="en-US" sz="2800" b="1" dirty="0">
                <a:latin typeface="Arial Black" pitchFamily="34" charset="0"/>
              </a:rPr>
              <a:t>ID: 1612607042</a:t>
            </a:r>
          </a:p>
          <a:p>
            <a:endParaRPr lang="en-US" sz="2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47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438400"/>
            <a:ext cx="7315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/>
                <a:ea typeface="+mn-lt"/>
                <a:cs typeface="+mn-lt"/>
              </a:rPr>
              <a:t>-return a value if a terminal state is found (+10, 0, -10)</a:t>
            </a:r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ea typeface="+mn-lt"/>
                <a:cs typeface="+mn-lt"/>
              </a:rPr>
              <a:t>-go through available spots on the board</a:t>
            </a:r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ea typeface="+mn-lt"/>
                <a:cs typeface="+mn-lt"/>
              </a:rPr>
              <a:t>-call the </a:t>
            </a:r>
            <a:r>
              <a:rPr lang="en-US" sz="2800" dirty="0" err="1">
                <a:latin typeface="Calibri"/>
                <a:ea typeface="+mn-lt"/>
                <a:cs typeface="+mn-lt"/>
              </a:rPr>
              <a:t>minimax</a:t>
            </a:r>
            <a:r>
              <a:rPr lang="en-US" sz="2800" dirty="0">
                <a:latin typeface="Calibri"/>
                <a:ea typeface="+mn-lt"/>
                <a:cs typeface="+mn-lt"/>
              </a:rPr>
              <a:t> function on each available spot (recursion)</a:t>
            </a:r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ea typeface="+mn-lt"/>
                <a:cs typeface="+mn-lt"/>
              </a:rPr>
              <a:t>-evaluate returning values from function calls</a:t>
            </a:r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ea typeface="+mn-lt"/>
                <a:cs typeface="+mn-lt"/>
              </a:rPr>
              <a:t>-and return the best value</a:t>
            </a:r>
            <a:endParaRPr lang="en-US" sz="2800" dirty="0">
              <a:latin typeface="Calibri"/>
              <a:cs typeface="Calibri"/>
            </a:endParaRP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730514"/>
            <a:ext cx="3240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alibri"/>
                <a:cs typeface="Calibri"/>
              </a:rPr>
              <a:t>How it works 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78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lc="http://schemas.openxmlformats.org/drawingml/2006/lockedCanvas" xmlns:a16="http://schemas.microsoft.com/office/drawing/2014/main" xmlns="" id="{FD7725EE-0BA7-4E5C-8CFF-05229291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4600"/>
            <a:ext cx="7783900" cy="37835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1447800"/>
            <a:ext cx="7847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/>
                <a:cs typeface="Calibri"/>
              </a:rPr>
              <a:t> IN this FIGURE , LARGE NUMBERS REPRESENT EACH FUNCTION CALL AND LEVELS REFER TO HOW MANY STEPS AHEAD OF THE GAME THE ALGORITHM IS PLAYING.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143000"/>
            <a:ext cx="6781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5x5 Tic-tac-toe Ai vs human</a:t>
            </a:r>
          </a:p>
          <a:p>
            <a:pPr algn="ctr"/>
            <a:endParaRPr lang="en-US" sz="3200" dirty="0"/>
          </a:p>
          <a:p>
            <a:r>
              <a:rPr lang="en-US" sz="3200" dirty="0">
                <a:latin typeface="Calibri"/>
                <a:ea typeface="+mn-lt"/>
                <a:cs typeface="+mn-lt"/>
              </a:rPr>
              <a:t>- we  will build Ai </a:t>
            </a:r>
            <a:r>
              <a:rPr lang="en-US" sz="3200" dirty="0" smtClean="0">
                <a:latin typeface="Calibri"/>
                <a:ea typeface="+mn-lt"/>
                <a:cs typeface="+mn-lt"/>
              </a:rPr>
              <a:t>vs human </a:t>
            </a:r>
            <a:r>
              <a:rPr lang="en-US" sz="3200" dirty="0">
                <a:latin typeface="Calibri"/>
                <a:ea typeface="+mn-lt"/>
                <a:cs typeface="+mn-lt"/>
              </a:rPr>
              <a:t>tic-tac-toe  5x5 where </a:t>
            </a:r>
            <a:r>
              <a:rPr lang="en-US" sz="3200" dirty="0" err="1">
                <a:latin typeface="Calibri"/>
                <a:ea typeface="+mn-lt"/>
                <a:cs typeface="+mn-lt"/>
              </a:rPr>
              <a:t>ai</a:t>
            </a:r>
            <a:r>
              <a:rPr lang="en-US" sz="3200" dirty="0">
                <a:latin typeface="Calibri"/>
                <a:ea typeface="+mn-lt"/>
                <a:cs typeface="+mn-lt"/>
              </a:rPr>
              <a:t> never </a:t>
            </a:r>
            <a:r>
              <a:rPr lang="en-US" sz="3200" dirty="0" smtClean="0">
                <a:latin typeface="Calibri"/>
                <a:ea typeface="+mn-lt"/>
                <a:cs typeface="+mn-lt"/>
              </a:rPr>
              <a:t>lose with </a:t>
            </a:r>
            <a:r>
              <a:rPr lang="en-US" sz="3200" dirty="0" err="1" smtClean="0">
                <a:latin typeface="Calibri"/>
                <a:ea typeface="+mn-lt"/>
                <a:cs typeface="+mn-lt"/>
              </a:rPr>
              <a:t>minimax</a:t>
            </a:r>
            <a:r>
              <a:rPr lang="en-US" sz="3200" dirty="0" smtClean="0">
                <a:latin typeface="Calibri"/>
                <a:ea typeface="+mn-lt"/>
                <a:cs typeface="+mn-lt"/>
              </a:rPr>
              <a:t> algorithm.</a:t>
            </a:r>
            <a:endParaRPr lang="en-US" sz="3200" dirty="0">
              <a:latin typeface="Calibri"/>
              <a:ea typeface="+mn-lt"/>
              <a:cs typeface="+mn-lt"/>
            </a:endParaRPr>
          </a:p>
          <a:p>
            <a:endParaRPr lang="en-US" sz="3200" dirty="0">
              <a:latin typeface="Calibri"/>
              <a:ea typeface="+mn-lt"/>
              <a:cs typeface="+mn-lt"/>
            </a:endParaRPr>
          </a:p>
          <a:p>
            <a:r>
              <a:rPr lang="en-US" sz="3200" dirty="0" smtClean="0">
                <a:latin typeface="Calibri"/>
                <a:ea typeface="+mn-lt"/>
                <a:cs typeface="+mn-lt"/>
              </a:rPr>
              <a:t>- Compare </a:t>
            </a:r>
            <a:r>
              <a:rPr lang="en-US" sz="3200" dirty="0">
                <a:latin typeface="Calibri"/>
                <a:ea typeface="+mn-lt"/>
                <a:cs typeface="+mn-lt"/>
              </a:rPr>
              <a:t>this game with the previous one In terms  of time complexity.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579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630680"/>
            <a:ext cx="66294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Complexity of </a:t>
            </a:r>
            <a:r>
              <a:rPr lang="en-US" sz="2800" b="1" dirty="0" err="1" smtClean="0"/>
              <a:t>Minimax</a:t>
            </a:r>
            <a:r>
              <a:rPr lang="en-US" sz="2800" b="1" dirty="0" smtClean="0"/>
              <a:t> Algorithm </a:t>
            </a:r>
            <a:endParaRPr lang="en-US" sz="2800" b="1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err="1" smtClean="0"/>
              <a:t>Minimax</a:t>
            </a:r>
            <a:r>
              <a:rPr lang="en-US" sz="2800" dirty="0" smtClean="0"/>
              <a:t> algorithm that searches game trees. It assumes that the players take alternate moves. The time complexity of </a:t>
            </a:r>
            <a:r>
              <a:rPr lang="en-US" sz="2800" dirty="0" err="1" smtClean="0"/>
              <a:t>Minimax</a:t>
            </a:r>
            <a:r>
              <a:rPr lang="en-US" sz="2800" dirty="0" smtClean="0"/>
              <a:t> is O(</a:t>
            </a:r>
            <a:r>
              <a:rPr lang="en-US" sz="2800" dirty="0" err="1" smtClean="0"/>
              <a:t>b^m</a:t>
            </a:r>
            <a:r>
              <a:rPr lang="en-US" sz="2800" dirty="0" smtClean="0"/>
              <a:t>), where b is the number of legal moves at each point and m is the maximum depth of the tree.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55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066800"/>
            <a:ext cx="8534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Comparison</a:t>
            </a:r>
          </a:p>
          <a:p>
            <a:endParaRPr lang="en-US" sz="2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For 3x3 board needs minimum 9! (factorial approximately 3,68,000)  function calls to calculate best move for every iteration .</a:t>
            </a:r>
          </a:p>
          <a:p>
            <a:endParaRPr lang="en-US" sz="2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On the other hand, 5x5 </a:t>
            </a:r>
            <a:r>
              <a:rPr lang="en-US" sz="2400" dirty="0">
                <a:latin typeface="+mj-lt"/>
              </a:rPr>
              <a:t>board needs minimum </a:t>
            </a:r>
            <a:r>
              <a:rPr lang="en-US" sz="2400" dirty="0" smtClean="0">
                <a:latin typeface="+mj-lt"/>
              </a:rPr>
              <a:t>25! </a:t>
            </a:r>
            <a:r>
              <a:rPr lang="en-US" sz="2400" dirty="0">
                <a:latin typeface="+mj-lt"/>
              </a:rPr>
              <a:t>(factorial </a:t>
            </a:r>
            <a:r>
              <a:rPr lang="en-US" sz="2400" dirty="0" smtClean="0">
                <a:latin typeface="+mj-lt"/>
              </a:rPr>
              <a:t>approximately  1.55*10^25)  </a:t>
            </a:r>
            <a:r>
              <a:rPr lang="en-US" sz="2400" dirty="0">
                <a:latin typeface="+mj-lt"/>
              </a:rPr>
              <a:t>function calls to calculate best move for every iteration </a:t>
            </a:r>
            <a:r>
              <a:rPr lang="en-US" sz="2400" dirty="0" smtClean="0">
                <a:latin typeface="+mj-lt"/>
              </a:rPr>
              <a:t>. It just goes exponentially as the board size goes up.</a:t>
            </a: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/>
          </a:p>
          <a:p>
            <a:endParaRPr lang="en-US" sz="2400" dirty="0" smtClean="0">
              <a:latin typeface="+mj-lt"/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209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1" y="1143000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Improvement 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There is a scope for improvement in 5*5 board. Fortunately, making the actual </a:t>
            </a:r>
            <a:r>
              <a:rPr lang="en-US" sz="2800" dirty="0" err="1" smtClean="0">
                <a:latin typeface="+mj-lt"/>
              </a:rPr>
              <a:t>minimax</a:t>
            </a:r>
            <a:r>
              <a:rPr lang="en-US" sz="2800" dirty="0" smtClean="0">
                <a:latin typeface="+mj-lt"/>
              </a:rPr>
              <a:t> decision is feasible without even looking at every game tree node. Therefore , without evaluating we delete nodes from the tree and this process is called pruning (alpha-beta  pruning) .</a:t>
            </a: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3112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3047999"/>
            <a:ext cx="32563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Calibri"/>
                <a:cs typeface="Calibri"/>
              </a:rPr>
              <a:t>   </a:t>
            </a:r>
            <a:r>
              <a:rPr lang="en-US" sz="4400" b="1" dirty="0" smtClean="0">
                <a:latin typeface="Calibri"/>
                <a:cs typeface="Calibri"/>
              </a:rPr>
              <a:t> </a:t>
            </a:r>
            <a:r>
              <a:rPr lang="en-US" sz="4400" b="1" dirty="0">
                <a:latin typeface="Calibri"/>
                <a:cs typeface="Calibri"/>
              </a:rPr>
              <a:t>Thank 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8568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066800"/>
            <a:ext cx="75438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rgbClr val="FFC000"/>
                </a:solidFill>
              </a:rPr>
              <a:t>Javascript</a:t>
            </a:r>
            <a:r>
              <a:rPr lang="en-US" sz="4400" dirty="0" smtClean="0">
                <a:solidFill>
                  <a:srgbClr val="FFC000"/>
                </a:solidFill>
              </a:rPr>
              <a:t> History</a:t>
            </a:r>
          </a:p>
          <a:p>
            <a:r>
              <a:rPr lang="en-US" sz="2400" dirty="0" smtClean="0"/>
              <a:t>Everyone </a:t>
            </a:r>
            <a:r>
              <a:rPr lang="en-US" sz="2400" dirty="0"/>
              <a:t>knows that JavaScript is eating the world. The problem is, there are lots of developers responsible for building software with JavaScript without a particularly deep knowledge of the language. It is easy to learn the basics and be productive, but newer programmers have a tendency to misuse some of JavaScript. Asynchronous JavaScript is particularly misunderstood. In this post, I will show you the most common ways to make asynchronous JavaScript calls and when to use each one. There are a lot of idiosyncrasies when using JavaScript in the browser, so for the purposes of this post, I will be discussing JavaScript on the server using Node.</a:t>
            </a:r>
          </a:p>
        </p:txBody>
      </p:sp>
    </p:spTree>
    <p:extLst>
      <p:ext uri="{BB962C8B-B14F-4D97-AF65-F5344CB8AC3E}">
        <p14:creationId xmlns:p14="http://schemas.microsoft.com/office/powerpoint/2010/main" val="3827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1" y="1752600"/>
            <a:ext cx="71628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2"/>
              </a:rPr>
              <a:t>Callbacks (The Old Way)</a:t>
            </a:r>
            <a:endParaRPr lang="en-US" sz="3200" dirty="0"/>
          </a:p>
          <a:p>
            <a:r>
              <a:rPr lang="en-US" sz="2800" dirty="0"/>
              <a:t>The </a:t>
            </a:r>
            <a:r>
              <a:rPr lang="en-US" sz="2800" dirty="0" err="1"/>
              <a:t>setTimeout</a:t>
            </a:r>
            <a:r>
              <a:rPr lang="en-US" sz="2800" dirty="0"/>
              <a:t>() function’s first parameter is a function to call when the timeout finishes. This is a simple example of a callback. The function passed is known as a “callback” function and the work being done asynchronously is the timer.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676400"/>
            <a:ext cx="6858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linkClick r:id="rId2"/>
              </a:rPr>
              <a:t>Promises (The Newer Way)</a:t>
            </a:r>
            <a:endParaRPr lang="en-US" sz="3600" dirty="0"/>
          </a:p>
          <a:p>
            <a:r>
              <a:rPr lang="en-US" sz="3200" dirty="0"/>
              <a:t>Promises were introduced to fix a lot of the problems with using callbacks to do asynchronous operations. A promise is just that: a promise to let the calling code know when the asynchronous call has finished.</a:t>
            </a:r>
          </a:p>
        </p:txBody>
      </p:sp>
    </p:spTree>
    <p:extLst>
      <p:ext uri="{BB962C8B-B14F-4D97-AF65-F5344CB8AC3E}">
        <p14:creationId xmlns:p14="http://schemas.microsoft.com/office/powerpoint/2010/main" val="33724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447800"/>
            <a:ext cx="6477000" cy="472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1219200"/>
            <a:ext cx="7696200" cy="463248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36406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3D3D3D"/>
                </a:solidFill>
                <a:effectLst/>
                <a:latin typeface="proxima-nova"/>
                <a:cs typeface="Arial" pitchFamily="34" charset="0"/>
                <a:hlinkClick r:id="rId2"/>
              </a:rPr>
              <a:t>Async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proxima-nova"/>
                <a:cs typeface="Arial" pitchFamily="34" charset="0"/>
                <a:hlinkClick r:id="rId2"/>
              </a:rPr>
              <a:t>/Await (The Newest Way)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5D5D5D"/>
              </a:solidFill>
              <a:effectLst/>
              <a:latin typeface="proxima-nov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5D5D5D"/>
                </a:solidFill>
                <a:effectLst/>
                <a:latin typeface="proxima-nova"/>
                <a:cs typeface="Arial" pitchFamily="34" charset="0"/>
              </a:rPr>
              <a:t>The 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5D5D5D"/>
                </a:solidFill>
                <a:effectLst/>
                <a:latin typeface="Courier New" pitchFamily="49" charset="0"/>
                <a:cs typeface="Courier New" pitchFamily="49" charset="0"/>
              </a:rPr>
              <a:t>async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5D5D5D"/>
                </a:solidFill>
                <a:effectLst/>
                <a:latin typeface="proxima-nova"/>
                <a:cs typeface="Arial" pitchFamily="34" charset="0"/>
              </a:rPr>
              <a:t> keyword in JavaScript adds a whole new level of cool to promises: the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5D5D5D"/>
                </a:solidFill>
                <a:effectLst/>
                <a:latin typeface="Courier New" pitchFamily="49" charset="0"/>
                <a:cs typeface="Courier New" pitchFamily="49" charset="0"/>
              </a:rPr>
              <a:t>await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5D5D5D"/>
                </a:solidFill>
                <a:effectLst/>
                <a:latin typeface="proxima-nova"/>
                <a:cs typeface="Arial" pitchFamily="34" charset="0"/>
              </a:rPr>
              <a:t> keyword! This can make your code much more readable because the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5D5D5D"/>
                </a:solidFill>
                <a:effectLst/>
                <a:latin typeface="Courier New" pitchFamily="49" charset="0"/>
                <a:cs typeface="Courier New" pitchFamily="49" charset="0"/>
              </a:rPr>
              <a:t>await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5D5D5D"/>
                </a:solidFill>
                <a:effectLst/>
                <a:latin typeface="proxima-nova"/>
                <a:cs typeface="Arial" pitchFamily="34" charset="0"/>
              </a:rPr>
              <a:t> keyword lets the code end up reading like traditional synchronous JavaScript.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990600"/>
            <a:ext cx="7543800" cy="434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we’re studying on what is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how it works . we select one easy game that is tic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tac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toe game.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</a:pPr>
            <a:r>
              <a:rPr lang="en-US" sz="2800" dirty="0"/>
              <a:t>Tic-tac-toe  </a:t>
            </a:r>
            <a:r>
              <a:rPr lang="en-US" sz="2800" dirty="0" err="1"/>
              <a:t>Xs</a:t>
            </a:r>
            <a:r>
              <a:rPr lang="en-US" sz="2800" dirty="0"/>
              <a:t> and </a:t>
            </a:r>
            <a:r>
              <a:rPr lang="en-US" sz="2800" dirty="0" err="1"/>
              <a:t>Os</a:t>
            </a:r>
            <a:r>
              <a:rPr lang="en-US" sz="2800" dirty="0"/>
              <a:t> is a </a:t>
            </a:r>
            <a:r>
              <a:rPr lang="en-US" sz="2800" dirty="0">
                <a:hlinkClick r:id="rId2" tooltip="Paper-and-pencil game"/>
              </a:rPr>
              <a:t>paper-and-pencil game</a:t>
            </a:r>
            <a:r>
              <a:rPr lang="en-US" sz="2800" dirty="0"/>
              <a:t> for two players, </a:t>
            </a:r>
            <a:r>
              <a:rPr lang="en-US" sz="2800" i="1" dirty="0"/>
              <a:t>X</a:t>
            </a:r>
            <a:r>
              <a:rPr lang="en-US" sz="2800" dirty="0"/>
              <a:t> and </a:t>
            </a:r>
            <a:r>
              <a:rPr lang="en-US" sz="2800" i="1" dirty="0"/>
              <a:t>O</a:t>
            </a:r>
            <a:r>
              <a:rPr lang="en-US" sz="2800" dirty="0"/>
              <a:t>, who take turns marking the spaces in a 3×3 grid. The player who succeeds in placing three of their marks in a horizontal, vertical, or diagonal row is the winner.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7484" y="3942968"/>
            <a:ext cx="7539108" cy="22000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</a:pPr>
            <a:r>
              <a:rPr lang="en-US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tic </a:t>
            </a:r>
            <a:r>
              <a:rPr lang="en-US" sz="32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tac</a:t>
            </a:r>
            <a:r>
              <a:rPr lang="en-US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toe game , we implement </a:t>
            </a:r>
            <a:r>
              <a:rPr lang="en-US" sz="32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javascript’s</a:t>
            </a:r>
            <a:r>
              <a:rPr lang="en-US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oldest way (callback )  and with out any error we successfully run </a:t>
            </a:r>
            <a:r>
              <a:rPr lang="en-US" sz="32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84" y="2590800"/>
            <a:ext cx="6539552" cy="1097811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2869" y="990600"/>
            <a:ext cx="643338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following example game is won by the first player, X: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Game of Tic-tac-toe, won by X"/>
              </a:rPr>
              <a:t>  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133600"/>
            <a:ext cx="792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4400" b="1" dirty="0">
                <a:latin typeface="Calibri"/>
                <a:cs typeface="Calibri"/>
              </a:rPr>
              <a:t>Tic </a:t>
            </a:r>
            <a:r>
              <a:rPr lang="en-US" sz="4400" b="1" dirty="0" err="1">
                <a:latin typeface="Calibri"/>
                <a:cs typeface="Calibri"/>
              </a:rPr>
              <a:t>tac</a:t>
            </a:r>
            <a:r>
              <a:rPr lang="en-US" sz="4400" b="1" dirty="0">
                <a:latin typeface="Calibri"/>
                <a:cs typeface="Calibri"/>
              </a:rPr>
              <a:t> toe –creating unbeatable </a:t>
            </a:r>
            <a:r>
              <a:rPr lang="en-US" sz="4400" b="1" dirty="0" err="1">
                <a:latin typeface="Calibri"/>
                <a:cs typeface="Calibri"/>
              </a:rPr>
              <a:t>ai</a:t>
            </a:r>
            <a:r>
              <a:rPr lang="en-US" sz="4400" b="1" dirty="0">
                <a:latin typeface="Calibri"/>
                <a:cs typeface="Calibri"/>
              </a:rPr>
              <a:t> by using </a:t>
            </a:r>
            <a:r>
              <a:rPr lang="en-US" sz="4400" b="1" dirty="0" err="1">
                <a:latin typeface="Calibri"/>
                <a:cs typeface="Calibri"/>
              </a:rPr>
              <a:t>minimax</a:t>
            </a:r>
            <a:r>
              <a:rPr lang="en-US" sz="4400" b="1" dirty="0">
                <a:latin typeface="Calibri"/>
                <a:cs typeface="Calibri"/>
              </a:rPr>
              <a:t> algorithm.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144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90600"/>
            <a:ext cx="82642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/>
                <a:cs typeface="Calibri"/>
              </a:rPr>
              <a:t>What is </a:t>
            </a:r>
            <a:r>
              <a:rPr lang="en-US" sz="2800" b="1" dirty="0" err="1">
                <a:latin typeface="Calibri"/>
                <a:cs typeface="Calibri"/>
              </a:rPr>
              <a:t>minimax</a:t>
            </a:r>
            <a:r>
              <a:rPr lang="en-US" sz="2800" b="1" dirty="0">
                <a:latin typeface="Calibri"/>
                <a:cs typeface="Calibri"/>
              </a:rPr>
              <a:t> algorithm:</a:t>
            </a:r>
            <a:endParaRPr lang="en-US" sz="2800" b="1" dirty="0">
              <a:latin typeface="Calibri"/>
              <a:ea typeface="+mn-lt"/>
              <a:cs typeface="+mn-lt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>
                <a:latin typeface="Calibri"/>
                <a:cs typeface="Calibri"/>
              </a:rPr>
              <a:t>-</a:t>
            </a:r>
            <a:r>
              <a:rPr lang="en-US" sz="2800" dirty="0" err="1">
                <a:latin typeface="Calibri"/>
                <a:cs typeface="Calibri"/>
              </a:rPr>
              <a:t>Minimax</a:t>
            </a:r>
            <a:r>
              <a:rPr lang="en-US" sz="2800" dirty="0">
                <a:latin typeface="Calibri"/>
                <a:cs typeface="Calibri"/>
              </a:rPr>
              <a:t> is a recursive algorithm which is used to choose an optimal move for a player assuming that the opponent is also playing  optimally. 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latin typeface="Calibri"/>
                <a:cs typeface="Calibri"/>
              </a:rPr>
              <a:t>-its goal is to minimize the maximum loss. This algorithm sees a few steps ahead and puts itself in the shoes of its opponent. It keeps playing ahead until it reaches a terminal arrangement of the board (terminal state) resulting in a tie, a win, or a loss</a:t>
            </a:r>
            <a:r>
              <a:rPr lang="en-US" sz="2800" dirty="0" smtClean="0">
                <a:latin typeface="Calibri"/>
                <a:cs typeface="Calibri"/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latin typeface="Calibri"/>
                <a:cs typeface="Calibri"/>
              </a:rPr>
              <a:t>Once </a:t>
            </a:r>
            <a:r>
              <a:rPr lang="en-US" sz="2800" dirty="0">
                <a:latin typeface="Calibri"/>
                <a:cs typeface="Calibri"/>
              </a:rPr>
              <a:t>in a terminal state, the AI will assign an arbitrary positive score (+10) for a win, a negative score (-10) for a loss, or a neutral score (0) for a tie.</a:t>
            </a:r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96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305</TotalTime>
  <Words>584</Words>
  <Application>Microsoft Office PowerPoint</Application>
  <PresentationFormat>On-screen Show (4:3)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Calibri</vt:lpstr>
      <vt:lpstr>Constantia</vt:lpstr>
      <vt:lpstr>Courier New</vt:lpstr>
      <vt:lpstr>proxima-nova</vt:lpstr>
      <vt:lpstr>Times New Roman</vt:lpstr>
      <vt:lpstr>Wingdings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Dipu Chandra Malo</dc:creator>
  <cp:lastModifiedBy>Windows User</cp:lastModifiedBy>
  <cp:revision>11</cp:revision>
  <dcterms:created xsi:type="dcterms:W3CDTF">2006-08-16T00:00:00Z</dcterms:created>
  <dcterms:modified xsi:type="dcterms:W3CDTF">2019-12-21T06:43:13Z</dcterms:modified>
</cp:coreProperties>
</file>