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8" r:id="rId8"/>
    <p:sldId id="262" r:id="rId9"/>
    <p:sldId id="263" r:id="rId10"/>
    <p:sldId id="264" r:id="rId11"/>
    <p:sldId id="269" r:id="rId12"/>
    <p:sldId id="270" r:id="rId13"/>
    <p:sldId id="265" r:id="rId14"/>
    <p:sldId id="271" r:id="rId15"/>
    <p:sldId id="267"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D6D3FE-F9A6-46BE-A48F-3912C9D82A75}">
          <p14:sldIdLst>
            <p14:sldId id="256"/>
            <p14:sldId id="257"/>
            <p14:sldId id="258"/>
            <p14:sldId id="259"/>
            <p14:sldId id="260"/>
            <p14:sldId id="261"/>
            <p14:sldId id="268"/>
            <p14:sldId id="262"/>
            <p14:sldId id="263"/>
            <p14:sldId id="264"/>
            <p14:sldId id="269"/>
            <p14:sldId id="270"/>
            <p14:sldId id="265"/>
            <p14:sldId id="271"/>
            <p14:sldId id="267"/>
            <p14:sldId id="272"/>
            <p14:sldId id="273"/>
            <p14:sldId id="274"/>
            <p14:sldId id="275"/>
            <p14:sldId id="276"/>
            <p14:sldId id="277"/>
          </p14:sldIdLst>
        </p14:section>
        <p14:section name="Untitled Section" id="{20354D24-95B2-4866-AFAB-E7F396D535D1}">
          <p14:sldIdLst>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077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277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337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55835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536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0644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7600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753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217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118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421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511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643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806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17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980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8/17/2025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130975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109" y="405418"/>
            <a:ext cx="6874497" cy="1951283"/>
          </a:xfrm>
        </p:spPr>
        <p:txBody>
          <a:bodyPr>
            <a:noAutofit/>
          </a:bodyPr>
          <a:lstStyle/>
          <a:p>
            <a:r>
              <a:rPr sz="4400" dirty="0"/>
              <a:t>Outperforming S&amp;P 500 and Nasdaq 100 with Portfolio Optimization</a:t>
            </a:r>
          </a:p>
        </p:txBody>
      </p:sp>
      <p:sp>
        <p:nvSpPr>
          <p:cNvPr id="3" name="Subtitle 2"/>
          <p:cNvSpPr>
            <a:spLocks noGrp="1"/>
          </p:cNvSpPr>
          <p:nvPr>
            <p:ph type="subTitle" idx="1"/>
          </p:nvPr>
        </p:nvSpPr>
        <p:spPr>
          <a:xfrm>
            <a:off x="685800" y="2356700"/>
            <a:ext cx="7609788" cy="4279769"/>
          </a:xfrm>
        </p:spPr>
        <p:txBody>
          <a:bodyPr>
            <a:normAutofit/>
          </a:bodyPr>
          <a:lstStyle/>
          <a:p>
            <a:pPr algn="ctr"/>
            <a:endParaRPr sz="2000" dirty="0">
              <a:solidFill>
                <a:srgbClr val="0070C0"/>
              </a:solidFill>
            </a:endParaRPr>
          </a:p>
          <a:p>
            <a:pPr algn="ctr"/>
            <a:r>
              <a:rPr lang="en-US" sz="2000" dirty="0">
                <a:solidFill>
                  <a:srgbClr val="0070C0"/>
                </a:solidFill>
              </a:rPr>
              <a:t>BY</a:t>
            </a:r>
            <a:r>
              <a:rPr sz="2000" dirty="0">
                <a:solidFill>
                  <a:srgbClr val="0070C0"/>
                </a:solidFill>
              </a:rPr>
              <a:t>: </a:t>
            </a:r>
            <a:endParaRPr lang="en-US" sz="2000" dirty="0">
              <a:solidFill>
                <a:srgbClr val="0070C0"/>
              </a:solidFill>
            </a:endParaRPr>
          </a:p>
          <a:p>
            <a:pPr algn="ctr"/>
            <a:r>
              <a:rPr lang="en-US" sz="2000" dirty="0">
                <a:solidFill>
                  <a:srgbClr val="0070C0"/>
                </a:solidFill>
              </a:rPr>
              <a:t>DEEPSHIKHA SARDA(24N0068)</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64676"/>
          </a:xfrm>
        </p:spPr>
        <p:txBody>
          <a:bodyPr>
            <a:normAutofit fontScale="90000"/>
          </a:bodyPr>
          <a:lstStyle/>
          <a:p>
            <a:r>
              <a:rPr lang="en-US" dirty="0"/>
              <a:t>Comparison based on </a:t>
            </a:r>
            <a:r>
              <a:rPr dirty="0"/>
              <a:t>Alpha and Beta</a:t>
            </a:r>
            <a:r>
              <a:rPr lang="en-US" dirty="0"/>
              <a:t> Values</a:t>
            </a:r>
            <a:endParaRPr dirty="0"/>
          </a:p>
        </p:txBody>
      </p:sp>
      <p:pic>
        <p:nvPicPr>
          <p:cNvPr id="5" name="Picture 4">
            <a:extLst>
              <a:ext uri="{FF2B5EF4-FFF2-40B4-BE49-F238E27FC236}">
                <a16:creationId xmlns:a16="http://schemas.microsoft.com/office/drawing/2014/main" id="{B3BE100C-7FE7-D735-F2EB-4480F31549B8}"/>
              </a:ext>
            </a:extLst>
          </p:cNvPr>
          <p:cNvPicPr>
            <a:picLocks noChangeAspect="1"/>
          </p:cNvPicPr>
          <p:nvPr/>
        </p:nvPicPr>
        <p:blipFill>
          <a:blip r:embed="rId2"/>
          <a:stretch>
            <a:fillRect/>
          </a:stretch>
        </p:blipFill>
        <p:spPr>
          <a:xfrm>
            <a:off x="882690" y="1806836"/>
            <a:ext cx="6386106" cy="41980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6C55-66F3-BDD4-752B-7781F87B9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1FA6D-CD23-D770-5853-3B19D6635B2D}"/>
              </a:ext>
            </a:extLst>
          </p:cNvPr>
          <p:cNvSpPr>
            <a:spLocks noGrp="1"/>
          </p:cNvSpPr>
          <p:nvPr>
            <p:ph type="title"/>
          </p:nvPr>
        </p:nvSpPr>
        <p:spPr>
          <a:xfrm>
            <a:off x="609599" y="609600"/>
            <a:ext cx="6347713" cy="992957"/>
          </a:xfrm>
        </p:spPr>
        <p:txBody>
          <a:bodyPr>
            <a:normAutofit fontScale="90000"/>
          </a:bodyPr>
          <a:lstStyle/>
          <a:p>
            <a:r>
              <a:rPr lang="en-US" dirty="0"/>
              <a:t>Comparison based on Alpha and Beta Values</a:t>
            </a:r>
            <a:endParaRPr dirty="0"/>
          </a:p>
        </p:txBody>
      </p:sp>
      <p:pic>
        <p:nvPicPr>
          <p:cNvPr id="4" name="Picture 3">
            <a:extLst>
              <a:ext uri="{FF2B5EF4-FFF2-40B4-BE49-F238E27FC236}">
                <a16:creationId xmlns:a16="http://schemas.microsoft.com/office/drawing/2014/main" id="{D03886D0-0632-CDBB-03A9-4604362F93C9}"/>
              </a:ext>
            </a:extLst>
          </p:cNvPr>
          <p:cNvPicPr>
            <a:picLocks noChangeAspect="1"/>
          </p:cNvPicPr>
          <p:nvPr/>
        </p:nvPicPr>
        <p:blipFill>
          <a:blip r:embed="rId2"/>
          <a:stretch>
            <a:fillRect/>
          </a:stretch>
        </p:blipFill>
        <p:spPr>
          <a:xfrm>
            <a:off x="684726" y="1771042"/>
            <a:ext cx="6545633" cy="4477358"/>
          </a:xfrm>
          <a:prstGeom prst="rect">
            <a:avLst/>
          </a:prstGeom>
        </p:spPr>
      </p:pic>
    </p:spTree>
    <p:extLst>
      <p:ext uri="{BB962C8B-B14F-4D97-AF65-F5344CB8AC3E}">
        <p14:creationId xmlns:p14="http://schemas.microsoft.com/office/powerpoint/2010/main" val="320629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3B90B-BFC5-4DF3-5634-D88EDD59C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E23FA-6CD5-28DF-07C3-559B90313CE4}"/>
              </a:ext>
            </a:extLst>
          </p:cNvPr>
          <p:cNvSpPr>
            <a:spLocks noGrp="1"/>
          </p:cNvSpPr>
          <p:nvPr>
            <p:ph type="title"/>
          </p:nvPr>
        </p:nvSpPr>
        <p:spPr>
          <a:xfrm>
            <a:off x="1014952" y="100553"/>
            <a:ext cx="6347713" cy="1320800"/>
          </a:xfrm>
        </p:spPr>
        <p:txBody>
          <a:bodyPr>
            <a:normAutofit/>
          </a:bodyPr>
          <a:lstStyle/>
          <a:p>
            <a:r>
              <a:rPr lang="en-US" dirty="0"/>
              <a:t>Comparison based on Alpha and Beta Values</a:t>
            </a:r>
            <a:endParaRPr dirty="0"/>
          </a:p>
        </p:txBody>
      </p:sp>
      <p:pic>
        <p:nvPicPr>
          <p:cNvPr id="5" name="Picture 4">
            <a:extLst>
              <a:ext uri="{FF2B5EF4-FFF2-40B4-BE49-F238E27FC236}">
                <a16:creationId xmlns:a16="http://schemas.microsoft.com/office/drawing/2014/main" id="{405A11A5-926C-0630-7A69-60C1C4223552}"/>
              </a:ext>
            </a:extLst>
          </p:cNvPr>
          <p:cNvPicPr>
            <a:picLocks noChangeAspect="1"/>
          </p:cNvPicPr>
          <p:nvPr/>
        </p:nvPicPr>
        <p:blipFill>
          <a:blip r:embed="rId2"/>
          <a:stretch>
            <a:fillRect/>
          </a:stretch>
        </p:blipFill>
        <p:spPr>
          <a:xfrm>
            <a:off x="1301254" y="1269269"/>
            <a:ext cx="4964401" cy="4431329"/>
          </a:xfrm>
          <a:prstGeom prst="rect">
            <a:avLst/>
          </a:prstGeom>
        </p:spPr>
      </p:pic>
      <p:pic>
        <p:nvPicPr>
          <p:cNvPr id="7" name="Picture 6">
            <a:extLst>
              <a:ext uri="{FF2B5EF4-FFF2-40B4-BE49-F238E27FC236}">
                <a16:creationId xmlns:a16="http://schemas.microsoft.com/office/drawing/2014/main" id="{D297015C-2CD9-3B49-CDF9-D3356C2DBE55}"/>
              </a:ext>
            </a:extLst>
          </p:cNvPr>
          <p:cNvPicPr>
            <a:picLocks noChangeAspect="1"/>
          </p:cNvPicPr>
          <p:nvPr/>
        </p:nvPicPr>
        <p:blipFill>
          <a:blip r:embed="rId3"/>
          <a:stretch>
            <a:fillRect/>
          </a:stretch>
        </p:blipFill>
        <p:spPr>
          <a:xfrm>
            <a:off x="1301255" y="5588731"/>
            <a:ext cx="4964400" cy="1028789"/>
          </a:xfrm>
          <a:prstGeom prst="rect">
            <a:avLst/>
          </a:prstGeom>
        </p:spPr>
      </p:pic>
    </p:spTree>
    <p:extLst>
      <p:ext uri="{BB962C8B-B14F-4D97-AF65-F5344CB8AC3E}">
        <p14:creationId xmlns:p14="http://schemas.microsoft.com/office/powerpoint/2010/main" val="233985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2632" y="645715"/>
            <a:ext cx="5826719" cy="657186"/>
          </a:xfrm>
        </p:spPr>
        <p:txBody>
          <a:bodyPr/>
          <a:lstStyle/>
          <a:p>
            <a:r>
              <a:rPr lang="en-US" sz="4400" dirty="0"/>
              <a:t>Comparison using </a:t>
            </a:r>
            <a:r>
              <a:rPr sz="4400" dirty="0"/>
              <a:t>RAR</a:t>
            </a:r>
          </a:p>
        </p:txBody>
      </p:sp>
      <p:sp>
        <p:nvSpPr>
          <p:cNvPr id="8" name="Subtitle 7">
            <a:extLst>
              <a:ext uri="{FF2B5EF4-FFF2-40B4-BE49-F238E27FC236}">
                <a16:creationId xmlns:a16="http://schemas.microsoft.com/office/drawing/2014/main" id="{E250B3F9-1743-2BBE-F89C-7D2946510240}"/>
              </a:ext>
            </a:extLst>
          </p:cNvPr>
          <p:cNvSpPr>
            <a:spLocks noGrp="1"/>
          </p:cNvSpPr>
          <p:nvPr>
            <p:ph type="subTitle" idx="1"/>
          </p:nvPr>
        </p:nvSpPr>
        <p:spPr>
          <a:xfrm>
            <a:off x="1045754" y="1477316"/>
            <a:ext cx="6637091" cy="1096899"/>
          </a:xfrm>
        </p:spPr>
        <p:txBody>
          <a:bodyPr/>
          <a:lstStyle/>
          <a:p>
            <a:pPr algn="l"/>
            <a:r>
              <a:rPr lang="en-US" dirty="0"/>
              <a:t>Risk Adjusted Returns = (Return of Stock/Portfolio – Risk Free Rate)/(Standard Deviation of each stock)</a:t>
            </a:r>
            <a:endParaRPr lang="en-IN" dirty="0"/>
          </a:p>
        </p:txBody>
      </p:sp>
      <p:pic>
        <p:nvPicPr>
          <p:cNvPr id="14" name="Picture 13">
            <a:extLst>
              <a:ext uri="{FF2B5EF4-FFF2-40B4-BE49-F238E27FC236}">
                <a16:creationId xmlns:a16="http://schemas.microsoft.com/office/drawing/2014/main" id="{8AD77E7A-0517-A1ED-8D22-BC27A6FA981D}"/>
              </a:ext>
            </a:extLst>
          </p:cNvPr>
          <p:cNvPicPr>
            <a:picLocks noChangeAspect="1"/>
          </p:cNvPicPr>
          <p:nvPr/>
        </p:nvPicPr>
        <p:blipFill>
          <a:blip r:embed="rId2"/>
          <a:stretch>
            <a:fillRect/>
          </a:stretch>
        </p:blipFill>
        <p:spPr>
          <a:xfrm>
            <a:off x="1045754" y="2117950"/>
            <a:ext cx="6269446" cy="41791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A7BF6-8543-BDCB-85B4-FF80495858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A67FE-7453-8F0B-BA4C-B60A75E32C98}"/>
              </a:ext>
            </a:extLst>
          </p:cNvPr>
          <p:cNvSpPr>
            <a:spLocks noGrp="1"/>
          </p:cNvSpPr>
          <p:nvPr>
            <p:ph type="ctrTitle"/>
          </p:nvPr>
        </p:nvSpPr>
        <p:spPr>
          <a:xfrm>
            <a:off x="932632" y="645715"/>
            <a:ext cx="5826719" cy="657186"/>
          </a:xfrm>
        </p:spPr>
        <p:txBody>
          <a:bodyPr/>
          <a:lstStyle/>
          <a:p>
            <a:r>
              <a:rPr lang="en-US" sz="4400" dirty="0"/>
              <a:t>Comparison using </a:t>
            </a:r>
            <a:r>
              <a:rPr sz="4400" dirty="0"/>
              <a:t>RAR</a:t>
            </a:r>
          </a:p>
        </p:txBody>
      </p:sp>
      <p:pic>
        <p:nvPicPr>
          <p:cNvPr id="4" name="Picture 3">
            <a:extLst>
              <a:ext uri="{FF2B5EF4-FFF2-40B4-BE49-F238E27FC236}">
                <a16:creationId xmlns:a16="http://schemas.microsoft.com/office/drawing/2014/main" id="{9551A790-439E-619C-E66C-5B90AF2A8CDC}"/>
              </a:ext>
            </a:extLst>
          </p:cNvPr>
          <p:cNvPicPr>
            <a:picLocks noChangeAspect="1"/>
          </p:cNvPicPr>
          <p:nvPr/>
        </p:nvPicPr>
        <p:blipFill>
          <a:blip r:embed="rId2"/>
          <a:stretch>
            <a:fillRect/>
          </a:stretch>
        </p:blipFill>
        <p:spPr>
          <a:xfrm>
            <a:off x="650450" y="1411966"/>
            <a:ext cx="6711885" cy="2419736"/>
          </a:xfrm>
          <a:prstGeom prst="rect">
            <a:avLst/>
          </a:prstGeom>
        </p:spPr>
      </p:pic>
      <p:pic>
        <p:nvPicPr>
          <p:cNvPr id="9" name="Picture 8">
            <a:extLst>
              <a:ext uri="{FF2B5EF4-FFF2-40B4-BE49-F238E27FC236}">
                <a16:creationId xmlns:a16="http://schemas.microsoft.com/office/drawing/2014/main" id="{7D64C12D-C865-DCA9-A695-EE6075443AD7}"/>
              </a:ext>
            </a:extLst>
          </p:cNvPr>
          <p:cNvPicPr>
            <a:picLocks noChangeAspect="1"/>
          </p:cNvPicPr>
          <p:nvPr/>
        </p:nvPicPr>
        <p:blipFill>
          <a:blip r:embed="rId3"/>
          <a:stretch>
            <a:fillRect/>
          </a:stretch>
        </p:blipFill>
        <p:spPr>
          <a:xfrm>
            <a:off x="1143993" y="4253014"/>
            <a:ext cx="5769106" cy="1193020"/>
          </a:xfrm>
          <a:prstGeom prst="rect">
            <a:avLst/>
          </a:prstGeom>
        </p:spPr>
      </p:pic>
    </p:spTree>
    <p:extLst>
      <p:ext uri="{BB962C8B-B14F-4D97-AF65-F5344CB8AC3E}">
        <p14:creationId xmlns:p14="http://schemas.microsoft.com/office/powerpoint/2010/main" val="264767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r>
              <a:rPr lang="en-US" dirty="0"/>
              <a:t> for PA and PB </a:t>
            </a:r>
            <a:endParaRPr dirty="0"/>
          </a:p>
        </p:txBody>
      </p:sp>
      <p:sp>
        <p:nvSpPr>
          <p:cNvPr id="3" name="Content Placeholder 2"/>
          <p:cNvSpPr>
            <a:spLocks noGrp="1"/>
          </p:cNvSpPr>
          <p:nvPr>
            <p:ph idx="1"/>
          </p:nvPr>
        </p:nvSpPr>
        <p:spPr>
          <a:xfrm>
            <a:off x="609599" y="1488613"/>
            <a:ext cx="6347714" cy="4759787"/>
          </a:xfrm>
        </p:spPr>
        <p:txBody>
          <a:bodyPr/>
          <a:lstStyle/>
          <a:p>
            <a:pPr marL="0" indent="0">
              <a:buNone/>
            </a:pPr>
            <a:r>
              <a:rPr lang="en-US" dirty="0"/>
              <a:t>As demonstrated in the previous analysis, both Portfolio A and Portfolio B yield significantly higher returns than the S&amp;P 500 and NASDAQ 100 over a five-year investment period. The individual stocks' RARs further support this conclusion. Along with the alphas of both the individual stocks and the portfolios, the overall performance surpasses that of the benchmark indices, aligning with the initial hypothesis for the portfolio construction and objectives of the project. The constructed portfolio has therefore outperformed S&amp;P 500 and NASDAQ 100 indices.</a:t>
            </a: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E918-7092-F52F-4F13-A9E4799E22BD}"/>
              </a:ext>
            </a:extLst>
          </p:cNvPr>
          <p:cNvSpPr>
            <a:spLocks noGrp="1"/>
          </p:cNvSpPr>
          <p:nvPr>
            <p:ph type="title"/>
          </p:nvPr>
        </p:nvSpPr>
        <p:spPr/>
        <p:txBody>
          <a:bodyPr/>
          <a:lstStyle/>
          <a:p>
            <a:r>
              <a:rPr lang="en-US" dirty="0"/>
              <a:t>Portfolio Based on Momentum</a:t>
            </a:r>
            <a:endParaRPr lang="en-IN" dirty="0"/>
          </a:p>
        </p:txBody>
      </p:sp>
      <p:sp>
        <p:nvSpPr>
          <p:cNvPr id="3" name="Content Placeholder 2">
            <a:extLst>
              <a:ext uri="{FF2B5EF4-FFF2-40B4-BE49-F238E27FC236}">
                <a16:creationId xmlns:a16="http://schemas.microsoft.com/office/drawing/2014/main" id="{3F0629EF-99D3-F40F-4C1C-F92DD7C31E09}"/>
              </a:ext>
            </a:extLst>
          </p:cNvPr>
          <p:cNvSpPr>
            <a:spLocks noGrp="1"/>
          </p:cNvSpPr>
          <p:nvPr>
            <p:ph idx="1"/>
          </p:nvPr>
        </p:nvSpPr>
        <p:spPr/>
        <p:txBody>
          <a:bodyPr>
            <a:normAutofit/>
          </a:bodyPr>
          <a:lstStyle/>
          <a:p>
            <a:r>
              <a:rPr lang="en-US" sz="2000" dirty="0"/>
              <a:t>Methodology and stock selection –</a:t>
            </a:r>
          </a:p>
          <a:p>
            <a:pPr marL="0" indent="0">
              <a:buNone/>
            </a:pPr>
            <a:r>
              <a:rPr lang="en-US" sz="2000" dirty="0"/>
              <a:t> </a:t>
            </a:r>
          </a:p>
          <a:p>
            <a:endParaRPr lang="en-IN" dirty="0"/>
          </a:p>
        </p:txBody>
      </p:sp>
      <p:pic>
        <p:nvPicPr>
          <p:cNvPr id="5" name="Picture 4">
            <a:extLst>
              <a:ext uri="{FF2B5EF4-FFF2-40B4-BE49-F238E27FC236}">
                <a16:creationId xmlns:a16="http://schemas.microsoft.com/office/drawing/2014/main" id="{2746C818-8CA8-DA9B-C09A-B41E0253E10D}"/>
              </a:ext>
            </a:extLst>
          </p:cNvPr>
          <p:cNvPicPr>
            <a:picLocks noChangeAspect="1"/>
          </p:cNvPicPr>
          <p:nvPr/>
        </p:nvPicPr>
        <p:blipFill>
          <a:blip r:embed="rId2"/>
          <a:stretch>
            <a:fillRect/>
          </a:stretch>
        </p:blipFill>
        <p:spPr>
          <a:xfrm>
            <a:off x="609599" y="2722830"/>
            <a:ext cx="6347714" cy="3438884"/>
          </a:xfrm>
          <a:prstGeom prst="rect">
            <a:avLst/>
          </a:prstGeom>
        </p:spPr>
      </p:pic>
    </p:spTree>
    <p:extLst>
      <p:ext uri="{BB962C8B-B14F-4D97-AF65-F5344CB8AC3E}">
        <p14:creationId xmlns:p14="http://schemas.microsoft.com/office/powerpoint/2010/main" val="260682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F8D6-E99A-5DCE-55C3-9BE307F38C72}"/>
              </a:ext>
            </a:extLst>
          </p:cNvPr>
          <p:cNvSpPr>
            <a:spLocks noGrp="1"/>
          </p:cNvSpPr>
          <p:nvPr>
            <p:ph type="title"/>
          </p:nvPr>
        </p:nvSpPr>
        <p:spPr/>
        <p:txBody>
          <a:bodyPr/>
          <a:lstStyle/>
          <a:p>
            <a:r>
              <a:rPr lang="en-US" dirty="0"/>
              <a:t>Calculation of Momentum Ratios and Z-scores</a:t>
            </a:r>
            <a:endParaRPr lang="en-IN" dirty="0"/>
          </a:p>
        </p:txBody>
      </p:sp>
      <p:pic>
        <p:nvPicPr>
          <p:cNvPr id="5" name="Content Placeholder 4">
            <a:extLst>
              <a:ext uri="{FF2B5EF4-FFF2-40B4-BE49-F238E27FC236}">
                <a16:creationId xmlns:a16="http://schemas.microsoft.com/office/drawing/2014/main" id="{CB58227D-DB0A-89E7-67AB-12BCFBEE9EEB}"/>
              </a:ext>
            </a:extLst>
          </p:cNvPr>
          <p:cNvPicPr>
            <a:picLocks noGrp="1" noChangeAspect="1"/>
          </p:cNvPicPr>
          <p:nvPr>
            <p:ph idx="1"/>
          </p:nvPr>
        </p:nvPicPr>
        <p:blipFill>
          <a:blip r:embed="rId2"/>
          <a:stretch>
            <a:fillRect/>
          </a:stretch>
        </p:blipFill>
        <p:spPr>
          <a:xfrm>
            <a:off x="713833" y="1872146"/>
            <a:ext cx="5784503" cy="2126830"/>
          </a:xfrm>
        </p:spPr>
      </p:pic>
      <p:pic>
        <p:nvPicPr>
          <p:cNvPr id="7" name="Picture 6">
            <a:extLst>
              <a:ext uri="{FF2B5EF4-FFF2-40B4-BE49-F238E27FC236}">
                <a16:creationId xmlns:a16="http://schemas.microsoft.com/office/drawing/2014/main" id="{2EADB2E6-E688-D027-49B8-F139B15AD841}"/>
              </a:ext>
            </a:extLst>
          </p:cNvPr>
          <p:cNvPicPr>
            <a:picLocks noChangeAspect="1"/>
          </p:cNvPicPr>
          <p:nvPr/>
        </p:nvPicPr>
        <p:blipFill>
          <a:blip r:embed="rId3"/>
          <a:stretch>
            <a:fillRect/>
          </a:stretch>
        </p:blipFill>
        <p:spPr>
          <a:xfrm>
            <a:off x="713833" y="3966823"/>
            <a:ext cx="5418743" cy="2877540"/>
          </a:xfrm>
          <a:prstGeom prst="rect">
            <a:avLst/>
          </a:prstGeom>
        </p:spPr>
      </p:pic>
    </p:spTree>
    <p:extLst>
      <p:ext uri="{BB962C8B-B14F-4D97-AF65-F5344CB8AC3E}">
        <p14:creationId xmlns:p14="http://schemas.microsoft.com/office/powerpoint/2010/main" val="245259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21BE-7458-EA86-5229-49E5419E4712}"/>
              </a:ext>
            </a:extLst>
          </p:cNvPr>
          <p:cNvSpPr>
            <a:spLocks noGrp="1"/>
          </p:cNvSpPr>
          <p:nvPr>
            <p:ph type="title"/>
          </p:nvPr>
        </p:nvSpPr>
        <p:spPr/>
        <p:txBody>
          <a:bodyPr/>
          <a:lstStyle/>
          <a:p>
            <a:r>
              <a:rPr lang="en-US" dirty="0"/>
              <a:t>Momentum-based portfolio for third quarter 2019</a:t>
            </a:r>
            <a:endParaRPr lang="en-IN" dirty="0"/>
          </a:p>
        </p:txBody>
      </p:sp>
      <p:sp>
        <p:nvSpPr>
          <p:cNvPr id="10" name="Content Placeholder 9">
            <a:extLst>
              <a:ext uri="{FF2B5EF4-FFF2-40B4-BE49-F238E27FC236}">
                <a16:creationId xmlns:a16="http://schemas.microsoft.com/office/drawing/2014/main" id="{B7350972-6B4F-A9BE-E0A4-8EE983F5AB88}"/>
              </a:ext>
            </a:extLst>
          </p:cNvPr>
          <p:cNvSpPr>
            <a:spLocks noGrp="1"/>
          </p:cNvSpPr>
          <p:nvPr>
            <p:ph idx="1"/>
          </p:nvPr>
        </p:nvSpPr>
        <p:spPr/>
        <p:txBody>
          <a:bodyPr>
            <a:normAutofit/>
          </a:bodyPr>
          <a:lstStyle/>
          <a:p>
            <a:r>
              <a:rPr lang="en-US" sz="2000" dirty="0"/>
              <a:t>Based on above calculations the final portfolio for first rebalancing month consists of the following shares:</a:t>
            </a:r>
          </a:p>
          <a:p>
            <a:r>
              <a:rPr lang="en-US" sz="2000" dirty="0"/>
              <a:t>AMD, PG, LLY, MRK, PEP, MSFT, V, MA, CRM, COST, TMO, WMT, KO, JNJ, AMZN, ADBE, UNH, BRK.B, AVGO, HD</a:t>
            </a:r>
            <a:endParaRPr lang="en-IN" sz="2000" dirty="0"/>
          </a:p>
        </p:txBody>
      </p:sp>
    </p:spTree>
    <p:extLst>
      <p:ext uri="{BB962C8B-B14F-4D97-AF65-F5344CB8AC3E}">
        <p14:creationId xmlns:p14="http://schemas.microsoft.com/office/powerpoint/2010/main" val="31658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5FCB-AA8C-C869-3F9F-8B585E432323}"/>
              </a:ext>
            </a:extLst>
          </p:cNvPr>
          <p:cNvSpPr>
            <a:spLocks noGrp="1"/>
          </p:cNvSpPr>
          <p:nvPr>
            <p:ph type="title"/>
          </p:nvPr>
        </p:nvSpPr>
        <p:spPr/>
        <p:txBody>
          <a:bodyPr/>
          <a:lstStyle/>
          <a:p>
            <a:r>
              <a:rPr lang="en-US" dirty="0"/>
              <a:t>Investment</a:t>
            </a:r>
            <a:endParaRPr lang="en-IN" dirty="0"/>
          </a:p>
        </p:txBody>
      </p:sp>
      <p:sp>
        <p:nvSpPr>
          <p:cNvPr id="3" name="Content Placeholder 2">
            <a:extLst>
              <a:ext uri="{FF2B5EF4-FFF2-40B4-BE49-F238E27FC236}">
                <a16:creationId xmlns:a16="http://schemas.microsoft.com/office/drawing/2014/main" id="{323F83E7-3A27-9AAA-FF4F-0DB4E812EE49}"/>
              </a:ext>
            </a:extLst>
          </p:cNvPr>
          <p:cNvSpPr>
            <a:spLocks noGrp="1"/>
          </p:cNvSpPr>
          <p:nvPr>
            <p:ph idx="1"/>
          </p:nvPr>
        </p:nvSpPr>
        <p:spPr/>
        <p:txBody>
          <a:bodyPr/>
          <a:lstStyle/>
          <a:p>
            <a:r>
              <a:rPr lang="en-US" dirty="0"/>
              <a:t>Initially we made an investment of 1 million USD in the above portfolio. The investment was made in shares according to their rankings based on Z-score.</a:t>
            </a:r>
          </a:p>
          <a:p>
            <a:r>
              <a:rPr lang="en-US" dirty="0"/>
              <a:t>The table in the next slide shows the ranking and returns from the investments</a:t>
            </a:r>
          </a:p>
          <a:p>
            <a:r>
              <a:rPr lang="en-US" dirty="0"/>
              <a:t>The sale proceed obtained from this investment is again invested in the next rebalance month along with another 1 million USD.</a:t>
            </a:r>
          </a:p>
          <a:p>
            <a:r>
              <a:rPr lang="en-US" dirty="0"/>
              <a:t>We continue the investments until the third quarter of 2023 and get the final portfolio return on the third quarter of 2024 </a:t>
            </a:r>
          </a:p>
          <a:p>
            <a:pPr marL="0" indent="0">
              <a:buNone/>
            </a:pPr>
            <a:endParaRPr lang="en-IN" dirty="0"/>
          </a:p>
        </p:txBody>
      </p:sp>
    </p:spTree>
    <p:extLst>
      <p:ext uri="{BB962C8B-B14F-4D97-AF65-F5344CB8AC3E}">
        <p14:creationId xmlns:p14="http://schemas.microsoft.com/office/powerpoint/2010/main" val="114014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normAutofit lnSpcReduction="10000"/>
          </a:bodyPr>
          <a:lstStyle/>
          <a:p>
            <a:pPr marL="0" indent="0">
              <a:buNone/>
            </a:pPr>
            <a:r>
              <a:rPr sz="2400" dirty="0"/>
              <a:t>Overview of S&amp;P 500 and Nasdaq 100:</a:t>
            </a:r>
          </a:p>
          <a:p>
            <a:r>
              <a:rPr sz="2400" dirty="0"/>
              <a:t>S&amp;P 500: Represents the performance of 500 leading U.S. companies.</a:t>
            </a:r>
          </a:p>
          <a:p>
            <a:r>
              <a:rPr sz="2400" dirty="0"/>
              <a:t>Nasdaq 100: Focuses on top 100 non-financial companies, emphasizing technology.</a:t>
            </a:r>
          </a:p>
          <a:p>
            <a:pPr marL="0" indent="0">
              <a:buNone/>
            </a:pPr>
            <a:endParaRPr lang="en-US" sz="2400" dirty="0"/>
          </a:p>
          <a:p>
            <a:pPr marL="0" indent="0">
              <a:buNone/>
            </a:pPr>
            <a:r>
              <a:rPr lang="en-US" sz="2400" dirty="0"/>
              <a:t>We aim to c</a:t>
            </a:r>
            <a:r>
              <a:rPr sz="2400" dirty="0"/>
              <a:t>onstruct an optimized portfolio to outperform these indices</a:t>
            </a:r>
            <a:r>
              <a:rPr lang="en-US" dirty="0"/>
              <a: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B6797F-FF66-F309-3259-1789B52030A9}"/>
              </a:ext>
            </a:extLst>
          </p:cNvPr>
          <p:cNvPicPr>
            <a:picLocks noGrp="1" noChangeAspect="1"/>
          </p:cNvPicPr>
          <p:nvPr>
            <p:ph idx="1"/>
          </p:nvPr>
        </p:nvPicPr>
        <p:blipFill>
          <a:blip r:embed="rId2"/>
          <a:stretch>
            <a:fillRect/>
          </a:stretch>
        </p:blipFill>
        <p:spPr>
          <a:xfrm>
            <a:off x="219456" y="1170432"/>
            <a:ext cx="7046976" cy="4238747"/>
          </a:xfrm>
        </p:spPr>
      </p:pic>
    </p:spTree>
    <p:extLst>
      <p:ext uri="{BB962C8B-B14F-4D97-AF65-F5344CB8AC3E}">
        <p14:creationId xmlns:p14="http://schemas.microsoft.com/office/powerpoint/2010/main" val="302859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5704-8529-0252-8908-F73C0C7494F8}"/>
              </a:ext>
            </a:extLst>
          </p:cNvPr>
          <p:cNvSpPr>
            <a:spLocks noGrp="1"/>
          </p:cNvSpPr>
          <p:nvPr>
            <p:ph type="title"/>
          </p:nvPr>
        </p:nvSpPr>
        <p:spPr/>
        <p:txBody>
          <a:bodyPr/>
          <a:lstStyle/>
          <a:p>
            <a:r>
              <a:rPr lang="en-US" dirty="0"/>
              <a:t>Portfolio XIRR</a:t>
            </a:r>
            <a:endParaRPr lang="en-IN" dirty="0"/>
          </a:p>
        </p:txBody>
      </p:sp>
      <p:sp>
        <p:nvSpPr>
          <p:cNvPr id="3" name="Content Placeholder 2">
            <a:extLst>
              <a:ext uri="{FF2B5EF4-FFF2-40B4-BE49-F238E27FC236}">
                <a16:creationId xmlns:a16="http://schemas.microsoft.com/office/drawing/2014/main" id="{30AA6BD1-C38A-4E31-BA4C-CF0C0F9F8293}"/>
              </a:ext>
            </a:extLst>
          </p:cNvPr>
          <p:cNvSpPr>
            <a:spLocks noGrp="1"/>
          </p:cNvSpPr>
          <p:nvPr>
            <p:ph idx="1"/>
          </p:nvPr>
        </p:nvSpPr>
        <p:spPr/>
        <p:txBody>
          <a:bodyPr/>
          <a:lstStyle/>
          <a:p>
            <a:r>
              <a:rPr lang="en-US" dirty="0"/>
              <a:t>The following table shows the amount invested during each rebalance months and the final portfolio return</a:t>
            </a:r>
          </a:p>
          <a:p>
            <a:pPr marL="0" indent="0">
              <a:buNone/>
            </a:pPr>
            <a:endParaRPr lang="en-IN" dirty="0"/>
          </a:p>
        </p:txBody>
      </p:sp>
      <p:pic>
        <p:nvPicPr>
          <p:cNvPr id="5" name="Picture 4">
            <a:extLst>
              <a:ext uri="{FF2B5EF4-FFF2-40B4-BE49-F238E27FC236}">
                <a16:creationId xmlns:a16="http://schemas.microsoft.com/office/drawing/2014/main" id="{6BEA8B39-B138-F271-0939-9B80B997CF7D}"/>
              </a:ext>
            </a:extLst>
          </p:cNvPr>
          <p:cNvPicPr>
            <a:picLocks noChangeAspect="1"/>
          </p:cNvPicPr>
          <p:nvPr/>
        </p:nvPicPr>
        <p:blipFill>
          <a:blip r:embed="rId2"/>
          <a:stretch>
            <a:fillRect/>
          </a:stretch>
        </p:blipFill>
        <p:spPr>
          <a:xfrm>
            <a:off x="1908774" y="2862553"/>
            <a:ext cx="3979961" cy="3052478"/>
          </a:xfrm>
          <a:prstGeom prst="rect">
            <a:avLst/>
          </a:prstGeom>
        </p:spPr>
      </p:pic>
    </p:spTree>
    <p:extLst>
      <p:ext uri="{BB962C8B-B14F-4D97-AF65-F5344CB8AC3E}">
        <p14:creationId xmlns:p14="http://schemas.microsoft.com/office/powerpoint/2010/main" val="3497704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9564-3577-0AB0-FE4D-71EDCC7490A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C9B9C4E-EEEB-46CC-722F-329B901A473A}"/>
              </a:ext>
            </a:extLst>
          </p:cNvPr>
          <p:cNvSpPr>
            <a:spLocks noGrp="1"/>
          </p:cNvSpPr>
          <p:nvPr>
            <p:ph idx="1"/>
          </p:nvPr>
        </p:nvSpPr>
        <p:spPr/>
        <p:txBody>
          <a:bodyPr>
            <a:normAutofit/>
          </a:bodyPr>
          <a:lstStyle/>
          <a:p>
            <a:pPr marL="0" indent="0" algn="l">
              <a:buNone/>
            </a:pPr>
            <a:r>
              <a:rPr lang="en-US" sz="1800" b="0" i="0" u="none" strike="noStrike" baseline="0" dirty="0">
                <a:latin typeface="LMRoman12-Regular"/>
              </a:rPr>
              <a:t>Note that the return from momentum investment is considerably lower than the other two portfolios (A and B). After adjusting the risk free return it only becomes 6.419%. This is because of the downfall of the market during 2021 to 2022 when the momentum investment resulted in a significant loss of -9.17%. Also note that between November 2021 to October 2022, S&amp;P500 and NASDAQ 100 declined by 20% and 30% respectively. So, our investment gave us a better result than the indices. Overall, the momentum failed to beat the previous portfolios.</a:t>
            </a:r>
          </a:p>
          <a:p>
            <a:pPr marL="0" indent="0" algn="l">
              <a:buNone/>
            </a:pPr>
            <a:r>
              <a:rPr lang="en-US" sz="1800" b="1" i="0" u="none" strike="noStrike" baseline="0" dirty="0">
                <a:latin typeface="LMRoman12-Regular"/>
              </a:rPr>
              <a:t>Portfolio B still gave us best return</a:t>
            </a:r>
            <a:r>
              <a:rPr lang="en-US" dirty="0">
                <a:latin typeface="LMRoman12-Regular"/>
              </a:rPr>
              <a:t> </a:t>
            </a:r>
            <a:endParaRPr lang="en-IN" dirty="0"/>
          </a:p>
        </p:txBody>
      </p:sp>
      <p:sp>
        <p:nvSpPr>
          <p:cNvPr id="5" name="Rectangle 2">
            <a:extLst>
              <a:ext uri="{FF2B5EF4-FFF2-40B4-BE49-F238E27FC236}">
                <a16:creationId xmlns:a16="http://schemas.microsoft.com/office/drawing/2014/main" id="{87EF7C9B-ECEE-330D-056B-D45260294ECD}"/>
              </a:ext>
            </a:extLst>
          </p:cNvPr>
          <p:cNvSpPr>
            <a:spLocks noChangeArrowheads="1"/>
          </p:cNvSpPr>
          <p:nvPr/>
        </p:nvSpPr>
        <p:spPr bwMode="auto">
          <a:xfrm>
            <a:off x="3962401" y="4742935"/>
            <a:ext cx="883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21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Metrics</a:t>
            </a:r>
          </a:p>
        </p:txBody>
      </p:sp>
      <p:sp>
        <p:nvSpPr>
          <p:cNvPr id="3" name="Content Placeholder 2"/>
          <p:cNvSpPr>
            <a:spLocks noGrp="1"/>
          </p:cNvSpPr>
          <p:nvPr>
            <p:ph idx="1"/>
          </p:nvPr>
        </p:nvSpPr>
        <p:spPr/>
        <p:txBody>
          <a:bodyPr/>
          <a:lstStyle/>
          <a:p>
            <a:pPr marL="0" indent="0">
              <a:buNone/>
            </a:pPr>
            <a:r>
              <a:rPr sz="2400" dirty="0"/>
              <a:t>• ROI (Return on Investment): Measures profitability.</a:t>
            </a:r>
          </a:p>
          <a:p>
            <a:pPr marL="0" indent="0">
              <a:buNone/>
            </a:pPr>
            <a:r>
              <a:rPr sz="2400" dirty="0"/>
              <a:t>• CAGR (Compound Annual Growth Rate): Annual growth rate with compounding.</a:t>
            </a:r>
          </a:p>
          <a:p>
            <a:pPr marL="0" indent="0">
              <a:buNone/>
            </a:pPr>
            <a:r>
              <a:rPr sz="2400" dirty="0"/>
              <a:t>• XIRR (Extended Internal Rate of Return): Accounts for irregular cash flows.</a:t>
            </a:r>
          </a:p>
          <a:p>
            <a:pPr marL="0" indent="0">
              <a:buNone/>
            </a:pPr>
            <a:r>
              <a:rPr sz="2400" dirty="0"/>
              <a:t>• PE Ratio: Valuation metric indicating price relative to earnings</a:t>
            </a:r>
            <a:r>
              <a:rPr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normAutofit/>
          </a:bodyPr>
          <a:lstStyle/>
          <a:p>
            <a:r>
              <a:rPr sz="2800" dirty="0"/>
              <a:t>Goal: Develop and assess a U.S. equity portfolio of 20 stocks over five years.</a:t>
            </a:r>
          </a:p>
          <a:p>
            <a:r>
              <a:rPr sz="2800" dirty="0"/>
              <a:t>Hypothesis: Portfolio will deliver stronger returns with a solid risk-return profile, outperforming S&amp;P 500 and Nasdaq 100 indices.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a:t>
            </a:r>
          </a:p>
        </p:txBody>
      </p:sp>
      <p:sp>
        <p:nvSpPr>
          <p:cNvPr id="3" name="Content Placeholder 2"/>
          <p:cNvSpPr>
            <a:spLocks noGrp="1"/>
          </p:cNvSpPr>
          <p:nvPr>
            <p:ph idx="1"/>
          </p:nvPr>
        </p:nvSpPr>
        <p:spPr/>
        <p:txBody>
          <a:bodyPr>
            <a:normAutofit fontScale="40000" lnSpcReduction="20000"/>
          </a:bodyPr>
          <a:lstStyle/>
          <a:p>
            <a:pPr marL="0" indent="0">
              <a:buNone/>
            </a:pPr>
            <a:r>
              <a:rPr sz="5100" b="1" dirty="0"/>
              <a:t>Portfolio Construction:</a:t>
            </a:r>
            <a:endParaRPr sz="5100" dirty="0"/>
          </a:p>
          <a:p>
            <a:pPr>
              <a:buFont typeface="Arial" panose="020B0604020202020204" pitchFamily="34" charset="0"/>
              <a:buChar char="•"/>
            </a:pPr>
            <a:r>
              <a:rPr lang="en-US" sz="4900" dirty="0"/>
              <a:t>Selection of top 20 stocks for the portfolio construction </a:t>
            </a:r>
          </a:p>
          <a:p>
            <a:pPr>
              <a:buFont typeface="Arial" panose="020B0604020202020204" pitchFamily="34" charset="0"/>
              <a:buChar char="•"/>
            </a:pPr>
            <a:r>
              <a:rPr lang="en-US" sz="4900" dirty="0"/>
              <a:t>Portfolio A (Lump Sum): One-time investment at the beginning.</a:t>
            </a:r>
          </a:p>
          <a:p>
            <a:pPr>
              <a:buFont typeface="Arial" panose="020B0604020202020204" pitchFamily="34" charset="0"/>
              <a:buChar char="•"/>
            </a:pPr>
            <a:r>
              <a:rPr lang="en-US" sz="4900" dirty="0"/>
              <a:t>Portfolio B (Systematic Investment): Fixed annual investments.</a:t>
            </a:r>
          </a:p>
          <a:p>
            <a:pPr marL="0" indent="0">
              <a:buNone/>
            </a:pPr>
            <a:endParaRPr dirty="0"/>
          </a:p>
          <a:p>
            <a:pPr marL="0" indent="0">
              <a:buNone/>
            </a:pPr>
            <a:r>
              <a:rPr sz="5100" b="1" dirty="0"/>
              <a:t>Performance Evaluation:</a:t>
            </a:r>
          </a:p>
          <a:p>
            <a:pPr>
              <a:buFont typeface="Arial" panose="020B0604020202020204" pitchFamily="34" charset="0"/>
              <a:buChar char="•"/>
            </a:pPr>
            <a:r>
              <a:rPr sz="4900" dirty="0"/>
              <a:t>Final Market Value</a:t>
            </a:r>
            <a:r>
              <a:rPr lang="en-US" sz="4900" dirty="0"/>
              <a:t> and Returns</a:t>
            </a:r>
          </a:p>
          <a:p>
            <a:pPr>
              <a:buFont typeface="Arial" panose="020B0604020202020204" pitchFamily="34" charset="0"/>
              <a:buChar char="•"/>
            </a:pPr>
            <a:r>
              <a:rPr lang="en-US" sz="4900" dirty="0"/>
              <a:t>Beta, Alpha, and Risk-Adjusted Return (RAR)</a:t>
            </a:r>
          </a:p>
          <a:p>
            <a:pPr>
              <a:buFont typeface="Arial" panose="020B0604020202020204" pitchFamily="34" charset="0"/>
              <a:buChar char="•"/>
            </a:pPr>
            <a:r>
              <a:rPr lang="en-IN" sz="4900" dirty="0"/>
              <a:t>Index Performance Comparison</a:t>
            </a:r>
            <a:endParaRPr lang="en-US" sz="4900" dirty="0"/>
          </a:p>
          <a:p>
            <a:pPr marL="0" indent="0">
              <a:buNone/>
            </a:pPr>
            <a:endParaRPr sz="4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Stock Selection and Ranking</a:t>
            </a:r>
          </a:p>
        </p:txBody>
      </p:sp>
      <p:sp>
        <p:nvSpPr>
          <p:cNvPr id="3" name="Content Placeholder 2"/>
          <p:cNvSpPr>
            <a:spLocks noGrp="1"/>
          </p:cNvSpPr>
          <p:nvPr>
            <p:ph idx="1"/>
          </p:nvPr>
        </p:nvSpPr>
        <p:spPr>
          <a:xfrm>
            <a:off x="457200" y="1600200"/>
            <a:ext cx="3247534" cy="4828880"/>
          </a:xfrm>
        </p:spPr>
        <p:txBody>
          <a:bodyPr>
            <a:normAutofit/>
          </a:bodyPr>
          <a:lstStyle/>
          <a:p>
            <a:pPr marL="0" indent="0">
              <a:buNone/>
            </a:pPr>
            <a:r>
              <a:rPr dirty="0"/>
              <a:t>Selection Process:</a:t>
            </a:r>
          </a:p>
          <a:p>
            <a:pPr marL="0" indent="0">
              <a:buNone/>
            </a:pPr>
            <a:r>
              <a:rPr dirty="0"/>
              <a:t>• Top 30 stocks identified </a:t>
            </a:r>
            <a:r>
              <a:rPr lang="en-US" dirty="0"/>
              <a:t>on the basis of market</a:t>
            </a:r>
            <a:r>
              <a:rPr dirty="0"/>
              <a:t> capitalization.</a:t>
            </a:r>
          </a:p>
          <a:p>
            <a:pPr marL="0" indent="0">
              <a:buNone/>
            </a:pPr>
            <a:r>
              <a:rPr dirty="0"/>
              <a:t>•</a:t>
            </a:r>
            <a:r>
              <a:rPr lang="en-US" dirty="0"/>
              <a:t> </a:t>
            </a:r>
            <a:r>
              <a:rPr lang="en-IN" dirty="0"/>
              <a:t>Ranked the stocks using</a:t>
            </a:r>
            <a:r>
              <a:rPr dirty="0"/>
              <a:t> PE Ratio, ROI, and CAGR </a:t>
            </a:r>
            <a:r>
              <a:rPr lang="en-US" dirty="0"/>
              <a:t>by data taken from</a:t>
            </a:r>
            <a:r>
              <a:rPr dirty="0"/>
              <a:t> Q</a:t>
            </a:r>
            <a:r>
              <a:rPr lang="en-US" dirty="0"/>
              <a:t>3</a:t>
            </a:r>
            <a:r>
              <a:rPr dirty="0"/>
              <a:t> 2010 to Q2 2019.</a:t>
            </a:r>
          </a:p>
          <a:p>
            <a:endParaRPr dirty="0"/>
          </a:p>
          <a:p>
            <a:pPr marL="0" indent="0">
              <a:buNone/>
            </a:pPr>
            <a:r>
              <a:rPr dirty="0"/>
              <a:t>Final Portfolio: Top 20 stocks chosen to form Portfolios A and B.</a:t>
            </a:r>
          </a:p>
        </p:txBody>
      </p:sp>
      <p:pic>
        <p:nvPicPr>
          <p:cNvPr id="9" name="Picture 8">
            <a:extLst>
              <a:ext uri="{FF2B5EF4-FFF2-40B4-BE49-F238E27FC236}">
                <a16:creationId xmlns:a16="http://schemas.microsoft.com/office/drawing/2014/main" id="{A3F151E8-8399-D43E-9B8D-80350D9330DD}"/>
              </a:ext>
            </a:extLst>
          </p:cNvPr>
          <p:cNvPicPr>
            <a:picLocks noChangeAspect="1"/>
          </p:cNvPicPr>
          <p:nvPr/>
        </p:nvPicPr>
        <p:blipFill>
          <a:blip r:embed="rId2"/>
          <a:stretch>
            <a:fillRect/>
          </a:stretch>
        </p:blipFill>
        <p:spPr>
          <a:xfrm>
            <a:off x="3613653" y="1702528"/>
            <a:ext cx="5417226" cy="39912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EE3D1F-F29E-876B-EA85-AF4503CB6AD4}"/>
              </a:ext>
            </a:extLst>
          </p:cNvPr>
          <p:cNvPicPr>
            <a:picLocks noGrp="1" noChangeAspect="1"/>
          </p:cNvPicPr>
          <p:nvPr>
            <p:ph sz="half" idx="2"/>
          </p:nvPr>
        </p:nvPicPr>
        <p:blipFill>
          <a:blip r:embed="rId2"/>
          <a:stretch>
            <a:fillRect/>
          </a:stretch>
        </p:blipFill>
        <p:spPr>
          <a:xfrm>
            <a:off x="4137207" y="886120"/>
            <a:ext cx="2904615" cy="5059158"/>
          </a:xfrm>
        </p:spPr>
      </p:pic>
      <p:sp>
        <p:nvSpPr>
          <p:cNvPr id="10" name="Content Placeholder 9">
            <a:extLst>
              <a:ext uri="{FF2B5EF4-FFF2-40B4-BE49-F238E27FC236}">
                <a16:creationId xmlns:a16="http://schemas.microsoft.com/office/drawing/2014/main" id="{F5FB439A-8AC0-397D-3034-9313B06B02F3}"/>
              </a:ext>
            </a:extLst>
          </p:cNvPr>
          <p:cNvSpPr>
            <a:spLocks noGrp="1"/>
          </p:cNvSpPr>
          <p:nvPr>
            <p:ph sz="quarter" idx="4"/>
          </p:nvPr>
        </p:nvSpPr>
        <p:spPr>
          <a:xfrm>
            <a:off x="376243" y="2039662"/>
            <a:ext cx="3090672" cy="3304117"/>
          </a:xfrm>
        </p:spPr>
        <p:txBody>
          <a:bodyPr/>
          <a:lstStyle/>
          <a:p>
            <a:r>
              <a:rPr lang="en-US" dirty="0"/>
              <a:t>Portfolio is marked by yellow </a:t>
            </a:r>
          </a:p>
          <a:p>
            <a:r>
              <a:rPr lang="en-US" dirty="0"/>
              <a:t>Rest are the excluded stocks</a:t>
            </a:r>
            <a:endParaRPr lang="en-IN" dirty="0"/>
          </a:p>
        </p:txBody>
      </p:sp>
    </p:spTree>
    <p:extLst>
      <p:ext uri="{BB962C8B-B14F-4D97-AF65-F5344CB8AC3E}">
        <p14:creationId xmlns:p14="http://schemas.microsoft.com/office/powerpoint/2010/main" val="162808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Performance of Portfolio A </a:t>
            </a:r>
            <a:br>
              <a:rPr lang="en-US" dirty="0"/>
            </a:br>
            <a:r>
              <a:rPr dirty="0"/>
              <a:t>(Lump Sum Investment)</a:t>
            </a:r>
          </a:p>
        </p:txBody>
      </p:sp>
      <p:pic>
        <p:nvPicPr>
          <p:cNvPr id="7" name="Content Placeholder 6">
            <a:extLst>
              <a:ext uri="{FF2B5EF4-FFF2-40B4-BE49-F238E27FC236}">
                <a16:creationId xmlns:a16="http://schemas.microsoft.com/office/drawing/2014/main" id="{04C89FA5-7C60-D8A9-333F-B6D550E86C6D}"/>
              </a:ext>
            </a:extLst>
          </p:cNvPr>
          <p:cNvPicPr>
            <a:picLocks noGrp="1" noChangeAspect="1"/>
          </p:cNvPicPr>
          <p:nvPr>
            <p:ph idx="1"/>
          </p:nvPr>
        </p:nvPicPr>
        <p:blipFill>
          <a:blip r:embed="rId2"/>
          <a:stretch>
            <a:fillRect/>
          </a:stretch>
        </p:blipFill>
        <p:spPr>
          <a:xfrm>
            <a:off x="362468" y="2171865"/>
            <a:ext cx="4596628" cy="4238362"/>
          </a:xfrm>
        </p:spPr>
      </p:pic>
      <p:pic>
        <p:nvPicPr>
          <p:cNvPr id="9" name="Picture 8">
            <a:extLst>
              <a:ext uri="{FF2B5EF4-FFF2-40B4-BE49-F238E27FC236}">
                <a16:creationId xmlns:a16="http://schemas.microsoft.com/office/drawing/2014/main" id="{AA8D5BC1-F5AF-4264-69D0-DF019D7A083B}"/>
              </a:ext>
            </a:extLst>
          </p:cNvPr>
          <p:cNvPicPr>
            <a:picLocks noChangeAspect="1"/>
          </p:cNvPicPr>
          <p:nvPr/>
        </p:nvPicPr>
        <p:blipFill>
          <a:blip r:embed="rId3"/>
          <a:stretch>
            <a:fillRect/>
          </a:stretch>
        </p:blipFill>
        <p:spPr>
          <a:xfrm>
            <a:off x="5077799" y="3157979"/>
            <a:ext cx="2438611" cy="9521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Performance of Portfolio B (Systematic Investment)</a:t>
            </a:r>
          </a:p>
        </p:txBody>
      </p:sp>
      <p:pic>
        <p:nvPicPr>
          <p:cNvPr id="5" name="Content Placeholder 4">
            <a:extLst>
              <a:ext uri="{FF2B5EF4-FFF2-40B4-BE49-F238E27FC236}">
                <a16:creationId xmlns:a16="http://schemas.microsoft.com/office/drawing/2014/main" id="{AC87A620-E766-AC4E-FBED-8585994E16F3}"/>
              </a:ext>
            </a:extLst>
          </p:cNvPr>
          <p:cNvPicPr>
            <a:picLocks noGrp="1" noChangeAspect="1"/>
          </p:cNvPicPr>
          <p:nvPr>
            <p:ph idx="1"/>
          </p:nvPr>
        </p:nvPicPr>
        <p:blipFill>
          <a:blip r:embed="rId2"/>
          <a:stretch>
            <a:fillRect/>
          </a:stretch>
        </p:blipFill>
        <p:spPr>
          <a:xfrm>
            <a:off x="747749" y="1930400"/>
            <a:ext cx="3824251" cy="4442120"/>
          </a:xfrm>
        </p:spPr>
      </p:pic>
      <p:pic>
        <p:nvPicPr>
          <p:cNvPr id="7" name="Picture 6">
            <a:extLst>
              <a:ext uri="{FF2B5EF4-FFF2-40B4-BE49-F238E27FC236}">
                <a16:creationId xmlns:a16="http://schemas.microsoft.com/office/drawing/2014/main" id="{35927B6F-ABBC-7103-2D41-40E126F8C2CD}"/>
              </a:ext>
            </a:extLst>
          </p:cNvPr>
          <p:cNvPicPr>
            <a:picLocks noChangeAspect="1"/>
          </p:cNvPicPr>
          <p:nvPr/>
        </p:nvPicPr>
        <p:blipFill>
          <a:blip r:embed="rId3"/>
          <a:stretch>
            <a:fillRect/>
          </a:stretch>
        </p:blipFill>
        <p:spPr>
          <a:xfrm>
            <a:off x="4710150" y="1929572"/>
            <a:ext cx="4130398" cy="1320801"/>
          </a:xfrm>
          <a:prstGeom prst="rect">
            <a:avLst/>
          </a:prstGeom>
        </p:spPr>
      </p:pic>
      <p:pic>
        <p:nvPicPr>
          <p:cNvPr id="9" name="Picture 8">
            <a:extLst>
              <a:ext uri="{FF2B5EF4-FFF2-40B4-BE49-F238E27FC236}">
                <a16:creationId xmlns:a16="http://schemas.microsoft.com/office/drawing/2014/main" id="{F2381D30-1111-5649-408E-3DF33C21444E}"/>
              </a:ext>
            </a:extLst>
          </p:cNvPr>
          <p:cNvPicPr>
            <a:picLocks noChangeAspect="1"/>
          </p:cNvPicPr>
          <p:nvPr/>
        </p:nvPicPr>
        <p:blipFill>
          <a:blip r:embed="rId4"/>
          <a:stretch>
            <a:fillRect/>
          </a:stretch>
        </p:blipFill>
        <p:spPr>
          <a:xfrm>
            <a:off x="4710150" y="3423784"/>
            <a:ext cx="4130398" cy="1455352"/>
          </a:xfrm>
          <a:prstGeom prst="rect">
            <a:avLst/>
          </a:prstGeom>
        </p:spPr>
      </p:pic>
      <p:pic>
        <p:nvPicPr>
          <p:cNvPr id="11" name="Picture 10">
            <a:extLst>
              <a:ext uri="{FF2B5EF4-FFF2-40B4-BE49-F238E27FC236}">
                <a16:creationId xmlns:a16="http://schemas.microsoft.com/office/drawing/2014/main" id="{EC49A273-DD2A-299B-898A-7E8FD679D8BD}"/>
              </a:ext>
            </a:extLst>
          </p:cNvPr>
          <p:cNvPicPr>
            <a:picLocks noChangeAspect="1"/>
          </p:cNvPicPr>
          <p:nvPr/>
        </p:nvPicPr>
        <p:blipFill>
          <a:blip r:embed="rId5"/>
          <a:stretch>
            <a:fillRect/>
          </a:stretch>
        </p:blipFill>
        <p:spPr>
          <a:xfrm>
            <a:off x="4710151" y="5024045"/>
            <a:ext cx="4130397" cy="163128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758</Words>
  <Application>Microsoft Office PowerPoint</Application>
  <PresentationFormat>On-screen Show (4:3)</PresentationFormat>
  <Paragraphs>64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LMRoman12-Regular</vt:lpstr>
      <vt:lpstr>Trebuchet MS</vt:lpstr>
      <vt:lpstr>Wingdings 3</vt:lpstr>
      <vt:lpstr>Facet</vt:lpstr>
      <vt:lpstr>Outperforming S&amp;P 500 and Nasdaq 100 with Portfolio Optimization</vt:lpstr>
      <vt:lpstr>Introduction</vt:lpstr>
      <vt:lpstr>Key Metrics</vt:lpstr>
      <vt:lpstr>Project Objective</vt:lpstr>
      <vt:lpstr>Methodology</vt:lpstr>
      <vt:lpstr>Stock Selection and Ranking</vt:lpstr>
      <vt:lpstr>PowerPoint Presentation</vt:lpstr>
      <vt:lpstr>Performance of Portfolio A  (Lump Sum Investment)</vt:lpstr>
      <vt:lpstr>Performance of Portfolio B (Systematic Investment)</vt:lpstr>
      <vt:lpstr>Comparison based on Alpha and Beta Values</vt:lpstr>
      <vt:lpstr>Comparison based on Alpha and Beta Values</vt:lpstr>
      <vt:lpstr>Comparison based on Alpha and Beta Values</vt:lpstr>
      <vt:lpstr>Comparison using RAR</vt:lpstr>
      <vt:lpstr>Comparison using RAR</vt:lpstr>
      <vt:lpstr>Conclusion for PA and PB </vt:lpstr>
      <vt:lpstr>Portfolio Based on Momentum</vt:lpstr>
      <vt:lpstr>Calculation of Momentum Ratios and Z-scores</vt:lpstr>
      <vt:lpstr>Momentum-based portfolio for third quarter 2019</vt:lpstr>
      <vt:lpstr>Investment</vt:lpstr>
      <vt:lpstr>PowerPoint Presentation</vt:lpstr>
      <vt:lpstr>Portfolio XIRR</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AHEL KUNDU</dc:creator>
  <cp:keywords/>
  <dc:description>generated using python-pptx</dc:description>
  <cp:lastModifiedBy>DEEPSHIKHA SARDA</cp:lastModifiedBy>
  <cp:revision>4</cp:revision>
  <dcterms:created xsi:type="dcterms:W3CDTF">2013-01-27T09:14:16Z</dcterms:created>
  <dcterms:modified xsi:type="dcterms:W3CDTF">2025-08-17T07:01:03Z</dcterms:modified>
  <cp:category/>
</cp:coreProperties>
</file>