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Montserrat Semi-Bold" charset="1" panose="00000700000000000000"/>
      <p:regular r:id="rId11"/>
    </p:embeddedFont>
    <p:embeddedFont>
      <p:font typeface="DM Sans Bold" charset="1" panose="00000000000000000000"/>
      <p:regular r:id="rId12"/>
    </p:embeddedFont>
    <p:embeddedFont>
      <p:font typeface="Raleway Italics" charset="1" panose="00000000000000000000"/>
      <p:regular r:id="rId13"/>
    </p:embeddedFont>
    <p:embeddedFont>
      <p:font typeface="Montserrat Heavy" charset="1" panose="00000A00000000000000"/>
      <p:regular r:id="rId14"/>
    </p:embeddedFont>
    <p:embeddedFont>
      <p:font typeface="Canva Sans Bold" charset="1" panose="020B0803030501040103"/>
      <p:regular r:id="rId15"/>
    </p:embeddedFont>
    <p:embeddedFont>
      <p:font typeface="Montserrat Bold" charset="1" panose="00000800000000000000"/>
      <p:regular r:id="rId16"/>
    </p:embeddedFont>
    <p:embeddedFont>
      <p:font typeface="Montserrat" charset="1" panose="00000500000000000000"/>
      <p:regular r:id="rId17"/>
    </p:embeddedFont>
    <p:embeddedFont>
      <p:font typeface="Raleway Bold Italics" charset="1" panose="00000000000000000000"/>
      <p:regular r:id="rId18"/>
    </p:embeddedFont>
    <p:embeddedFont>
      <p:font typeface="DM Sans" charset="1" panose="00000000000000000000"/>
      <p:regular r:id="rId19"/>
    </p:embeddedFont>
    <p:embeddedFont>
      <p:font typeface="Raleway" charset="1" panose="00000000000000000000"/>
      <p:regular r:id="rId20"/>
    </p:embeddedFont>
    <p:embeddedFont>
      <p:font typeface="Garet" charset="1" panose="00000000000000000000"/>
      <p:regular r:id="rId21"/>
    </p:embeddedFont>
    <p:embeddedFont>
      <p:font typeface="Playpen Sans" charset="1" panose="00000000000000000000"/>
      <p:regular r:id="rId22"/>
    </p:embeddedFont>
    <p:embeddedFont>
      <p:font typeface="Arimo" charset="1" panose="020B0604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png" Type="http://schemas.openxmlformats.org/officeDocument/2006/relationships/image"/><Relationship Id="rId14" Target="../media/image19.svg" Type="http://schemas.openxmlformats.org/officeDocument/2006/relationships/image"/><Relationship Id="rId15" Target="../media/image20.png" Type="http://schemas.openxmlformats.org/officeDocument/2006/relationships/image"/><Relationship Id="rId16" Target="../media/image2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jpe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png" Type="http://schemas.openxmlformats.org/officeDocument/2006/relationships/image"/><Relationship Id="rId12" Target="../media/image28.png" Type="http://schemas.openxmlformats.org/officeDocument/2006/relationships/image"/><Relationship Id="rId13" Target="../media/image29.pn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6.svg" Type="http://schemas.openxmlformats.org/officeDocument/2006/relationships/image"/><Relationship Id="rId11" Target="../media/image37.png" Type="http://schemas.openxmlformats.org/officeDocument/2006/relationships/image"/><Relationship Id="rId12" Target="../media/image38.svg" Type="http://schemas.openxmlformats.org/officeDocument/2006/relationships/image"/><Relationship Id="rId13" Target="../media/image39.png" Type="http://schemas.openxmlformats.org/officeDocument/2006/relationships/image"/><Relationship Id="rId14" Target="../media/image40.svg" Type="http://schemas.openxmlformats.org/officeDocument/2006/relationships/image"/><Relationship Id="rId15" Target="../media/image41.png" Type="http://schemas.openxmlformats.org/officeDocument/2006/relationships/image"/><Relationship Id="rId16" Target="../media/image42.svg" Type="http://schemas.openxmlformats.org/officeDocument/2006/relationships/image"/><Relationship Id="rId17" Target="../media/image43.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 Id="rId8" Target="../media/image34.jpeg" Type="http://schemas.openxmlformats.org/officeDocument/2006/relationships/image"/><Relationship Id="rId9" Target="../media/image3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imarcgroup.com/india-voice-recognition-market" TargetMode="External" Type="http://schemas.openxmlformats.org/officeDocument/2006/relationships/hyperlink"/><Relationship Id="rId3" Target="../media/image1.pn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https://docs.google.com/spreadsheets/d/1KUNuwnisUSjDZeZ4slgKPNQFW3M4TCD8SDiFcaSJBHA/edit?usp=sharing"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1756814" y="-403607"/>
            <a:ext cx="6531186" cy="11641778"/>
            <a:chOff x="0" y="0"/>
            <a:chExt cx="1720148" cy="3066147"/>
          </a:xfrm>
        </p:grpSpPr>
        <p:sp>
          <p:nvSpPr>
            <p:cNvPr name="Freeform 3" id="3"/>
            <p:cNvSpPr/>
            <p:nvPr/>
          </p:nvSpPr>
          <p:spPr>
            <a:xfrm flipH="false" flipV="false" rot="0">
              <a:off x="0" y="0"/>
              <a:ext cx="1720148" cy="3066147"/>
            </a:xfrm>
            <a:custGeom>
              <a:avLst/>
              <a:gdLst/>
              <a:ahLst/>
              <a:cxnLst/>
              <a:rect r="r" b="b" t="t" l="l"/>
              <a:pathLst>
                <a:path h="3066147" w="1720148">
                  <a:moveTo>
                    <a:pt x="0" y="0"/>
                  </a:moveTo>
                  <a:lnTo>
                    <a:pt x="1720148" y="0"/>
                  </a:lnTo>
                  <a:lnTo>
                    <a:pt x="1720148" y="3066147"/>
                  </a:lnTo>
                  <a:lnTo>
                    <a:pt x="0" y="3066147"/>
                  </a:lnTo>
                  <a:close/>
                </a:path>
              </a:pathLst>
            </a:custGeom>
            <a:gradFill rotWithShape="true">
              <a:gsLst>
                <a:gs pos="0">
                  <a:srgbClr val="000000">
                    <a:alpha val="0"/>
                  </a:srgbClr>
                </a:gs>
                <a:gs pos="100000">
                  <a:srgbClr val="000000">
                    <a:alpha val="100000"/>
                  </a:srgbClr>
                </a:gs>
              </a:gsLst>
              <a:lin ang="0"/>
            </a:gradFill>
          </p:spPr>
        </p:sp>
        <p:sp>
          <p:nvSpPr>
            <p:cNvPr name="TextBox 4" id="4"/>
            <p:cNvSpPr txBox="true"/>
            <p:nvPr/>
          </p:nvSpPr>
          <p:spPr>
            <a:xfrm>
              <a:off x="0" y="-38100"/>
              <a:ext cx="1720148" cy="3104247"/>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false" rot="674092">
            <a:off x="-3513169" y="8339629"/>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sp>
        <p:nvSpPr>
          <p:cNvPr name="Freeform 6" id="6"/>
          <p:cNvSpPr/>
          <p:nvPr/>
        </p:nvSpPr>
        <p:spPr>
          <a:xfrm flipH="true" flipV="true" rot="828919">
            <a:off x="1076036" y="-4819412"/>
            <a:ext cx="19149891" cy="6989710"/>
          </a:xfrm>
          <a:custGeom>
            <a:avLst/>
            <a:gdLst/>
            <a:ahLst/>
            <a:cxnLst/>
            <a:rect r="r" b="b" t="t" l="l"/>
            <a:pathLst>
              <a:path h="6989710" w="19149891">
                <a:moveTo>
                  <a:pt x="19149891" y="6989710"/>
                </a:moveTo>
                <a:lnTo>
                  <a:pt x="0" y="6989710"/>
                </a:lnTo>
                <a:lnTo>
                  <a:pt x="0" y="0"/>
                </a:lnTo>
                <a:lnTo>
                  <a:pt x="19149891" y="0"/>
                </a:lnTo>
                <a:lnTo>
                  <a:pt x="19149891" y="6989710"/>
                </a:lnTo>
                <a:close/>
              </a:path>
            </a:pathLst>
          </a:custGeom>
          <a:blipFill>
            <a:blip r:embed="rId2">
              <a:alphaModFix amt="43000"/>
            </a:blip>
            <a:stretch>
              <a:fillRect l="0" t="0" r="0" b="0"/>
            </a:stretch>
          </a:blipFill>
        </p:spPr>
      </p:sp>
      <p:sp>
        <p:nvSpPr>
          <p:cNvPr name="Freeform 7" id="7"/>
          <p:cNvSpPr/>
          <p:nvPr/>
        </p:nvSpPr>
        <p:spPr>
          <a:xfrm flipH="false" flipV="false" rot="0">
            <a:off x="4159632" y="1895410"/>
            <a:ext cx="658167" cy="595940"/>
          </a:xfrm>
          <a:custGeom>
            <a:avLst/>
            <a:gdLst/>
            <a:ahLst/>
            <a:cxnLst/>
            <a:rect r="r" b="b" t="t" l="l"/>
            <a:pathLst>
              <a:path h="595940" w="658167">
                <a:moveTo>
                  <a:pt x="0" y="0"/>
                </a:moveTo>
                <a:lnTo>
                  <a:pt x="658166" y="0"/>
                </a:lnTo>
                <a:lnTo>
                  <a:pt x="658166" y="595939"/>
                </a:lnTo>
                <a:lnTo>
                  <a:pt x="0" y="5959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2076543" y="3354279"/>
            <a:ext cx="9506012" cy="1427564"/>
          </a:xfrm>
          <a:prstGeom prst="rect">
            <a:avLst/>
          </a:prstGeom>
        </p:spPr>
        <p:txBody>
          <a:bodyPr anchor="t" rtlCol="false" tIns="0" lIns="0" bIns="0" rIns="0">
            <a:spAutoFit/>
          </a:bodyPr>
          <a:lstStyle/>
          <a:p>
            <a:pPr algn="l">
              <a:lnSpc>
                <a:spcPts val="10509"/>
              </a:lnSpc>
            </a:pPr>
            <a:r>
              <a:rPr lang="en-US" sz="11062" b="true">
                <a:solidFill>
                  <a:srgbClr val="FFFFFF"/>
                </a:solidFill>
                <a:latin typeface="Montserrat Semi-Bold"/>
                <a:ea typeface="Montserrat Semi-Bold"/>
                <a:cs typeface="Montserrat Semi-Bold"/>
                <a:sym typeface="Montserrat Semi-Bold"/>
              </a:rPr>
              <a:t>Milestone 2</a:t>
            </a:r>
          </a:p>
        </p:txBody>
      </p:sp>
      <p:grpSp>
        <p:nvGrpSpPr>
          <p:cNvPr name="Group 9" id="9"/>
          <p:cNvGrpSpPr/>
          <p:nvPr/>
        </p:nvGrpSpPr>
        <p:grpSpPr>
          <a:xfrm rot="0">
            <a:off x="14860129" y="9258300"/>
            <a:ext cx="3427871" cy="787875"/>
            <a:chOff x="0" y="0"/>
            <a:chExt cx="4570495" cy="1050500"/>
          </a:xfrm>
        </p:grpSpPr>
        <p:grpSp>
          <p:nvGrpSpPr>
            <p:cNvPr name="Group 10" id="10"/>
            <p:cNvGrpSpPr/>
            <p:nvPr/>
          </p:nvGrpSpPr>
          <p:grpSpPr>
            <a:xfrm rot="0">
              <a:off x="0" y="0"/>
              <a:ext cx="4570495" cy="1050500"/>
              <a:chOff x="0" y="0"/>
              <a:chExt cx="1768157" cy="406400"/>
            </a:xfrm>
          </p:grpSpPr>
          <p:sp>
            <p:nvSpPr>
              <p:cNvPr name="Freeform 11" id="11"/>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12" id="12"/>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13" id="13"/>
            <p:cNvSpPr/>
            <p:nvPr/>
          </p:nvSpPr>
          <p:spPr>
            <a:xfrm flipH="false" flipV="false" rot="0">
              <a:off x="3105087" y="435703"/>
              <a:ext cx="492779" cy="232950"/>
            </a:xfrm>
            <a:custGeom>
              <a:avLst/>
              <a:gdLst/>
              <a:ahLst/>
              <a:cxnLst/>
              <a:rect r="r" b="b" t="t" l="l"/>
              <a:pathLst>
                <a:path h="232950" w="492779">
                  <a:moveTo>
                    <a:pt x="0" y="0"/>
                  </a:moveTo>
                  <a:lnTo>
                    <a:pt x="492780" y="0"/>
                  </a:lnTo>
                  <a:lnTo>
                    <a:pt x="492780" y="232950"/>
                  </a:lnTo>
                  <a:lnTo>
                    <a:pt x="0" y="2329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799410" y="397587"/>
              <a:ext cx="2025319" cy="356807"/>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grpSp>
      <p:sp>
        <p:nvSpPr>
          <p:cNvPr name="AutoShape 15" id="15"/>
          <p:cNvSpPr/>
          <p:nvPr/>
        </p:nvSpPr>
        <p:spPr>
          <a:xfrm>
            <a:off x="4198633" y="2697054"/>
            <a:ext cx="6492240" cy="0"/>
          </a:xfrm>
          <a:prstGeom prst="line">
            <a:avLst/>
          </a:prstGeom>
          <a:ln cap="flat" w="38100">
            <a:solidFill>
              <a:srgbClr val="FFFFFF"/>
            </a:solidFill>
            <a:prstDash val="solid"/>
            <a:headEnd type="none" len="sm" w="sm"/>
            <a:tailEnd type="none" len="sm" w="sm"/>
          </a:ln>
        </p:spPr>
      </p:sp>
      <p:sp>
        <p:nvSpPr>
          <p:cNvPr name="Freeform 16" id="16"/>
          <p:cNvSpPr/>
          <p:nvPr/>
        </p:nvSpPr>
        <p:spPr>
          <a:xfrm flipH="false" flipV="false" rot="0">
            <a:off x="2076543" y="1289655"/>
            <a:ext cx="1876087" cy="1807450"/>
          </a:xfrm>
          <a:custGeom>
            <a:avLst/>
            <a:gdLst/>
            <a:ahLst/>
            <a:cxnLst/>
            <a:rect r="r" b="b" t="t" l="l"/>
            <a:pathLst>
              <a:path h="1807450" w="1876087">
                <a:moveTo>
                  <a:pt x="0" y="0"/>
                </a:moveTo>
                <a:lnTo>
                  <a:pt x="1876087" y="0"/>
                </a:lnTo>
                <a:lnTo>
                  <a:pt x="1876087" y="1807449"/>
                </a:lnTo>
                <a:lnTo>
                  <a:pt x="0" y="1807449"/>
                </a:lnTo>
                <a:lnTo>
                  <a:pt x="0" y="0"/>
                </a:lnTo>
                <a:close/>
              </a:path>
            </a:pathLst>
          </a:custGeom>
          <a:blipFill>
            <a:blip r:embed="rId7"/>
            <a:stretch>
              <a:fillRect l="0" t="0" r="0" b="0"/>
            </a:stretch>
          </a:blipFill>
        </p:spPr>
      </p:sp>
      <p:sp>
        <p:nvSpPr>
          <p:cNvPr name="AutoShape 17" id="17"/>
          <p:cNvSpPr/>
          <p:nvPr/>
        </p:nvSpPr>
        <p:spPr>
          <a:xfrm>
            <a:off x="4189108" y="2849454"/>
            <a:ext cx="6492240" cy="0"/>
          </a:xfrm>
          <a:prstGeom prst="line">
            <a:avLst/>
          </a:prstGeom>
          <a:ln cap="flat" w="38100">
            <a:solidFill>
              <a:srgbClr val="FFFFFF"/>
            </a:solidFill>
            <a:prstDash val="solid"/>
            <a:headEnd type="none" len="sm" w="sm"/>
            <a:tailEnd type="none" len="sm" w="sm"/>
          </a:ln>
        </p:spPr>
      </p:sp>
      <p:sp>
        <p:nvSpPr>
          <p:cNvPr name="Freeform 18" id="18"/>
          <p:cNvSpPr/>
          <p:nvPr/>
        </p:nvSpPr>
        <p:spPr>
          <a:xfrm flipH="false" flipV="false" rot="0">
            <a:off x="13843362" y="595790"/>
            <a:ext cx="3924425" cy="8372106"/>
          </a:xfrm>
          <a:custGeom>
            <a:avLst/>
            <a:gdLst/>
            <a:ahLst/>
            <a:cxnLst/>
            <a:rect r="r" b="b" t="t" l="l"/>
            <a:pathLst>
              <a:path h="8372106" w="3924425">
                <a:moveTo>
                  <a:pt x="0" y="0"/>
                </a:moveTo>
                <a:lnTo>
                  <a:pt x="3924425" y="0"/>
                </a:lnTo>
                <a:lnTo>
                  <a:pt x="3924425" y="8372106"/>
                </a:lnTo>
                <a:lnTo>
                  <a:pt x="0" y="8372106"/>
                </a:lnTo>
                <a:lnTo>
                  <a:pt x="0" y="0"/>
                </a:lnTo>
                <a:close/>
              </a:path>
            </a:pathLst>
          </a:custGeom>
          <a:blipFill>
            <a:blip r:embed="rId8"/>
            <a:stretch>
              <a:fillRect l="0" t="0" r="0" b="0"/>
            </a:stretch>
          </a:blipFill>
        </p:spPr>
      </p:sp>
      <p:sp>
        <p:nvSpPr>
          <p:cNvPr name="Freeform 19" id="19"/>
          <p:cNvSpPr/>
          <p:nvPr/>
        </p:nvSpPr>
        <p:spPr>
          <a:xfrm flipH="false" flipV="false" rot="0">
            <a:off x="4915542" y="1289655"/>
            <a:ext cx="5840259" cy="1387061"/>
          </a:xfrm>
          <a:custGeom>
            <a:avLst/>
            <a:gdLst/>
            <a:ahLst/>
            <a:cxnLst/>
            <a:rect r="r" b="b" t="t" l="l"/>
            <a:pathLst>
              <a:path h="1387061" w="5840259">
                <a:moveTo>
                  <a:pt x="0" y="0"/>
                </a:moveTo>
                <a:lnTo>
                  <a:pt x="5840259" y="0"/>
                </a:lnTo>
                <a:lnTo>
                  <a:pt x="5840259" y="1387061"/>
                </a:lnTo>
                <a:lnTo>
                  <a:pt x="0" y="1387061"/>
                </a:lnTo>
                <a:lnTo>
                  <a:pt x="0" y="0"/>
                </a:lnTo>
                <a:close/>
              </a:path>
            </a:pathLst>
          </a:custGeom>
          <a:blipFill>
            <a:blip r:embed="rId9"/>
            <a:stretch>
              <a:fillRect l="0" t="0" r="0" b="0"/>
            </a:stretch>
          </a:blipFill>
        </p:spPr>
      </p:sp>
      <p:sp>
        <p:nvSpPr>
          <p:cNvPr name="TextBox 20" id="20"/>
          <p:cNvSpPr txBox="true"/>
          <p:nvPr/>
        </p:nvSpPr>
        <p:spPr>
          <a:xfrm rot="0">
            <a:off x="2076543" y="7622986"/>
            <a:ext cx="6614990" cy="483279"/>
          </a:xfrm>
          <a:prstGeom prst="rect">
            <a:avLst/>
          </a:prstGeom>
        </p:spPr>
        <p:txBody>
          <a:bodyPr anchor="t" rtlCol="false" tIns="0" lIns="0" bIns="0" rIns="0">
            <a:spAutoFit/>
          </a:bodyPr>
          <a:lstStyle/>
          <a:p>
            <a:pPr algn="l">
              <a:lnSpc>
                <a:spcPts val="3497"/>
              </a:lnSpc>
            </a:pPr>
            <a:r>
              <a:rPr lang="en-US" sz="3682" i="true">
                <a:solidFill>
                  <a:srgbClr val="FFFFFF"/>
                </a:solidFill>
                <a:latin typeface="Raleway Italics"/>
                <a:ea typeface="Raleway Italics"/>
                <a:cs typeface="Raleway Italics"/>
                <a:sym typeface="Raleway Italics"/>
              </a:rPr>
              <a:t>Batch 39 - Dipak Nandeshwar</a:t>
            </a:r>
          </a:p>
        </p:txBody>
      </p:sp>
      <p:sp>
        <p:nvSpPr>
          <p:cNvPr name="Freeform 21" id="21"/>
          <p:cNvSpPr/>
          <p:nvPr/>
        </p:nvSpPr>
        <p:spPr>
          <a:xfrm flipH="false" flipV="false" rot="0">
            <a:off x="10767596" y="1289655"/>
            <a:ext cx="2987770" cy="6356958"/>
          </a:xfrm>
          <a:custGeom>
            <a:avLst/>
            <a:gdLst/>
            <a:ahLst/>
            <a:cxnLst/>
            <a:rect r="r" b="b" t="t" l="l"/>
            <a:pathLst>
              <a:path h="6356958" w="2987770">
                <a:moveTo>
                  <a:pt x="0" y="0"/>
                </a:moveTo>
                <a:lnTo>
                  <a:pt x="2987771" y="0"/>
                </a:lnTo>
                <a:lnTo>
                  <a:pt x="2987771" y="6356958"/>
                </a:lnTo>
                <a:lnTo>
                  <a:pt x="0" y="6356958"/>
                </a:lnTo>
                <a:lnTo>
                  <a:pt x="0" y="0"/>
                </a:lnTo>
                <a:close/>
              </a:path>
            </a:pathLst>
          </a:custGeom>
          <a:blipFill>
            <a:blip r:embed="rId10"/>
            <a:stretch>
              <a:fillRect l="0" t="0" r="0" b="0"/>
            </a:stretch>
          </a:blipFill>
        </p:spPr>
      </p:sp>
      <p:sp>
        <p:nvSpPr>
          <p:cNvPr name="TextBox 22" id="22"/>
          <p:cNvSpPr txBox="true"/>
          <p:nvPr/>
        </p:nvSpPr>
        <p:spPr>
          <a:xfrm rot="0">
            <a:off x="2076543" y="4799654"/>
            <a:ext cx="9330960" cy="1503717"/>
          </a:xfrm>
          <a:prstGeom prst="rect">
            <a:avLst/>
          </a:prstGeom>
        </p:spPr>
        <p:txBody>
          <a:bodyPr anchor="t" rtlCol="false" tIns="0" lIns="0" bIns="0" rIns="0">
            <a:spAutoFit/>
          </a:bodyPr>
          <a:lstStyle/>
          <a:p>
            <a:pPr algn="l">
              <a:lnSpc>
                <a:spcPts val="3908"/>
              </a:lnSpc>
            </a:pPr>
            <a:r>
              <a:rPr lang="en-US" sz="4113" b="true">
                <a:solidFill>
                  <a:srgbClr val="36E9FD"/>
                </a:solidFill>
                <a:latin typeface="Montserrat Heavy"/>
                <a:ea typeface="Montserrat Heavy"/>
                <a:cs typeface="Montserrat Heavy"/>
                <a:sym typeface="Montserrat Heavy"/>
              </a:rPr>
              <a:t>User Research : why users are not using voice input on ChatGPT mobile</a:t>
            </a:r>
          </a:p>
        </p:txBody>
      </p:sp>
      <p:sp>
        <p:nvSpPr>
          <p:cNvPr name="TextBox 23" id="23"/>
          <p:cNvSpPr txBox="true"/>
          <p:nvPr/>
        </p:nvSpPr>
        <p:spPr>
          <a:xfrm rot="0">
            <a:off x="10755801" y="4819039"/>
            <a:ext cx="3064494" cy="1722081"/>
          </a:xfrm>
          <a:prstGeom prst="rect">
            <a:avLst/>
          </a:prstGeom>
        </p:spPr>
        <p:txBody>
          <a:bodyPr anchor="t" rtlCol="false" tIns="0" lIns="0" bIns="0" rIns="0">
            <a:spAutoFit/>
          </a:bodyPr>
          <a:lstStyle/>
          <a:p>
            <a:pPr algn="ctr">
              <a:lnSpc>
                <a:spcPts val="4591"/>
              </a:lnSpc>
            </a:pPr>
            <a:r>
              <a:rPr lang="en-US" sz="3279" b="true">
                <a:solidFill>
                  <a:srgbClr val="FFFFFF"/>
                </a:solidFill>
                <a:latin typeface="Canva Sans Bold"/>
                <a:ea typeface="Canva Sans Bold"/>
                <a:cs typeface="Canva Sans Bold"/>
                <a:sym typeface="Canva Sans Bold"/>
              </a:rPr>
              <a:t>Speak </a:t>
            </a:r>
          </a:p>
          <a:p>
            <a:pPr algn="ctr">
              <a:lnSpc>
                <a:spcPts val="4591"/>
              </a:lnSpc>
            </a:pPr>
            <a:r>
              <a:rPr lang="en-US" sz="3279" b="true">
                <a:solidFill>
                  <a:srgbClr val="FFFFFF"/>
                </a:solidFill>
                <a:latin typeface="Canva Sans Bold"/>
                <a:ea typeface="Canva Sans Bold"/>
                <a:cs typeface="Canva Sans Bold"/>
                <a:sym typeface="Canva Sans Bold"/>
              </a:rPr>
              <a:t>&amp;</a:t>
            </a:r>
          </a:p>
          <a:p>
            <a:pPr algn="ctr">
              <a:lnSpc>
                <a:spcPts val="4591"/>
              </a:lnSpc>
            </a:pPr>
            <a:r>
              <a:rPr lang="en-US" sz="3279" b="true">
                <a:solidFill>
                  <a:srgbClr val="FFFFFF"/>
                </a:solidFill>
                <a:latin typeface="Canva Sans Bold"/>
                <a:ea typeface="Canva Sans Bold"/>
                <a:cs typeface="Canva Sans Bold"/>
                <a:sym typeface="Canva Sans Bold"/>
              </a:rPr>
              <a:t>Listen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07309" y="1391717"/>
            <a:ext cx="7076839" cy="3964001"/>
            <a:chOff x="0" y="0"/>
            <a:chExt cx="1863859" cy="1044017"/>
          </a:xfrm>
        </p:grpSpPr>
        <p:sp>
          <p:nvSpPr>
            <p:cNvPr name="Freeform 3" id="3"/>
            <p:cNvSpPr/>
            <p:nvPr/>
          </p:nvSpPr>
          <p:spPr>
            <a:xfrm flipH="false" flipV="false" rot="0">
              <a:off x="0" y="0"/>
              <a:ext cx="1863859" cy="1044017"/>
            </a:xfrm>
            <a:custGeom>
              <a:avLst/>
              <a:gdLst/>
              <a:ahLst/>
              <a:cxnLst/>
              <a:rect r="r" b="b" t="t" l="l"/>
              <a:pathLst>
                <a:path h="1044017" w="1863859">
                  <a:moveTo>
                    <a:pt x="0" y="0"/>
                  </a:moveTo>
                  <a:lnTo>
                    <a:pt x="1863859" y="0"/>
                  </a:lnTo>
                  <a:lnTo>
                    <a:pt x="1863859" y="1044017"/>
                  </a:lnTo>
                  <a:lnTo>
                    <a:pt x="0" y="1044017"/>
                  </a:lnTo>
                  <a:close/>
                </a:path>
              </a:pathLst>
            </a:custGeom>
            <a:solidFill>
              <a:srgbClr val="004AAD"/>
            </a:solidFill>
          </p:spPr>
        </p:sp>
        <p:sp>
          <p:nvSpPr>
            <p:cNvPr name="TextBox 4" id="4"/>
            <p:cNvSpPr txBox="true"/>
            <p:nvPr/>
          </p:nvSpPr>
          <p:spPr>
            <a:xfrm>
              <a:off x="0" y="-38100"/>
              <a:ext cx="1863859" cy="1082117"/>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false" rot="1572293">
            <a:off x="-4730113" y="6749268"/>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grpSp>
        <p:nvGrpSpPr>
          <p:cNvPr name="Group 6" id="6"/>
          <p:cNvGrpSpPr/>
          <p:nvPr/>
        </p:nvGrpSpPr>
        <p:grpSpPr>
          <a:xfrm rot="0">
            <a:off x="12579398" y="1300488"/>
            <a:ext cx="5588767" cy="1402896"/>
            <a:chOff x="0" y="0"/>
            <a:chExt cx="1471939" cy="369487"/>
          </a:xfrm>
        </p:grpSpPr>
        <p:sp>
          <p:nvSpPr>
            <p:cNvPr name="Freeform 7" id="7"/>
            <p:cNvSpPr/>
            <p:nvPr/>
          </p:nvSpPr>
          <p:spPr>
            <a:xfrm flipH="false" flipV="false" rot="0">
              <a:off x="0" y="0"/>
              <a:ext cx="1471939" cy="369487"/>
            </a:xfrm>
            <a:custGeom>
              <a:avLst/>
              <a:gdLst/>
              <a:ahLst/>
              <a:cxnLst/>
              <a:rect r="r" b="b" t="t" l="l"/>
              <a:pathLst>
                <a:path h="369487" w="1471939">
                  <a:moveTo>
                    <a:pt x="0" y="0"/>
                  </a:moveTo>
                  <a:lnTo>
                    <a:pt x="1471939" y="0"/>
                  </a:lnTo>
                  <a:lnTo>
                    <a:pt x="1471939" y="369487"/>
                  </a:lnTo>
                  <a:lnTo>
                    <a:pt x="0" y="369487"/>
                  </a:lnTo>
                  <a:close/>
                </a:path>
              </a:pathLst>
            </a:custGeom>
            <a:solidFill>
              <a:srgbClr val="004AAD"/>
            </a:solidFill>
          </p:spPr>
        </p:sp>
        <p:sp>
          <p:nvSpPr>
            <p:cNvPr name="TextBox 8" id="8"/>
            <p:cNvSpPr txBox="true"/>
            <p:nvPr/>
          </p:nvSpPr>
          <p:spPr>
            <a:xfrm>
              <a:off x="0" y="-38100"/>
              <a:ext cx="1471939" cy="407587"/>
            </a:xfrm>
            <a:prstGeom prst="rect">
              <a:avLst/>
            </a:prstGeom>
          </p:spPr>
          <p:txBody>
            <a:bodyPr anchor="ctr" rtlCol="false" tIns="50800" lIns="50800" bIns="50800" rIns="50800"/>
            <a:lstStyle/>
            <a:p>
              <a:pPr algn="ctr">
                <a:lnSpc>
                  <a:spcPts val="2083"/>
                </a:lnSpc>
              </a:pPr>
            </a:p>
          </p:txBody>
        </p:sp>
      </p:grpSp>
      <p:sp>
        <p:nvSpPr>
          <p:cNvPr name="Freeform 9" id="9"/>
          <p:cNvSpPr/>
          <p:nvPr/>
        </p:nvSpPr>
        <p:spPr>
          <a:xfrm flipH="false" flipV="true" rot="1572293">
            <a:off x="13667073" y="-3219356"/>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grpSp>
        <p:nvGrpSpPr>
          <p:cNvPr name="Group 10" id="10"/>
          <p:cNvGrpSpPr/>
          <p:nvPr/>
        </p:nvGrpSpPr>
        <p:grpSpPr>
          <a:xfrm rot="0">
            <a:off x="14869654" y="9439275"/>
            <a:ext cx="3427871" cy="787875"/>
            <a:chOff x="0" y="0"/>
            <a:chExt cx="1768157" cy="406400"/>
          </a:xfrm>
        </p:grpSpPr>
        <p:sp>
          <p:nvSpPr>
            <p:cNvPr name="Freeform 11" id="11"/>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12" id="12"/>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13" id="13"/>
          <p:cNvSpPr/>
          <p:nvPr/>
        </p:nvSpPr>
        <p:spPr>
          <a:xfrm flipH="false" flipV="false" rot="0">
            <a:off x="17198469" y="9766052"/>
            <a:ext cx="369584" cy="174713"/>
          </a:xfrm>
          <a:custGeom>
            <a:avLst/>
            <a:gdLst/>
            <a:ahLst/>
            <a:cxnLst/>
            <a:rect r="r" b="b" t="t" l="l"/>
            <a:pathLst>
              <a:path h="174713" w="369584">
                <a:moveTo>
                  <a:pt x="0" y="0"/>
                </a:moveTo>
                <a:lnTo>
                  <a:pt x="369585" y="0"/>
                </a:lnTo>
                <a:lnTo>
                  <a:pt x="369585" y="174713"/>
                </a:lnTo>
                <a:lnTo>
                  <a:pt x="0" y="1747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4" id="14"/>
          <p:cNvGrpSpPr/>
          <p:nvPr/>
        </p:nvGrpSpPr>
        <p:grpSpPr>
          <a:xfrm rot="0">
            <a:off x="168640" y="5901517"/>
            <a:ext cx="5196649" cy="446936"/>
            <a:chOff x="0" y="0"/>
            <a:chExt cx="4725328" cy="406400"/>
          </a:xfrm>
        </p:grpSpPr>
        <p:sp>
          <p:nvSpPr>
            <p:cNvPr name="Freeform 15" id="15"/>
            <p:cNvSpPr/>
            <p:nvPr/>
          </p:nvSpPr>
          <p:spPr>
            <a:xfrm flipH="false" flipV="false" rot="0">
              <a:off x="0" y="0"/>
              <a:ext cx="4725328" cy="406400"/>
            </a:xfrm>
            <a:custGeom>
              <a:avLst/>
              <a:gdLst/>
              <a:ahLst/>
              <a:cxnLst/>
              <a:rect r="r" b="b" t="t" l="l"/>
              <a:pathLst>
                <a:path h="406400" w="4725328">
                  <a:moveTo>
                    <a:pt x="4522128" y="0"/>
                  </a:moveTo>
                  <a:cubicBezTo>
                    <a:pt x="4634352" y="0"/>
                    <a:pt x="4725328" y="90976"/>
                    <a:pt x="4725328" y="203200"/>
                  </a:cubicBezTo>
                  <a:cubicBezTo>
                    <a:pt x="4725328" y="315424"/>
                    <a:pt x="4634352" y="406400"/>
                    <a:pt x="4522128"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16" id="16"/>
            <p:cNvSpPr txBox="true"/>
            <p:nvPr/>
          </p:nvSpPr>
          <p:spPr>
            <a:xfrm>
              <a:off x="0" y="-38100"/>
              <a:ext cx="4725328" cy="444500"/>
            </a:xfrm>
            <a:prstGeom prst="rect">
              <a:avLst/>
            </a:prstGeom>
          </p:spPr>
          <p:txBody>
            <a:bodyPr anchor="ctr" rtlCol="false" tIns="50800" lIns="50800" bIns="50800" rIns="50800"/>
            <a:lstStyle/>
            <a:p>
              <a:pPr algn="ctr">
                <a:lnSpc>
                  <a:spcPts val="2083"/>
                </a:lnSpc>
              </a:pPr>
            </a:p>
          </p:txBody>
        </p:sp>
      </p:grpSp>
      <p:sp>
        <p:nvSpPr>
          <p:cNvPr name="Freeform 17" id="17"/>
          <p:cNvSpPr/>
          <p:nvPr/>
        </p:nvSpPr>
        <p:spPr>
          <a:xfrm flipH="false" flipV="false" rot="0">
            <a:off x="5830535" y="-28275"/>
            <a:ext cx="531348" cy="531348"/>
          </a:xfrm>
          <a:custGeom>
            <a:avLst/>
            <a:gdLst/>
            <a:ahLst/>
            <a:cxnLst/>
            <a:rect r="r" b="b" t="t" l="l"/>
            <a:pathLst>
              <a:path h="531348" w="531348">
                <a:moveTo>
                  <a:pt x="0" y="0"/>
                </a:moveTo>
                <a:lnTo>
                  <a:pt x="531347" y="0"/>
                </a:lnTo>
                <a:lnTo>
                  <a:pt x="531347" y="531348"/>
                </a:lnTo>
                <a:lnTo>
                  <a:pt x="0" y="531348"/>
                </a:lnTo>
                <a:lnTo>
                  <a:pt x="0" y="0"/>
                </a:lnTo>
                <a:close/>
              </a:path>
            </a:pathLst>
          </a:custGeom>
          <a:blipFill>
            <a:blip r:embed="rId5"/>
            <a:stretch>
              <a:fillRect l="0" t="0" r="0" b="0"/>
            </a:stretch>
          </a:blipFill>
        </p:spPr>
      </p:sp>
      <p:grpSp>
        <p:nvGrpSpPr>
          <p:cNvPr name="Group 18" id="18"/>
          <p:cNvGrpSpPr/>
          <p:nvPr/>
        </p:nvGrpSpPr>
        <p:grpSpPr>
          <a:xfrm rot="0">
            <a:off x="237791" y="6515729"/>
            <a:ext cx="5127498" cy="3452144"/>
            <a:chOff x="0" y="0"/>
            <a:chExt cx="1350452" cy="909207"/>
          </a:xfrm>
        </p:grpSpPr>
        <p:sp>
          <p:nvSpPr>
            <p:cNvPr name="Freeform 19" id="19"/>
            <p:cNvSpPr/>
            <p:nvPr/>
          </p:nvSpPr>
          <p:spPr>
            <a:xfrm flipH="false" flipV="false" rot="0">
              <a:off x="0" y="0"/>
              <a:ext cx="1350452" cy="909207"/>
            </a:xfrm>
            <a:custGeom>
              <a:avLst/>
              <a:gdLst/>
              <a:ahLst/>
              <a:cxnLst/>
              <a:rect r="r" b="b" t="t" l="l"/>
              <a:pathLst>
                <a:path h="909207" w="1350452">
                  <a:moveTo>
                    <a:pt x="0" y="0"/>
                  </a:moveTo>
                  <a:lnTo>
                    <a:pt x="1350452" y="0"/>
                  </a:lnTo>
                  <a:lnTo>
                    <a:pt x="1350452" y="909207"/>
                  </a:lnTo>
                  <a:lnTo>
                    <a:pt x="0" y="909207"/>
                  </a:lnTo>
                  <a:close/>
                </a:path>
              </a:pathLst>
            </a:custGeom>
            <a:solidFill>
              <a:srgbClr val="004AAD"/>
            </a:solidFill>
          </p:spPr>
        </p:sp>
        <p:sp>
          <p:nvSpPr>
            <p:cNvPr name="TextBox 20" id="20"/>
            <p:cNvSpPr txBox="true"/>
            <p:nvPr/>
          </p:nvSpPr>
          <p:spPr>
            <a:xfrm>
              <a:off x="0" y="-38100"/>
              <a:ext cx="1350452" cy="947307"/>
            </a:xfrm>
            <a:prstGeom prst="rect">
              <a:avLst/>
            </a:prstGeom>
          </p:spPr>
          <p:txBody>
            <a:bodyPr anchor="ctr" rtlCol="false" tIns="50800" lIns="50800" bIns="50800" rIns="50800"/>
            <a:lstStyle/>
            <a:p>
              <a:pPr algn="ctr">
                <a:lnSpc>
                  <a:spcPts val="2083"/>
                </a:lnSpc>
              </a:pPr>
            </a:p>
          </p:txBody>
        </p:sp>
      </p:grpSp>
      <p:sp>
        <p:nvSpPr>
          <p:cNvPr name="TextBox 21" id="21"/>
          <p:cNvSpPr txBox="true"/>
          <p:nvPr/>
        </p:nvSpPr>
        <p:spPr>
          <a:xfrm rot="0">
            <a:off x="6457132" y="20473"/>
            <a:ext cx="4851791" cy="492125"/>
          </a:xfrm>
          <a:prstGeom prst="rect">
            <a:avLst/>
          </a:prstGeom>
        </p:spPr>
        <p:txBody>
          <a:bodyPr anchor="t" rtlCol="false" tIns="0" lIns="0" bIns="0" rIns="0">
            <a:spAutoFit/>
          </a:bodyPr>
          <a:lstStyle/>
          <a:p>
            <a:pPr algn="l">
              <a:lnSpc>
                <a:spcPts val="3610"/>
              </a:lnSpc>
            </a:pPr>
            <a:r>
              <a:rPr lang="en-US" sz="3800" b="true">
                <a:solidFill>
                  <a:srgbClr val="FFFFFF"/>
                </a:solidFill>
                <a:latin typeface="DM Sans Bold"/>
                <a:ea typeface="DM Sans Bold"/>
                <a:cs typeface="DM Sans Bold"/>
                <a:sym typeface="DM Sans Bold"/>
              </a:rPr>
              <a:t>User Segmentation</a:t>
            </a:r>
          </a:p>
        </p:txBody>
      </p:sp>
      <p:sp>
        <p:nvSpPr>
          <p:cNvPr name="Freeform 22" id="22"/>
          <p:cNvSpPr/>
          <p:nvPr/>
        </p:nvSpPr>
        <p:spPr>
          <a:xfrm flipH="false" flipV="false" rot="0">
            <a:off x="11000061" y="9825"/>
            <a:ext cx="531348" cy="531348"/>
          </a:xfrm>
          <a:custGeom>
            <a:avLst/>
            <a:gdLst/>
            <a:ahLst/>
            <a:cxnLst/>
            <a:rect r="r" b="b" t="t" l="l"/>
            <a:pathLst>
              <a:path h="531348" w="531348">
                <a:moveTo>
                  <a:pt x="0" y="0"/>
                </a:moveTo>
                <a:lnTo>
                  <a:pt x="531347" y="0"/>
                </a:lnTo>
                <a:lnTo>
                  <a:pt x="531347" y="531348"/>
                </a:lnTo>
                <a:lnTo>
                  <a:pt x="0" y="531348"/>
                </a:lnTo>
                <a:lnTo>
                  <a:pt x="0" y="0"/>
                </a:lnTo>
                <a:close/>
              </a:path>
            </a:pathLst>
          </a:custGeom>
          <a:blipFill>
            <a:blip r:embed="rId5"/>
            <a:stretch>
              <a:fillRect l="0" t="0" r="0" b="0"/>
            </a:stretch>
          </a:blipFill>
        </p:spPr>
      </p:sp>
      <p:sp>
        <p:nvSpPr>
          <p:cNvPr name="Freeform 23" id="23"/>
          <p:cNvSpPr/>
          <p:nvPr/>
        </p:nvSpPr>
        <p:spPr>
          <a:xfrm flipH="false" flipV="false" rot="0">
            <a:off x="431047" y="6563354"/>
            <a:ext cx="4743501" cy="3377411"/>
          </a:xfrm>
          <a:custGeom>
            <a:avLst/>
            <a:gdLst/>
            <a:ahLst/>
            <a:cxnLst/>
            <a:rect r="r" b="b" t="t" l="l"/>
            <a:pathLst>
              <a:path h="3377411" w="4743501">
                <a:moveTo>
                  <a:pt x="0" y="0"/>
                </a:moveTo>
                <a:lnTo>
                  <a:pt x="4743501" y="0"/>
                </a:lnTo>
                <a:lnTo>
                  <a:pt x="4743501" y="3377411"/>
                </a:lnTo>
                <a:lnTo>
                  <a:pt x="0" y="3377411"/>
                </a:lnTo>
                <a:lnTo>
                  <a:pt x="0" y="0"/>
                </a:lnTo>
                <a:close/>
              </a:path>
            </a:pathLst>
          </a:custGeom>
          <a:blipFill>
            <a:blip r:embed="rId6"/>
            <a:stretch>
              <a:fillRect l="0" t="-366" r="0" b="-366"/>
            </a:stretch>
          </a:blipFill>
        </p:spPr>
      </p:sp>
      <p:grpSp>
        <p:nvGrpSpPr>
          <p:cNvPr name="Group 24" id="24"/>
          <p:cNvGrpSpPr/>
          <p:nvPr/>
        </p:nvGrpSpPr>
        <p:grpSpPr>
          <a:xfrm rot="0">
            <a:off x="8485484" y="5769805"/>
            <a:ext cx="7011823" cy="603049"/>
            <a:chOff x="0" y="0"/>
            <a:chExt cx="4725328" cy="406400"/>
          </a:xfrm>
        </p:grpSpPr>
        <p:sp>
          <p:nvSpPr>
            <p:cNvPr name="Freeform 25" id="25"/>
            <p:cNvSpPr/>
            <p:nvPr/>
          </p:nvSpPr>
          <p:spPr>
            <a:xfrm flipH="false" flipV="false" rot="0">
              <a:off x="0" y="0"/>
              <a:ext cx="4725328" cy="406400"/>
            </a:xfrm>
            <a:custGeom>
              <a:avLst/>
              <a:gdLst/>
              <a:ahLst/>
              <a:cxnLst/>
              <a:rect r="r" b="b" t="t" l="l"/>
              <a:pathLst>
                <a:path h="406400" w="4725328">
                  <a:moveTo>
                    <a:pt x="4522128" y="0"/>
                  </a:moveTo>
                  <a:cubicBezTo>
                    <a:pt x="4634352" y="0"/>
                    <a:pt x="4725328" y="90976"/>
                    <a:pt x="4725328" y="203200"/>
                  </a:cubicBezTo>
                  <a:cubicBezTo>
                    <a:pt x="4725328" y="315424"/>
                    <a:pt x="4634352" y="406400"/>
                    <a:pt x="4522128"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26" id="26"/>
            <p:cNvSpPr txBox="true"/>
            <p:nvPr/>
          </p:nvSpPr>
          <p:spPr>
            <a:xfrm>
              <a:off x="0" y="-38100"/>
              <a:ext cx="4725328" cy="444500"/>
            </a:xfrm>
            <a:prstGeom prst="rect">
              <a:avLst/>
            </a:prstGeom>
          </p:spPr>
          <p:txBody>
            <a:bodyPr anchor="ctr" rtlCol="false" tIns="50800" lIns="50800" bIns="50800" rIns="50800"/>
            <a:lstStyle/>
            <a:p>
              <a:pPr algn="ctr">
                <a:lnSpc>
                  <a:spcPts val="2083"/>
                </a:lnSpc>
              </a:pPr>
            </a:p>
          </p:txBody>
        </p:sp>
      </p:grpSp>
      <p:sp>
        <p:nvSpPr>
          <p:cNvPr name="Freeform 27" id="27"/>
          <p:cNvSpPr/>
          <p:nvPr/>
        </p:nvSpPr>
        <p:spPr>
          <a:xfrm flipH="false" flipV="false" rot="0">
            <a:off x="7629235" y="2326494"/>
            <a:ext cx="4538162" cy="3029223"/>
          </a:xfrm>
          <a:custGeom>
            <a:avLst/>
            <a:gdLst/>
            <a:ahLst/>
            <a:cxnLst/>
            <a:rect r="r" b="b" t="t" l="l"/>
            <a:pathLst>
              <a:path h="3029223" w="4538162">
                <a:moveTo>
                  <a:pt x="0" y="0"/>
                </a:moveTo>
                <a:lnTo>
                  <a:pt x="4538162" y="0"/>
                </a:lnTo>
                <a:lnTo>
                  <a:pt x="4538162" y="3029224"/>
                </a:lnTo>
                <a:lnTo>
                  <a:pt x="0" y="3029224"/>
                </a:lnTo>
                <a:lnTo>
                  <a:pt x="0" y="0"/>
                </a:lnTo>
                <a:close/>
              </a:path>
            </a:pathLst>
          </a:custGeom>
          <a:blipFill>
            <a:blip r:embed="rId7"/>
            <a:stretch>
              <a:fillRect l="0" t="0" r="0" b="0"/>
            </a:stretch>
          </a:blipFill>
        </p:spPr>
      </p:sp>
      <p:grpSp>
        <p:nvGrpSpPr>
          <p:cNvPr name="Group 28" id="28"/>
          <p:cNvGrpSpPr/>
          <p:nvPr/>
        </p:nvGrpSpPr>
        <p:grpSpPr>
          <a:xfrm rot="0">
            <a:off x="12579398" y="3553583"/>
            <a:ext cx="5588767" cy="1802134"/>
            <a:chOff x="0" y="0"/>
            <a:chExt cx="1471939" cy="474636"/>
          </a:xfrm>
        </p:grpSpPr>
        <p:sp>
          <p:nvSpPr>
            <p:cNvPr name="Freeform 29" id="29"/>
            <p:cNvSpPr/>
            <p:nvPr/>
          </p:nvSpPr>
          <p:spPr>
            <a:xfrm flipH="false" flipV="false" rot="0">
              <a:off x="0" y="0"/>
              <a:ext cx="1471939" cy="474636"/>
            </a:xfrm>
            <a:custGeom>
              <a:avLst/>
              <a:gdLst/>
              <a:ahLst/>
              <a:cxnLst/>
              <a:rect r="r" b="b" t="t" l="l"/>
              <a:pathLst>
                <a:path h="474636" w="1471939">
                  <a:moveTo>
                    <a:pt x="0" y="0"/>
                  </a:moveTo>
                  <a:lnTo>
                    <a:pt x="1471939" y="0"/>
                  </a:lnTo>
                  <a:lnTo>
                    <a:pt x="1471939" y="474636"/>
                  </a:lnTo>
                  <a:lnTo>
                    <a:pt x="0" y="474636"/>
                  </a:lnTo>
                  <a:close/>
                </a:path>
              </a:pathLst>
            </a:custGeom>
            <a:solidFill>
              <a:srgbClr val="004AAD"/>
            </a:solidFill>
          </p:spPr>
        </p:sp>
        <p:sp>
          <p:nvSpPr>
            <p:cNvPr name="TextBox 30" id="30"/>
            <p:cNvSpPr txBox="true"/>
            <p:nvPr/>
          </p:nvSpPr>
          <p:spPr>
            <a:xfrm>
              <a:off x="0" y="-38100"/>
              <a:ext cx="1471939" cy="512736"/>
            </a:xfrm>
            <a:prstGeom prst="rect">
              <a:avLst/>
            </a:prstGeom>
          </p:spPr>
          <p:txBody>
            <a:bodyPr anchor="ctr" rtlCol="false" tIns="50800" lIns="50800" bIns="50800" rIns="50800"/>
            <a:lstStyle/>
            <a:p>
              <a:pPr algn="ctr">
                <a:lnSpc>
                  <a:spcPts val="2083"/>
                </a:lnSpc>
              </a:pPr>
            </a:p>
          </p:txBody>
        </p:sp>
      </p:grpSp>
      <p:grpSp>
        <p:nvGrpSpPr>
          <p:cNvPr name="Group 31" id="31"/>
          <p:cNvGrpSpPr/>
          <p:nvPr/>
        </p:nvGrpSpPr>
        <p:grpSpPr>
          <a:xfrm rot="0">
            <a:off x="7629235" y="1386283"/>
            <a:ext cx="4538162" cy="785497"/>
            <a:chOff x="0" y="0"/>
            <a:chExt cx="1195236" cy="206880"/>
          </a:xfrm>
        </p:grpSpPr>
        <p:sp>
          <p:nvSpPr>
            <p:cNvPr name="Freeform 32" id="32"/>
            <p:cNvSpPr/>
            <p:nvPr/>
          </p:nvSpPr>
          <p:spPr>
            <a:xfrm flipH="false" flipV="false" rot="0">
              <a:off x="0" y="0"/>
              <a:ext cx="1195236" cy="206880"/>
            </a:xfrm>
            <a:custGeom>
              <a:avLst/>
              <a:gdLst/>
              <a:ahLst/>
              <a:cxnLst/>
              <a:rect r="r" b="b" t="t" l="l"/>
              <a:pathLst>
                <a:path h="206880" w="1195236">
                  <a:moveTo>
                    <a:pt x="0" y="0"/>
                  </a:moveTo>
                  <a:lnTo>
                    <a:pt x="1195236" y="0"/>
                  </a:lnTo>
                  <a:lnTo>
                    <a:pt x="1195236" y="206880"/>
                  </a:lnTo>
                  <a:lnTo>
                    <a:pt x="0" y="206880"/>
                  </a:lnTo>
                  <a:close/>
                </a:path>
              </a:pathLst>
            </a:custGeom>
            <a:solidFill>
              <a:srgbClr val="004AAD"/>
            </a:solidFill>
          </p:spPr>
        </p:sp>
        <p:sp>
          <p:nvSpPr>
            <p:cNvPr name="TextBox 33" id="33"/>
            <p:cNvSpPr txBox="true"/>
            <p:nvPr/>
          </p:nvSpPr>
          <p:spPr>
            <a:xfrm>
              <a:off x="0" y="-38100"/>
              <a:ext cx="1195236" cy="244980"/>
            </a:xfrm>
            <a:prstGeom prst="rect">
              <a:avLst/>
            </a:prstGeom>
          </p:spPr>
          <p:txBody>
            <a:bodyPr anchor="ctr" rtlCol="false" tIns="50800" lIns="50800" bIns="50800" rIns="50800"/>
            <a:lstStyle/>
            <a:p>
              <a:pPr algn="ctr">
                <a:lnSpc>
                  <a:spcPts val="2083"/>
                </a:lnSpc>
              </a:pPr>
            </a:p>
          </p:txBody>
        </p:sp>
      </p:grpSp>
      <p:grpSp>
        <p:nvGrpSpPr>
          <p:cNvPr name="Group 34" id="34"/>
          <p:cNvGrpSpPr/>
          <p:nvPr/>
        </p:nvGrpSpPr>
        <p:grpSpPr>
          <a:xfrm rot="0">
            <a:off x="6088644" y="6563354"/>
            <a:ext cx="11826451" cy="2694946"/>
            <a:chOff x="0" y="0"/>
            <a:chExt cx="3114786" cy="709780"/>
          </a:xfrm>
        </p:grpSpPr>
        <p:sp>
          <p:nvSpPr>
            <p:cNvPr name="Freeform 35" id="35"/>
            <p:cNvSpPr/>
            <p:nvPr/>
          </p:nvSpPr>
          <p:spPr>
            <a:xfrm flipH="false" flipV="false" rot="0">
              <a:off x="0" y="0"/>
              <a:ext cx="3114785" cy="709780"/>
            </a:xfrm>
            <a:custGeom>
              <a:avLst/>
              <a:gdLst/>
              <a:ahLst/>
              <a:cxnLst/>
              <a:rect r="r" b="b" t="t" l="l"/>
              <a:pathLst>
                <a:path h="709780" w="3114785">
                  <a:moveTo>
                    <a:pt x="0" y="0"/>
                  </a:moveTo>
                  <a:lnTo>
                    <a:pt x="3114785" y="0"/>
                  </a:lnTo>
                  <a:lnTo>
                    <a:pt x="3114785" y="709780"/>
                  </a:lnTo>
                  <a:lnTo>
                    <a:pt x="0" y="709780"/>
                  </a:lnTo>
                  <a:close/>
                </a:path>
              </a:pathLst>
            </a:custGeom>
            <a:solidFill>
              <a:srgbClr val="004AAD"/>
            </a:solidFill>
          </p:spPr>
        </p:sp>
        <p:sp>
          <p:nvSpPr>
            <p:cNvPr name="TextBox 36" id="36"/>
            <p:cNvSpPr txBox="true"/>
            <p:nvPr/>
          </p:nvSpPr>
          <p:spPr>
            <a:xfrm>
              <a:off x="0" y="-38100"/>
              <a:ext cx="3114786" cy="747880"/>
            </a:xfrm>
            <a:prstGeom prst="rect">
              <a:avLst/>
            </a:prstGeom>
          </p:spPr>
          <p:txBody>
            <a:bodyPr anchor="ctr" rtlCol="false" tIns="50800" lIns="50800" bIns="50800" rIns="50800"/>
            <a:lstStyle/>
            <a:p>
              <a:pPr algn="ctr">
                <a:lnSpc>
                  <a:spcPts val="2083"/>
                </a:lnSpc>
              </a:pPr>
            </a:p>
          </p:txBody>
        </p:sp>
      </p:grpSp>
      <p:sp>
        <p:nvSpPr>
          <p:cNvPr name="Freeform 37" id="37"/>
          <p:cNvSpPr/>
          <p:nvPr/>
        </p:nvSpPr>
        <p:spPr>
          <a:xfrm flipH="false" flipV="false" rot="0">
            <a:off x="168640" y="51335"/>
            <a:ext cx="801595" cy="801595"/>
          </a:xfrm>
          <a:custGeom>
            <a:avLst/>
            <a:gdLst/>
            <a:ahLst/>
            <a:cxnLst/>
            <a:rect r="r" b="b" t="t" l="l"/>
            <a:pathLst>
              <a:path h="801595" w="801595">
                <a:moveTo>
                  <a:pt x="0" y="0"/>
                </a:moveTo>
                <a:lnTo>
                  <a:pt x="801595" y="0"/>
                </a:lnTo>
                <a:lnTo>
                  <a:pt x="801595" y="801595"/>
                </a:lnTo>
                <a:lnTo>
                  <a:pt x="0" y="8015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8" id="38"/>
          <p:cNvSpPr txBox="true"/>
          <p:nvPr/>
        </p:nvSpPr>
        <p:spPr>
          <a:xfrm rot="0">
            <a:off x="12510297" y="146527"/>
            <a:ext cx="6412115" cy="3259169"/>
          </a:xfrm>
          <a:prstGeom prst="rect">
            <a:avLst/>
          </a:prstGeom>
        </p:spPr>
        <p:txBody>
          <a:bodyPr anchor="t" rtlCol="false" tIns="0" lIns="0" bIns="0" rIns="0">
            <a:spAutoFit/>
          </a:bodyPr>
          <a:lstStyle/>
          <a:p>
            <a:pPr algn="l">
              <a:lnSpc>
                <a:spcPts val="3255"/>
              </a:lnSpc>
            </a:pPr>
          </a:p>
          <a:p>
            <a:pPr algn="l">
              <a:lnSpc>
                <a:spcPts val="2059"/>
              </a:lnSpc>
            </a:pPr>
          </a:p>
          <a:p>
            <a:pPr algn="l">
              <a:lnSpc>
                <a:spcPts val="2170"/>
              </a:lnSpc>
            </a:pPr>
          </a:p>
          <a:p>
            <a:pPr algn="l">
              <a:lnSpc>
                <a:spcPts val="2059"/>
              </a:lnSpc>
            </a:pPr>
          </a:p>
          <a:p>
            <a:pPr algn="l" marL="344728" indent="-172364" lvl="1">
              <a:lnSpc>
                <a:spcPts val="2059"/>
              </a:lnSpc>
              <a:buFont typeface="Arial"/>
              <a:buChar char="•"/>
            </a:pPr>
            <a:r>
              <a:rPr lang="en-US" sz="1596" i="true">
                <a:solidFill>
                  <a:srgbClr val="FFFFFF"/>
                </a:solidFill>
                <a:latin typeface="Raleway Italics"/>
                <a:ea typeface="Raleway Italics"/>
                <a:cs typeface="Raleway Italics"/>
                <a:sym typeface="Raleway Italics"/>
              </a:rPr>
              <a:t>Professional use cases drive premium conversions</a:t>
            </a:r>
          </a:p>
          <a:p>
            <a:pPr algn="l" marL="344728" indent="-172364" lvl="1">
              <a:lnSpc>
                <a:spcPts val="2059"/>
              </a:lnSpc>
              <a:buFont typeface="Arial"/>
              <a:buChar char="•"/>
            </a:pPr>
            <a:r>
              <a:rPr lang="en-US" sz="1596" i="true">
                <a:solidFill>
                  <a:srgbClr val="FFFFFF"/>
                </a:solidFill>
                <a:latin typeface="Raleway Italics"/>
                <a:ea typeface="Raleway Italics"/>
                <a:cs typeface="Raleway Italics"/>
                <a:sym typeface="Raleway Italics"/>
              </a:rPr>
              <a:t>Daily usage patterns create habit formation opportunities</a:t>
            </a:r>
          </a:p>
          <a:p>
            <a:pPr algn="l" marL="344728" indent="-172364" lvl="1">
              <a:lnSpc>
                <a:spcPts val="2059"/>
              </a:lnSpc>
              <a:buFont typeface="Arial"/>
              <a:buChar char="•"/>
            </a:pPr>
            <a:r>
              <a:rPr lang="en-US" sz="1596" i="true">
                <a:solidFill>
                  <a:srgbClr val="FFFFFF"/>
                </a:solidFill>
                <a:latin typeface="Raleway Italics"/>
                <a:ea typeface="Raleway Italics"/>
                <a:cs typeface="Raleway Italics"/>
                <a:sym typeface="Raleway Italics"/>
              </a:rPr>
              <a:t>Office productivity applications have clear ROI</a:t>
            </a:r>
          </a:p>
          <a:p>
            <a:pPr algn="l" marL="344728" indent="-172364" lvl="1">
              <a:lnSpc>
                <a:spcPts val="2059"/>
              </a:lnSpc>
              <a:buFont typeface="Arial"/>
              <a:buChar char="•"/>
            </a:pPr>
            <a:r>
              <a:rPr lang="en-US" sz="1596" i="true">
                <a:solidFill>
                  <a:srgbClr val="FFFFFF"/>
                </a:solidFill>
                <a:latin typeface="Raleway Italics"/>
                <a:ea typeface="Raleway Italics"/>
                <a:cs typeface="Raleway Italics"/>
                <a:sym typeface="Raleway Italics"/>
              </a:rPr>
              <a:t>Word-of-mouth influence among professional network</a:t>
            </a:r>
          </a:p>
          <a:p>
            <a:pPr algn="l">
              <a:lnSpc>
                <a:spcPts val="2059"/>
              </a:lnSpc>
            </a:pPr>
          </a:p>
          <a:p>
            <a:pPr algn="l">
              <a:lnSpc>
                <a:spcPts val="2059"/>
              </a:lnSpc>
            </a:pPr>
          </a:p>
          <a:p>
            <a:pPr algn="l">
              <a:lnSpc>
                <a:spcPts val="2059"/>
              </a:lnSpc>
            </a:pPr>
          </a:p>
          <a:p>
            <a:pPr algn="l">
              <a:lnSpc>
                <a:spcPts val="2059"/>
              </a:lnSpc>
            </a:pPr>
          </a:p>
        </p:txBody>
      </p:sp>
      <p:sp>
        <p:nvSpPr>
          <p:cNvPr name="TextBox 39" id="39"/>
          <p:cNvSpPr txBox="true"/>
          <p:nvPr/>
        </p:nvSpPr>
        <p:spPr>
          <a:xfrm rot="0">
            <a:off x="7704194" y="1399493"/>
            <a:ext cx="6412115" cy="772287"/>
          </a:xfrm>
          <a:prstGeom prst="rect">
            <a:avLst/>
          </a:prstGeom>
        </p:spPr>
        <p:txBody>
          <a:bodyPr anchor="t" rtlCol="false" tIns="0" lIns="0" bIns="0" rIns="0">
            <a:spAutoFit/>
          </a:bodyPr>
          <a:lstStyle/>
          <a:p>
            <a:pPr algn="l" marL="345439" indent="-172720" lvl="1">
              <a:lnSpc>
                <a:spcPts val="2063"/>
              </a:lnSpc>
              <a:buFont typeface="Arial"/>
              <a:buChar char="•"/>
            </a:pPr>
            <a:r>
              <a:rPr lang="en-US" sz="1599" i="true">
                <a:solidFill>
                  <a:srgbClr val="FFFFFF"/>
                </a:solidFill>
                <a:latin typeface="Raleway Italics"/>
                <a:ea typeface="Raleway Italics"/>
                <a:cs typeface="Raleway Italics"/>
                <a:sym typeface="Raleway Italics"/>
              </a:rPr>
              <a:t>High engagement with Tech</a:t>
            </a:r>
          </a:p>
          <a:p>
            <a:pPr algn="l" marL="345439" indent="-172720" lvl="1">
              <a:lnSpc>
                <a:spcPts val="2063"/>
              </a:lnSpc>
              <a:buFont typeface="Arial"/>
              <a:buChar char="•"/>
            </a:pPr>
            <a:r>
              <a:rPr lang="en-US" sz="1599" i="true">
                <a:solidFill>
                  <a:srgbClr val="FFFFFF"/>
                </a:solidFill>
                <a:latin typeface="Raleway Italics"/>
                <a:ea typeface="Raleway Italics"/>
                <a:cs typeface="Raleway Italics"/>
                <a:sym typeface="Raleway Italics"/>
              </a:rPr>
              <a:t>Socially active and peer influencer</a:t>
            </a:r>
          </a:p>
          <a:p>
            <a:pPr algn="l" marL="345439" indent="-172720" lvl="1">
              <a:lnSpc>
                <a:spcPts val="2063"/>
              </a:lnSpc>
              <a:buFont typeface="Arial"/>
              <a:buChar char="•"/>
            </a:pPr>
            <a:r>
              <a:rPr lang="en-US" sz="1599" i="true">
                <a:solidFill>
                  <a:srgbClr val="FFFFFF"/>
                </a:solidFill>
                <a:latin typeface="Raleway Italics"/>
                <a:ea typeface="Raleway Italics"/>
                <a:cs typeface="Raleway Italics"/>
                <a:sym typeface="Raleway Italics"/>
              </a:rPr>
              <a:t>Openness to new feature</a:t>
            </a:r>
          </a:p>
        </p:txBody>
      </p:sp>
      <p:sp>
        <p:nvSpPr>
          <p:cNvPr name="Freeform 40" id="40"/>
          <p:cNvSpPr/>
          <p:nvPr/>
        </p:nvSpPr>
        <p:spPr>
          <a:xfrm flipH="false" flipV="false" rot="0">
            <a:off x="11266451" y="1365166"/>
            <a:ext cx="827731" cy="827731"/>
          </a:xfrm>
          <a:custGeom>
            <a:avLst/>
            <a:gdLst/>
            <a:ahLst/>
            <a:cxnLst/>
            <a:rect r="r" b="b" t="t" l="l"/>
            <a:pathLst>
              <a:path h="827731" w="827731">
                <a:moveTo>
                  <a:pt x="0" y="0"/>
                </a:moveTo>
                <a:lnTo>
                  <a:pt x="827732" y="0"/>
                </a:lnTo>
                <a:lnTo>
                  <a:pt x="827732" y="827731"/>
                </a:lnTo>
                <a:lnTo>
                  <a:pt x="0" y="82773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41" id="41"/>
          <p:cNvSpPr/>
          <p:nvPr/>
        </p:nvSpPr>
        <p:spPr>
          <a:xfrm flipH="false" flipV="false" rot="0">
            <a:off x="6273203" y="1418543"/>
            <a:ext cx="1013132" cy="1376070"/>
          </a:xfrm>
          <a:custGeom>
            <a:avLst/>
            <a:gdLst/>
            <a:ahLst/>
            <a:cxnLst/>
            <a:rect r="r" b="b" t="t" l="l"/>
            <a:pathLst>
              <a:path h="1376070" w="1013132">
                <a:moveTo>
                  <a:pt x="0" y="0"/>
                </a:moveTo>
                <a:lnTo>
                  <a:pt x="1013132" y="0"/>
                </a:lnTo>
                <a:lnTo>
                  <a:pt x="1013132" y="1376070"/>
                </a:lnTo>
                <a:lnTo>
                  <a:pt x="0" y="1376070"/>
                </a:lnTo>
                <a:lnTo>
                  <a:pt x="0" y="0"/>
                </a:lnTo>
                <a:close/>
              </a:path>
            </a:pathLst>
          </a:custGeom>
          <a:blipFill>
            <a:blip r:embed="rId12"/>
            <a:stretch>
              <a:fillRect l="0" t="0" r="0" b="0"/>
            </a:stretch>
          </a:blipFill>
        </p:spPr>
      </p:sp>
      <p:sp>
        <p:nvSpPr>
          <p:cNvPr name="Freeform 42" id="42"/>
          <p:cNvSpPr/>
          <p:nvPr/>
        </p:nvSpPr>
        <p:spPr>
          <a:xfrm flipH="false" flipV="false" rot="0">
            <a:off x="15366785" y="7049129"/>
            <a:ext cx="2548310" cy="1978416"/>
          </a:xfrm>
          <a:custGeom>
            <a:avLst/>
            <a:gdLst/>
            <a:ahLst/>
            <a:cxnLst/>
            <a:rect r="r" b="b" t="t" l="l"/>
            <a:pathLst>
              <a:path h="1978416" w="2548310">
                <a:moveTo>
                  <a:pt x="0" y="0"/>
                </a:moveTo>
                <a:lnTo>
                  <a:pt x="2548310" y="0"/>
                </a:lnTo>
                <a:lnTo>
                  <a:pt x="2548310" y="1978416"/>
                </a:lnTo>
                <a:lnTo>
                  <a:pt x="0" y="197841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43" id="43"/>
          <p:cNvSpPr/>
          <p:nvPr/>
        </p:nvSpPr>
        <p:spPr>
          <a:xfrm flipH="false" flipV="false" rot="0">
            <a:off x="14676649" y="613294"/>
            <a:ext cx="604579" cy="604579"/>
          </a:xfrm>
          <a:custGeom>
            <a:avLst/>
            <a:gdLst/>
            <a:ahLst/>
            <a:cxnLst/>
            <a:rect r="r" b="b" t="t" l="l"/>
            <a:pathLst>
              <a:path h="604579" w="604579">
                <a:moveTo>
                  <a:pt x="0" y="0"/>
                </a:moveTo>
                <a:lnTo>
                  <a:pt x="604579" y="0"/>
                </a:lnTo>
                <a:lnTo>
                  <a:pt x="604579" y="604580"/>
                </a:lnTo>
                <a:lnTo>
                  <a:pt x="0" y="60458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44" id="44"/>
          <p:cNvSpPr txBox="true"/>
          <p:nvPr/>
        </p:nvSpPr>
        <p:spPr>
          <a:xfrm rot="0">
            <a:off x="15469211" y="9749372"/>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45" id="45"/>
          <p:cNvSpPr txBox="true"/>
          <p:nvPr/>
        </p:nvSpPr>
        <p:spPr>
          <a:xfrm rot="0">
            <a:off x="207309" y="953684"/>
            <a:ext cx="7274745" cy="438033"/>
          </a:xfrm>
          <a:prstGeom prst="rect">
            <a:avLst/>
          </a:prstGeom>
        </p:spPr>
        <p:txBody>
          <a:bodyPr anchor="t" rtlCol="false" tIns="0" lIns="0" bIns="0" rIns="0">
            <a:spAutoFit/>
          </a:bodyPr>
          <a:lstStyle/>
          <a:p>
            <a:pPr algn="l">
              <a:lnSpc>
                <a:spcPts val="1706"/>
              </a:lnSpc>
            </a:pPr>
            <a:r>
              <a:rPr lang="en-US" sz="1796" b="true">
                <a:solidFill>
                  <a:srgbClr val="FFFFFF"/>
                </a:solidFill>
                <a:latin typeface="Montserrat Bold"/>
                <a:ea typeface="Montserrat Bold"/>
                <a:cs typeface="Montserrat Bold"/>
                <a:sym typeface="Montserrat Bold"/>
              </a:rPr>
              <a:t>Chosen Segment</a:t>
            </a:r>
            <a:r>
              <a:rPr lang="en-US" sz="1796" b="true">
                <a:solidFill>
                  <a:srgbClr val="FFFFFF"/>
                </a:solidFill>
                <a:latin typeface="Montserrat Semi-Bold"/>
                <a:ea typeface="Montserrat Semi-Bold"/>
                <a:cs typeface="Montserrat Semi-Bold"/>
                <a:sym typeface="Montserrat Semi-Bold"/>
              </a:rPr>
              <a:t>: </a:t>
            </a:r>
            <a:r>
              <a:rPr lang="en-US" sz="1796">
                <a:solidFill>
                  <a:srgbClr val="FFFFFF"/>
                </a:solidFill>
                <a:latin typeface="Montserrat"/>
                <a:ea typeface="Montserrat"/>
                <a:cs typeface="Montserrat"/>
                <a:sym typeface="Montserrat"/>
              </a:rPr>
              <a:t>Regional Language Working Professionals</a:t>
            </a:r>
          </a:p>
          <a:p>
            <a:pPr algn="l">
              <a:lnSpc>
                <a:spcPts val="1706"/>
              </a:lnSpc>
            </a:pPr>
          </a:p>
        </p:txBody>
      </p:sp>
      <p:sp>
        <p:nvSpPr>
          <p:cNvPr name="TextBox 46" id="46"/>
          <p:cNvSpPr txBox="true"/>
          <p:nvPr/>
        </p:nvSpPr>
        <p:spPr>
          <a:xfrm rot="0">
            <a:off x="274512" y="1497331"/>
            <a:ext cx="7011823" cy="3858387"/>
          </a:xfrm>
          <a:prstGeom prst="rect">
            <a:avLst/>
          </a:prstGeom>
        </p:spPr>
        <p:txBody>
          <a:bodyPr anchor="t" rtlCol="false" tIns="0" lIns="0" bIns="0" rIns="0">
            <a:spAutoFit/>
          </a:bodyPr>
          <a:lstStyle/>
          <a:p>
            <a:pPr algn="l">
              <a:lnSpc>
                <a:spcPts val="2063"/>
              </a:lnSpc>
            </a:pPr>
            <a:r>
              <a:rPr lang="en-US" sz="1599" i="true" b="true">
                <a:solidFill>
                  <a:srgbClr val="FFFFFF"/>
                </a:solidFill>
                <a:latin typeface="Raleway Bold Italics"/>
                <a:ea typeface="Raleway Bold Italics"/>
                <a:cs typeface="Raleway Bold Italics"/>
                <a:sym typeface="Raleway Bold Italics"/>
              </a:rPr>
              <a:t>Survey data (n=44) </a:t>
            </a:r>
          </a:p>
          <a:p>
            <a:pPr algn="l">
              <a:lnSpc>
                <a:spcPts val="2063"/>
              </a:lnSpc>
            </a:pPr>
          </a:p>
          <a:p>
            <a:pPr algn="l" marL="345439" indent="-172720" lvl="1">
              <a:lnSpc>
                <a:spcPts val="2063"/>
              </a:lnSpc>
              <a:buFont typeface="Arial"/>
              <a:buChar char="•"/>
            </a:pPr>
            <a:r>
              <a:rPr lang="en-US" b="true" sz="1599" i="true">
                <a:solidFill>
                  <a:srgbClr val="FFFFFF"/>
                </a:solidFill>
                <a:latin typeface="Raleway Bold Italics"/>
                <a:ea typeface="Raleway Bold Italics"/>
                <a:cs typeface="Raleway Bold Italics"/>
                <a:sym typeface="Raleway Bold Italics"/>
              </a:rPr>
              <a:t>Survey Results: </a:t>
            </a:r>
            <a:r>
              <a:rPr lang="en-US" sz="1599" i="true">
                <a:solidFill>
                  <a:srgbClr val="FFFFFF"/>
                </a:solidFill>
                <a:latin typeface="Raleway Italics"/>
                <a:ea typeface="Raleway Italics"/>
                <a:cs typeface="Raleway Italics"/>
                <a:sym typeface="Raleway Italics"/>
              </a:rPr>
              <a:t>43.2% have tried voice input, 56.8% have not</a:t>
            </a:r>
          </a:p>
          <a:p>
            <a:pPr algn="l" marL="345439" indent="-172720" lvl="1">
              <a:lnSpc>
                <a:spcPts val="2063"/>
              </a:lnSpc>
              <a:buFont typeface="Arial"/>
              <a:buChar char="•"/>
            </a:pPr>
            <a:r>
              <a:rPr lang="en-US" b="true" sz="1599" i="true">
                <a:solidFill>
                  <a:srgbClr val="FFFFFF"/>
                </a:solidFill>
                <a:latin typeface="Raleway Bold Italics"/>
                <a:ea typeface="Raleway Bold Italics"/>
                <a:cs typeface="Raleway Bold Italics"/>
                <a:sym typeface="Raleway Bold Italics"/>
              </a:rPr>
              <a:t>Primary Segment: </a:t>
            </a:r>
            <a:r>
              <a:rPr lang="en-US" sz="1599" i="true">
                <a:solidFill>
                  <a:srgbClr val="FFFFFF"/>
                </a:solidFill>
                <a:latin typeface="Raleway Italics"/>
                <a:ea typeface="Raleway Italics"/>
                <a:cs typeface="Raleway Italics"/>
                <a:sym typeface="Raleway Italics"/>
              </a:rPr>
              <a:t>Working Professionals (70.5% of sample)</a:t>
            </a:r>
          </a:p>
          <a:p>
            <a:pPr algn="l" marL="345439" indent="-172720" lvl="1">
              <a:lnSpc>
                <a:spcPts val="2063"/>
              </a:lnSpc>
              <a:buFont typeface="Arial"/>
              <a:buChar char="•"/>
            </a:pPr>
            <a:r>
              <a:rPr lang="en-US" sz="1599" i="true">
                <a:solidFill>
                  <a:srgbClr val="FFFFFF"/>
                </a:solidFill>
                <a:latin typeface="Raleway Italics"/>
                <a:ea typeface="Raleway Italics"/>
                <a:cs typeface="Raleway Italics"/>
                <a:sym typeface="Raleway Italics"/>
              </a:rPr>
              <a:t>Age Group: 25 - 40</a:t>
            </a:r>
          </a:p>
          <a:p>
            <a:pPr algn="l" marL="345439" indent="-172720" lvl="1">
              <a:lnSpc>
                <a:spcPts val="2063"/>
              </a:lnSpc>
              <a:buFont typeface="Arial"/>
              <a:buChar char="•"/>
            </a:pPr>
            <a:r>
              <a:rPr lang="en-US" b="true" sz="1599" i="true">
                <a:solidFill>
                  <a:srgbClr val="FFFFFF"/>
                </a:solidFill>
                <a:latin typeface="Raleway Bold Italics"/>
                <a:ea typeface="Raleway Bold Italics"/>
                <a:cs typeface="Raleway Bold Italics"/>
                <a:sym typeface="Raleway Bold Italics"/>
              </a:rPr>
              <a:t>Key</a:t>
            </a:r>
            <a:r>
              <a:rPr lang="en-US" b="true" sz="1599" i="true">
                <a:solidFill>
                  <a:srgbClr val="FFFFFF"/>
                </a:solidFill>
                <a:latin typeface="Raleway Bold Italics"/>
                <a:ea typeface="Raleway Bold Italics"/>
                <a:cs typeface="Raleway Bold Italics"/>
                <a:sym typeface="Raleway Bold Italics"/>
              </a:rPr>
              <a:t> Finding: </a:t>
            </a:r>
            <a:r>
              <a:rPr lang="en-US" sz="1599" i="true">
                <a:solidFill>
                  <a:srgbClr val="FFFFFF"/>
                </a:solidFill>
                <a:latin typeface="Raleway Italics"/>
                <a:ea typeface="Raleway Italics"/>
                <a:cs typeface="Raleway Italics"/>
                <a:sym typeface="Raleway Italics"/>
              </a:rPr>
              <a:t>Barriers are both behavioral and technical, with significant language-specific variations</a:t>
            </a:r>
          </a:p>
          <a:p>
            <a:pPr algn="l">
              <a:lnSpc>
                <a:spcPts val="2063"/>
              </a:lnSpc>
            </a:pPr>
          </a:p>
          <a:p>
            <a:pPr algn="l">
              <a:lnSpc>
                <a:spcPts val="2063"/>
              </a:lnSpc>
            </a:pPr>
          </a:p>
          <a:p>
            <a:pPr algn="l" marL="345439" indent="-172720" lvl="1">
              <a:lnSpc>
                <a:spcPts val="2063"/>
              </a:lnSpc>
              <a:buFont typeface="Arial"/>
              <a:buChar char="•"/>
            </a:pPr>
            <a:r>
              <a:rPr lang="en-US" sz="1599" i="true">
                <a:solidFill>
                  <a:srgbClr val="FFFFFF"/>
                </a:solidFill>
                <a:latin typeface="Raleway Italics"/>
                <a:ea typeface="Raleway Italics"/>
                <a:cs typeface="Raleway Italics"/>
                <a:sym typeface="Raleway Italics"/>
              </a:rPr>
              <a:t>70.5% of ChatGPT users are working professionals</a:t>
            </a:r>
          </a:p>
          <a:p>
            <a:pPr algn="l" marL="345439" indent="-172720" lvl="1">
              <a:lnSpc>
                <a:spcPts val="2063"/>
              </a:lnSpc>
              <a:buFont typeface="Arial"/>
              <a:buChar char="•"/>
            </a:pPr>
            <a:r>
              <a:rPr lang="en-US" sz="1599" i="true">
                <a:solidFill>
                  <a:srgbClr val="FFFFFF"/>
                </a:solidFill>
                <a:latin typeface="Raleway Italics"/>
                <a:ea typeface="Raleway Italics"/>
                <a:cs typeface="Raleway Italics"/>
                <a:sym typeface="Raleway Italics"/>
              </a:rPr>
              <a:t>84% of users prefer regional languages (Hindi/Marathi/Telugu/Tamil)</a:t>
            </a:r>
          </a:p>
          <a:p>
            <a:pPr algn="l" marL="345439" indent="-172720" lvl="1">
              <a:lnSpc>
                <a:spcPts val="2063"/>
              </a:lnSpc>
              <a:buFont typeface="Arial"/>
              <a:buChar char="•"/>
            </a:pPr>
            <a:r>
              <a:rPr lang="en-US" sz="1599" i="true">
                <a:solidFill>
                  <a:srgbClr val="FFFFFF"/>
                </a:solidFill>
                <a:latin typeface="Raleway Italics"/>
                <a:ea typeface="Raleway Italics"/>
                <a:cs typeface="Raleway Italics"/>
                <a:sym typeface="Raleway Italics"/>
              </a:rPr>
              <a:t>Combined segment represents 58% of total user base with highest engagement potential</a:t>
            </a:r>
          </a:p>
          <a:p>
            <a:pPr algn="l">
              <a:lnSpc>
                <a:spcPts val="2063"/>
              </a:lnSpc>
            </a:pPr>
          </a:p>
          <a:p>
            <a:pPr algn="l">
              <a:lnSpc>
                <a:spcPts val="2063"/>
              </a:lnSpc>
            </a:pPr>
            <a:r>
              <a:rPr lang="en-US" sz="1599" i="true">
                <a:solidFill>
                  <a:srgbClr val="FFFFFF"/>
                </a:solidFill>
                <a:latin typeface="Raleway Italics"/>
                <a:ea typeface="Raleway Italics"/>
                <a:cs typeface="Raleway Italics"/>
                <a:sym typeface="Raleway Italics"/>
              </a:rPr>
              <a:t>.</a:t>
            </a:r>
          </a:p>
        </p:txBody>
      </p:sp>
      <p:sp>
        <p:nvSpPr>
          <p:cNvPr name="TextBox 47" id="47"/>
          <p:cNvSpPr txBox="true"/>
          <p:nvPr/>
        </p:nvSpPr>
        <p:spPr>
          <a:xfrm rot="0">
            <a:off x="-1154525" y="6074404"/>
            <a:ext cx="7842979" cy="317500"/>
          </a:xfrm>
          <a:prstGeom prst="rect">
            <a:avLst/>
          </a:prstGeom>
        </p:spPr>
        <p:txBody>
          <a:bodyPr anchor="t" rtlCol="false" tIns="0" lIns="0" bIns="0" rIns="0">
            <a:spAutoFit/>
          </a:bodyPr>
          <a:lstStyle/>
          <a:p>
            <a:pPr algn="ctr">
              <a:lnSpc>
                <a:spcPts val="1234"/>
              </a:lnSpc>
            </a:pPr>
            <a:r>
              <a:rPr lang="en-US" b="true" sz="1299">
                <a:solidFill>
                  <a:srgbClr val="36E9FD"/>
                </a:solidFill>
                <a:latin typeface="Montserrat Semi-Bold"/>
                <a:ea typeface="Montserrat Semi-Bold"/>
                <a:cs typeface="Montserrat Semi-Bold"/>
                <a:sym typeface="Montserrat Semi-Bold"/>
              </a:rPr>
              <a:t>FREQUENCY OF VOICE INPUT USAGE IN OTHER APPS</a:t>
            </a:r>
          </a:p>
          <a:p>
            <a:pPr algn="ctr">
              <a:lnSpc>
                <a:spcPts val="1234"/>
              </a:lnSpc>
            </a:pPr>
          </a:p>
        </p:txBody>
      </p:sp>
      <p:sp>
        <p:nvSpPr>
          <p:cNvPr name="TextBox 48" id="48"/>
          <p:cNvSpPr txBox="true"/>
          <p:nvPr/>
        </p:nvSpPr>
        <p:spPr>
          <a:xfrm rot="0">
            <a:off x="12579398" y="3558096"/>
            <a:ext cx="5335697" cy="1533819"/>
          </a:xfrm>
          <a:prstGeom prst="rect">
            <a:avLst/>
          </a:prstGeom>
        </p:spPr>
        <p:txBody>
          <a:bodyPr anchor="t" rtlCol="false" tIns="0" lIns="0" bIns="0" rIns="0">
            <a:spAutoFit/>
          </a:bodyPr>
          <a:lstStyle/>
          <a:p>
            <a:pPr algn="l" marL="321353" indent="-160677" lvl="1">
              <a:lnSpc>
                <a:spcPts val="2083"/>
              </a:lnSpc>
              <a:buFont typeface="Arial"/>
              <a:buChar char="•"/>
            </a:pPr>
            <a:r>
              <a:rPr lang="en-US" sz="1488" spc="99">
                <a:solidFill>
                  <a:srgbClr val="FFFFFF"/>
                </a:solidFill>
                <a:latin typeface="DM Sans"/>
                <a:ea typeface="DM Sans"/>
                <a:cs typeface="DM Sans"/>
                <a:sym typeface="DM Sans"/>
              </a:rPr>
              <a:t>Mixed current adoption: Hindi (64.3%) vs Telugu (14.3%)</a:t>
            </a:r>
          </a:p>
          <a:p>
            <a:pPr algn="l" marL="321353" indent="-160677" lvl="1">
              <a:lnSpc>
                <a:spcPts val="2083"/>
              </a:lnSpc>
              <a:buFont typeface="Arial"/>
              <a:buChar char="•"/>
            </a:pPr>
            <a:r>
              <a:rPr lang="en-US" sz="1488" spc="99">
                <a:solidFill>
                  <a:srgbClr val="FFFFFF"/>
                </a:solidFill>
                <a:latin typeface="DM Sans"/>
                <a:ea typeface="DM Sans"/>
                <a:cs typeface="DM Sans"/>
                <a:sym typeface="DM Sans"/>
              </a:rPr>
              <a:t>High improvement likelihood: Average 4.2/5 willingness to use more if improved</a:t>
            </a:r>
          </a:p>
          <a:p>
            <a:pPr algn="l" marL="321353" indent="-160677" lvl="1">
              <a:lnSpc>
                <a:spcPts val="2083"/>
              </a:lnSpc>
              <a:buFont typeface="Arial"/>
              <a:buChar char="•"/>
            </a:pPr>
            <a:r>
              <a:rPr lang="en-US" sz="1488" spc="99">
                <a:solidFill>
                  <a:srgbClr val="FFFFFF"/>
                </a:solidFill>
                <a:latin typeface="DM Sans"/>
                <a:ea typeface="DM Sans"/>
                <a:cs typeface="DM Sans"/>
                <a:sym typeface="DM Sans"/>
              </a:rPr>
              <a:t>Clear value proposition: Productivity enhancement in professional contexts</a:t>
            </a:r>
          </a:p>
        </p:txBody>
      </p:sp>
      <p:sp>
        <p:nvSpPr>
          <p:cNvPr name="TextBox 49" id="49"/>
          <p:cNvSpPr txBox="true"/>
          <p:nvPr/>
        </p:nvSpPr>
        <p:spPr>
          <a:xfrm rot="0">
            <a:off x="7894036" y="925167"/>
            <a:ext cx="3414887" cy="228483"/>
          </a:xfrm>
          <a:prstGeom prst="rect">
            <a:avLst/>
          </a:prstGeom>
        </p:spPr>
        <p:txBody>
          <a:bodyPr anchor="t" rtlCol="false" tIns="0" lIns="0" bIns="0" rIns="0">
            <a:spAutoFit/>
          </a:bodyPr>
          <a:lstStyle/>
          <a:p>
            <a:pPr algn="l">
              <a:lnSpc>
                <a:spcPts val="1706"/>
              </a:lnSpc>
            </a:pPr>
            <a:r>
              <a:rPr lang="en-US" sz="1796" b="true">
                <a:solidFill>
                  <a:srgbClr val="FFFFFF"/>
                </a:solidFill>
                <a:latin typeface="Montserrat Bold"/>
                <a:ea typeface="Montserrat Bold"/>
                <a:cs typeface="Montserrat Bold"/>
                <a:sym typeface="Montserrat Bold"/>
              </a:rPr>
              <a:t>Why this Segment?</a:t>
            </a:r>
          </a:p>
        </p:txBody>
      </p:sp>
      <p:sp>
        <p:nvSpPr>
          <p:cNvPr name="TextBox 50" id="50"/>
          <p:cNvSpPr txBox="true"/>
          <p:nvPr/>
        </p:nvSpPr>
        <p:spPr>
          <a:xfrm rot="0">
            <a:off x="8027482" y="5956929"/>
            <a:ext cx="7842979" cy="215900"/>
          </a:xfrm>
          <a:prstGeom prst="rect">
            <a:avLst/>
          </a:prstGeom>
        </p:spPr>
        <p:txBody>
          <a:bodyPr anchor="t" rtlCol="false" tIns="0" lIns="0" bIns="0" rIns="0">
            <a:spAutoFit/>
          </a:bodyPr>
          <a:lstStyle/>
          <a:p>
            <a:pPr algn="ctr">
              <a:lnSpc>
                <a:spcPts val="1615"/>
              </a:lnSpc>
            </a:pPr>
            <a:r>
              <a:rPr lang="en-US" b="true" sz="1700">
                <a:solidFill>
                  <a:srgbClr val="36E9FD"/>
                </a:solidFill>
                <a:latin typeface="Montserrat Bold"/>
                <a:ea typeface="Montserrat Bold"/>
                <a:cs typeface="Montserrat Bold"/>
                <a:sym typeface="Montserrat Bold"/>
              </a:rPr>
              <a:t>HYPOTHESIS</a:t>
            </a:r>
          </a:p>
        </p:txBody>
      </p:sp>
      <p:sp>
        <p:nvSpPr>
          <p:cNvPr name="TextBox 51" id="51"/>
          <p:cNvSpPr txBox="true"/>
          <p:nvPr/>
        </p:nvSpPr>
        <p:spPr>
          <a:xfrm rot="0">
            <a:off x="6096208" y="6706229"/>
            <a:ext cx="9321018" cy="2981619"/>
          </a:xfrm>
          <a:prstGeom prst="rect">
            <a:avLst/>
          </a:prstGeom>
        </p:spPr>
        <p:txBody>
          <a:bodyPr anchor="t" rtlCol="false" tIns="0" lIns="0" bIns="0" rIns="0">
            <a:spAutoFit/>
          </a:bodyPr>
          <a:lstStyle/>
          <a:p>
            <a:pPr algn="l" marL="311312" indent="-155656" lvl="1">
              <a:lnSpc>
                <a:spcPts val="2018"/>
              </a:lnSpc>
              <a:spcBef>
                <a:spcPct val="0"/>
              </a:spcBef>
              <a:buFont typeface="Arial"/>
              <a:buChar char="•"/>
            </a:pPr>
            <a:r>
              <a:rPr lang="en-US" sz="1441" spc="96">
                <a:solidFill>
                  <a:srgbClr val="FFFFFF"/>
                </a:solidFill>
                <a:latin typeface="DM Sans"/>
                <a:ea typeface="DM Sans"/>
                <a:cs typeface="DM Sans"/>
                <a:sym typeface="DM Sans"/>
              </a:rPr>
              <a:t>Users believe that ChatGPT’s v</a:t>
            </a:r>
            <a:r>
              <a:rPr lang="en-US" sz="1441" spc="96">
                <a:solidFill>
                  <a:srgbClr val="FFFFFF"/>
                </a:solidFill>
                <a:latin typeface="DM Sans"/>
                <a:ea typeface="DM Sans"/>
                <a:cs typeface="DM Sans"/>
                <a:sym typeface="DM Sans"/>
              </a:rPr>
              <a:t>oice input does not accurately understand Indian regional languages or mixed English-regional speech, leading to errors and frustration.</a:t>
            </a:r>
          </a:p>
          <a:p>
            <a:pPr algn="l" marL="311312" indent="-155656" lvl="1">
              <a:lnSpc>
                <a:spcPts val="2018"/>
              </a:lnSpc>
              <a:spcBef>
                <a:spcPct val="0"/>
              </a:spcBef>
              <a:buFont typeface="Arial"/>
              <a:buChar char="•"/>
            </a:pPr>
            <a:r>
              <a:rPr lang="en-US" sz="1441" spc="96">
                <a:solidFill>
                  <a:srgbClr val="FFFFFF"/>
                </a:solidFill>
                <a:latin typeface="DM Sans"/>
                <a:ea typeface="DM Sans"/>
                <a:cs typeface="DM Sans"/>
                <a:sym typeface="DM Sans"/>
              </a:rPr>
              <a:t>Working professionals feel self-conscious or awkward using voice input in office or public settings due to social norms and privacy concerns.</a:t>
            </a:r>
          </a:p>
          <a:p>
            <a:pPr algn="l" marL="311312" indent="-155656" lvl="1">
              <a:lnSpc>
                <a:spcPts val="2018"/>
              </a:lnSpc>
              <a:spcBef>
                <a:spcPct val="0"/>
              </a:spcBef>
              <a:buFont typeface="Arial"/>
              <a:buChar char="•"/>
            </a:pPr>
            <a:r>
              <a:rPr lang="en-US" sz="1441" spc="96">
                <a:solidFill>
                  <a:srgbClr val="FFFFFF"/>
                </a:solidFill>
                <a:latin typeface="DM Sans"/>
                <a:ea typeface="DM Sans"/>
                <a:cs typeface="DM Sans"/>
                <a:sym typeface="DM Sans"/>
              </a:rPr>
              <a:t>A significant portion of users are simply unaware that voice input exists or how to activate it within ChatGPT mobile.</a:t>
            </a:r>
          </a:p>
          <a:p>
            <a:pPr algn="l" marL="311312" indent="-155656" lvl="1">
              <a:lnSpc>
                <a:spcPts val="2018"/>
              </a:lnSpc>
              <a:spcBef>
                <a:spcPct val="0"/>
              </a:spcBef>
              <a:buFont typeface="Arial"/>
              <a:buChar char="•"/>
            </a:pPr>
            <a:r>
              <a:rPr lang="en-US" sz="1441" spc="96">
                <a:solidFill>
                  <a:srgbClr val="FFFFFF"/>
                </a:solidFill>
                <a:latin typeface="DM Sans"/>
                <a:ea typeface="DM Sans"/>
                <a:cs typeface="DM Sans"/>
                <a:sym typeface="DM Sans"/>
              </a:rPr>
              <a:t>Some users still prefer typing (habit, speed, perceived reliability) over speaking, even when regional language typing is tedious.</a:t>
            </a:r>
          </a:p>
          <a:p>
            <a:pPr algn="l" marL="311312" indent="-155656" lvl="1">
              <a:lnSpc>
                <a:spcPts val="2018"/>
              </a:lnSpc>
              <a:spcBef>
                <a:spcPct val="0"/>
              </a:spcBef>
              <a:buFont typeface="Arial"/>
              <a:buChar char="•"/>
            </a:pPr>
            <a:r>
              <a:rPr lang="en-US" sz="1441" spc="96">
                <a:solidFill>
                  <a:srgbClr val="FFFFFF"/>
                </a:solidFill>
                <a:latin typeface="DM Sans"/>
                <a:ea typeface="DM Sans"/>
                <a:cs typeface="DM Sans"/>
                <a:sym typeface="DM Sans"/>
              </a:rPr>
              <a:t>Delays, inability to pause/resume, or slow transcription and processing make the current experience frustrating and break user trust.</a:t>
            </a:r>
          </a:p>
          <a:p>
            <a:pPr algn="l">
              <a:lnSpc>
                <a:spcPts val="2018"/>
              </a:lnSpc>
              <a:spcBef>
                <a:spcPct val="0"/>
              </a:spcBef>
            </a:pPr>
          </a:p>
          <a:p>
            <a:pPr algn="l">
              <a:lnSpc>
                <a:spcPts val="2018"/>
              </a:lnSpc>
              <a:spcBef>
                <a:spcPct val="0"/>
              </a:spcBef>
            </a:pPr>
          </a:p>
        </p:txBody>
      </p:sp>
      <p:sp>
        <p:nvSpPr>
          <p:cNvPr name="TextBox 52" id="52"/>
          <p:cNvSpPr txBox="true"/>
          <p:nvPr/>
        </p:nvSpPr>
        <p:spPr>
          <a:xfrm rot="0">
            <a:off x="12579398" y="891030"/>
            <a:ext cx="3414887" cy="228483"/>
          </a:xfrm>
          <a:prstGeom prst="rect">
            <a:avLst/>
          </a:prstGeom>
        </p:spPr>
        <p:txBody>
          <a:bodyPr anchor="t" rtlCol="false" tIns="0" lIns="0" bIns="0" rIns="0">
            <a:spAutoFit/>
          </a:bodyPr>
          <a:lstStyle/>
          <a:p>
            <a:pPr algn="l">
              <a:lnSpc>
                <a:spcPts val="1706"/>
              </a:lnSpc>
            </a:pPr>
            <a:r>
              <a:rPr lang="en-US" sz="1796" b="true">
                <a:solidFill>
                  <a:srgbClr val="FFFFFF"/>
                </a:solidFill>
                <a:latin typeface="Montserrat Bold"/>
                <a:ea typeface="Montserrat Bold"/>
                <a:cs typeface="Montserrat Bold"/>
                <a:sym typeface="Montserrat Bold"/>
              </a:rPr>
              <a:t>Strategic Impact</a:t>
            </a:r>
          </a:p>
        </p:txBody>
      </p:sp>
      <p:sp>
        <p:nvSpPr>
          <p:cNvPr name="TextBox 53" id="53"/>
          <p:cNvSpPr txBox="true"/>
          <p:nvPr/>
        </p:nvSpPr>
        <p:spPr>
          <a:xfrm rot="0">
            <a:off x="12579398" y="3145234"/>
            <a:ext cx="3414887" cy="228483"/>
          </a:xfrm>
          <a:prstGeom prst="rect">
            <a:avLst/>
          </a:prstGeom>
        </p:spPr>
        <p:txBody>
          <a:bodyPr anchor="t" rtlCol="false" tIns="0" lIns="0" bIns="0" rIns="0">
            <a:spAutoFit/>
          </a:bodyPr>
          <a:lstStyle/>
          <a:p>
            <a:pPr algn="l">
              <a:lnSpc>
                <a:spcPts val="1706"/>
              </a:lnSpc>
            </a:pPr>
            <a:r>
              <a:rPr lang="en-US" sz="1796" b="true">
                <a:solidFill>
                  <a:srgbClr val="FFFFFF"/>
                </a:solidFill>
                <a:latin typeface="Montserrat Bold"/>
                <a:ea typeface="Montserrat Bold"/>
                <a:cs typeface="Montserrat Bold"/>
                <a:sym typeface="Montserrat Bold"/>
              </a:rPr>
              <a:t>Voice Adoption Potential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361B70">
                <a:alpha val="100000"/>
              </a:srgbClr>
            </a:gs>
            <a:gs pos="100000">
              <a:srgbClr val="000000">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314761">
            <a:off x="6004269" y="6965085"/>
            <a:ext cx="19149891" cy="6989710"/>
          </a:xfrm>
          <a:custGeom>
            <a:avLst/>
            <a:gdLst/>
            <a:ahLst/>
            <a:cxnLst/>
            <a:rect r="r" b="b" t="t" l="l"/>
            <a:pathLst>
              <a:path h="6989710" w="19149891">
                <a:moveTo>
                  <a:pt x="0" y="0"/>
                </a:moveTo>
                <a:lnTo>
                  <a:pt x="19149891" y="0"/>
                </a:lnTo>
                <a:lnTo>
                  <a:pt x="19149891" y="6989710"/>
                </a:lnTo>
                <a:lnTo>
                  <a:pt x="0" y="6989710"/>
                </a:lnTo>
                <a:lnTo>
                  <a:pt x="0" y="0"/>
                </a:lnTo>
                <a:close/>
              </a:path>
            </a:pathLst>
          </a:custGeom>
          <a:blipFill>
            <a:blip r:embed="rId2">
              <a:alphaModFix amt="80000"/>
            </a:blip>
            <a:stretch>
              <a:fillRect l="0" t="0" r="0" b="0"/>
            </a:stretch>
          </a:blipFill>
        </p:spPr>
      </p:sp>
      <p:grpSp>
        <p:nvGrpSpPr>
          <p:cNvPr name="Group 3" id="3"/>
          <p:cNvGrpSpPr/>
          <p:nvPr/>
        </p:nvGrpSpPr>
        <p:grpSpPr>
          <a:xfrm rot="0">
            <a:off x="7812643" y="1682347"/>
            <a:ext cx="5001092" cy="3792986"/>
            <a:chOff x="0" y="0"/>
            <a:chExt cx="1317160" cy="998976"/>
          </a:xfrm>
        </p:grpSpPr>
        <p:sp>
          <p:nvSpPr>
            <p:cNvPr name="Freeform 4" id="4"/>
            <p:cNvSpPr/>
            <p:nvPr/>
          </p:nvSpPr>
          <p:spPr>
            <a:xfrm flipH="false" flipV="false" rot="0">
              <a:off x="0" y="0"/>
              <a:ext cx="1317160" cy="998976"/>
            </a:xfrm>
            <a:custGeom>
              <a:avLst/>
              <a:gdLst/>
              <a:ahLst/>
              <a:cxnLst/>
              <a:rect r="r" b="b" t="t" l="l"/>
              <a:pathLst>
                <a:path h="998976" w="1317160">
                  <a:moveTo>
                    <a:pt x="0" y="0"/>
                  </a:moveTo>
                  <a:lnTo>
                    <a:pt x="1317160" y="0"/>
                  </a:lnTo>
                  <a:lnTo>
                    <a:pt x="1317160" y="998976"/>
                  </a:lnTo>
                  <a:lnTo>
                    <a:pt x="0" y="998976"/>
                  </a:lnTo>
                  <a:close/>
                </a:path>
              </a:pathLst>
            </a:custGeom>
            <a:solidFill>
              <a:srgbClr val="63707C"/>
            </a:solidFill>
          </p:spPr>
        </p:sp>
        <p:sp>
          <p:nvSpPr>
            <p:cNvPr name="TextBox 5" id="5"/>
            <p:cNvSpPr txBox="true"/>
            <p:nvPr/>
          </p:nvSpPr>
          <p:spPr>
            <a:xfrm>
              <a:off x="0" y="-38100"/>
              <a:ext cx="1317160" cy="1037076"/>
            </a:xfrm>
            <a:prstGeom prst="rect">
              <a:avLst/>
            </a:prstGeom>
          </p:spPr>
          <p:txBody>
            <a:bodyPr anchor="ctr" rtlCol="false" tIns="50800" lIns="50800" bIns="50800" rIns="50800"/>
            <a:lstStyle/>
            <a:p>
              <a:pPr algn="ctr">
                <a:lnSpc>
                  <a:spcPts val="2083"/>
                </a:lnSpc>
              </a:pPr>
            </a:p>
          </p:txBody>
        </p:sp>
      </p:grpSp>
      <p:sp>
        <p:nvSpPr>
          <p:cNvPr name="Freeform 6" id="6"/>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grpSp>
        <p:nvGrpSpPr>
          <p:cNvPr name="Group 7" id="7"/>
          <p:cNvGrpSpPr/>
          <p:nvPr/>
        </p:nvGrpSpPr>
        <p:grpSpPr>
          <a:xfrm rot="0">
            <a:off x="14803904" y="9425160"/>
            <a:ext cx="3427871" cy="787875"/>
            <a:chOff x="0" y="0"/>
            <a:chExt cx="1768157" cy="406400"/>
          </a:xfrm>
        </p:grpSpPr>
        <p:sp>
          <p:nvSpPr>
            <p:cNvPr name="Freeform 8" id="8"/>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9" id="9"/>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10" id="10"/>
          <p:cNvSpPr/>
          <p:nvPr/>
        </p:nvSpPr>
        <p:spPr>
          <a:xfrm flipH="false" flipV="false" rot="0">
            <a:off x="17132719" y="9751937"/>
            <a:ext cx="369584" cy="174713"/>
          </a:xfrm>
          <a:custGeom>
            <a:avLst/>
            <a:gdLst/>
            <a:ahLst/>
            <a:cxnLst/>
            <a:rect r="r" b="b" t="t" l="l"/>
            <a:pathLst>
              <a:path h="174713" w="369584">
                <a:moveTo>
                  <a:pt x="0" y="0"/>
                </a:moveTo>
                <a:lnTo>
                  <a:pt x="369585" y="0"/>
                </a:lnTo>
                <a:lnTo>
                  <a:pt x="369585" y="174713"/>
                </a:lnTo>
                <a:lnTo>
                  <a:pt x="0" y="1747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287427" y="1625927"/>
            <a:ext cx="7310866" cy="8365029"/>
            <a:chOff x="0" y="0"/>
            <a:chExt cx="1925496" cy="2203135"/>
          </a:xfrm>
        </p:grpSpPr>
        <p:sp>
          <p:nvSpPr>
            <p:cNvPr name="Freeform 12" id="12"/>
            <p:cNvSpPr/>
            <p:nvPr/>
          </p:nvSpPr>
          <p:spPr>
            <a:xfrm flipH="false" flipV="false" rot="0">
              <a:off x="0" y="0"/>
              <a:ext cx="1925496" cy="2203135"/>
            </a:xfrm>
            <a:custGeom>
              <a:avLst/>
              <a:gdLst/>
              <a:ahLst/>
              <a:cxnLst/>
              <a:rect r="r" b="b" t="t" l="l"/>
              <a:pathLst>
                <a:path h="2203135" w="1925496">
                  <a:moveTo>
                    <a:pt x="0" y="0"/>
                  </a:moveTo>
                  <a:lnTo>
                    <a:pt x="1925496" y="0"/>
                  </a:lnTo>
                  <a:lnTo>
                    <a:pt x="1925496" y="2203135"/>
                  </a:lnTo>
                  <a:lnTo>
                    <a:pt x="0" y="2203135"/>
                  </a:lnTo>
                  <a:close/>
                </a:path>
              </a:pathLst>
            </a:custGeom>
            <a:solidFill>
              <a:srgbClr val="012130"/>
            </a:solidFill>
          </p:spPr>
        </p:sp>
        <p:sp>
          <p:nvSpPr>
            <p:cNvPr name="TextBox 13" id="13"/>
            <p:cNvSpPr txBox="true"/>
            <p:nvPr/>
          </p:nvSpPr>
          <p:spPr>
            <a:xfrm>
              <a:off x="0" y="-38100"/>
              <a:ext cx="1925496" cy="2241235"/>
            </a:xfrm>
            <a:prstGeom prst="rect">
              <a:avLst/>
            </a:prstGeom>
          </p:spPr>
          <p:txBody>
            <a:bodyPr anchor="ctr" rtlCol="false" tIns="50800" lIns="50800" bIns="50800" rIns="50800"/>
            <a:lstStyle/>
            <a:p>
              <a:pPr algn="ctr">
                <a:lnSpc>
                  <a:spcPts val="2083"/>
                </a:lnSpc>
              </a:pPr>
            </a:p>
          </p:txBody>
        </p:sp>
      </p:grpSp>
      <p:sp>
        <p:nvSpPr>
          <p:cNvPr name="Freeform 14" id="14"/>
          <p:cNvSpPr/>
          <p:nvPr/>
        </p:nvSpPr>
        <p:spPr>
          <a:xfrm flipH="false" flipV="false" rot="0">
            <a:off x="5830535" y="-28275"/>
            <a:ext cx="531348" cy="531348"/>
          </a:xfrm>
          <a:custGeom>
            <a:avLst/>
            <a:gdLst/>
            <a:ahLst/>
            <a:cxnLst/>
            <a:rect r="r" b="b" t="t" l="l"/>
            <a:pathLst>
              <a:path h="531348" w="531348">
                <a:moveTo>
                  <a:pt x="0" y="0"/>
                </a:moveTo>
                <a:lnTo>
                  <a:pt x="531347" y="0"/>
                </a:lnTo>
                <a:lnTo>
                  <a:pt x="531347" y="531348"/>
                </a:lnTo>
                <a:lnTo>
                  <a:pt x="0" y="531348"/>
                </a:lnTo>
                <a:lnTo>
                  <a:pt x="0" y="0"/>
                </a:lnTo>
                <a:close/>
              </a:path>
            </a:pathLst>
          </a:custGeom>
          <a:blipFill>
            <a:blip r:embed="rId5"/>
            <a:stretch>
              <a:fillRect l="0" t="0" r="0" b="0"/>
            </a:stretch>
          </a:blipFill>
        </p:spPr>
      </p:sp>
      <p:sp>
        <p:nvSpPr>
          <p:cNvPr name="Freeform 15" id="15"/>
          <p:cNvSpPr/>
          <p:nvPr/>
        </p:nvSpPr>
        <p:spPr>
          <a:xfrm flipH="false" flipV="false" rot="0">
            <a:off x="11858759" y="0"/>
            <a:ext cx="531348" cy="531348"/>
          </a:xfrm>
          <a:custGeom>
            <a:avLst/>
            <a:gdLst/>
            <a:ahLst/>
            <a:cxnLst/>
            <a:rect r="r" b="b" t="t" l="l"/>
            <a:pathLst>
              <a:path h="531348" w="531348">
                <a:moveTo>
                  <a:pt x="0" y="0"/>
                </a:moveTo>
                <a:lnTo>
                  <a:pt x="531348" y="0"/>
                </a:lnTo>
                <a:lnTo>
                  <a:pt x="531348" y="531348"/>
                </a:lnTo>
                <a:lnTo>
                  <a:pt x="0" y="531348"/>
                </a:lnTo>
                <a:lnTo>
                  <a:pt x="0" y="0"/>
                </a:lnTo>
                <a:close/>
              </a:path>
            </a:pathLst>
          </a:custGeom>
          <a:blipFill>
            <a:blip r:embed="rId5"/>
            <a:stretch>
              <a:fillRect l="0" t="0" r="0" b="0"/>
            </a:stretch>
          </a:blipFill>
        </p:spPr>
      </p:sp>
      <p:sp>
        <p:nvSpPr>
          <p:cNvPr name="Freeform 16" id="16"/>
          <p:cNvSpPr/>
          <p:nvPr/>
        </p:nvSpPr>
        <p:spPr>
          <a:xfrm flipH="false" flipV="false" rot="0">
            <a:off x="348798" y="1682347"/>
            <a:ext cx="1062226" cy="992648"/>
          </a:xfrm>
          <a:custGeom>
            <a:avLst/>
            <a:gdLst/>
            <a:ahLst/>
            <a:cxnLst/>
            <a:rect r="r" b="b" t="t" l="l"/>
            <a:pathLst>
              <a:path h="992648" w="1062226">
                <a:moveTo>
                  <a:pt x="0" y="0"/>
                </a:moveTo>
                <a:lnTo>
                  <a:pt x="1062226" y="0"/>
                </a:lnTo>
                <a:lnTo>
                  <a:pt x="1062226" y="992648"/>
                </a:lnTo>
                <a:lnTo>
                  <a:pt x="0" y="992648"/>
                </a:lnTo>
                <a:lnTo>
                  <a:pt x="0" y="0"/>
                </a:lnTo>
                <a:close/>
              </a:path>
            </a:pathLst>
          </a:custGeom>
          <a:blipFill>
            <a:blip r:embed="rId6"/>
            <a:stretch>
              <a:fillRect l="0" t="0" r="0" b="0"/>
            </a:stretch>
          </a:blipFill>
        </p:spPr>
      </p:sp>
      <p:sp>
        <p:nvSpPr>
          <p:cNvPr name="Freeform 17" id="17"/>
          <p:cNvSpPr/>
          <p:nvPr/>
        </p:nvSpPr>
        <p:spPr>
          <a:xfrm flipH="false" flipV="false" rot="0">
            <a:off x="6457816" y="1690848"/>
            <a:ext cx="1136223" cy="1081405"/>
          </a:xfrm>
          <a:custGeom>
            <a:avLst/>
            <a:gdLst/>
            <a:ahLst/>
            <a:cxnLst/>
            <a:rect r="r" b="b" t="t" l="l"/>
            <a:pathLst>
              <a:path h="1081405" w="1136223">
                <a:moveTo>
                  <a:pt x="0" y="0"/>
                </a:moveTo>
                <a:lnTo>
                  <a:pt x="1136223" y="0"/>
                </a:lnTo>
                <a:lnTo>
                  <a:pt x="1136223" y="1081405"/>
                </a:lnTo>
                <a:lnTo>
                  <a:pt x="0" y="1081405"/>
                </a:lnTo>
                <a:lnTo>
                  <a:pt x="0" y="0"/>
                </a:lnTo>
                <a:close/>
              </a:path>
            </a:pathLst>
          </a:custGeom>
          <a:blipFill>
            <a:blip r:embed="rId7"/>
            <a:stretch>
              <a:fillRect l="0" t="0" r="0" b="0"/>
            </a:stretch>
          </a:blipFill>
        </p:spPr>
      </p:sp>
      <p:sp>
        <p:nvSpPr>
          <p:cNvPr name="Freeform 18" id="18"/>
          <p:cNvSpPr/>
          <p:nvPr/>
        </p:nvSpPr>
        <p:spPr>
          <a:xfrm flipH="false" flipV="false" rot="0">
            <a:off x="3775461" y="1959302"/>
            <a:ext cx="190040" cy="7465858"/>
          </a:xfrm>
          <a:custGeom>
            <a:avLst/>
            <a:gdLst/>
            <a:ahLst/>
            <a:cxnLst/>
            <a:rect r="r" b="b" t="t" l="l"/>
            <a:pathLst>
              <a:path h="7465858" w="190040">
                <a:moveTo>
                  <a:pt x="0" y="0"/>
                </a:moveTo>
                <a:lnTo>
                  <a:pt x="190040" y="0"/>
                </a:lnTo>
                <a:lnTo>
                  <a:pt x="190040" y="7465858"/>
                </a:lnTo>
                <a:lnTo>
                  <a:pt x="0" y="746585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287427" y="2829705"/>
            <a:ext cx="3479971" cy="2865804"/>
          </a:xfrm>
          <a:prstGeom prst="rect">
            <a:avLst/>
          </a:prstGeom>
        </p:spPr>
        <p:txBody>
          <a:bodyPr anchor="t" rtlCol="false" tIns="0" lIns="0" bIns="0" rIns="0">
            <a:spAutoFit/>
          </a:bodyPr>
          <a:lstStyle/>
          <a:p>
            <a:pPr algn="l" marL="293569" indent="-146785" lvl="1">
              <a:lnSpc>
                <a:spcPts val="1754"/>
              </a:lnSpc>
              <a:buFont typeface="Arial"/>
              <a:buChar char="•"/>
            </a:pPr>
            <a:r>
              <a:rPr lang="en-US" sz="1359">
                <a:solidFill>
                  <a:srgbClr val="FFFFFF"/>
                </a:solidFill>
                <a:latin typeface="Raleway"/>
                <a:ea typeface="Raleway"/>
                <a:cs typeface="Raleway"/>
                <a:sym typeface="Raleway"/>
              </a:rPr>
              <a:t>Age: 30</a:t>
            </a:r>
          </a:p>
          <a:p>
            <a:pPr algn="l" marL="293569" indent="-146785" lvl="1">
              <a:lnSpc>
                <a:spcPts val="1754"/>
              </a:lnSpc>
              <a:buFont typeface="Arial"/>
              <a:buChar char="•"/>
            </a:pPr>
            <a:r>
              <a:rPr lang="en-US" sz="1359">
                <a:solidFill>
                  <a:srgbClr val="FFFFFF"/>
                </a:solidFill>
                <a:latin typeface="Raleway"/>
                <a:ea typeface="Raleway"/>
                <a:cs typeface="Raleway"/>
                <a:sym typeface="Raleway"/>
              </a:rPr>
              <a:t>Oc</a:t>
            </a:r>
            <a:r>
              <a:rPr lang="en-US" sz="1359">
                <a:solidFill>
                  <a:srgbClr val="FFFFFF"/>
                </a:solidFill>
                <a:latin typeface="Raleway"/>
                <a:ea typeface="Raleway"/>
                <a:cs typeface="Raleway"/>
                <a:sym typeface="Raleway"/>
              </a:rPr>
              <a:t>cupation: IT Project Manager</a:t>
            </a:r>
          </a:p>
          <a:p>
            <a:pPr algn="l" marL="293569" indent="-146785" lvl="1">
              <a:lnSpc>
                <a:spcPts val="1754"/>
              </a:lnSpc>
              <a:buFont typeface="Arial"/>
              <a:buChar char="•"/>
            </a:pPr>
            <a:r>
              <a:rPr lang="en-US" sz="1359">
                <a:solidFill>
                  <a:srgbClr val="FFFFFF"/>
                </a:solidFill>
                <a:latin typeface="Raleway"/>
                <a:ea typeface="Raleway"/>
                <a:cs typeface="Raleway"/>
                <a:sym typeface="Raleway"/>
              </a:rPr>
              <a:t>Language: Hindi</a:t>
            </a:r>
          </a:p>
          <a:p>
            <a:pPr algn="l" marL="293569" indent="-146785" lvl="1">
              <a:lnSpc>
                <a:spcPts val="1754"/>
              </a:lnSpc>
              <a:buFont typeface="Arial"/>
              <a:buChar char="•"/>
            </a:pPr>
            <a:r>
              <a:rPr lang="en-US" sz="1359">
                <a:solidFill>
                  <a:srgbClr val="FFFFFF"/>
                </a:solidFill>
                <a:latin typeface="Raleway"/>
                <a:ea typeface="Raleway"/>
                <a:cs typeface="Raleway"/>
                <a:sym typeface="Raleway"/>
              </a:rPr>
              <a:t>Voice Usage: Tried but finds accent recognition lacking; awkward using voice input in shared office</a:t>
            </a:r>
          </a:p>
          <a:p>
            <a:pPr algn="l" marL="293569" indent="-146785" lvl="1">
              <a:lnSpc>
                <a:spcPts val="1754"/>
              </a:lnSpc>
              <a:buFont typeface="Arial"/>
              <a:buChar char="•"/>
            </a:pPr>
            <a:r>
              <a:rPr lang="en-US" sz="1359">
                <a:solidFill>
                  <a:srgbClr val="FFFFFF"/>
                </a:solidFill>
                <a:latin typeface="Raleway"/>
                <a:ea typeface="Raleway"/>
                <a:cs typeface="Raleway"/>
                <a:sym typeface="Raleway"/>
              </a:rPr>
              <a:t>Pain Points: Low confidence in Hindi recognition, workplace social anxiety</a:t>
            </a:r>
          </a:p>
          <a:p>
            <a:pPr algn="l" marL="293569" indent="-146785" lvl="1">
              <a:lnSpc>
                <a:spcPts val="1754"/>
              </a:lnSpc>
              <a:buFont typeface="Arial"/>
              <a:buChar char="•"/>
            </a:pPr>
            <a:r>
              <a:rPr lang="en-US" sz="1359">
                <a:solidFill>
                  <a:srgbClr val="FFFFFF"/>
                </a:solidFill>
                <a:latin typeface="Raleway"/>
                <a:ea typeface="Raleway"/>
                <a:cs typeface="Raleway"/>
                <a:sym typeface="Raleway"/>
              </a:rPr>
              <a:t>Needs: Accurate Hindi detection, private voice mode</a:t>
            </a:r>
          </a:p>
          <a:p>
            <a:pPr algn="l" marL="293569" indent="-146785" lvl="1">
              <a:lnSpc>
                <a:spcPts val="1754"/>
              </a:lnSpc>
              <a:buFont typeface="Arial"/>
              <a:buChar char="•"/>
            </a:pPr>
            <a:r>
              <a:rPr lang="en-US" sz="1359">
                <a:solidFill>
                  <a:srgbClr val="FFFFFF"/>
                </a:solidFill>
                <a:latin typeface="Raleway"/>
                <a:ea typeface="Raleway"/>
                <a:cs typeface="Raleway"/>
                <a:sym typeface="Raleway"/>
              </a:rPr>
              <a:t>Goal: Increase productivity, reduce typing fatigue</a:t>
            </a:r>
          </a:p>
          <a:p>
            <a:pPr algn="l">
              <a:lnSpc>
                <a:spcPts val="1754"/>
              </a:lnSpc>
            </a:pPr>
          </a:p>
        </p:txBody>
      </p:sp>
      <p:sp>
        <p:nvSpPr>
          <p:cNvPr name="AutoShape 20" id="20"/>
          <p:cNvSpPr/>
          <p:nvPr/>
        </p:nvSpPr>
        <p:spPr>
          <a:xfrm>
            <a:off x="719381" y="5711281"/>
            <a:ext cx="6492240" cy="0"/>
          </a:xfrm>
          <a:prstGeom prst="line">
            <a:avLst/>
          </a:prstGeom>
          <a:ln cap="flat" w="38100">
            <a:solidFill>
              <a:srgbClr val="FFFFFF"/>
            </a:solidFill>
            <a:prstDash val="sysDot"/>
            <a:headEnd type="none" len="sm" w="sm"/>
            <a:tailEnd type="none" len="sm" w="sm"/>
          </a:ln>
        </p:spPr>
      </p:sp>
      <p:sp>
        <p:nvSpPr>
          <p:cNvPr name="Freeform 21" id="21"/>
          <p:cNvSpPr/>
          <p:nvPr/>
        </p:nvSpPr>
        <p:spPr>
          <a:xfrm flipH="false" flipV="false" rot="0">
            <a:off x="332086" y="5833404"/>
            <a:ext cx="1095649" cy="958229"/>
          </a:xfrm>
          <a:custGeom>
            <a:avLst/>
            <a:gdLst/>
            <a:ahLst/>
            <a:cxnLst/>
            <a:rect r="r" b="b" t="t" l="l"/>
            <a:pathLst>
              <a:path h="958229" w="1095649">
                <a:moveTo>
                  <a:pt x="0" y="0"/>
                </a:moveTo>
                <a:lnTo>
                  <a:pt x="1095650" y="0"/>
                </a:lnTo>
                <a:lnTo>
                  <a:pt x="1095650" y="958229"/>
                </a:lnTo>
                <a:lnTo>
                  <a:pt x="0" y="958229"/>
                </a:lnTo>
                <a:lnTo>
                  <a:pt x="0" y="0"/>
                </a:lnTo>
                <a:close/>
              </a:path>
            </a:pathLst>
          </a:custGeom>
          <a:blipFill>
            <a:blip r:embed="rId10"/>
            <a:stretch>
              <a:fillRect l="0" t="0" r="0" b="0"/>
            </a:stretch>
          </a:blipFill>
        </p:spPr>
      </p:sp>
      <p:sp>
        <p:nvSpPr>
          <p:cNvPr name="Freeform 22" id="22"/>
          <p:cNvSpPr/>
          <p:nvPr/>
        </p:nvSpPr>
        <p:spPr>
          <a:xfrm flipH="false" flipV="false" rot="0">
            <a:off x="6418615" y="5842929"/>
            <a:ext cx="1175424" cy="1016803"/>
          </a:xfrm>
          <a:custGeom>
            <a:avLst/>
            <a:gdLst/>
            <a:ahLst/>
            <a:cxnLst/>
            <a:rect r="r" b="b" t="t" l="l"/>
            <a:pathLst>
              <a:path h="1016803" w="1175424">
                <a:moveTo>
                  <a:pt x="0" y="0"/>
                </a:moveTo>
                <a:lnTo>
                  <a:pt x="1175424" y="0"/>
                </a:lnTo>
                <a:lnTo>
                  <a:pt x="1175424" y="1016803"/>
                </a:lnTo>
                <a:lnTo>
                  <a:pt x="0" y="1016803"/>
                </a:lnTo>
                <a:lnTo>
                  <a:pt x="0" y="0"/>
                </a:lnTo>
                <a:close/>
              </a:path>
            </a:pathLst>
          </a:custGeom>
          <a:blipFill>
            <a:blip r:embed="rId11"/>
            <a:stretch>
              <a:fillRect l="0" t="0" r="0" b="0"/>
            </a:stretch>
          </a:blipFill>
        </p:spPr>
      </p:sp>
      <p:grpSp>
        <p:nvGrpSpPr>
          <p:cNvPr name="Group 23" id="23"/>
          <p:cNvGrpSpPr/>
          <p:nvPr/>
        </p:nvGrpSpPr>
        <p:grpSpPr>
          <a:xfrm rot="0">
            <a:off x="13078668" y="1682347"/>
            <a:ext cx="5001092" cy="4630172"/>
            <a:chOff x="0" y="0"/>
            <a:chExt cx="1317160" cy="1219469"/>
          </a:xfrm>
        </p:grpSpPr>
        <p:sp>
          <p:nvSpPr>
            <p:cNvPr name="Freeform 24" id="24"/>
            <p:cNvSpPr/>
            <p:nvPr/>
          </p:nvSpPr>
          <p:spPr>
            <a:xfrm flipH="false" flipV="false" rot="0">
              <a:off x="0" y="0"/>
              <a:ext cx="1317160" cy="1219469"/>
            </a:xfrm>
            <a:custGeom>
              <a:avLst/>
              <a:gdLst/>
              <a:ahLst/>
              <a:cxnLst/>
              <a:rect r="r" b="b" t="t" l="l"/>
              <a:pathLst>
                <a:path h="1219469" w="1317160">
                  <a:moveTo>
                    <a:pt x="0" y="0"/>
                  </a:moveTo>
                  <a:lnTo>
                    <a:pt x="1317160" y="0"/>
                  </a:lnTo>
                  <a:lnTo>
                    <a:pt x="1317160" y="1219469"/>
                  </a:lnTo>
                  <a:lnTo>
                    <a:pt x="0" y="1219469"/>
                  </a:lnTo>
                  <a:close/>
                </a:path>
              </a:pathLst>
            </a:custGeom>
            <a:solidFill>
              <a:srgbClr val="63707C"/>
            </a:solidFill>
          </p:spPr>
        </p:sp>
        <p:sp>
          <p:nvSpPr>
            <p:cNvPr name="TextBox 25" id="25"/>
            <p:cNvSpPr txBox="true"/>
            <p:nvPr/>
          </p:nvSpPr>
          <p:spPr>
            <a:xfrm>
              <a:off x="0" y="-38100"/>
              <a:ext cx="1317160" cy="1257569"/>
            </a:xfrm>
            <a:prstGeom prst="rect">
              <a:avLst/>
            </a:prstGeom>
          </p:spPr>
          <p:txBody>
            <a:bodyPr anchor="ctr" rtlCol="false" tIns="50800" lIns="50800" bIns="50800" rIns="50800"/>
            <a:lstStyle/>
            <a:p>
              <a:pPr algn="ctr">
                <a:lnSpc>
                  <a:spcPts val="2083"/>
                </a:lnSpc>
              </a:pPr>
            </a:p>
          </p:txBody>
        </p:sp>
      </p:grpSp>
      <p:sp>
        <p:nvSpPr>
          <p:cNvPr name="Freeform 26" id="26"/>
          <p:cNvSpPr/>
          <p:nvPr/>
        </p:nvSpPr>
        <p:spPr>
          <a:xfrm flipH="false" flipV="false" rot="0">
            <a:off x="13078668" y="6403153"/>
            <a:ext cx="5001092" cy="3000655"/>
          </a:xfrm>
          <a:custGeom>
            <a:avLst/>
            <a:gdLst/>
            <a:ahLst/>
            <a:cxnLst/>
            <a:rect r="r" b="b" t="t" l="l"/>
            <a:pathLst>
              <a:path h="3000655" w="5001092">
                <a:moveTo>
                  <a:pt x="0" y="0"/>
                </a:moveTo>
                <a:lnTo>
                  <a:pt x="5001093" y="0"/>
                </a:lnTo>
                <a:lnTo>
                  <a:pt x="5001093" y="3000655"/>
                </a:lnTo>
                <a:lnTo>
                  <a:pt x="0" y="3000655"/>
                </a:lnTo>
                <a:lnTo>
                  <a:pt x="0" y="0"/>
                </a:lnTo>
                <a:close/>
              </a:path>
            </a:pathLst>
          </a:custGeom>
          <a:blipFill>
            <a:blip r:embed="rId12"/>
            <a:stretch>
              <a:fillRect l="0" t="0" r="0" b="0"/>
            </a:stretch>
          </a:blipFill>
        </p:spPr>
      </p:sp>
      <p:sp>
        <p:nvSpPr>
          <p:cNvPr name="Freeform 27" id="27"/>
          <p:cNvSpPr/>
          <p:nvPr/>
        </p:nvSpPr>
        <p:spPr>
          <a:xfrm flipH="false" flipV="false" rot="0">
            <a:off x="7850743" y="5751131"/>
            <a:ext cx="4962992" cy="3722244"/>
          </a:xfrm>
          <a:custGeom>
            <a:avLst/>
            <a:gdLst/>
            <a:ahLst/>
            <a:cxnLst/>
            <a:rect r="r" b="b" t="t" l="l"/>
            <a:pathLst>
              <a:path h="3722244" w="4962992">
                <a:moveTo>
                  <a:pt x="0" y="0"/>
                </a:moveTo>
                <a:lnTo>
                  <a:pt x="4962993" y="0"/>
                </a:lnTo>
                <a:lnTo>
                  <a:pt x="4962993" y="3722244"/>
                </a:lnTo>
                <a:lnTo>
                  <a:pt x="0" y="3722244"/>
                </a:lnTo>
                <a:lnTo>
                  <a:pt x="0" y="0"/>
                </a:lnTo>
                <a:close/>
              </a:path>
            </a:pathLst>
          </a:custGeom>
          <a:blipFill>
            <a:blip r:embed="rId13"/>
            <a:stretch>
              <a:fillRect l="0" t="0" r="0" b="0"/>
            </a:stretch>
          </a:blipFill>
        </p:spPr>
      </p:sp>
      <p:sp>
        <p:nvSpPr>
          <p:cNvPr name="Freeform 28" id="28"/>
          <p:cNvSpPr/>
          <p:nvPr/>
        </p:nvSpPr>
        <p:spPr>
          <a:xfrm flipH="false" flipV="false" rot="0">
            <a:off x="12449956" y="709233"/>
            <a:ext cx="1085624" cy="973114"/>
          </a:xfrm>
          <a:custGeom>
            <a:avLst/>
            <a:gdLst/>
            <a:ahLst/>
            <a:cxnLst/>
            <a:rect r="r" b="b" t="t" l="l"/>
            <a:pathLst>
              <a:path h="973114" w="1085624">
                <a:moveTo>
                  <a:pt x="0" y="0"/>
                </a:moveTo>
                <a:lnTo>
                  <a:pt x="1085624" y="0"/>
                </a:lnTo>
                <a:lnTo>
                  <a:pt x="1085624" y="973114"/>
                </a:lnTo>
                <a:lnTo>
                  <a:pt x="0" y="97311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29" id="29"/>
          <p:cNvSpPr txBox="true"/>
          <p:nvPr/>
        </p:nvSpPr>
        <p:spPr>
          <a:xfrm rot="0">
            <a:off x="7941193" y="1774607"/>
            <a:ext cx="4768515" cy="3548380"/>
          </a:xfrm>
          <a:prstGeom prst="rect">
            <a:avLst/>
          </a:prstGeom>
        </p:spPr>
        <p:txBody>
          <a:bodyPr anchor="t" rtlCol="false" tIns="0" lIns="0" bIns="0" rIns="0">
            <a:spAutoFit/>
          </a:bodyPr>
          <a:lstStyle/>
          <a:p>
            <a:pPr algn="l">
              <a:lnSpc>
                <a:spcPts val="1960"/>
              </a:lnSpc>
              <a:spcBef>
                <a:spcPct val="0"/>
              </a:spcBef>
            </a:pPr>
            <a:r>
              <a:rPr lang="en-US" b="true" sz="1400" spc="93">
                <a:solidFill>
                  <a:srgbClr val="A1D783"/>
                </a:solidFill>
                <a:latin typeface="DM Sans Bold"/>
                <a:ea typeface="DM Sans Bold"/>
                <a:cs typeface="DM Sans Bold"/>
                <a:sym typeface="DM Sans Bold"/>
              </a:rPr>
              <a:t>Adoption Barriers (Top 5):</a:t>
            </a:r>
          </a:p>
          <a:p>
            <a:pPr algn="l">
              <a:lnSpc>
                <a:spcPts val="1960"/>
              </a:lnSpc>
              <a:spcBef>
                <a:spcPct val="0"/>
              </a:spcBef>
            </a:pPr>
          </a:p>
          <a:p>
            <a:pPr algn="l">
              <a:lnSpc>
                <a:spcPts val="1679"/>
              </a:lnSpc>
              <a:spcBef>
                <a:spcPct val="0"/>
              </a:spcBef>
            </a:pPr>
            <a:r>
              <a:rPr lang="en-US" sz="1200" spc="80">
                <a:solidFill>
                  <a:srgbClr val="FFDE59"/>
                </a:solidFill>
                <a:latin typeface="DM Sans"/>
                <a:ea typeface="DM Sans"/>
                <a:cs typeface="DM Sans"/>
                <a:sym typeface="DM Sans"/>
              </a:rPr>
              <a:t>Behavioral Preference (40%): </a:t>
            </a:r>
            <a:r>
              <a:rPr lang="en-US" sz="1200" spc="80">
                <a:solidFill>
                  <a:srgbClr val="FFFFFF"/>
                </a:solidFill>
                <a:latin typeface="DM Sans"/>
                <a:ea typeface="DM Sans"/>
                <a:cs typeface="DM Sans"/>
                <a:sym typeface="DM Sans"/>
              </a:rPr>
              <a:t>I prefer typing over speaking</a:t>
            </a:r>
          </a:p>
          <a:p>
            <a:pPr algn="l">
              <a:lnSpc>
                <a:spcPts val="1679"/>
              </a:lnSpc>
              <a:spcBef>
                <a:spcPct val="0"/>
              </a:spcBef>
            </a:pPr>
            <a:r>
              <a:rPr lang="en-US" sz="1200" spc="80">
                <a:solidFill>
                  <a:srgbClr val="FFDE59"/>
                </a:solidFill>
                <a:latin typeface="DM Sans"/>
                <a:ea typeface="DM Sans"/>
                <a:cs typeface="DM Sans"/>
                <a:sym typeface="DM Sans"/>
              </a:rPr>
              <a:t>Social Anxiety (36%): </a:t>
            </a:r>
            <a:r>
              <a:rPr lang="en-US" sz="1200" spc="80">
                <a:solidFill>
                  <a:srgbClr val="FFFFFF"/>
                </a:solidFill>
                <a:latin typeface="DM Sans"/>
                <a:ea typeface="DM Sans"/>
                <a:cs typeface="DM Sans"/>
                <a:sym typeface="DM Sans"/>
              </a:rPr>
              <a:t>Feel self-conscious speaking in public</a:t>
            </a:r>
          </a:p>
          <a:p>
            <a:pPr algn="l">
              <a:lnSpc>
                <a:spcPts val="1679"/>
              </a:lnSpc>
              <a:spcBef>
                <a:spcPct val="0"/>
              </a:spcBef>
            </a:pPr>
            <a:r>
              <a:rPr lang="en-US" sz="1200" spc="80">
                <a:solidFill>
                  <a:srgbClr val="FFDE59"/>
                </a:solidFill>
                <a:latin typeface="DM Sans"/>
                <a:ea typeface="DM Sans"/>
                <a:cs typeface="DM Sans"/>
                <a:sym typeface="DM Sans"/>
              </a:rPr>
              <a:t>Awareness Gap (32%):</a:t>
            </a:r>
            <a:r>
              <a:rPr lang="en-US" sz="1200" spc="80">
                <a:solidFill>
                  <a:srgbClr val="FFFFFF"/>
                </a:solidFill>
                <a:latin typeface="DM Sans"/>
                <a:ea typeface="DM Sans"/>
                <a:cs typeface="DM Sans"/>
                <a:sym typeface="DM Sans"/>
              </a:rPr>
              <a:t> Wasn't aware feature exists</a:t>
            </a:r>
          </a:p>
          <a:p>
            <a:pPr algn="l">
              <a:lnSpc>
                <a:spcPts val="1679"/>
              </a:lnSpc>
              <a:spcBef>
                <a:spcPct val="0"/>
              </a:spcBef>
            </a:pPr>
            <a:r>
              <a:rPr lang="en-US" sz="1200" spc="80">
                <a:solidFill>
                  <a:srgbClr val="FFDE59"/>
                </a:solidFill>
                <a:latin typeface="DM Sans"/>
                <a:ea typeface="DM Sans"/>
                <a:cs typeface="DM Sans"/>
                <a:sym typeface="DM Sans"/>
              </a:rPr>
              <a:t>Accent Confidence (24%):</a:t>
            </a:r>
            <a:r>
              <a:rPr lang="en-US" sz="1200" spc="80">
                <a:solidFill>
                  <a:srgbClr val="FFFFFF"/>
                </a:solidFill>
                <a:latin typeface="DM Sans"/>
                <a:ea typeface="DM Sans"/>
                <a:cs typeface="DM Sans"/>
                <a:sym typeface="DM Sans"/>
              </a:rPr>
              <a:t> "Not confident about accent recognition"</a:t>
            </a:r>
          </a:p>
          <a:p>
            <a:pPr algn="l">
              <a:lnSpc>
                <a:spcPts val="1679"/>
              </a:lnSpc>
              <a:spcBef>
                <a:spcPct val="0"/>
              </a:spcBef>
            </a:pPr>
            <a:r>
              <a:rPr lang="en-US" sz="1200" spc="80">
                <a:solidFill>
                  <a:srgbClr val="FFDE59"/>
                </a:solidFill>
                <a:latin typeface="DM Sans"/>
                <a:ea typeface="DM Sans"/>
                <a:cs typeface="DM Sans"/>
                <a:sym typeface="DM Sans"/>
              </a:rPr>
              <a:t>UX Issues (4%):</a:t>
            </a:r>
            <a:r>
              <a:rPr lang="en-US" sz="1200" spc="80">
                <a:solidFill>
                  <a:srgbClr val="FFFFFF"/>
                </a:solidFill>
                <a:latin typeface="DM Sans"/>
                <a:ea typeface="DM Sans"/>
                <a:cs typeface="DM Sans"/>
                <a:sym typeface="DM Sans"/>
              </a:rPr>
              <a:t> Interface confusing/hard to find"</a:t>
            </a:r>
          </a:p>
          <a:p>
            <a:pPr algn="l">
              <a:lnSpc>
                <a:spcPts val="2083"/>
              </a:lnSpc>
              <a:spcBef>
                <a:spcPct val="0"/>
              </a:spcBef>
            </a:pPr>
          </a:p>
          <a:p>
            <a:pPr algn="l">
              <a:lnSpc>
                <a:spcPts val="1960"/>
              </a:lnSpc>
              <a:spcBef>
                <a:spcPct val="0"/>
              </a:spcBef>
            </a:pPr>
            <a:r>
              <a:rPr lang="en-US" b="true" sz="1400" spc="93">
                <a:solidFill>
                  <a:srgbClr val="A1D783"/>
                </a:solidFill>
                <a:latin typeface="DM Sans Bold"/>
                <a:ea typeface="DM Sans Bold"/>
                <a:cs typeface="DM Sans Bold"/>
                <a:sym typeface="DM Sans Bold"/>
              </a:rPr>
              <a:t>Language-Specific Adoption Rates:</a:t>
            </a:r>
          </a:p>
          <a:p>
            <a:pPr algn="l">
              <a:lnSpc>
                <a:spcPts val="1960"/>
              </a:lnSpc>
              <a:spcBef>
                <a:spcPct val="0"/>
              </a:spcBef>
            </a:pPr>
          </a:p>
          <a:p>
            <a:pPr algn="l">
              <a:lnSpc>
                <a:spcPts val="1679"/>
              </a:lnSpc>
              <a:spcBef>
                <a:spcPct val="0"/>
              </a:spcBef>
            </a:pPr>
            <a:r>
              <a:rPr lang="en-US" sz="1200" spc="80">
                <a:solidFill>
                  <a:srgbClr val="36E9FD"/>
                </a:solidFill>
                <a:latin typeface="DM Sans"/>
                <a:ea typeface="DM Sans"/>
                <a:cs typeface="DM Sans"/>
                <a:sym typeface="DM Sans"/>
              </a:rPr>
              <a:t>Hindi</a:t>
            </a:r>
            <a:r>
              <a:rPr lang="en-US" sz="1200" spc="80">
                <a:solidFill>
                  <a:srgbClr val="FFFFFF"/>
                </a:solidFill>
                <a:latin typeface="DM Sans"/>
                <a:ea typeface="DM Sans"/>
                <a:cs typeface="DM Sans"/>
                <a:sym typeface="DM Sans"/>
              </a:rPr>
              <a:t>: 64.3% adoption (highest)</a:t>
            </a:r>
          </a:p>
          <a:p>
            <a:pPr algn="l">
              <a:lnSpc>
                <a:spcPts val="1679"/>
              </a:lnSpc>
              <a:spcBef>
                <a:spcPct val="0"/>
              </a:spcBef>
            </a:pPr>
            <a:r>
              <a:rPr lang="en-US" sz="1200" spc="80">
                <a:solidFill>
                  <a:srgbClr val="36E9FD"/>
                </a:solidFill>
                <a:latin typeface="DM Sans"/>
                <a:ea typeface="DM Sans"/>
                <a:cs typeface="DM Sans"/>
                <a:sym typeface="DM Sans"/>
              </a:rPr>
              <a:t>Marathi</a:t>
            </a:r>
            <a:r>
              <a:rPr lang="en-US" sz="1200" spc="80">
                <a:solidFill>
                  <a:srgbClr val="FFFFFF"/>
                </a:solidFill>
                <a:latin typeface="DM Sans"/>
                <a:ea typeface="DM Sans"/>
                <a:cs typeface="DM Sans"/>
                <a:sym typeface="DM Sans"/>
              </a:rPr>
              <a:t>: 50.0% adoption</a:t>
            </a:r>
          </a:p>
          <a:p>
            <a:pPr algn="l">
              <a:lnSpc>
                <a:spcPts val="1679"/>
              </a:lnSpc>
              <a:spcBef>
                <a:spcPct val="0"/>
              </a:spcBef>
            </a:pPr>
            <a:r>
              <a:rPr lang="en-US" sz="1200" spc="80">
                <a:solidFill>
                  <a:srgbClr val="36E9FD"/>
                </a:solidFill>
                <a:latin typeface="DM Sans"/>
                <a:ea typeface="DM Sans"/>
                <a:cs typeface="DM Sans"/>
                <a:sym typeface="DM Sans"/>
              </a:rPr>
              <a:t>Tamil</a:t>
            </a:r>
            <a:r>
              <a:rPr lang="en-US" sz="1200" spc="80">
                <a:solidFill>
                  <a:srgbClr val="FFFFFF"/>
                </a:solidFill>
                <a:latin typeface="DM Sans"/>
                <a:ea typeface="DM Sans"/>
                <a:cs typeface="DM Sans"/>
                <a:sym typeface="DM Sans"/>
              </a:rPr>
              <a:t>: 25.0% adoption</a:t>
            </a:r>
          </a:p>
          <a:p>
            <a:pPr algn="l">
              <a:lnSpc>
                <a:spcPts val="1679"/>
              </a:lnSpc>
              <a:spcBef>
                <a:spcPct val="0"/>
              </a:spcBef>
            </a:pPr>
            <a:r>
              <a:rPr lang="en-US" sz="1200" spc="80">
                <a:solidFill>
                  <a:srgbClr val="36E9FD"/>
                </a:solidFill>
                <a:latin typeface="DM Sans"/>
                <a:ea typeface="DM Sans"/>
                <a:cs typeface="DM Sans"/>
                <a:sym typeface="DM Sans"/>
              </a:rPr>
              <a:t>Telugu</a:t>
            </a:r>
            <a:r>
              <a:rPr lang="en-US" sz="1200" spc="80">
                <a:solidFill>
                  <a:srgbClr val="FFFFFF"/>
                </a:solidFill>
                <a:latin typeface="DM Sans"/>
                <a:ea typeface="DM Sans"/>
                <a:cs typeface="DM Sans"/>
                <a:sym typeface="DM Sans"/>
              </a:rPr>
              <a:t>: 14.3% adoption (lowest)</a:t>
            </a:r>
          </a:p>
        </p:txBody>
      </p:sp>
      <p:sp>
        <p:nvSpPr>
          <p:cNvPr name="TextBox 30" id="30"/>
          <p:cNvSpPr txBox="true"/>
          <p:nvPr/>
        </p:nvSpPr>
        <p:spPr>
          <a:xfrm rot="0">
            <a:off x="15403461" y="9735257"/>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31" id="31"/>
          <p:cNvSpPr txBox="true"/>
          <p:nvPr/>
        </p:nvSpPr>
        <p:spPr>
          <a:xfrm rot="0">
            <a:off x="6457816" y="85725"/>
            <a:ext cx="5372368" cy="492125"/>
          </a:xfrm>
          <a:prstGeom prst="rect">
            <a:avLst/>
          </a:prstGeom>
        </p:spPr>
        <p:txBody>
          <a:bodyPr anchor="t" rtlCol="false" tIns="0" lIns="0" bIns="0" rIns="0">
            <a:spAutoFit/>
          </a:bodyPr>
          <a:lstStyle/>
          <a:p>
            <a:pPr algn="l">
              <a:lnSpc>
                <a:spcPts val="3610"/>
              </a:lnSpc>
            </a:pPr>
            <a:r>
              <a:rPr lang="en-US" sz="3800" b="true">
                <a:solidFill>
                  <a:srgbClr val="FFFFFF"/>
                </a:solidFill>
                <a:latin typeface="DM Sans Bold"/>
                <a:ea typeface="DM Sans Bold"/>
                <a:cs typeface="DM Sans Bold"/>
                <a:sym typeface="DM Sans Bold"/>
              </a:rPr>
              <a:t>User Research Insights</a:t>
            </a:r>
          </a:p>
        </p:txBody>
      </p:sp>
      <p:sp>
        <p:nvSpPr>
          <p:cNvPr name="TextBox 32" id="32"/>
          <p:cNvSpPr txBox="true"/>
          <p:nvPr/>
        </p:nvSpPr>
        <p:spPr>
          <a:xfrm rot="0">
            <a:off x="3183705" y="1146502"/>
            <a:ext cx="7476137" cy="307975"/>
          </a:xfrm>
          <a:prstGeom prst="rect">
            <a:avLst/>
          </a:prstGeom>
        </p:spPr>
        <p:txBody>
          <a:bodyPr anchor="t" rtlCol="false" tIns="0" lIns="0" bIns="0" rIns="0">
            <a:spAutoFit/>
          </a:bodyPr>
          <a:lstStyle/>
          <a:p>
            <a:pPr algn="l">
              <a:lnSpc>
                <a:spcPts val="2374"/>
              </a:lnSpc>
            </a:pPr>
            <a:r>
              <a:rPr lang="en-US" sz="2499" b="true">
                <a:solidFill>
                  <a:srgbClr val="FFFFFF"/>
                </a:solidFill>
                <a:latin typeface="Montserrat Bold"/>
                <a:ea typeface="Montserrat Bold"/>
                <a:cs typeface="Montserrat Bold"/>
                <a:sym typeface="Montserrat Bold"/>
              </a:rPr>
              <a:t>User Persona</a:t>
            </a:r>
          </a:p>
        </p:txBody>
      </p:sp>
      <p:sp>
        <p:nvSpPr>
          <p:cNvPr name="TextBox 33" id="33"/>
          <p:cNvSpPr txBox="true"/>
          <p:nvPr/>
        </p:nvSpPr>
        <p:spPr>
          <a:xfrm rot="0">
            <a:off x="9144000" y="1206533"/>
            <a:ext cx="2283916" cy="247944"/>
          </a:xfrm>
          <a:prstGeom prst="rect">
            <a:avLst/>
          </a:prstGeom>
        </p:spPr>
        <p:txBody>
          <a:bodyPr anchor="t" rtlCol="false" tIns="0" lIns="0" bIns="0" rIns="0">
            <a:spAutoFit/>
          </a:bodyPr>
          <a:lstStyle/>
          <a:p>
            <a:pPr algn="ctr">
              <a:lnSpc>
                <a:spcPts val="2083"/>
              </a:lnSpc>
              <a:spcBef>
                <a:spcPct val="0"/>
              </a:spcBef>
            </a:pPr>
            <a:r>
              <a:rPr lang="en-US" sz="1488" spc="99">
                <a:solidFill>
                  <a:srgbClr val="FFFFFF"/>
                </a:solidFill>
                <a:latin typeface="Garet"/>
                <a:ea typeface="Garet"/>
                <a:cs typeface="Garet"/>
                <a:sym typeface="Garet"/>
              </a:rPr>
              <a:t>Quantitative Insights</a:t>
            </a:r>
          </a:p>
        </p:txBody>
      </p:sp>
      <p:sp>
        <p:nvSpPr>
          <p:cNvPr name="TextBox 34" id="34"/>
          <p:cNvSpPr txBox="true"/>
          <p:nvPr/>
        </p:nvSpPr>
        <p:spPr>
          <a:xfrm rot="0">
            <a:off x="14520600" y="1206533"/>
            <a:ext cx="2117229" cy="247944"/>
          </a:xfrm>
          <a:prstGeom prst="rect">
            <a:avLst/>
          </a:prstGeom>
        </p:spPr>
        <p:txBody>
          <a:bodyPr anchor="t" rtlCol="false" tIns="0" lIns="0" bIns="0" rIns="0">
            <a:spAutoFit/>
          </a:bodyPr>
          <a:lstStyle/>
          <a:p>
            <a:pPr algn="ctr">
              <a:lnSpc>
                <a:spcPts val="2083"/>
              </a:lnSpc>
              <a:spcBef>
                <a:spcPct val="0"/>
              </a:spcBef>
            </a:pPr>
            <a:r>
              <a:rPr lang="en-US" sz="1488" spc="99">
                <a:solidFill>
                  <a:srgbClr val="FFFFFF"/>
                </a:solidFill>
                <a:latin typeface="Garet"/>
                <a:ea typeface="Garet"/>
                <a:cs typeface="Garet"/>
                <a:sym typeface="Garet"/>
              </a:rPr>
              <a:t>Qualitative Insights</a:t>
            </a:r>
          </a:p>
        </p:txBody>
      </p:sp>
      <p:sp>
        <p:nvSpPr>
          <p:cNvPr name="TextBox 35" id="35"/>
          <p:cNvSpPr txBox="true"/>
          <p:nvPr/>
        </p:nvSpPr>
        <p:spPr>
          <a:xfrm rot="0">
            <a:off x="13145000" y="1774607"/>
            <a:ext cx="5030292" cy="4386580"/>
          </a:xfrm>
          <a:prstGeom prst="rect">
            <a:avLst/>
          </a:prstGeom>
        </p:spPr>
        <p:txBody>
          <a:bodyPr anchor="t" rtlCol="false" tIns="0" lIns="0" bIns="0" rIns="0">
            <a:spAutoFit/>
          </a:bodyPr>
          <a:lstStyle/>
          <a:p>
            <a:pPr algn="l">
              <a:lnSpc>
                <a:spcPts val="1960"/>
              </a:lnSpc>
              <a:spcBef>
                <a:spcPct val="0"/>
              </a:spcBef>
            </a:pPr>
            <a:r>
              <a:rPr lang="en-US" b="true" sz="1400" spc="93">
                <a:solidFill>
                  <a:srgbClr val="A1D783"/>
                </a:solidFill>
                <a:latin typeface="DM Sans Bold"/>
                <a:ea typeface="DM Sans Bold"/>
                <a:cs typeface="DM Sans Bold"/>
                <a:sym typeface="DM Sans Bold"/>
              </a:rPr>
              <a:t>Technical Challenges:</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Audio doesn't get processed consistently</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Poor transcript quality and misinterprets accent</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Can't pause and resume - input gets cut off</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Slow processing/response time</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Mishears local words</a:t>
            </a:r>
          </a:p>
          <a:p>
            <a:pPr algn="l">
              <a:lnSpc>
                <a:spcPts val="1960"/>
              </a:lnSpc>
              <a:spcBef>
                <a:spcPct val="0"/>
              </a:spcBef>
            </a:pPr>
          </a:p>
          <a:p>
            <a:pPr algn="l">
              <a:lnSpc>
                <a:spcPts val="1960"/>
              </a:lnSpc>
              <a:spcBef>
                <a:spcPct val="0"/>
              </a:spcBef>
            </a:pPr>
            <a:r>
              <a:rPr lang="en-US" b="true" sz="1400" spc="93">
                <a:solidFill>
                  <a:srgbClr val="A1D783"/>
                </a:solidFill>
                <a:latin typeface="DM Sans Bold"/>
                <a:ea typeface="DM Sans Bold"/>
                <a:cs typeface="DM Sans Bold"/>
                <a:sym typeface="DM Sans Bold"/>
              </a:rPr>
              <a:t>Improvement Requests:</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Better [regional language] pronunciation recognition</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Pause and resume functionality</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Real-time transcription</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Better noise cancellation</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Integration with calendar and email</a:t>
            </a:r>
          </a:p>
          <a:p>
            <a:pPr algn="l">
              <a:lnSpc>
                <a:spcPts val="2083"/>
              </a:lnSpc>
              <a:spcBef>
                <a:spcPct val="0"/>
              </a:spcBef>
            </a:pPr>
          </a:p>
          <a:p>
            <a:pPr algn="l">
              <a:lnSpc>
                <a:spcPts val="1960"/>
              </a:lnSpc>
              <a:spcBef>
                <a:spcPct val="0"/>
              </a:spcBef>
            </a:pPr>
            <a:r>
              <a:rPr lang="en-US" b="true" sz="1400" spc="93">
                <a:solidFill>
                  <a:srgbClr val="A1D783"/>
                </a:solidFill>
                <a:latin typeface="DM Sans Bold"/>
                <a:ea typeface="DM Sans Bold"/>
                <a:cs typeface="DM Sans Bold"/>
                <a:sym typeface="DM Sans Bold"/>
              </a:rPr>
              <a:t>User Mental Models:</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Voice expected to work like Google Assistant (always-on, context-aware)</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Expectation of bilingual support (code-switching English-regional)</a:t>
            </a:r>
          </a:p>
          <a:p>
            <a:pPr algn="l" marL="259080" indent="-129540" lvl="1">
              <a:lnSpc>
                <a:spcPts val="1679"/>
              </a:lnSpc>
              <a:buFont typeface="Arial"/>
              <a:buChar char="•"/>
            </a:pPr>
            <a:r>
              <a:rPr lang="en-US" sz="1200" spc="80">
                <a:solidFill>
                  <a:srgbClr val="FFFFFF"/>
                </a:solidFill>
                <a:latin typeface="DM Sans"/>
                <a:ea typeface="DM Sans"/>
                <a:cs typeface="DM Sans"/>
                <a:sym typeface="DM Sans"/>
              </a:rPr>
              <a:t>Professional use cases require accuracy &gt;95% for trust</a:t>
            </a:r>
          </a:p>
        </p:txBody>
      </p:sp>
      <p:sp>
        <p:nvSpPr>
          <p:cNvPr name="TextBox 36" id="36"/>
          <p:cNvSpPr txBox="true"/>
          <p:nvPr/>
        </p:nvSpPr>
        <p:spPr>
          <a:xfrm rot="0">
            <a:off x="4114068" y="2829705"/>
            <a:ext cx="3479971" cy="2645627"/>
          </a:xfrm>
          <a:prstGeom prst="rect">
            <a:avLst/>
          </a:prstGeom>
        </p:spPr>
        <p:txBody>
          <a:bodyPr anchor="t" rtlCol="false" tIns="0" lIns="0" bIns="0" rIns="0">
            <a:spAutoFit/>
          </a:bodyPr>
          <a:lstStyle/>
          <a:p>
            <a:pPr algn="l" marL="293569" indent="-146785" lvl="1">
              <a:lnSpc>
                <a:spcPts val="1754"/>
              </a:lnSpc>
              <a:buFont typeface="Arial"/>
              <a:buChar char="•"/>
            </a:pPr>
            <a:r>
              <a:rPr lang="en-US" sz="1359">
                <a:solidFill>
                  <a:srgbClr val="FFFFFF"/>
                </a:solidFill>
                <a:latin typeface="Raleway"/>
                <a:ea typeface="Raleway"/>
                <a:cs typeface="Raleway"/>
                <a:sym typeface="Raleway"/>
              </a:rPr>
              <a:t>Age: 28</a:t>
            </a:r>
          </a:p>
          <a:p>
            <a:pPr algn="l" marL="293569" indent="-146785" lvl="1">
              <a:lnSpc>
                <a:spcPts val="1754"/>
              </a:lnSpc>
              <a:buFont typeface="Arial"/>
              <a:buChar char="•"/>
            </a:pPr>
            <a:r>
              <a:rPr lang="en-US" sz="1359">
                <a:solidFill>
                  <a:srgbClr val="FFFFFF"/>
                </a:solidFill>
                <a:latin typeface="Raleway"/>
                <a:ea typeface="Raleway"/>
                <a:cs typeface="Raleway"/>
                <a:sym typeface="Raleway"/>
              </a:rPr>
              <a:t>Oc</a:t>
            </a:r>
            <a:r>
              <a:rPr lang="en-US" sz="1359">
                <a:solidFill>
                  <a:srgbClr val="FFFFFF"/>
                </a:solidFill>
                <a:latin typeface="Raleway"/>
                <a:ea typeface="Raleway"/>
                <a:cs typeface="Raleway"/>
                <a:sym typeface="Raleway"/>
              </a:rPr>
              <a:t>cupation: Marketing Specialist</a:t>
            </a:r>
          </a:p>
          <a:p>
            <a:pPr algn="l" marL="293569" indent="-146785" lvl="1">
              <a:lnSpc>
                <a:spcPts val="1754"/>
              </a:lnSpc>
              <a:buFont typeface="Arial"/>
              <a:buChar char="•"/>
            </a:pPr>
            <a:r>
              <a:rPr lang="en-US" sz="1359">
                <a:solidFill>
                  <a:srgbClr val="FFFFFF"/>
                </a:solidFill>
                <a:latin typeface="Raleway"/>
                <a:ea typeface="Raleway"/>
                <a:cs typeface="Raleway"/>
                <a:sym typeface="Raleway"/>
              </a:rPr>
              <a:t>Language: Marathi</a:t>
            </a:r>
          </a:p>
          <a:p>
            <a:pPr algn="l" marL="293569" indent="-146785" lvl="1">
              <a:lnSpc>
                <a:spcPts val="1754"/>
              </a:lnSpc>
              <a:buFont typeface="Arial"/>
              <a:buChar char="•"/>
            </a:pPr>
            <a:r>
              <a:rPr lang="en-US" sz="1359">
                <a:solidFill>
                  <a:srgbClr val="FFFFFF"/>
                </a:solidFill>
                <a:latin typeface="Raleway"/>
                <a:ea typeface="Raleway"/>
                <a:cs typeface="Raleway"/>
                <a:sym typeface="Raleway"/>
              </a:rPr>
              <a:t>Voice Usage: Rarely uses, unaware of feature, unclear activation</a:t>
            </a:r>
          </a:p>
          <a:p>
            <a:pPr algn="l" marL="293569" indent="-146785" lvl="1">
              <a:lnSpc>
                <a:spcPts val="1754"/>
              </a:lnSpc>
              <a:buFont typeface="Arial"/>
              <a:buChar char="•"/>
            </a:pPr>
            <a:r>
              <a:rPr lang="en-US" sz="1359">
                <a:solidFill>
                  <a:srgbClr val="FFFFFF"/>
                </a:solidFill>
                <a:latin typeface="Raleway"/>
                <a:ea typeface="Raleway"/>
                <a:cs typeface="Raleway"/>
                <a:sym typeface="Raleway"/>
              </a:rPr>
              <a:t>Pain Points: Confusing UI, worries about accuracy</a:t>
            </a:r>
          </a:p>
          <a:p>
            <a:pPr algn="l" marL="293569" indent="-146785" lvl="1">
              <a:lnSpc>
                <a:spcPts val="1754"/>
              </a:lnSpc>
              <a:buFont typeface="Arial"/>
              <a:buChar char="•"/>
            </a:pPr>
            <a:r>
              <a:rPr lang="en-US" sz="1359">
                <a:solidFill>
                  <a:srgbClr val="FFFFFF"/>
                </a:solidFill>
                <a:latin typeface="Raleway"/>
                <a:ea typeface="Raleway"/>
                <a:cs typeface="Raleway"/>
                <a:sym typeface="Raleway"/>
              </a:rPr>
              <a:t>Needs: Clear onboarding, UI prompt, improved Marathi recognition</a:t>
            </a:r>
          </a:p>
          <a:p>
            <a:pPr algn="l" marL="293569" indent="-146785" lvl="1">
              <a:lnSpc>
                <a:spcPts val="1754"/>
              </a:lnSpc>
              <a:buFont typeface="Arial"/>
              <a:buChar char="•"/>
            </a:pPr>
            <a:r>
              <a:rPr lang="en-US" sz="1359">
                <a:solidFill>
                  <a:srgbClr val="FFFFFF"/>
                </a:solidFill>
                <a:latin typeface="Raleway"/>
                <a:ea typeface="Raleway"/>
                <a:cs typeface="Raleway"/>
                <a:sym typeface="Raleway"/>
              </a:rPr>
              <a:t>Goal: Quicker content creation, frictionless AI interaction</a:t>
            </a:r>
          </a:p>
          <a:p>
            <a:pPr algn="l">
              <a:lnSpc>
                <a:spcPts val="1754"/>
              </a:lnSpc>
            </a:pPr>
          </a:p>
        </p:txBody>
      </p:sp>
      <p:sp>
        <p:nvSpPr>
          <p:cNvPr name="TextBox 37" id="37"/>
          <p:cNvSpPr txBox="true"/>
          <p:nvPr/>
        </p:nvSpPr>
        <p:spPr>
          <a:xfrm rot="0">
            <a:off x="348798" y="7001183"/>
            <a:ext cx="3479971" cy="2645627"/>
          </a:xfrm>
          <a:prstGeom prst="rect">
            <a:avLst/>
          </a:prstGeom>
        </p:spPr>
        <p:txBody>
          <a:bodyPr anchor="t" rtlCol="false" tIns="0" lIns="0" bIns="0" rIns="0">
            <a:spAutoFit/>
          </a:bodyPr>
          <a:lstStyle/>
          <a:p>
            <a:pPr algn="l" marL="293569" indent="-146785" lvl="1">
              <a:lnSpc>
                <a:spcPts val="1754"/>
              </a:lnSpc>
              <a:buFont typeface="Arial"/>
              <a:buChar char="•"/>
            </a:pPr>
            <a:r>
              <a:rPr lang="en-US" sz="1359">
                <a:solidFill>
                  <a:srgbClr val="FFFFFF"/>
                </a:solidFill>
                <a:latin typeface="Raleway"/>
                <a:ea typeface="Raleway"/>
                <a:cs typeface="Raleway"/>
                <a:sym typeface="Raleway"/>
              </a:rPr>
              <a:t>Age: 35</a:t>
            </a:r>
          </a:p>
          <a:p>
            <a:pPr algn="l" marL="293569" indent="-146785" lvl="1">
              <a:lnSpc>
                <a:spcPts val="1754"/>
              </a:lnSpc>
              <a:buFont typeface="Arial"/>
              <a:buChar char="•"/>
            </a:pPr>
            <a:r>
              <a:rPr lang="en-US" sz="1359">
                <a:solidFill>
                  <a:srgbClr val="FFFFFF"/>
                </a:solidFill>
                <a:latin typeface="Raleway"/>
                <a:ea typeface="Raleway"/>
                <a:cs typeface="Raleway"/>
                <a:sym typeface="Raleway"/>
              </a:rPr>
              <a:t>Oc</a:t>
            </a:r>
            <a:r>
              <a:rPr lang="en-US" sz="1359">
                <a:solidFill>
                  <a:srgbClr val="FFFFFF"/>
                </a:solidFill>
                <a:latin typeface="Raleway"/>
                <a:ea typeface="Raleway"/>
                <a:cs typeface="Raleway"/>
                <a:sym typeface="Raleway"/>
              </a:rPr>
              <a:t>cupation: Finance Analyst</a:t>
            </a:r>
          </a:p>
          <a:p>
            <a:pPr algn="l" marL="293569" indent="-146785" lvl="1">
              <a:lnSpc>
                <a:spcPts val="1754"/>
              </a:lnSpc>
              <a:buFont typeface="Arial"/>
              <a:buChar char="•"/>
            </a:pPr>
            <a:r>
              <a:rPr lang="en-US" sz="1359">
                <a:solidFill>
                  <a:srgbClr val="FFFFFF"/>
                </a:solidFill>
                <a:latin typeface="Raleway"/>
                <a:ea typeface="Raleway"/>
                <a:cs typeface="Raleway"/>
                <a:sym typeface="Raleway"/>
              </a:rPr>
              <a:t>Language: Telugu</a:t>
            </a:r>
          </a:p>
          <a:p>
            <a:pPr algn="l" marL="293569" indent="-146785" lvl="1">
              <a:lnSpc>
                <a:spcPts val="1754"/>
              </a:lnSpc>
              <a:buFont typeface="Arial"/>
              <a:buChar char="•"/>
            </a:pPr>
            <a:r>
              <a:rPr lang="en-US" sz="1359">
                <a:solidFill>
                  <a:srgbClr val="FFFFFF"/>
                </a:solidFill>
                <a:latin typeface="Raleway"/>
                <a:ea typeface="Raleway"/>
                <a:cs typeface="Raleway"/>
                <a:sym typeface="Raleway"/>
              </a:rPr>
              <a:t>Voice Usage: Avoids due to poor accuracy and slow response</a:t>
            </a:r>
          </a:p>
          <a:p>
            <a:pPr algn="l" marL="293569" indent="-146785" lvl="1">
              <a:lnSpc>
                <a:spcPts val="1754"/>
              </a:lnSpc>
              <a:buFont typeface="Arial"/>
              <a:buChar char="•"/>
            </a:pPr>
            <a:r>
              <a:rPr lang="en-US" sz="1359">
                <a:solidFill>
                  <a:srgbClr val="FFFFFF"/>
                </a:solidFill>
                <a:latin typeface="Raleway"/>
                <a:ea typeface="Raleway"/>
                <a:cs typeface="Raleway"/>
                <a:sym typeface="Raleway"/>
              </a:rPr>
              <a:t>Pain Points: Misunderstood Telugu accent, transcription delays</a:t>
            </a:r>
          </a:p>
          <a:p>
            <a:pPr algn="l" marL="293569" indent="-146785" lvl="1">
              <a:lnSpc>
                <a:spcPts val="1754"/>
              </a:lnSpc>
              <a:buFont typeface="Arial"/>
              <a:buChar char="•"/>
            </a:pPr>
            <a:r>
              <a:rPr lang="en-US" sz="1359">
                <a:solidFill>
                  <a:srgbClr val="FFFFFF"/>
                </a:solidFill>
                <a:latin typeface="Raleway"/>
                <a:ea typeface="Raleway"/>
                <a:cs typeface="Raleway"/>
                <a:sym typeface="Raleway"/>
              </a:rPr>
              <a:t>Needs: Fast, accurate Telugu recognition, pause/resume feature</a:t>
            </a:r>
          </a:p>
          <a:p>
            <a:pPr algn="l" marL="293569" indent="-146785" lvl="1">
              <a:lnSpc>
                <a:spcPts val="1754"/>
              </a:lnSpc>
              <a:buFont typeface="Arial"/>
              <a:buChar char="•"/>
            </a:pPr>
            <a:r>
              <a:rPr lang="en-US" sz="1359">
                <a:solidFill>
                  <a:srgbClr val="FFFFFF"/>
                </a:solidFill>
                <a:latin typeface="Raleway"/>
                <a:ea typeface="Raleway"/>
                <a:cs typeface="Raleway"/>
                <a:sym typeface="Raleway"/>
              </a:rPr>
              <a:t>Goal: Automate report generation, minimize manual input</a:t>
            </a:r>
          </a:p>
          <a:p>
            <a:pPr algn="l">
              <a:lnSpc>
                <a:spcPts val="1754"/>
              </a:lnSpc>
            </a:pPr>
          </a:p>
        </p:txBody>
      </p:sp>
      <p:sp>
        <p:nvSpPr>
          <p:cNvPr name="TextBox 38" id="38"/>
          <p:cNvSpPr txBox="true"/>
          <p:nvPr/>
        </p:nvSpPr>
        <p:spPr>
          <a:xfrm rot="0">
            <a:off x="4313622" y="6954982"/>
            <a:ext cx="3479971" cy="2645627"/>
          </a:xfrm>
          <a:prstGeom prst="rect">
            <a:avLst/>
          </a:prstGeom>
        </p:spPr>
        <p:txBody>
          <a:bodyPr anchor="t" rtlCol="false" tIns="0" lIns="0" bIns="0" rIns="0">
            <a:spAutoFit/>
          </a:bodyPr>
          <a:lstStyle/>
          <a:p>
            <a:pPr algn="l" marL="293569" indent="-146785" lvl="1">
              <a:lnSpc>
                <a:spcPts val="1754"/>
              </a:lnSpc>
              <a:buFont typeface="Arial"/>
              <a:buChar char="•"/>
            </a:pPr>
            <a:r>
              <a:rPr lang="en-US" sz="1359">
                <a:solidFill>
                  <a:srgbClr val="FFFFFF"/>
                </a:solidFill>
                <a:latin typeface="Raleway"/>
                <a:ea typeface="Raleway"/>
                <a:cs typeface="Raleway"/>
                <a:sym typeface="Raleway"/>
              </a:rPr>
              <a:t>Age: 26</a:t>
            </a:r>
          </a:p>
          <a:p>
            <a:pPr algn="l" marL="293569" indent="-146785" lvl="1">
              <a:lnSpc>
                <a:spcPts val="1754"/>
              </a:lnSpc>
              <a:buFont typeface="Arial"/>
              <a:buChar char="•"/>
            </a:pPr>
            <a:r>
              <a:rPr lang="en-US" sz="1359">
                <a:solidFill>
                  <a:srgbClr val="FFFFFF"/>
                </a:solidFill>
                <a:latin typeface="Raleway"/>
                <a:ea typeface="Raleway"/>
                <a:cs typeface="Raleway"/>
                <a:sym typeface="Raleway"/>
              </a:rPr>
              <a:t>Oc</a:t>
            </a:r>
            <a:r>
              <a:rPr lang="en-US" sz="1359">
                <a:solidFill>
                  <a:srgbClr val="FFFFFF"/>
                </a:solidFill>
                <a:latin typeface="Raleway"/>
                <a:ea typeface="Raleway"/>
                <a:cs typeface="Raleway"/>
                <a:sym typeface="Raleway"/>
              </a:rPr>
              <a:t>cupation: Software Developer</a:t>
            </a:r>
          </a:p>
          <a:p>
            <a:pPr algn="l" marL="293569" indent="-146785" lvl="1">
              <a:lnSpc>
                <a:spcPts val="1754"/>
              </a:lnSpc>
              <a:buFont typeface="Arial"/>
              <a:buChar char="•"/>
            </a:pPr>
            <a:r>
              <a:rPr lang="en-US" sz="1359">
                <a:solidFill>
                  <a:srgbClr val="FFFFFF"/>
                </a:solidFill>
                <a:latin typeface="Raleway"/>
                <a:ea typeface="Raleway"/>
                <a:cs typeface="Raleway"/>
                <a:sym typeface="Raleway"/>
              </a:rPr>
              <a:t>Language: Tamil</a:t>
            </a:r>
          </a:p>
          <a:p>
            <a:pPr algn="l" marL="293569" indent="-146785" lvl="1">
              <a:lnSpc>
                <a:spcPts val="1754"/>
              </a:lnSpc>
              <a:buFont typeface="Arial"/>
              <a:buChar char="•"/>
            </a:pPr>
            <a:r>
              <a:rPr lang="en-US" sz="1359">
                <a:solidFill>
                  <a:srgbClr val="FFFFFF"/>
                </a:solidFill>
                <a:latin typeface="Raleway"/>
                <a:ea typeface="Raleway"/>
                <a:cs typeface="Raleway"/>
                <a:sym typeface="Raleway"/>
              </a:rPr>
              <a:t>Voice Usage: Tried but stopped due to lack of Tamil support</a:t>
            </a:r>
          </a:p>
          <a:p>
            <a:pPr algn="l" marL="293569" indent="-146785" lvl="1">
              <a:lnSpc>
                <a:spcPts val="1754"/>
              </a:lnSpc>
              <a:buFont typeface="Arial"/>
              <a:buChar char="•"/>
            </a:pPr>
            <a:r>
              <a:rPr lang="en-US" sz="1359">
                <a:solidFill>
                  <a:srgbClr val="FFFFFF"/>
                </a:solidFill>
                <a:latin typeface="Raleway"/>
                <a:ea typeface="Raleway"/>
                <a:cs typeface="Raleway"/>
                <a:sym typeface="Raleway"/>
              </a:rPr>
              <a:t>Pain Points: Can’t trust voice input for technical/coding queries</a:t>
            </a:r>
          </a:p>
          <a:p>
            <a:pPr algn="l" marL="293569" indent="-146785" lvl="1">
              <a:lnSpc>
                <a:spcPts val="1754"/>
              </a:lnSpc>
              <a:buFont typeface="Arial"/>
              <a:buChar char="•"/>
            </a:pPr>
            <a:r>
              <a:rPr lang="en-US" sz="1359">
                <a:solidFill>
                  <a:srgbClr val="FFFFFF"/>
                </a:solidFill>
                <a:latin typeface="Raleway"/>
                <a:ea typeface="Raleway"/>
                <a:cs typeface="Raleway"/>
                <a:sym typeface="Raleway"/>
              </a:rPr>
              <a:t>Needs: Full Tamil support, better accent handling</a:t>
            </a:r>
          </a:p>
          <a:p>
            <a:pPr algn="l" marL="293569" indent="-146785" lvl="1">
              <a:lnSpc>
                <a:spcPts val="1754"/>
              </a:lnSpc>
              <a:buFont typeface="Arial"/>
              <a:buChar char="•"/>
            </a:pPr>
            <a:r>
              <a:rPr lang="en-US" sz="1359">
                <a:solidFill>
                  <a:srgbClr val="FFFFFF"/>
                </a:solidFill>
                <a:latin typeface="Raleway"/>
                <a:ea typeface="Raleway"/>
                <a:cs typeface="Raleway"/>
                <a:sym typeface="Raleway"/>
              </a:rPr>
              <a:t>Goal: Boost coding productivity, cut down on typing</a:t>
            </a:r>
          </a:p>
          <a:p>
            <a:pPr algn="l">
              <a:lnSpc>
                <a:spcPts val="1754"/>
              </a:lnSpc>
            </a:pPr>
          </a:p>
        </p:txBody>
      </p:sp>
      <p:sp>
        <p:nvSpPr>
          <p:cNvPr name="TextBox 39" id="39"/>
          <p:cNvSpPr txBox="true"/>
          <p:nvPr/>
        </p:nvSpPr>
        <p:spPr>
          <a:xfrm rot="0">
            <a:off x="1449124" y="1993132"/>
            <a:ext cx="1404342" cy="238419"/>
          </a:xfrm>
          <a:prstGeom prst="rect">
            <a:avLst/>
          </a:prstGeom>
        </p:spPr>
        <p:txBody>
          <a:bodyPr anchor="t" rtlCol="false" tIns="0" lIns="0" bIns="0" rIns="0">
            <a:spAutoFit/>
          </a:bodyPr>
          <a:lstStyle/>
          <a:p>
            <a:pPr algn="ctr">
              <a:lnSpc>
                <a:spcPts val="2083"/>
              </a:lnSpc>
              <a:spcBef>
                <a:spcPct val="0"/>
              </a:spcBef>
            </a:pPr>
            <a:r>
              <a:rPr lang="en-US" sz="1488" spc="99">
                <a:solidFill>
                  <a:srgbClr val="FFFFFF"/>
                </a:solidFill>
                <a:latin typeface="Playpen Sans"/>
                <a:ea typeface="Playpen Sans"/>
                <a:cs typeface="Playpen Sans"/>
                <a:sym typeface="Playpen Sans"/>
              </a:rPr>
              <a:t>RAVI KUMAR</a:t>
            </a:r>
          </a:p>
        </p:txBody>
      </p:sp>
      <p:sp>
        <p:nvSpPr>
          <p:cNvPr name="TextBox 40" id="40"/>
          <p:cNvSpPr txBox="true"/>
          <p:nvPr/>
        </p:nvSpPr>
        <p:spPr>
          <a:xfrm rot="0">
            <a:off x="1449124" y="6183784"/>
            <a:ext cx="1546324" cy="238419"/>
          </a:xfrm>
          <a:prstGeom prst="rect">
            <a:avLst/>
          </a:prstGeom>
        </p:spPr>
        <p:txBody>
          <a:bodyPr anchor="t" rtlCol="false" tIns="0" lIns="0" bIns="0" rIns="0">
            <a:spAutoFit/>
          </a:bodyPr>
          <a:lstStyle/>
          <a:p>
            <a:pPr algn="ctr">
              <a:lnSpc>
                <a:spcPts val="2083"/>
              </a:lnSpc>
              <a:spcBef>
                <a:spcPct val="0"/>
              </a:spcBef>
            </a:pPr>
            <a:r>
              <a:rPr lang="en-US" sz="1488" spc="99">
                <a:solidFill>
                  <a:srgbClr val="FFFFFF"/>
                </a:solidFill>
                <a:latin typeface="Playpen Sans"/>
                <a:ea typeface="Playpen Sans"/>
                <a:cs typeface="Playpen Sans"/>
                <a:sym typeface="Playpen Sans"/>
              </a:rPr>
              <a:t>SURESH PATIL</a:t>
            </a:r>
          </a:p>
        </p:txBody>
      </p:sp>
      <p:sp>
        <p:nvSpPr>
          <p:cNvPr name="TextBox 41" id="41"/>
          <p:cNvSpPr txBox="true"/>
          <p:nvPr/>
        </p:nvSpPr>
        <p:spPr>
          <a:xfrm rot="0">
            <a:off x="4532685" y="1993132"/>
            <a:ext cx="1829197" cy="238419"/>
          </a:xfrm>
          <a:prstGeom prst="rect">
            <a:avLst/>
          </a:prstGeom>
        </p:spPr>
        <p:txBody>
          <a:bodyPr anchor="t" rtlCol="false" tIns="0" lIns="0" bIns="0" rIns="0">
            <a:spAutoFit/>
          </a:bodyPr>
          <a:lstStyle/>
          <a:p>
            <a:pPr algn="ctr">
              <a:lnSpc>
                <a:spcPts val="2083"/>
              </a:lnSpc>
              <a:spcBef>
                <a:spcPct val="0"/>
              </a:spcBef>
            </a:pPr>
            <a:r>
              <a:rPr lang="en-US" sz="1488" spc="99">
                <a:solidFill>
                  <a:srgbClr val="FFFFFF"/>
                </a:solidFill>
                <a:latin typeface="Playpen Sans"/>
                <a:ea typeface="Playpen Sans"/>
                <a:cs typeface="Playpen Sans"/>
                <a:sym typeface="Playpen Sans"/>
              </a:rPr>
              <a:t>ANJALI SHARMA</a:t>
            </a:r>
          </a:p>
        </p:txBody>
      </p:sp>
      <p:sp>
        <p:nvSpPr>
          <p:cNvPr name="TextBox 42" id="42"/>
          <p:cNvSpPr txBox="true"/>
          <p:nvPr/>
        </p:nvSpPr>
        <p:spPr>
          <a:xfrm rot="0">
            <a:off x="4409654" y="6132248"/>
            <a:ext cx="1952228" cy="238419"/>
          </a:xfrm>
          <a:prstGeom prst="rect">
            <a:avLst/>
          </a:prstGeom>
        </p:spPr>
        <p:txBody>
          <a:bodyPr anchor="t" rtlCol="false" tIns="0" lIns="0" bIns="0" rIns="0">
            <a:spAutoFit/>
          </a:bodyPr>
          <a:lstStyle/>
          <a:p>
            <a:pPr algn="ctr">
              <a:lnSpc>
                <a:spcPts val="2083"/>
              </a:lnSpc>
              <a:spcBef>
                <a:spcPct val="0"/>
              </a:spcBef>
            </a:pPr>
            <a:r>
              <a:rPr lang="en-US" sz="1488" spc="99">
                <a:solidFill>
                  <a:srgbClr val="FFFFFF"/>
                </a:solidFill>
                <a:latin typeface="Playpen Sans"/>
                <a:ea typeface="Playpen Sans"/>
                <a:cs typeface="Playpen Sans"/>
                <a:sym typeface="Playpen Sans"/>
              </a:rPr>
              <a:t>PRIYA DESHMUKH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2297985" y="5143500"/>
            <a:ext cx="5715916" cy="3438994"/>
            <a:chOff x="0" y="0"/>
            <a:chExt cx="1505426" cy="905743"/>
          </a:xfrm>
        </p:grpSpPr>
        <p:sp>
          <p:nvSpPr>
            <p:cNvPr name="Freeform 3" id="3"/>
            <p:cNvSpPr/>
            <p:nvPr/>
          </p:nvSpPr>
          <p:spPr>
            <a:xfrm flipH="false" flipV="false" rot="0">
              <a:off x="0" y="0"/>
              <a:ext cx="1505426" cy="905743"/>
            </a:xfrm>
            <a:custGeom>
              <a:avLst/>
              <a:gdLst/>
              <a:ahLst/>
              <a:cxnLst/>
              <a:rect r="r" b="b" t="t" l="l"/>
              <a:pathLst>
                <a:path h="905743" w="1505426">
                  <a:moveTo>
                    <a:pt x="0" y="0"/>
                  </a:moveTo>
                  <a:lnTo>
                    <a:pt x="1505426" y="0"/>
                  </a:lnTo>
                  <a:lnTo>
                    <a:pt x="1505426" y="905743"/>
                  </a:lnTo>
                  <a:lnTo>
                    <a:pt x="0" y="905743"/>
                  </a:lnTo>
                  <a:close/>
                </a:path>
              </a:pathLst>
            </a:custGeom>
            <a:solidFill>
              <a:srgbClr val="E1704B"/>
            </a:solidFill>
          </p:spPr>
        </p:sp>
        <p:sp>
          <p:nvSpPr>
            <p:cNvPr name="TextBox 4" id="4"/>
            <p:cNvSpPr txBox="true"/>
            <p:nvPr/>
          </p:nvSpPr>
          <p:spPr>
            <a:xfrm>
              <a:off x="0" y="-38100"/>
              <a:ext cx="1505426" cy="943843"/>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false" rot="-1314761">
            <a:off x="6315108" y="6337612"/>
            <a:ext cx="19149891" cy="6989710"/>
          </a:xfrm>
          <a:custGeom>
            <a:avLst/>
            <a:gdLst/>
            <a:ahLst/>
            <a:cxnLst/>
            <a:rect r="r" b="b" t="t" l="l"/>
            <a:pathLst>
              <a:path h="6989710" w="19149891">
                <a:moveTo>
                  <a:pt x="0" y="0"/>
                </a:moveTo>
                <a:lnTo>
                  <a:pt x="19149891" y="0"/>
                </a:lnTo>
                <a:lnTo>
                  <a:pt x="19149891" y="6989711"/>
                </a:lnTo>
                <a:lnTo>
                  <a:pt x="0" y="6989711"/>
                </a:lnTo>
                <a:lnTo>
                  <a:pt x="0" y="0"/>
                </a:lnTo>
                <a:close/>
              </a:path>
            </a:pathLst>
          </a:custGeom>
          <a:blipFill>
            <a:blip r:embed="rId2">
              <a:alphaModFix amt="80000"/>
            </a:blip>
            <a:stretch>
              <a:fillRect l="0" t="0" r="0" b="0"/>
            </a:stretch>
          </a:blipFill>
        </p:spPr>
      </p:sp>
      <p:grpSp>
        <p:nvGrpSpPr>
          <p:cNvPr name="Group 6" id="6"/>
          <p:cNvGrpSpPr/>
          <p:nvPr/>
        </p:nvGrpSpPr>
        <p:grpSpPr>
          <a:xfrm rot="0">
            <a:off x="8083684" y="2742928"/>
            <a:ext cx="9939598" cy="1971184"/>
            <a:chOff x="0" y="0"/>
            <a:chExt cx="2617836" cy="519160"/>
          </a:xfrm>
        </p:grpSpPr>
        <p:sp>
          <p:nvSpPr>
            <p:cNvPr name="Freeform 7" id="7"/>
            <p:cNvSpPr/>
            <p:nvPr/>
          </p:nvSpPr>
          <p:spPr>
            <a:xfrm flipH="false" flipV="false" rot="0">
              <a:off x="0" y="0"/>
              <a:ext cx="2617837" cy="519160"/>
            </a:xfrm>
            <a:custGeom>
              <a:avLst/>
              <a:gdLst/>
              <a:ahLst/>
              <a:cxnLst/>
              <a:rect r="r" b="b" t="t" l="l"/>
              <a:pathLst>
                <a:path h="519160" w="2617837">
                  <a:moveTo>
                    <a:pt x="0" y="0"/>
                  </a:moveTo>
                  <a:lnTo>
                    <a:pt x="2617837" y="0"/>
                  </a:lnTo>
                  <a:lnTo>
                    <a:pt x="2617837" y="519160"/>
                  </a:lnTo>
                  <a:lnTo>
                    <a:pt x="0" y="519160"/>
                  </a:lnTo>
                  <a:close/>
                </a:path>
              </a:pathLst>
            </a:custGeom>
            <a:solidFill>
              <a:srgbClr val="7ED957"/>
            </a:solidFill>
          </p:spPr>
        </p:sp>
        <p:sp>
          <p:nvSpPr>
            <p:cNvPr name="TextBox 8" id="8"/>
            <p:cNvSpPr txBox="true"/>
            <p:nvPr/>
          </p:nvSpPr>
          <p:spPr>
            <a:xfrm>
              <a:off x="0" y="-38100"/>
              <a:ext cx="2617836" cy="557260"/>
            </a:xfrm>
            <a:prstGeom prst="rect">
              <a:avLst/>
            </a:prstGeom>
          </p:spPr>
          <p:txBody>
            <a:bodyPr anchor="ctr" rtlCol="false" tIns="50800" lIns="50800" bIns="50800" rIns="50800"/>
            <a:lstStyle/>
            <a:p>
              <a:pPr algn="ctr">
                <a:lnSpc>
                  <a:spcPts val="2083"/>
                </a:lnSpc>
              </a:pPr>
            </a:p>
          </p:txBody>
        </p:sp>
      </p:grpSp>
      <p:sp>
        <p:nvSpPr>
          <p:cNvPr name="Freeform 9" id="9"/>
          <p:cNvSpPr/>
          <p:nvPr/>
        </p:nvSpPr>
        <p:spPr>
          <a:xfrm flipH="false" flipV="true" rot="1572293">
            <a:off x="3960635" y="-5525403"/>
            <a:ext cx="19149891" cy="6989710"/>
          </a:xfrm>
          <a:custGeom>
            <a:avLst/>
            <a:gdLst/>
            <a:ahLst/>
            <a:cxnLst/>
            <a:rect r="r" b="b" t="t" l="l"/>
            <a:pathLst>
              <a:path h="6989710" w="19149891">
                <a:moveTo>
                  <a:pt x="0" y="6989711"/>
                </a:moveTo>
                <a:lnTo>
                  <a:pt x="19149891" y="6989711"/>
                </a:lnTo>
                <a:lnTo>
                  <a:pt x="19149891" y="0"/>
                </a:lnTo>
                <a:lnTo>
                  <a:pt x="0" y="0"/>
                </a:lnTo>
                <a:lnTo>
                  <a:pt x="0" y="6989711"/>
                </a:lnTo>
                <a:close/>
              </a:path>
            </a:pathLst>
          </a:custGeom>
          <a:blipFill>
            <a:blip r:embed="rId2">
              <a:alphaModFix amt="80000"/>
            </a:blip>
            <a:stretch>
              <a:fillRect l="0" t="0" r="0" b="0"/>
            </a:stretch>
          </a:blipFill>
        </p:spPr>
      </p:sp>
      <p:sp>
        <p:nvSpPr>
          <p:cNvPr name="Freeform 10" id="10"/>
          <p:cNvSpPr/>
          <p:nvPr/>
        </p:nvSpPr>
        <p:spPr>
          <a:xfrm flipH="false" flipV="true" rot="1572293">
            <a:off x="8920761" y="-3494855"/>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2">
              <a:alphaModFix amt="80000"/>
            </a:blip>
            <a:stretch>
              <a:fillRect l="0" t="0" r="0" b="0"/>
            </a:stretch>
          </a:blipFill>
        </p:spPr>
      </p:sp>
      <p:grpSp>
        <p:nvGrpSpPr>
          <p:cNvPr name="Group 11" id="11"/>
          <p:cNvGrpSpPr/>
          <p:nvPr/>
        </p:nvGrpSpPr>
        <p:grpSpPr>
          <a:xfrm rot="0">
            <a:off x="14869654" y="9439275"/>
            <a:ext cx="3427871" cy="787875"/>
            <a:chOff x="0" y="0"/>
            <a:chExt cx="1768157" cy="406400"/>
          </a:xfrm>
        </p:grpSpPr>
        <p:sp>
          <p:nvSpPr>
            <p:cNvPr name="Freeform 12" id="12"/>
            <p:cNvSpPr/>
            <p:nvPr/>
          </p:nvSpPr>
          <p:spPr>
            <a:xfrm flipH="false" flipV="false" rot="0">
              <a:off x="0" y="0"/>
              <a:ext cx="1768157" cy="406400"/>
            </a:xfrm>
            <a:custGeom>
              <a:avLst/>
              <a:gdLst/>
              <a:ahLst/>
              <a:cxnLst/>
              <a:rect r="r" b="b" t="t" l="l"/>
              <a:pathLst>
                <a:path h="406400" w="1768157">
                  <a:moveTo>
                    <a:pt x="1564957" y="0"/>
                  </a:moveTo>
                  <a:cubicBezTo>
                    <a:pt x="1677182" y="0"/>
                    <a:pt x="1768157" y="90976"/>
                    <a:pt x="1768157" y="203200"/>
                  </a:cubicBezTo>
                  <a:cubicBezTo>
                    <a:pt x="1768157" y="315424"/>
                    <a:pt x="1677182" y="406400"/>
                    <a:pt x="1564957"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13" id="13"/>
            <p:cNvSpPr txBox="true"/>
            <p:nvPr/>
          </p:nvSpPr>
          <p:spPr>
            <a:xfrm>
              <a:off x="0" y="-38100"/>
              <a:ext cx="1768157" cy="444500"/>
            </a:xfrm>
            <a:prstGeom prst="rect">
              <a:avLst/>
            </a:prstGeom>
          </p:spPr>
          <p:txBody>
            <a:bodyPr anchor="ctr" rtlCol="false" tIns="50800" lIns="50800" bIns="50800" rIns="50800"/>
            <a:lstStyle/>
            <a:p>
              <a:pPr algn="ctr">
                <a:lnSpc>
                  <a:spcPts val="2083"/>
                </a:lnSpc>
              </a:pPr>
            </a:p>
          </p:txBody>
        </p:sp>
      </p:grpSp>
      <p:sp>
        <p:nvSpPr>
          <p:cNvPr name="Freeform 14" id="14"/>
          <p:cNvSpPr/>
          <p:nvPr/>
        </p:nvSpPr>
        <p:spPr>
          <a:xfrm flipH="false" flipV="false" rot="0">
            <a:off x="17198469" y="9766052"/>
            <a:ext cx="369584" cy="174713"/>
          </a:xfrm>
          <a:custGeom>
            <a:avLst/>
            <a:gdLst/>
            <a:ahLst/>
            <a:cxnLst/>
            <a:rect r="r" b="b" t="t" l="l"/>
            <a:pathLst>
              <a:path h="174713" w="369584">
                <a:moveTo>
                  <a:pt x="0" y="0"/>
                </a:moveTo>
                <a:lnTo>
                  <a:pt x="369585" y="0"/>
                </a:lnTo>
                <a:lnTo>
                  <a:pt x="369585" y="174713"/>
                </a:lnTo>
                <a:lnTo>
                  <a:pt x="0" y="1747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200518" y="1295331"/>
            <a:ext cx="17813383" cy="810729"/>
            <a:chOff x="0" y="0"/>
            <a:chExt cx="4691591" cy="213525"/>
          </a:xfrm>
        </p:grpSpPr>
        <p:sp>
          <p:nvSpPr>
            <p:cNvPr name="Freeform 16" id="16"/>
            <p:cNvSpPr/>
            <p:nvPr/>
          </p:nvSpPr>
          <p:spPr>
            <a:xfrm flipH="false" flipV="false" rot="0">
              <a:off x="0" y="0"/>
              <a:ext cx="4691591" cy="213525"/>
            </a:xfrm>
            <a:custGeom>
              <a:avLst/>
              <a:gdLst/>
              <a:ahLst/>
              <a:cxnLst/>
              <a:rect r="r" b="b" t="t" l="l"/>
              <a:pathLst>
                <a:path h="213525" w="4691591">
                  <a:moveTo>
                    <a:pt x="0" y="0"/>
                  </a:moveTo>
                  <a:lnTo>
                    <a:pt x="4691591" y="0"/>
                  </a:lnTo>
                  <a:lnTo>
                    <a:pt x="4691591" y="213525"/>
                  </a:lnTo>
                  <a:lnTo>
                    <a:pt x="0" y="213525"/>
                  </a:lnTo>
                  <a:close/>
                </a:path>
              </a:pathLst>
            </a:custGeom>
            <a:solidFill>
              <a:srgbClr val="63707C"/>
            </a:solidFill>
          </p:spPr>
        </p:sp>
        <p:sp>
          <p:nvSpPr>
            <p:cNvPr name="TextBox 17" id="17"/>
            <p:cNvSpPr txBox="true"/>
            <p:nvPr/>
          </p:nvSpPr>
          <p:spPr>
            <a:xfrm>
              <a:off x="0" y="-38100"/>
              <a:ext cx="4691591" cy="251625"/>
            </a:xfrm>
            <a:prstGeom prst="rect">
              <a:avLst/>
            </a:prstGeom>
          </p:spPr>
          <p:txBody>
            <a:bodyPr anchor="ctr" rtlCol="false" tIns="50800" lIns="50800" bIns="50800" rIns="50800"/>
            <a:lstStyle/>
            <a:p>
              <a:pPr algn="ctr">
                <a:lnSpc>
                  <a:spcPts val="2083"/>
                </a:lnSpc>
              </a:pPr>
            </a:p>
          </p:txBody>
        </p:sp>
      </p:grpSp>
      <p:grpSp>
        <p:nvGrpSpPr>
          <p:cNvPr name="Group 18" id="18"/>
          <p:cNvGrpSpPr/>
          <p:nvPr/>
        </p:nvGrpSpPr>
        <p:grpSpPr>
          <a:xfrm rot="0">
            <a:off x="245461" y="2716439"/>
            <a:ext cx="7206515" cy="1550038"/>
            <a:chOff x="0" y="0"/>
            <a:chExt cx="1898012" cy="408241"/>
          </a:xfrm>
        </p:grpSpPr>
        <p:sp>
          <p:nvSpPr>
            <p:cNvPr name="Freeform 19" id="19"/>
            <p:cNvSpPr/>
            <p:nvPr/>
          </p:nvSpPr>
          <p:spPr>
            <a:xfrm flipH="false" flipV="false" rot="0">
              <a:off x="0" y="0"/>
              <a:ext cx="1898012" cy="408241"/>
            </a:xfrm>
            <a:custGeom>
              <a:avLst/>
              <a:gdLst/>
              <a:ahLst/>
              <a:cxnLst/>
              <a:rect r="r" b="b" t="t" l="l"/>
              <a:pathLst>
                <a:path h="408241" w="1898012">
                  <a:moveTo>
                    <a:pt x="0" y="0"/>
                  </a:moveTo>
                  <a:lnTo>
                    <a:pt x="1898012" y="0"/>
                  </a:lnTo>
                  <a:lnTo>
                    <a:pt x="1898012" y="408241"/>
                  </a:lnTo>
                  <a:lnTo>
                    <a:pt x="0" y="408241"/>
                  </a:lnTo>
                  <a:close/>
                </a:path>
              </a:pathLst>
            </a:custGeom>
            <a:solidFill>
              <a:srgbClr val="004AAD"/>
            </a:solidFill>
          </p:spPr>
        </p:sp>
        <p:sp>
          <p:nvSpPr>
            <p:cNvPr name="TextBox 20" id="20"/>
            <p:cNvSpPr txBox="true"/>
            <p:nvPr/>
          </p:nvSpPr>
          <p:spPr>
            <a:xfrm>
              <a:off x="0" y="-38100"/>
              <a:ext cx="1898012" cy="446341"/>
            </a:xfrm>
            <a:prstGeom prst="rect">
              <a:avLst/>
            </a:prstGeom>
          </p:spPr>
          <p:txBody>
            <a:bodyPr anchor="ctr" rtlCol="false" tIns="50800" lIns="50800" bIns="50800" rIns="50800"/>
            <a:lstStyle/>
            <a:p>
              <a:pPr algn="ctr">
                <a:lnSpc>
                  <a:spcPts val="2083"/>
                </a:lnSpc>
              </a:pPr>
            </a:p>
          </p:txBody>
        </p:sp>
      </p:grpSp>
      <p:sp>
        <p:nvSpPr>
          <p:cNvPr name="TextBox 21" id="21"/>
          <p:cNvSpPr txBox="true"/>
          <p:nvPr/>
        </p:nvSpPr>
        <p:spPr>
          <a:xfrm rot="0">
            <a:off x="6413033" y="104370"/>
            <a:ext cx="5894477" cy="949325"/>
          </a:xfrm>
          <a:prstGeom prst="rect">
            <a:avLst/>
          </a:prstGeom>
        </p:spPr>
        <p:txBody>
          <a:bodyPr anchor="t" rtlCol="false" tIns="0" lIns="0" bIns="0" rIns="0">
            <a:spAutoFit/>
          </a:bodyPr>
          <a:lstStyle/>
          <a:p>
            <a:pPr algn="l">
              <a:lnSpc>
                <a:spcPts val="3610"/>
              </a:lnSpc>
            </a:pPr>
            <a:r>
              <a:rPr lang="en-US" sz="3800" b="true">
                <a:solidFill>
                  <a:srgbClr val="FFFFFF"/>
                </a:solidFill>
                <a:latin typeface="DM Sans Bold"/>
                <a:ea typeface="DM Sans Bold"/>
                <a:cs typeface="DM Sans Bold"/>
                <a:sym typeface="DM Sans Bold"/>
              </a:rPr>
              <a:t>Problem Framing Canvas</a:t>
            </a:r>
          </a:p>
          <a:p>
            <a:pPr algn="l">
              <a:lnSpc>
                <a:spcPts val="3610"/>
              </a:lnSpc>
            </a:pPr>
          </a:p>
        </p:txBody>
      </p:sp>
      <p:sp>
        <p:nvSpPr>
          <p:cNvPr name="Freeform 22" id="22"/>
          <p:cNvSpPr/>
          <p:nvPr/>
        </p:nvSpPr>
        <p:spPr>
          <a:xfrm flipH="false" flipV="false" rot="0">
            <a:off x="5830535" y="-28275"/>
            <a:ext cx="531348" cy="531348"/>
          </a:xfrm>
          <a:custGeom>
            <a:avLst/>
            <a:gdLst/>
            <a:ahLst/>
            <a:cxnLst/>
            <a:rect r="r" b="b" t="t" l="l"/>
            <a:pathLst>
              <a:path h="531348" w="531348">
                <a:moveTo>
                  <a:pt x="0" y="0"/>
                </a:moveTo>
                <a:lnTo>
                  <a:pt x="531347" y="0"/>
                </a:lnTo>
                <a:lnTo>
                  <a:pt x="531347" y="531348"/>
                </a:lnTo>
                <a:lnTo>
                  <a:pt x="0" y="531348"/>
                </a:lnTo>
                <a:lnTo>
                  <a:pt x="0" y="0"/>
                </a:lnTo>
                <a:close/>
              </a:path>
            </a:pathLst>
          </a:custGeom>
          <a:blipFill>
            <a:blip r:embed="rId5"/>
            <a:stretch>
              <a:fillRect l="0" t="0" r="0" b="0"/>
            </a:stretch>
          </a:blipFill>
        </p:spPr>
      </p:sp>
      <p:sp>
        <p:nvSpPr>
          <p:cNvPr name="Freeform 23" id="23"/>
          <p:cNvSpPr/>
          <p:nvPr/>
        </p:nvSpPr>
        <p:spPr>
          <a:xfrm flipH="false" flipV="false" rot="0">
            <a:off x="12297985" y="18645"/>
            <a:ext cx="531348" cy="531348"/>
          </a:xfrm>
          <a:custGeom>
            <a:avLst/>
            <a:gdLst/>
            <a:ahLst/>
            <a:cxnLst/>
            <a:rect r="r" b="b" t="t" l="l"/>
            <a:pathLst>
              <a:path h="531348" w="531348">
                <a:moveTo>
                  <a:pt x="0" y="0"/>
                </a:moveTo>
                <a:lnTo>
                  <a:pt x="531348" y="0"/>
                </a:lnTo>
                <a:lnTo>
                  <a:pt x="531348" y="531347"/>
                </a:lnTo>
                <a:lnTo>
                  <a:pt x="0" y="531347"/>
                </a:lnTo>
                <a:lnTo>
                  <a:pt x="0" y="0"/>
                </a:lnTo>
                <a:close/>
              </a:path>
            </a:pathLst>
          </a:custGeom>
          <a:blipFill>
            <a:blip r:embed="rId5"/>
            <a:stretch>
              <a:fillRect l="0" t="0" r="0" b="0"/>
            </a:stretch>
          </a:blipFill>
        </p:spPr>
      </p:sp>
      <p:sp>
        <p:nvSpPr>
          <p:cNvPr name="Freeform 24" id="24"/>
          <p:cNvSpPr/>
          <p:nvPr/>
        </p:nvSpPr>
        <p:spPr>
          <a:xfrm flipH="false" flipV="false" rot="0">
            <a:off x="3613020" y="740976"/>
            <a:ext cx="447748" cy="429024"/>
          </a:xfrm>
          <a:custGeom>
            <a:avLst/>
            <a:gdLst/>
            <a:ahLst/>
            <a:cxnLst/>
            <a:rect r="r" b="b" t="t" l="l"/>
            <a:pathLst>
              <a:path h="429024" w="447748">
                <a:moveTo>
                  <a:pt x="0" y="0"/>
                </a:moveTo>
                <a:lnTo>
                  <a:pt x="447748" y="0"/>
                </a:lnTo>
                <a:lnTo>
                  <a:pt x="447748" y="429024"/>
                </a:lnTo>
                <a:lnTo>
                  <a:pt x="0" y="4290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5" id="25"/>
          <p:cNvSpPr txBox="true"/>
          <p:nvPr/>
        </p:nvSpPr>
        <p:spPr>
          <a:xfrm rot="0">
            <a:off x="245461" y="4514128"/>
            <a:ext cx="8601215" cy="527050"/>
          </a:xfrm>
          <a:prstGeom prst="rect">
            <a:avLst/>
          </a:prstGeom>
        </p:spPr>
        <p:txBody>
          <a:bodyPr anchor="t" rtlCol="false" tIns="0" lIns="0" bIns="0" rIns="0">
            <a:spAutoFit/>
          </a:bodyPr>
          <a:lstStyle/>
          <a:p>
            <a:pPr algn="l">
              <a:lnSpc>
                <a:spcPts val="2089"/>
              </a:lnSpc>
            </a:pPr>
            <a:r>
              <a:rPr lang="en-US" sz="2199" b="true">
                <a:solidFill>
                  <a:srgbClr val="FFFFFF"/>
                </a:solidFill>
                <a:latin typeface="Montserrat Semi-Bold"/>
                <a:ea typeface="Montserrat Semi-Bold"/>
                <a:cs typeface="Montserrat Semi-Bold"/>
                <a:sym typeface="Montserrat Semi-Bold"/>
              </a:rPr>
              <a:t>User Needs (Jobs to be Done)</a:t>
            </a:r>
          </a:p>
          <a:p>
            <a:pPr algn="l">
              <a:lnSpc>
                <a:spcPts val="2089"/>
              </a:lnSpc>
            </a:pPr>
          </a:p>
        </p:txBody>
      </p:sp>
      <p:grpSp>
        <p:nvGrpSpPr>
          <p:cNvPr name="Group 26" id="26"/>
          <p:cNvGrpSpPr/>
          <p:nvPr/>
        </p:nvGrpSpPr>
        <p:grpSpPr>
          <a:xfrm rot="0">
            <a:off x="267933" y="4876078"/>
            <a:ext cx="7206515" cy="1283970"/>
            <a:chOff x="0" y="0"/>
            <a:chExt cx="1898012" cy="338165"/>
          </a:xfrm>
        </p:grpSpPr>
        <p:sp>
          <p:nvSpPr>
            <p:cNvPr name="Freeform 27" id="27"/>
            <p:cNvSpPr/>
            <p:nvPr/>
          </p:nvSpPr>
          <p:spPr>
            <a:xfrm flipH="false" flipV="false" rot="0">
              <a:off x="0" y="0"/>
              <a:ext cx="1898012" cy="338165"/>
            </a:xfrm>
            <a:custGeom>
              <a:avLst/>
              <a:gdLst/>
              <a:ahLst/>
              <a:cxnLst/>
              <a:rect r="r" b="b" t="t" l="l"/>
              <a:pathLst>
                <a:path h="338165" w="1898012">
                  <a:moveTo>
                    <a:pt x="0" y="0"/>
                  </a:moveTo>
                  <a:lnTo>
                    <a:pt x="1898012" y="0"/>
                  </a:lnTo>
                  <a:lnTo>
                    <a:pt x="1898012" y="338165"/>
                  </a:lnTo>
                  <a:lnTo>
                    <a:pt x="0" y="338165"/>
                  </a:lnTo>
                  <a:close/>
                </a:path>
              </a:pathLst>
            </a:custGeom>
            <a:solidFill>
              <a:srgbClr val="004AAD"/>
            </a:solidFill>
          </p:spPr>
        </p:sp>
        <p:sp>
          <p:nvSpPr>
            <p:cNvPr name="TextBox 28" id="28"/>
            <p:cNvSpPr txBox="true"/>
            <p:nvPr/>
          </p:nvSpPr>
          <p:spPr>
            <a:xfrm>
              <a:off x="0" y="-38100"/>
              <a:ext cx="1898012" cy="376265"/>
            </a:xfrm>
            <a:prstGeom prst="rect">
              <a:avLst/>
            </a:prstGeom>
          </p:spPr>
          <p:txBody>
            <a:bodyPr anchor="ctr" rtlCol="false" tIns="50800" lIns="50800" bIns="50800" rIns="50800"/>
            <a:lstStyle/>
            <a:p>
              <a:pPr algn="ctr">
                <a:lnSpc>
                  <a:spcPts val="2083"/>
                </a:lnSpc>
              </a:pPr>
            </a:p>
          </p:txBody>
        </p:sp>
      </p:grpSp>
      <p:sp>
        <p:nvSpPr>
          <p:cNvPr name="TextBox 29" id="29"/>
          <p:cNvSpPr txBox="true"/>
          <p:nvPr/>
        </p:nvSpPr>
        <p:spPr>
          <a:xfrm rot="0">
            <a:off x="267933" y="6406450"/>
            <a:ext cx="7815751" cy="527050"/>
          </a:xfrm>
          <a:prstGeom prst="rect">
            <a:avLst/>
          </a:prstGeom>
        </p:spPr>
        <p:txBody>
          <a:bodyPr anchor="t" rtlCol="false" tIns="0" lIns="0" bIns="0" rIns="0">
            <a:spAutoFit/>
          </a:bodyPr>
          <a:lstStyle/>
          <a:p>
            <a:pPr algn="l">
              <a:lnSpc>
                <a:spcPts val="2089"/>
              </a:lnSpc>
            </a:pPr>
            <a:r>
              <a:rPr lang="en-US" sz="2199" b="true">
                <a:solidFill>
                  <a:srgbClr val="FFFFFF"/>
                </a:solidFill>
                <a:latin typeface="Montserrat Semi-Bold"/>
                <a:ea typeface="Montserrat Semi-Bold"/>
                <a:cs typeface="Montserrat Semi-Bold"/>
                <a:sym typeface="Montserrat Semi-Bold"/>
              </a:rPr>
              <a:t>Current Experience</a:t>
            </a:r>
          </a:p>
          <a:p>
            <a:pPr algn="l">
              <a:lnSpc>
                <a:spcPts val="2089"/>
              </a:lnSpc>
            </a:pPr>
          </a:p>
        </p:txBody>
      </p:sp>
      <p:grpSp>
        <p:nvGrpSpPr>
          <p:cNvPr name="Group 30" id="30"/>
          <p:cNvGrpSpPr/>
          <p:nvPr/>
        </p:nvGrpSpPr>
        <p:grpSpPr>
          <a:xfrm rot="0">
            <a:off x="290405" y="6777045"/>
            <a:ext cx="7206515" cy="1173480"/>
            <a:chOff x="0" y="0"/>
            <a:chExt cx="1898012" cy="309065"/>
          </a:xfrm>
        </p:grpSpPr>
        <p:sp>
          <p:nvSpPr>
            <p:cNvPr name="Freeform 31" id="31"/>
            <p:cNvSpPr/>
            <p:nvPr/>
          </p:nvSpPr>
          <p:spPr>
            <a:xfrm flipH="false" flipV="false" rot="0">
              <a:off x="0" y="0"/>
              <a:ext cx="1898012" cy="309065"/>
            </a:xfrm>
            <a:custGeom>
              <a:avLst/>
              <a:gdLst/>
              <a:ahLst/>
              <a:cxnLst/>
              <a:rect r="r" b="b" t="t" l="l"/>
              <a:pathLst>
                <a:path h="309065" w="1898012">
                  <a:moveTo>
                    <a:pt x="0" y="0"/>
                  </a:moveTo>
                  <a:lnTo>
                    <a:pt x="1898012" y="0"/>
                  </a:lnTo>
                  <a:lnTo>
                    <a:pt x="1898012" y="309065"/>
                  </a:lnTo>
                  <a:lnTo>
                    <a:pt x="0" y="309065"/>
                  </a:lnTo>
                  <a:close/>
                </a:path>
              </a:pathLst>
            </a:custGeom>
            <a:solidFill>
              <a:srgbClr val="004AAD"/>
            </a:solidFill>
          </p:spPr>
        </p:sp>
        <p:sp>
          <p:nvSpPr>
            <p:cNvPr name="TextBox 32" id="32"/>
            <p:cNvSpPr txBox="true"/>
            <p:nvPr/>
          </p:nvSpPr>
          <p:spPr>
            <a:xfrm>
              <a:off x="0" y="-38100"/>
              <a:ext cx="1898012" cy="347165"/>
            </a:xfrm>
            <a:prstGeom prst="rect">
              <a:avLst/>
            </a:prstGeom>
          </p:spPr>
          <p:txBody>
            <a:bodyPr anchor="ctr" rtlCol="false" tIns="50800" lIns="50800" bIns="50800" rIns="50800"/>
            <a:lstStyle/>
            <a:p>
              <a:pPr algn="ctr">
                <a:lnSpc>
                  <a:spcPts val="2083"/>
                </a:lnSpc>
              </a:pPr>
            </a:p>
          </p:txBody>
        </p:sp>
      </p:grpSp>
      <p:grpSp>
        <p:nvGrpSpPr>
          <p:cNvPr name="Group 33" id="33"/>
          <p:cNvGrpSpPr/>
          <p:nvPr/>
        </p:nvGrpSpPr>
        <p:grpSpPr>
          <a:xfrm rot="0">
            <a:off x="66675" y="8353891"/>
            <a:ext cx="5319876" cy="603049"/>
            <a:chOff x="0" y="0"/>
            <a:chExt cx="3585110" cy="406400"/>
          </a:xfrm>
        </p:grpSpPr>
        <p:sp>
          <p:nvSpPr>
            <p:cNvPr name="Freeform 34" id="34"/>
            <p:cNvSpPr/>
            <p:nvPr/>
          </p:nvSpPr>
          <p:spPr>
            <a:xfrm flipH="false" flipV="false" rot="0">
              <a:off x="0" y="0"/>
              <a:ext cx="3585110" cy="406400"/>
            </a:xfrm>
            <a:custGeom>
              <a:avLst/>
              <a:gdLst/>
              <a:ahLst/>
              <a:cxnLst/>
              <a:rect r="r" b="b" t="t" l="l"/>
              <a:pathLst>
                <a:path h="406400" w="3585110">
                  <a:moveTo>
                    <a:pt x="3381910" y="0"/>
                  </a:moveTo>
                  <a:cubicBezTo>
                    <a:pt x="3494135" y="0"/>
                    <a:pt x="3585110" y="90976"/>
                    <a:pt x="3585110" y="203200"/>
                  </a:cubicBezTo>
                  <a:cubicBezTo>
                    <a:pt x="3585110" y="315424"/>
                    <a:pt x="3494135" y="406400"/>
                    <a:pt x="3381910" y="406400"/>
                  </a:cubicBezTo>
                  <a:lnTo>
                    <a:pt x="203200" y="406400"/>
                  </a:lnTo>
                  <a:cubicBezTo>
                    <a:pt x="90976" y="406400"/>
                    <a:pt x="0" y="315424"/>
                    <a:pt x="0" y="203200"/>
                  </a:cubicBezTo>
                  <a:cubicBezTo>
                    <a:pt x="0" y="90976"/>
                    <a:pt x="90976" y="0"/>
                    <a:pt x="203200" y="0"/>
                  </a:cubicBezTo>
                  <a:close/>
                </a:path>
              </a:pathLst>
            </a:custGeom>
            <a:gradFill rotWithShape="true">
              <a:gsLst>
                <a:gs pos="0">
                  <a:srgbClr val="032A64">
                    <a:alpha val="100000"/>
                  </a:srgbClr>
                </a:gs>
                <a:gs pos="100000">
                  <a:srgbClr val="414C94">
                    <a:alpha val="100000"/>
                  </a:srgbClr>
                </a:gs>
              </a:gsLst>
              <a:lin ang="0"/>
            </a:gradFill>
            <a:ln w="38100" cap="sq">
              <a:solidFill>
                <a:srgbClr val="FFFFFF"/>
              </a:solidFill>
              <a:prstDash val="solid"/>
              <a:miter/>
            </a:ln>
          </p:spPr>
        </p:sp>
        <p:sp>
          <p:nvSpPr>
            <p:cNvPr name="TextBox 35" id="35"/>
            <p:cNvSpPr txBox="true"/>
            <p:nvPr/>
          </p:nvSpPr>
          <p:spPr>
            <a:xfrm>
              <a:off x="0" y="-38100"/>
              <a:ext cx="3585110" cy="444500"/>
            </a:xfrm>
            <a:prstGeom prst="rect">
              <a:avLst/>
            </a:prstGeom>
          </p:spPr>
          <p:txBody>
            <a:bodyPr anchor="ctr" rtlCol="false" tIns="50800" lIns="50800" bIns="50800" rIns="50800"/>
            <a:lstStyle/>
            <a:p>
              <a:pPr algn="ctr">
                <a:lnSpc>
                  <a:spcPts val="2083"/>
                </a:lnSpc>
              </a:pPr>
            </a:p>
          </p:txBody>
        </p:sp>
      </p:grpSp>
      <p:sp>
        <p:nvSpPr>
          <p:cNvPr name="TextBox 36" id="36"/>
          <p:cNvSpPr txBox="true"/>
          <p:nvPr/>
        </p:nvSpPr>
        <p:spPr>
          <a:xfrm rot="0">
            <a:off x="361268" y="8515350"/>
            <a:ext cx="7815751" cy="742950"/>
          </a:xfrm>
          <a:prstGeom prst="rect">
            <a:avLst/>
          </a:prstGeom>
        </p:spPr>
        <p:txBody>
          <a:bodyPr anchor="t" rtlCol="false" tIns="0" lIns="0" bIns="0" rIns="0">
            <a:spAutoFit/>
          </a:bodyPr>
          <a:lstStyle/>
          <a:p>
            <a:pPr algn="l">
              <a:lnSpc>
                <a:spcPts val="2850"/>
              </a:lnSpc>
            </a:pPr>
            <a:r>
              <a:rPr lang="en-US" sz="3000" b="true">
                <a:solidFill>
                  <a:srgbClr val="FFFFFF"/>
                </a:solidFill>
                <a:latin typeface="Montserrat Semi-Bold"/>
                <a:ea typeface="Montserrat Semi-Bold"/>
                <a:cs typeface="Montserrat Semi-Bold"/>
                <a:sym typeface="Montserrat Semi-Bold"/>
              </a:rPr>
              <a:t>Hypothesis for Solution</a:t>
            </a:r>
          </a:p>
          <a:p>
            <a:pPr algn="l">
              <a:lnSpc>
                <a:spcPts val="2850"/>
              </a:lnSpc>
            </a:pPr>
          </a:p>
        </p:txBody>
      </p:sp>
      <p:grpSp>
        <p:nvGrpSpPr>
          <p:cNvPr name="Group 37" id="37"/>
          <p:cNvGrpSpPr/>
          <p:nvPr/>
        </p:nvGrpSpPr>
        <p:grpSpPr>
          <a:xfrm rot="0">
            <a:off x="193393" y="9073976"/>
            <a:ext cx="14466711" cy="1085399"/>
            <a:chOff x="0" y="0"/>
            <a:chExt cx="3810163" cy="285866"/>
          </a:xfrm>
        </p:grpSpPr>
        <p:sp>
          <p:nvSpPr>
            <p:cNvPr name="Freeform 38" id="38"/>
            <p:cNvSpPr/>
            <p:nvPr/>
          </p:nvSpPr>
          <p:spPr>
            <a:xfrm flipH="false" flipV="false" rot="0">
              <a:off x="0" y="0"/>
              <a:ext cx="3810163" cy="285866"/>
            </a:xfrm>
            <a:custGeom>
              <a:avLst/>
              <a:gdLst/>
              <a:ahLst/>
              <a:cxnLst/>
              <a:rect r="r" b="b" t="t" l="l"/>
              <a:pathLst>
                <a:path h="285866" w="3810163">
                  <a:moveTo>
                    <a:pt x="0" y="0"/>
                  </a:moveTo>
                  <a:lnTo>
                    <a:pt x="3810163" y="0"/>
                  </a:lnTo>
                  <a:lnTo>
                    <a:pt x="3810163" y="285866"/>
                  </a:lnTo>
                  <a:lnTo>
                    <a:pt x="0" y="285866"/>
                  </a:lnTo>
                  <a:close/>
                </a:path>
              </a:pathLst>
            </a:custGeom>
            <a:gradFill rotWithShape="true">
              <a:gsLst>
                <a:gs pos="0">
                  <a:srgbClr val="000000">
                    <a:alpha val="0"/>
                  </a:srgbClr>
                </a:gs>
                <a:gs pos="100000">
                  <a:srgbClr val="000000">
                    <a:alpha val="100000"/>
                  </a:srgbClr>
                </a:gs>
              </a:gsLst>
              <a:lin ang="0"/>
            </a:gradFill>
          </p:spPr>
        </p:sp>
        <p:sp>
          <p:nvSpPr>
            <p:cNvPr name="TextBox 39" id="39"/>
            <p:cNvSpPr txBox="true"/>
            <p:nvPr/>
          </p:nvSpPr>
          <p:spPr>
            <a:xfrm>
              <a:off x="0" y="-38100"/>
              <a:ext cx="3810163" cy="323966"/>
            </a:xfrm>
            <a:prstGeom prst="rect">
              <a:avLst/>
            </a:prstGeom>
          </p:spPr>
          <p:txBody>
            <a:bodyPr anchor="ctr" rtlCol="false" tIns="50800" lIns="50800" bIns="50800" rIns="50800"/>
            <a:lstStyle/>
            <a:p>
              <a:pPr algn="ctr">
                <a:lnSpc>
                  <a:spcPts val="2083"/>
                </a:lnSpc>
              </a:pPr>
            </a:p>
          </p:txBody>
        </p:sp>
      </p:grpSp>
      <p:sp>
        <p:nvSpPr>
          <p:cNvPr name="Freeform 40" id="40"/>
          <p:cNvSpPr/>
          <p:nvPr/>
        </p:nvSpPr>
        <p:spPr>
          <a:xfrm flipH="false" flipV="false" rot="0">
            <a:off x="7668248" y="5170504"/>
            <a:ext cx="4486442" cy="3365937"/>
          </a:xfrm>
          <a:custGeom>
            <a:avLst/>
            <a:gdLst/>
            <a:ahLst/>
            <a:cxnLst/>
            <a:rect r="r" b="b" t="t" l="l"/>
            <a:pathLst>
              <a:path h="3365937" w="4486442">
                <a:moveTo>
                  <a:pt x="0" y="0"/>
                </a:moveTo>
                <a:lnTo>
                  <a:pt x="4486442" y="0"/>
                </a:lnTo>
                <a:lnTo>
                  <a:pt x="4486442" y="3365936"/>
                </a:lnTo>
                <a:lnTo>
                  <a:pt x="0" y="3365936"/>
                </a:lnTo>
                <a:lnTo>
                  <a:pt x="0" y="0"/>
                </a:lnTo>
                <a:close/>
              </a:path>
            </a:pathLst>
          </a:custGeom>
          <a:blipFill>
            <a:blip r:embed="rId8"/>
            <a:stretch>
              <a:fillRect l="-12607" t="0" r="0" b="0"/>
            </a:stretch>
          </a:blipFill>
        </p:spPr>
      </p:sp>
      <p:sp>
        <p:nvSpPr>
          <p:cNvPr name="Freeform 41" id="41"/>
          <p:cNvSpPr/>
          <p:nvPr/>
        </p:nvSpPr>
        <p:spPr>
          <a:xfrm flipH="false" flipV="false" rot="0">
            <a:off x="4546069" y="4322675"/>
            <a:ext cx="533418" cy="635022"/>
          </a:xfrm>
          <a:custGeom>
            <a:avLst/>
            <a:gdLst/>
            <a:ahLst/>
            <a:cxnLst/>
            <a:rect r="r" b="b" t="t" l="l"/>
            <a:pathLst>
              <a:path h="635022" w="533418">
                <a:moveTo>
                  <a:pt x="0" y="0"/>
                </a:moveTo>
                <a:lnTo>
                  <a:pt x="533418" y="0"/>
                </a:lnTo>
                <a:lnTo>
                  <a:pt x="533418" y="635022"/>
                </a:lnTo>
                <a:lnTo>
                  <a:pt x="0" y="63502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42" id="42"/>
          <p:cNvSpPr/>
          <p:nvPr/>
        </p:nvSpPr>
        <p:spPr>
          <a:xfrm flipH="false" flipV="false" rot="0">
            <a:off x="5526679" y="8061912"/>
            <a:ext cx="1139059" cy="993512"/>
          </a:xfrm>
          <a:custGeom>
            <a:avLst/>
            <a:gdLst/>
            <a:ahLst/>
            <a:cxnLst/>
            <a:rect r="r" b="b" t="t" l="l"/>
            <a:pathLst>
              <a:path h="993512" w="1139059">
                <a:moveTo>
                  <a:pt x="0" y="0"/>
                </a:moveTo>
                <a:lnTo>
                  <a:pt x="1139059" y="0"/>
                </a:lnTo>
                <a:lnTo>
                  <a:pt x="1139059" y="993513"/>
                </a:lnTo>
                <a:lnTo>
                  <a:pt x="0" y="99351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3" id="43"/>
          <p:cNvSpPr/>
          <p:nvPr/>
        </p:nvSpPr>
        <p:spPr>
          <a:xfrm flipH="false" flipV="false" rot="0">
            <a:off x="3116630" y="6224286"/>
            <a:ext cx="569689" cy="515848"/>
          </a:xfrm>
          <a:custGeom>
            <a:avLst/>
            <a:gdLst/>
            <a:ahLst/>
            <a:cxnLst/>
            <a:rect r="r" b="b" t="t" l="l"/>
            <a:pathLst>
              <a:path h="515848" w="569689">
                <a:moveTo>
                  <a:pt x="0" y="0"/>
                </a:moveTo>
                <a:lnTo>
                  <a:pt x="569689" y="0"/>
                </a:lnTo>
                <a:lnTo>
                  <a:pt x="569689" y="515848"/>
                </a:lnTo>
                <a:lnTo>
                  <a:pt x="0" y="51584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44" id="44"/>
          <p:cNvSpPr/>
          <p:nvPr/>
        </p:nvSpPr>
        <p:spPr>
          <a:xfrm flipH="false" flipV="false" rot="0">
            <a:off x="16583589" y="3250513"/>
            <a:ext cx="1453080" cy="1389673"/>
          </a:xfrm>
          <a:custGeom>
            <a:avLst/>
            <a:gdLst/>
            <a:ahLst/>
            <a:cxnLst/>
            <a:rect r="r" b="b" t="t" l="l"/>
            <a:pathLst>
              <a:path h="1389673" w="1453080">
                <a:moveTo>
                  <a:pt x="0" y="0"/>
                </a:moveTo>
                <a:lnTo>
                  <a:pt x="1453081" y="0"/>
                </a:lnTo>
                <a:lnTo>
                  <a:pt x="1453081" y="1389673"/>
                </a:lnTo>
                <a:lnTo>
                  <a:pt x="0" y="138967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45" id="45"/>
          <p:cNvSpPr/>
          <p:nvPr/>
        </p:nvSpPr>
        <p:spPr>
          <a:xfrm flipH="false" flipV="false" rot="0">
            <a:off x="5995641" y="2214247"/>
            <a:ext cx="1501279" cy="1501279"/>
          </a:xfrm>
          <a:custGeom>
            <a:avLst/>
            <a:gdLst/>
            <a:ahLst/>
            <a:cxnLst/>
            <a:rect r="r" b="b" t="t" l="l"/>
            <a:pathLst>
              <a:path h="1501279" w="1501279">
                <a:moveTo>
                  <a:pt x="0" y="0"/>
                </a:moveTo>
                <a:lnTo>
                  <a:pt x="1501278" y="0"/>
                </a:lnTo>
                <a:lnTo>
                  <a:pt x="1501278" y="1501279"/>
                </a:lnTo>
                <a:lnTo>
                  <a:pt x="0" y="1501279"/>
                </a:lnTo>
                <a:lnTo>
                  <a:pt x="0" y="0"/>
                </a:lnTo>
                <a:close/>
              </a:path>
            </a:pathLst>
          </a:custGeom>
          <a:blipFill>
            <a:blip r:embed="rId17"/>
            <a:stretch>
              <a:fillRect l="0" t="0" r="0" b="0"/>
            </a:stretch>
          </a:blipFill>
        </p:spPr>
      </p:sp>
      <p:sp>
        <p:nvSpPr>
          <p:cNvPr name="TextBox 46" id="46"/>
          <p:cNvSpPr txBox="true"/>
          <p:nvPr/>
        </p:nvSpPr>
        <p:spPr>
          <a:xfrm rot="0">
            <a:off x="12345190" y="6131473"/>
            <a:ext cx="5691480" cy="2409676"/>
          </a:xfrm>
          <a:prstGeom prst="rect">
            <a:avLst/>
          </a:prstGeom>
        </p:spPr>
        <p:txBody>
          <a:bodyPr anchor="t" rtlCol="false" tIns="0" lIns="0" bIns="0" rIns="0">
            <a:spAutoFit/>
          </a:bodyPr>
          <a:lstStyle/>
          <a:p>
            <a:pPr algn="l" marL="362650" indent="-181325" lvl="1">
              <a:lnSpc>
                <a:spcPts val="2166"/>
              </a:lnSpc>
              <a:buFont typeface="Arial"/>
              <a:buChar char="•"/>
            </a:pPr>
            <a:r>
              <a:rPr lang="en-US" b="true" sz="1679" i="true">
                <a:solidFill>
                  <a:srgbClr val="FFFFFF"/>
                </a:solidFill>
                <a:latin typeface="Raleway Bold Italics"/>
                <a:ea typeface="Raleway Bold Italics"/>
                <a:cs typeface="Raleway Bold Italics"/>
                <a:sym typeface="Raleway Bold Italics"/>
              </a:rPr>
              <a:t>Technical Barriers: </a:t>
            </a:r>
            <a:r>
              <a:rPr lang="en-US" sz="1679" i="true">
                <a:solidFill>
                  <a:srgbClr val="FFFFFF"/>
                </a:solidFill>
                <a:latin typeface="Raleway Italics"/>
                <a:ea typeface="Raleway Italics"/>
                <a:cs typeface="Raleway Italics"/>
                <a:sym typeface="Raleway Italics"/>
              </a:rPr>
              <a:t>Insu</a:t>
            </a:r>
            <a:r>
              <a:rPr lang="en-US" sz="1679" i="true">
                <a:solidFill>
                  <a:srgbClr val="FFFFFF"/>
                </a:solidFill>
                <a:latin typeface="Raleway Italics"/>
                <a:ea typeface="Raleway Italics"/>
                <a:cs typeface="Raleway Italics"/>
                <a:sym typeface="Raleway Italics"/>
              </a:rPr>
              <a:t>fficient training data for Indian accents and regional languages</a:t>
            </a:r>
          </a:p>
          <a:p>
            <a:pPr algn="l" marL="362650" indent="-181325" lvl="1">
              <a:lnSpc>
                <a:spcPts val="2166"/>
              </a:lnSpc>
              <a:buFont typeface="Arial"/>
              <a:buChar char="•"/>
            </a:pPr>
            <a:r>
              <a:rPr lang="en-US" b="true" sz="1679" i="true">
                <a:solidFill>
                  <a:srgbClr val="FFFFFF"/>
                </a:solidFill>
                <a:latin typeface="Raleway Bold Italics"/>
                <a:ea typeface="Raleway Bold Italics"/>
                <a:cs typeface="Raleway Bold Italics"/>
                <a:sym typeface="Raleway Bold Italics"/>
              </a:rPr>
              <a:t>UX Barriers: </a:t>
            </a:r>
            <a:r>
              <a:rPr lang="en-US" sz="1679" i="true">
                <a:solidFill>
                  <a:srgbClr val="FFFFFF"/>
                </a:solidFill>
                <a:latin typeface="Raleway Italics"/>
                <a:ea typeface="Raleway Italics"/>
                <a:cs typeface="Raleway Italics"/>
                <a:sym typeface="Raleway Italics"/>
              </a:rPr>
              <a:t>Poor discoverability and context-ina</a:t>
            </a:r>
            <a:r>
              <a:rPr lang="en-US" sz="1679" i="true">
                <a:solidFill>
                  <a:srgbClr val="FFFFFF"/>
                </a:solidFill>
                <a:latin typeface="Raleway Italics"/>
                <a:ea typeface="Raleway Italics"/>
                <a:cs typeface="Raleway Italics"/>
                <a:sym typeface="Raleway Italics"/>
              </a:rPr>
              <a:t>ppropriate ac</a:t>
            </a:r>
            <a:r>
              <a:rPr lang="en-US" sz="1679" i="true">
                <a:solidFill>
                  <a:srgbClr val="FFFFFF"/>
                </a:solidFill>
                <a:latin typeface="Raleway Italics"/>
                <a:ea typeface="Raleway Italics"/>
                <a:cs typeface="Raleway Italics"/>
                <a:sym typeface="Raleway Italics"/>
              </a:rPr>
              <a:t>tivation patterns</a:t>
            </a:r>
          </a:p>
          <a:p>
            <a:pPr algn="l" marL="362650" indent="-181325" lvl="1">
              <a:lnSpc>
                <a:spcPts val="2166"/>
              </a:lnSpc>
              <a:buFont typeface="Arial"/>
              <a:buChar char="•"/>
            </a:pPr>
            <a:r>
              <a:rPr lang="en-US" b="true" sz="1679" i="true">
                <a:solidFill>
                  <a:srgbClr val="FFFFFF"/>
                </a:solidFill>
                <a:latin typeface="Raleway Bold Italics"/>
                <a:ea typeface="Raleway Bold Italics"/>
                <a:cs typeface="Raleway Bold Italics"/>
                <a:sym typeface="Raleway Bold Italics"/>
              </a:rPr>
              <a:t>Social Barriers: </a:t>
            </a:r>
            <a:r>
              <a:rPr lang="en-US" sz="1679" i="true">
                <a:solidFill>
                  <a:srgbClr val="FFFFFF"/>
                </a:solidFill>
                <a:latin typeface="Raleway Italics"/>
                <a:ea typeface="Raleway Italics"/>
                <a:cs typeface="Raleway Italics"/>
                <a:sym typeface="Raleway Italics"/>
              </a:rPr>
              <a:t>Public usage anxiety in op</a:t>
            </a:r>
            <a:r>
              <a:rPr lang="en-US" sz="1679" i="true">
                <a:solidFill>
                  <a:srgbClr val="FFFFFF"/>
                </a:solidFill>
                <a:latin typeface="Raleway Italics"/>
                <a:ea typeface="Raleway Italics"/>
                <a:cs typeface="Raleway Italics"/>
                <a:sym typeface="Raleway Italics"/>
              </a:rPr>
              <a:t>en office env</a:t>
            </a:r>
            <a:r>
              <a:rPr lang="en-US" sz="1679" i="true">
                <a:solidFill>
                  <a:srgbClr val="FFFFFF"/>
                </a:solidFill>
                <a:latin typeface="Raleway Italics"/>
                <a:ea typeface="Raleway Italics"/>
                <a:cs typeface="Raleway Italics"/>
                <a:sym typeface="Raleway Italics"/>
              </a:rPr>
              <a:t>ironments</a:t>
            </a:r>
          </a:p>
          <a:p>
            <a:pPr algn="l" marL="362650" indent="-181325" lvl="1">
              <a:lnSpc>
                <a:spcPts val="2166"/>
              </a:lnSpc>
              <a:buFont typeface="Arial"/>
              <a:buChar char="•"/>
            </a:pPr>
            <a:r>
              <a:rPr lang="en-US" b="true" sz="1679" i="true">
                <a:solidFill>
                  <a:srgbClr val="FFFFFF"/>
                </a:solidFill>
                <a:latin typeface="Raleway Bold Italics"/>
                <a:ea typeface="Raleway Bold Italics"/>
                <a:cs typeface="Raleway Bold Italics"/>
                <a:sym typeface="Raleway Bold Italics"/>
              </a:rPr>
              <a:t>Expect</a:t>
            </a:r>
            <a:r>
              <a:rPr lang="en-US" b="true" sz="1679" i="true">
                <a:solidFill>
                  <a:srgbClr val="FFFFFF"/>
                </a:solidFill>
                <a:latin typeface="Raleway Bold Italics"/>
                <a:ea typeface="Raleway Bold Italics"/>
                <a:cs typeface="Raleway Bold Italics"/>
                <a:sym typeface="Raleway Bold Italics"/>
              </a:rPr>
              <a:t>atio</a:t>
            </a:r>
            <a:r>
              <a:rPr lang="en-US" b="true" sz="1679" i="true">
                <a:solidFill>
                  <a:srgbClr val="FFFFFF"/>
                </a:solidFill>
                <a:latin typeface="Raleway Bold Italics"/>
                <a:ea typeface="Raleway Bold Italics"/>
                <a:cs typeface="Raleway Bold Italics"/>
                <a:sym typeface="Raleway Bold Italics"/>
              </a:rPr>
              <a:t>n Mismatch: </a:t>
            </a:r>
            <a:r>
              <a:rPr lang="en-US" sz="1679" i="true">
                <a:solidFill>
                  <a:srgbClr val="FFFFFF"/>
                </a:solidFill>
                <a:latin typeface="Raleway Italics"/>
                <a:ea typeface="Raleway Italics"/>
                <a:cs typeface="Raleway Italics"/>
                <a:sym typeface="Raleway Italics"/>
              </a:rPr>
              <a:t>Users expect Google Assistant-level accuracy and spe</a:t>
            </a:r>
            <a:r>
              <a:rPr lang="en-US" sz="1679" i="true">
                <a:solidFill>
                  <a:srgbClr val="FFFFFF"/>
                </a:solidFill>
                <a:latin typeface="Raleway Italics"/>
                <a:ea typeface="Raleway Italics"/>
                <a:cs typeface="Raleway Italics"/>
                <a:sym typeface="Raleway Italics"/>
              </a:rPr>
              <a:t>ed</a:t>
            </a:r>
          </a:p>
          <a:p>
            <a:pPr algn="l">
              <a:lnSpc>
                <a:spcPts val="2166"/>
              </a:lnSpc>
            </a:pPr>
          </a:p>
        </p:txBody>
      </p:sp>
      <p:sp>
        <p:nvSpPr>
          <p:cNvPr name="TextBox 47" id="47"/>
          <p:cNvSpPr txBox="true"/>
          <p:nvPr/>
        </p:nvSpPr>
        <p:spPr>
          <a:xfrm rot="0">
            <a:off x="15469211" y="9749372"/>
            <a:ext cx="1518989" cy="255699"/>
          </a:xfrm>
          <a:prstGeom prst="rect">
            <a:avLst/>
          </a:prstGeom>
        </p:spPr>
        <p:txBody>
          <a:bodyPr anchor="t" rtlCol="false" tIns="0" lIns="0" bIns="0" rIns="0">
            <a:spAutoFit/>
          </a:bodyPr>
          <a:lstStyle/>
          <a:p>
            <a:pPr algn="l">
              <a:lnSpc>
                <a:spcPts val="1897"/>
              </a:lnSpc>
            </a:pPr>
            <a:r>
              <a:rPr lang="en-US" sz="1997" b="true">
                <a:solidFill>
                  <a:srgbClr val="FFFFFF"/>
                </a:solidFill>
                <a:latin typeface="DM Sans Bold"/>
                <a:ea typeface="DM Sans Bold"/>
                <a:cs typeface="DM Sans Bold"/>
                <a:sym typeface="DM Sans Bold"/>
              </a:rPr>
              <a:t>next slide</a:t>
            </a:r>
          </a:p>
        </p:txBody>
      </p:sp>
      <p:sp>
        <p:nvSpPr>
          <p:cNvPr name="TextBox 48" id="48"/>
          <p:cNvSpPr txBox="true"/>
          <p:nvPr/>
        </p:nvSpPr>
        <p:spPr>
          <a:xfrm rot="0">
            <a:off x="361268" y="1371531"/>
            <a:ext cx="17477633" cy="478155"/>
          </a:xfrm>
          <a:prstGeom prst="rect">
            <a:avLst/>
          </a:prstGeom>
        </p:spPr>
        <p:txBody>
          <a:bodyPr anchor="t" rtlCol="false" tIns="0" lIns="0" bIns="0" rIns="0">
            <a:spAutoFit/>
          </a:bodyPr>
          <a:lstStyle/>
          <a:p>
            <a:pPr algn="l">
              <a:lnSpc>
                <a:spcPts val="1935"/>
              </a:lnSpc>
            </a:pPr>
            <a:r>
              <a:rPr lang="en-US" sz="1500" i="true" b="true">
                <a:solidFill>
                  <a:srgbClr val="FFDE59"/>
                </a:solidFill>
                <a:latin typeface="Raleway Bold Italics"/>
                <a:ea typeface="Raleway Bold Italics"/>
                <a:cs typeface="Raleway Bold Italics"/>
                <a:sym typeface="Raleway Bold Italics"/>
              </a:rPr>
              <a:t>Regional language working professionals in India cannot effectively use ChatGPT voice input for productivity workflows because of poor accent recognition, social usage constraints, and limited regional language support, forcing them to use slower text input methods that reduce engagement and prevent natural AI collaboration in professional contexts.</a:t>
            </a:r>
          </a:p>
        </p:txBody>
      </p:sp>
      <p:sp>
        <p:nvSpPr>
          <p:cNvPr name="TextBox 49" id="49"/>
          <p:cNvSpPr txBox="true"/>
          <p:nvPr/>
        </p:nvSpPr>
        <p:spPr>
          <a:xfrm rot="0">
            <a:off x="200518" y="836226"/>
            <a:ext cx="4100090" cy="603250"/>
          </a:xfrm>
          <a:prstGeom prst="rect">
            <a:avLst/>
          </a:prstGeom>
        </p:spPr>
        <p:txBody>
          <a:bodyPr anchor="t" rtlCol="false" tIns="0" lIns="0" bIns="0" rIns="0">
            <a:spAutoFit/>
          </a:bodyPr>
          <a:lstStyle/>
          <a:p>
            <a:pPr algn="l">
              <a:lnSpc>
                <a:spcPts val="2374"/>
              </a:lnSpc>
            </a:pPr>
            <a:r>
              <a:rPr lang="en-US" sz="2499" b="true">
                <a:solidFill>
                  <a:srgbClr val="FFFFFF"/>
                </a:solidFill>
                <a:latin typeface="Montserrat Semi-Bold"/>
                <a:ea typeface="Montserrat Semi-Bold"/>
                <a:cs typeface="Montserrat Semi-Bold"/>
                <a:sym typeface="Montserrat Semi-Bold"/>
              </a:rPr>
              <a:t>Problem Statement</a:t>
            </a:r>
          </a:p>
          <a:p>
            <a:pPr algn="l">
              <a:lnSpc>
                <a:spcPts val="2374"/>
              </a:lnSpc>
            </a:pPr>
          </a:p>
        </p:txBody>
      </p:sp>
      <p:sp>
        <p:nvSpPr>
          <p:cNvPr name="TextBox 50" id="50"/>
          <p:cNvSpPr txBox="true"/>
          <p:nvPr/>
        </p:nvSpPr>
        <p:spPr>
          <a:xfrm rot="0">
            <a:off x="245461" y="2327823"/>
            <a:ext cx="7815751" cy="527050"/>
          </a:xfrm>
          <a:prstGeom prst="rect">
            <a:avLst/>
          </a:prstGeom>
        </p:spPr>
        <p:txBody>
          <a:bodyPr anchor="t" rtlCol="false" tIns="0" lIns="0" bIns="0" rIns="0">
            <a:spAutoFit/>
          </a:bodyPr>
          <a:lstStyle/>
          <a:p>
            <a:pPr algn="l">
              <a:lnSpc>
                <a:spcPts val="2089"/>
              </a:lnSpc>
            </a:pPr>
            <a:r>
              <a:rPr lang="en-US" sz="2199" b="true">
                <a:solidFill>
                  <a:srgbClr val="FFFFFF"/>
                </a:solidFill>
                <a:latin typeface="Montserrat Semi-Bold"/>
                <a:ea typeface="Montserrat Semi-Bold"/>
                <a:cs typeface="Montserrat Semi-Bold"/>
                <a:sym typeface="Montserrat Semi-Bold"/>
              </a:rPr>
              <a:t>Target User</a:t>
            </a:r>
          </a:p>
          <a:p>
            <a:pPr algn="l">
              <a:lnSpc>
                <a:spcPts val="2089"/>
              </a:lnSpc>
            </a:pPr>
          </a:p>
        </p:txBody>
      </p:sp>
      <p:sp>
        <p:nvSpPr>
          <p:cNvPr name="TextBox 51" id="51"/>
          <p:cNvSpPr txBox="true"/>
          <p:nvPr/>
        </p:nvSpPr>
        <p:spPr>
          <a:xfrm rot="0">
            <a:off x="290405" y="2835823"/>
            <a:ext cx="7161571" cy="1430655"/>
          </a:xfrm>
          <a:prstGeom prst="rect">
            <a:avLst/>
          </a:prstGeom>
        </p:spPr>
        <p:txBody>
          <a:bodyPr anchor="t" rtlCol="false" tIns="0" lIns="0" bIns="0" rIns="0">
            <a:spAutoFit/>
          </a:bodyPr>
          <a:lstStyle/>
          <a:p>
            <a:pPr algn="l" marL="323850" indent="-161925" lvl="1">
              <a:lnSpc>
                <a:spcPts val="1935"/>
              </a:lnSpc>
              <a:buFont typeface="Arial"/>
              <a:buChar char="•"/>
            </a:pPr>
            <a:r>
              <a:rPr lang="en-US" b="true" sz="1500" i="true">
                <a:solidFill>
                  <a:srgbClr val="FFFFFF"/>
                </a:solidFill>
                <a:latin typeface="Raleway Bold Italics"/>
                <a:ea typeface="Raleway Bold Italics"/>
                <a:cs typeface="Raleway Bold Italics"/>
                <a:sym typeface="Raleway Bold Italics"/>
              </a:rPr>
              <a:t>Primary: Hindi/Marathi working professionals (25-40 years)</a:t>
            </a:r>
          </a:p>
          <a:p>
            <a:pPr algn="l" marL="323850" indent="-161925" lvl="1">
              <a:lnSpc>
                <a:spcPts val="1935"/>
              </a:lnSpc>
              <a:buFont typeface="Arial"/>
              <a:buChar char="•"/>
            </a:pPr>
            <a:r>
              <a:rPr lang="en-US" b="true" sz="1500" i="true">
                <a:solidFill>
                  <a:srgbClr val="FFFFFF"/>
                </a:solidFill>
                <a:latin typeface="Raleway Bold Italics"/>
                <a:ea typeface="Raleway Bold Italics"/>
                <a:cs typeface="Raleway Bold Italics"/>
                <a:sym typeface="Raleway Bold Italics"/>
              </a:rPr>
              <a:t>C</a:t>
            </a:r>
            <a:r>
              <a:rPr lang="en-US" b="true" sz="1500" i="true">
                <a:solidFill>
                  <a:srgbClr val="FFFFFF"/>
                </a:solidFill>
                <a:latin typeface="Raleway Bold Italics"/>
                <a:ea typeface="Raleway Bold Italics"/>
                <a:cs typeface="Raleway Bold Italics"/>
                <a:sym typeface="Raleway Bold Italics"/>
              </a:rPr>
              <a:t>ontext: Office and home-based productivity tasks</a:t>
            </a:r>
          </a:p>
          <a:p>
            <a:pPr algn="l" marL="323850" indent="-161925" lvl="1">
              <a:lnSpc>
                <a:spcPts val="1935"/>
              </a:lnSpc>
              <a:buFont typeface="Arial"/>
              <a:buChar char="•"/>
            </a:pPr>
            <a:r>
              <a:rPr lang="en-US" b="true" sz="1500" i="true">
                <a:solidFill>
                  <a:srgbClr val="FFFFFF"/>
                </a:solidFill>
                <a:latin typeface="Raleway Bold Italics"/>
                <a:ea typeface="Raleway Bold Italics"/>
                <a:cs typeface="Raleway Bold Italics"/>
                <a:sym typeface="Raleway Bold Italics"/>
              </a:rPr>
              <a:t>Current Behavior: Use ChatGPT for email drafts, p</a:t>
            </a:r>
            <a:r>
              <a:rPr lang="en-US" b="true" sz="1500" i="true">
                <a:solidFill>
                  <a:srgbClr val="FFFFFF"/>
                </a:solidFill>
                <a:latin typeface="Raleway Bold Italics"/>
                <a:ea typeface="Raleway Bold Italics"/>
                <a:cs typeface="Raleway Bold Italics"/>
                <a:sym typeface="Raleway Bold Italics"/>
              </a:rPr>
              <a:t>resen</a:t>
            </a:r>
            <a:r>
              <a:rPr lang="en-US" b="true" sz="1500" i="true">
                <a:solidFill>
                  <a:srgbClr val="FFFFFF"/>
                </a:solidFill>
                <a:latin typeface="Raleway Bold Italics"/>
                <a:ea typeface="Raleway Bold Italics"/>
                <a:cs typeface="Raleway Bold Italics"/>
                <a:sym typeface="Raleway Bold Italics"/>
              </a:rPr>
              <a:t>tations, problem-solving</a:t>
            </a:r>
          </a:p>
          <a:p>
            <a:pPr algn="l" marL="323850" indent="-161925" lvl="1">
              <a:lnSpc>
                <a:spcPts val="1935"/>
              </a:lnSpc>
              <a:buFont typeface="Arial"/>
              <a:buChar char="•"/>
            </a:pPr>
            <a:r>
              <a:rPr lang="en-US" b="true" sz="1500" i="true">
                <a:solidFill>
                  <a:srgbClr val="FFFFFF"/>
                </a:solidFill>
                <a:latin typeface="Raleway Bold Italics"/>
                <a:ea typeface="Raleway Bold Italics"/>
                <a:cs typeface="Raleway Bold Italics"/>
                <a:sym typeface="Raleway Bold Italics"/>
              </a:rPr>
              <a:t>Pain Point: Typing complex queries is slow, especially in regional scripts</a:t>
            </a:r>
          </a:p>
          <a:p>
            <a:pPr algn="l">
              <a:lnSpc>
                <a:spcPts val="1935"/>
              </a:lnSpc>
            </a:pPr>
          </a:p>
        </p:txBody>
      </p:sp>
      <p:sp>
        <p:nvSpPr>
          <p:cNvPr name="TextBox 52" id="52"/>
          <p:cNvSpPr txBox="true"/>
          <p:nvPr/>
        </p:nvSpPr>
        <p:spPr>
          <a:xfrm rot="0">
            <a:off x="290405" y="4994845"/>
            <a:ext cx="7377843" cy="1192530"/>
          </a:xfrm>
          <a:prstGeom prst="rect">
            <a:avLst/>
          </a:prstGeom>
        </p:spPr>
        <p:txBody>
          <a:bodyPr anchor="t" rtlCol="false" tIns="0" lIns="0" bIns="0" rIns="0">
            <a:spAutoFit/>
          </a:bodyPr>
          <a:lstStyle/>
          <a:p>
            <a:pPr algn="l" marL="323850" indent="-161925" lvl="1">
              <a:lnSpc>
                <a:spcPts val="1935"/>
              </a:lnSpc>
              <a:buFont typeface="Arial"/>
              <a:buChar char="•"/>
            </a:pPr>
            <a:r>
              <a:rPr lang="en-US" b="true" sz="1500" i="true">
                <a:solidFill>
                  <a:srgbClr val="FFFFFF"/>
                </a:solidFill>
                <a:latin typeface="Raleway Bold Italics"/>
                <a:ea typeface="Raleway Bold Italics"/>
                <a:cs typeface="Raleway Bold Italics"/>
                <a:sym typeface="Raleway Bold Italics"/>
              </a:rPr>
              <a:t>Fu</a:t>
            </a:r>
            <a:r>
              <a:rPr lang="en-US" b="true" sz="1500" i="true" strike="noStrike" u="none">
                <a:solidFill>
                  <a:srgbClr val="FFFFFF"/>
                </a:solidFill>
                <a:latin typeface="Raleway Bold Italics"/>
                <a:ea typeface="Raleway Bold Italics"/>
                <a:cs typeface="Raleway Bold Italics"/>
                <a:sym typeface="Raleway Bold Italics"/>
              </a:rPr>
              <a:t>nctional: Dictate c</a:t>
            </a:r>
            <a:r>
              <a:rPr lang="en-US" b="true" sz="1500" i="true" strike="noStrike" u="none">
                <a:solidFill>
                  <a:srgbClr val="FFFFFF"/>
                </a:solidFill>
                <a:latin typeface="Raleway Bold Italics"/>
                <a:ea typeface="Raleway Bold Italics"/>
                <a:cs typeface="Raleway Bold Italics"/>
                <a:sym typeface="Raleway Bold Italics"/>
              </a:rPr>
              <a:t>ompl</a:t>
            </a:r>
            <a:r>
              <a:rPr lang="en-US" b="true" sz="1500" i="true" strike="noStrike" u="none">
                <a:solidFill>
                  <a:srgbClr val="FFFFFF"/>
                </a:solidFill>
                <a:latin typeface="Raleway Bold Italics"/>
                <a:ea typeface="Raleway Bold Italics"/>
                <a:cs typeface="Raleway Bold Italics"/>
                <a:sym typeface="Raleway Bold Italics"/>
              </a:rPr>
              <a:t>e</a:t>
            </a:r>
            <a:r>
              <a:rPr lang="en-US" b="true" sz="1500" i="true" strike="noStrike" u="none">
                <a:solidFill>
                  <a:srgbClr val="FFFFFF"/>
                </a:solidFill>
                <a:latin typeface="Raleway Bold Italics"/>
                <a:ea typeface="Raleway Bold Italics"/>
                <a:cs typeface="Raleway Bold Italics"/>
                <a:sym typeface="Raleway Bold Italics"/>
              </a:rPr>
              <a:t>x</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p</a:t>
            </a:r>
            <a:r>
              <a:rPr lang="en-US" b="true" sz="1500" i="true" strike="noStrike" u="none">
                <a:solidFill>
                  <a:srgbClr val="FFFFFF"/>
                </a:solidFill>
                <a:latin typeface="Raleway Bold Italics"/>
                <a:ea typeface="Raleway Bold Italics"/>
                <a:cs typeface="Raleway Bold Italics"/>
                <a:sym typeface="Raleway Bold Italics"/>
              </a:rPr>
              <a:t>r</a:t>
            </a:r>
            <a:r>
              <a:rPr lang="en-US" b="true" sz="1500" i="true" strike="noStrike" u="none">
                <a:solidFill>
                  <a:srgbClr val="FFFFFF"/>
                </a:solidFill>
                <a:latin typeface="Raleway Bold Italics"/>
                <a:ea typeface="Raleway Bold Italics"/>
                <a:cs typeface="Raleway Bold Italics"/>
                <a:sym typeface="Raleway Bold Italics"/>
              </a:rPr>
              <a:t>of</a:t>
            </a:r>
            <a:r>
              <a:rPr lang="en-US" b="true" sz="1500" i="true" strike="noStrike" u="none">
                <a:solidFill>
                  <a:srgbClr val="FFFFFF"/>
                </a:solidFill>
                <a:latin typeface="Raleway Bold Italics"/>
                <a:ea typeface="Raleway Bold Italics"/>
                <a:cs typeface="Raleway Bold Italics"/>
                <a:sym typeface="Raleway Bold Italics"/>
              </a:rPr>
              <a:t>essiona</a:t>
            </a:r>
            <a:r>
              <a:rPr lang="en-US" b="true" sz="1500" i="true" strike="noStrike" u="none">
                <a:solidFill>
                  <a:srgbClr val="FFFFFF"/>
                </a:solidFill>
                <a:latin typeface="Raleway Bold Italics"/>
                <a:ea typeface="Raleway Bold Italics"/>
                <a:cs typeface="Raleway Bold Italics"/>
                <a:sym typeface="Raleway Bold Italics"/>
              </a:rPr>
              <a:t>l</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qu</a:t>
            </a:r>
            <a:r>
              <a:rPr lang="en-US" b="true" sz="1500" i="true" strike="noStrike" u="none">
                <a:solidFill>
                  <a:srgbClr val="FFFFFF"/>
                </a:solidFill>
                <a:latin typeface="Raleway Bold Italics"/>
                <a:ea typeface="Raleway Bold Italics"/>
                <a:cs typeface="Raleway Bold Italics"/>
                <a:sym typeface="Raleway Bold Italics"/>
              </a:rPr>
              <a:t>er</a:t>
            </a:r>
            <a:r>
              <a:rPr lang="en-US" b="true" sz="1500" i="true" strike="noStrike" u="none">
                <a:solidFill>
                  <a:srgbClr val="FFFFFF"/>
                </a:solidFill>
                <a:latin typeface="Raleway Bold Italics"/>
                <a:ea typeface="Raleway Bold Italics"/>
                <a:cs typeface="Raleway Bold Italics"/>
                <a:sym typeface="Raleway Bold Italics"/>
              </a:rPr>
              <a:t>i</a:t>
            </a:r>
            <a:r>
              <a:rPr lang="en-US" b="true" sz="1500" i="true" strike="noStrike" u="none">
                <a:solidFill>
                  <a:srgbClr val="FFFFFF"/>
                </a:solidFill>
                <a:latin typeface="Raleway Bold Italics"/>
                <a:ea typeface="Raleway Bold Italics"/>
                <a:cs typeface="Raleway Bold Italics"/>
                <a:sym typeface="Raleway Bold Italics"/>
              </a:rPr>
              <a:t>es qui</a:t>
            </a:r>
            <a:r>
              <a:rPr lang="en-US" b="true" sz="1500" i="true" strike="noStrike" u="none">
                <a:solidFill>
                  <a:srgbClr val="FFFFFF"/>
                </a:solidFill>
                <a:latin typeface="Raleway Bold Italics"/>
                <a:ea typeface="Raleway Bold Italics"/>
                <a:cs typeface="Raleway Bold Italics"/>
                <a:sym typeface="Raleway Bold Italics"/>
              </a:rPr>
              <a:t>ckly</a:t>
            </a:r>
            <a:r>
              <a:rPr lang="en-US" b="true" sz="1500" i="true" strike="noStrike" u="none">
                <a:solidFill>
                  <a:srgbClr val="FFFFFF"/>
                </a:solidFill>
                <a:latin typeface="Raleway Bold Italics"/>
                <a:ea typeface="Raleway Bold Italics"/>
                <a:cs typeface="Raleway Bold Italics"/>
                <a:sym typeface="Raleway Bold Italics"/>
              </a:rPr>
              <a:t> an</a:t>
            </a:r>
            <a:r>
              <a:rPr lang="en-US" b="true" sz="1500" i="true" strike="noStrike" u="none">
                <a:solidFill>
                  <a:srgbClr val="FFFFFF"/>
                </a:solidFill>
                <a:latin typeface="Raleway Bold Italics"/>
                <a:ea typeface="Raleway Bold Italics"/>
                <a:cs typeface="Raleway Bold Italics"/>
                <a:sym typeface="Raleway Bold Italics"/>
              </a:rPr>
              <a:t>d</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acc</a:t>
            </a:r>
            <a:r>
              <a:rPr lang="en-US" b="true" sz="1500" i="true" strike="noStrike" u="none">
                <a:solidFill>
                  <a:srgbClr val="FFFFFF"/>
                </a:solidFill>
                <a:latin typeface="Raleway Bold Italics"/>
                <a:ea typeface="Raleway Bold Italics"/>
                <a:cs typeface="Raleway Bold Italics"/>
                <a:sym typeface="Raleway Bold Italics"/>
              </a:rPr>
              <a:t>ura</a:t>
            </a:r>
            <a:r>
              <a:rPr lang="en-US" b="true" sz="1500" i="true" strike="noStrike" u="none">
                <a:solidFill>
                  <a:srgbClr val="FFFFFF"/>
                </a:solidFill>
                <a:latin typeface="Raleway Bold Italics"/>
                <a:ea typeface="Raleway Bold Italics"/>
                <a:cs typeface="Raleway Bold Italics"/>
                <a:sym typeface="Raleway Bold Italics"/>
              </a:rPr>
              <a:t>te</a:t>
            </a:r>
            <a:r>
              <a:rPr lang="en-US" b="true" sz="1500" i="true" strike="noStrike" u="none">
                <a:solidFill>
                  <a:srgbClr val="FFFFFF"/>
                </a:solidFill>
                <a:latin typeface="Raleway Bold Italics"/>
                <a:ea typeface="Raleway Bold Italics"/>
                <a:cs typeface="Raleway Bold Italics"/>
                <a:sym typeface="Raleway Bold Italics"/>
              </a:rPr>
              <a:t>l</a:t>
            </a:r>
            <a:r>
              <a:rPr lang="en-US" b="true" sz="1500" i="true" strike="noStrike" u="none">
                <a:solidFill>
                  <a:srgbClr val="FFFFFF"/>
                </a:solidFill>
                <a:latin typeface="Raleway Bold Italics"/>
                <a:ea typeface="Raleway Bold Italics"/>
                <a:cs typeface="Raleway Bold Italics"/>
                <a:sym typeface="Raleway Bold Italics"/>
              </a:rPr>
              <a:t>y</a:t>
            </a:r>
          </a:p>
          <a:p>
            <a:pPr algn="l" marL="323850" indent="-161925" lvl="1">
              <a:lnSpc>
                <a:spcPts val="1935"/>
              </a:lnSpc>
              <a:buFont typeface="Arial"/>
              <a:buChar char="•"/>
            </a:pPr>
            <a:r>
              <a:rPr lang="en-US" b="true" sz="1500" i="true" strike="noStrike" u="none">
                <a:solidFill>
                  <a:srgbClr val="FFFFFF"/>
                </a:solidFill>
                <a:latin typeface="Raleway Bold Italics"/>
                <a:ea typeface="Raleway Bold Italics"/>
                <a:cs typeface="Raleway Bold Italics"/>
                <a:sym typeface="Raleway Bold Italics"/>
              </a:rPr>
              <a:t>E</a:t>
            </a:r>
            <a:r>
              <a:rPr lang="en-US" b="true" sz="1500" i="true" strike="noStrike" u="none">
                <a:solidFill>
                  <a:srgbClr val="FFFFFF"/>
                </a:solidFill>
                <a:latin typeface="Raleway Bold Italics"/>
                <a:ea typeface="Raleway Bold Italics"/>
                <a:cs typeface="Raleway Bold Italics"/>
                <a:sym typeface="Raleway Bold Italics"/>
              </a:rPr>
              <a:t>m</a:t>
            </a:r>
            <a:r>
              <a:rPr lang="en-US" b="true" sz="1500" i="true" strike="noStrike" u="none">
                <a:solidFill>
                  <a:srgbClr val="FFFFFF"/>
                </a:solidFill>
                <a:latin typeface="Raleway Bold Italics"/>
                <a:ea typeface="Raleway Bold Italics"/>
                <a:cs typeface="Raleway Bold Italics"/>
                <a:sym typeface="Raleway Bold Italics"/>
              </a:rPr>
              <a:t>o</a:t>
            </a:r>
            <a:r>
              <a:rPr lang="en-US" b="true" sz="1500" i="true" strike="noStrike" u="none">
                <a:solidFill>
                  <a:srgbClr val="FFFFFF"/>
                </a:solidFill>
                <a:latin typeface="Raleway Bold Italics"/>
                <a:ea typeface="Raleway Bold Italics"/>
                <a:cs typeface="Raleway Bold Italics"/>
                <a:sym typeface="Raleway Bold Italics"/>
              </a:rPr>
              <a:t>ti</a:t>
            </a:r>
            <a:r>
              <a:rPr lang="en-US" b="true" sz="1500" i="true" strike="noStrike" u="none">
                <a:solidFill>
                  <a:srgbClr val="FFFFFF"/>
                </a:solidFill>
                <a:latin typeface="Raleway Bold Italics"/>
                <a:ea typeface="Raleway Bold Italics"/>
                <a:cs typeface="Raleway Bold Italics"/>
                <a:sym typeface="Raleway Bold Italics"/>
              </a:rPr>
              <a:t>o</a:t>
            </a:r>
            <a:r>
              <a:rPr lang="en-US" b="true" sz="1500" i="true" strike="noStrike" u="none">
                <a:solidFill>
                  <a:srgbClr val="FFFFFF"/>
                </a:solidFill>
                <a:latin typeface="Raleway Bold Italics"/>
                <a:ea typeface="Raleway Bold Italics"/>
                <a:cs typeface="Raleway Bold Italics"/>
                <a:sym typeface="Raleway Bold Italics"/>
              </a:rPr>
              <a:t>nal</a:t>
            </a:r>
            <a:r>
              <a:rPr lang="en-US" b="true" sz="1500" i="true" strike="noStrike" u="none">
                <a:solidFill>
                  <a:srgbClr val="FFFFFF"/>
                </a:solidFill>
                <a:latin typeface="Raleway Bold Italics"/>
                <a:ea typeface="Raleway Bold Italics"/>
                <a:cs typeface="Raleway Bold Italics"/>
                <a:sym typeface="Raleway Bold Italics"/>
              </a:rPr>
              <a:t>:</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Fee</a:t>
            </a:r>
            <a:r>
              <a:rPr lang="en-US" b="true" sz="1500" i="true" strike="noStrike" u="none">
                <a:solidFill>
                  <a:srgbClr val="FFFFFF"/>
                </a:solidFill>
                <a:latin typeface="Raleway Bold Italics"/>
                <a:ea typeface="Raleway Bold Italics"/>
                <a:cs typeface="Raleway Bold Italics"/>
                <a:sym typeface="Raleway Bold Italics"/>
              </a:rPr>
              <a:t>l</a:t>
            </a:r>
            <a:r>
              <a:rPr lang="en-US" b="true" sz="1500" i="true" strike="noStrike" u="none">
                <a:solidFill>
                  <a:srgbClr val="FFFFFF"/>
                </a:solidFill>
                <a:latin typeface="Raleway Bold Italics"/>
                <a:ea typeface="Raleway Bold Italics"/>
                <a:cs typeface="Raleway Bold Italics"/>
                <a:sym typeface="Raleway Bold Italics"/>
              </a:rPr>
              <a:t> c</a:t>
            </a:r>
            <a:r>
              <a:rPr lang="en-US" b="true" sz="1500" i="true" strike="noStrike" u="none">
                <a:solidFill>
                  <a:srgbClr val="FFFFFF"/>
                </a:solidFill>
                <a:latin typeface="Raleway Bold Italics"/>
                <a:ea typeface="Raleway Bold Italics"/>
                <a:cs typeface="Raleway Bold Italics"/>
                <a:sym typeface="Raleway Bold Italics"/>
              </a:rPr>
              <a:t>o</a:t>
            </a:r>
            <a:r>
              <a:rPr lang="en-US" b="true" sz="1500" i="true" strike="noStrike" u="none">
                <a:solidFill>
                  <a:srgbClr val="FFFFFF"/>
                </a:solidFill>
                <a:latin typeface="Raleway Bold Italics"/>
                <a:ea typeface="Raleway Bold Italics"/>
                <a:cs typeface="Raleway Bold Italics"/>
                <a:sym typeface="Raleway Bold Italics"/>
              </a:rPr>
              <a:t>nf</a:t>
            </a:r>
            <a:r>
              <a:rPr lang="en-US" b="true" sz="1500" i="true" strike="noStrike" u="none">
                <a:solidFill>
                  <a:srgbClr val="FFFFFF"/>
                </a:solidFill>
                <a:latin typeface="Raleway Bold Italics"/>
                <a:ea typeface="Raleway Bold Italics"/>
                <a:cs typeface="Raleway Bold Italics"/>
                <a:sym typeface="Raleway Bold Italics"/>
              </a:rPr>
              <a:t>i</a:t>
            </a:r>
            <a:r>
              <a:rPr lang="en-US" b="true" sz="1500" i="true" strike="noStrike" u="none">
                <a:solidFill>
                  <a:srgbClr val="FFFFFF"/>
                </a:solidFill>
                <a:latin typeface="Raleway Bold Italics"/>
                <a:ea typeface="Raleway Bold Italics"/>
                <a:cs typeface="Raleway Bold Italics"/>
                <a:sym typeface="Raleway Bold Italics"/>
              </a:rPr>
              <a:t>d</a:t>
            </a:r>
            <a:r>
              <a:rPr lang="en-US" b="true" sz="1500" i="true" strike="noStrike" u="none">
                <a:solidFill>
                  <a:srgbClr val="FFFFFF"/>
                </a:solidFill>
                <a:latin typeface="Raleway Bold Italics"/>
                <a:ea typeface="Raleway Bold Italics"/>
                <a:cs typeface="Raleway Bold Italics"/>
                <a:sym typeface="Raleway Bold Italics"/>
              </a:rPr>
              <a:t>en</a:t>
            </a:r>
            <a:r>
              <a:rPr lang="en-US" b="true" sz="1500" i="true" strike="noStrike" u="none">
                <a:solidFill>
                  <a:srgbClr val="FFFFFF"/>
                </a:solidFill>
                <a:latin typeface="Raleway Bold Italics"/>
                <a:ea typeface="Raleway Bold Italics"/>
                <a:cs typeface="Raleway Bold Italics"/>
                <a:sym typeface="Raleway Bold Italics"/>
              </a:rPr>
              <a:t>t t</a:t>
            </a:r>
            <a:r>
              <a:rPr lang="en-US" b="true" sz="1500" i="true" strike="noStrike" u="none">
                <a:solidFill>
                  <a:srgbClr val="FFFFFF"/>
                </a:solidFill>
                <a:latin typeface="Raleway Bold Italics"/>
                <a:ea typeface="Raleway Bold Italics"/>
                <a:cs typeface="Raleway Bold Italics"/>
                <a:sym typeface="Raleway Bold Italics"/>
              </a:rPr>
              <a:t>ha</a:t>
            </a:r>
            <a:r>
              <a:rPr lang="en-US" b="true" sz="1500" i="true" strike="noStrike" u="none">
                <a:solidFill>
                  <a:srgbClr val="FFFFFF"/>
                </a:solidFill>
                <a:latin typeface="Raleway Bold Italics"/>
                <a:ea typeface="Raleway Bold Italics"/>
                <a:cs typeface="Raleway Bold Italics"/>
                <a:sym typeface="Raleway Bold Italics"/>
              </a:rPr>
              <a:t>t</a:t>
            </a:r>
            <a:r>
              <a:rPr lang="en-US" b="true" sz="1500" i="true" strike="noStrike" u="none">
                <a:solidFill>
                  <a:srgbClr val="FFFFFF"/>
                </a:solidFill>
                <a:latin typeface="Raleway Bold Italics"/>
                <a:ea typeface="Raleway Bold Italics"/>
                <a:cs typeface="Raleway Bold Italics"/>
                <a:sym typeface="Raleway Bold Italics"/>
              </a:rPr>
              <a:t> A</a:t>
            </a:r>
            <a:r>
              <a:rPr lang="en-US" b="true" sz="1500" i="true" strike="noStrike" u="none">
                <a:solidFill>
                  <a:srgbClr val="FFFFFF"/>
                </a:solidFill>
                <a:latin typeface="Raleway Bold Italics"/>
                <a:ea typeface="Raleway Bold Italics"/>
                <a:cs typeface="Raleway Bold Italics"/>
                <a:sym typeface="Raleway Bold Italics"/>
              </a:rPr>
              <a:t>I und</a:t>
            </a:r>
            <a:r>
              <a:rPr lang="en-US" b="true" sz="1500" i="true" strike="noStrike" u="none">
                <a:solidFill>
                  <a:srgbClr val="FFFFFF"/>
                </a:solidFill>
                <a:latin typeface="Raleway Bold Italics"/>
                <a:ea typeface="Raleway Bold Italics"/>
                <a:cs typeface="Raleway Bold Italics"/>
                <a:sym typeface="Raleway Bold Italics"/>
              </a:rPr>
              <a:t>e</a:t>
            </a:r>
            <a:r>
              <a:rPr lang="en-US" b="true" sz="1500" i="true" strike="noStrike" u="none">
                <a:solidFill>
                  <a:srgbClr val="FFFFFF"/>
                </a:solidFill>
                <a:latin typeface="Raleway Bold Italics"/>
                <a:ea typeface="Raleway Bold Italics"/>
                <a:cs typeface="Raleway Bold Italics"/>
                <a:sym typeface="Raleway Bold Italics"/>
              </a:rPr>
              <a:t>r</a:t>
            </a:r>
            <a:r>
              <a:rPr lang="en-US" b="true" sz="1500" i="true" strike="noStrike" u="none">
                <a:solidFill>
                  <a:srgbClr val="FFFFFF"/>
                </a:solidFill>
                <a:latin typeface="Raleway Bold Italics"/>
                <a:ea typeface="Raleway Bold Italics"/>
                <a:cs typeface="Raleway Bold Italics"/>
                <a:sym typeface="Raleway Bold Italics"/>
              </a:rPr>
              <a:t>st</a:t>
            </a:r>
            <a:r>
              <a:rPr lang="en-US" b="true" sz="1500" i="true" strike="noStrike" u="none">
                <a:solidFill>
                  <a:srgbClr val="FFFFFF"/>
                </a:solidFill>
                <a:latin typeface="Raleway Bold Italics"/>
                <a:ea typeface="Raleway Bold Italics"/>
                <a:cs typeface="Raleway Bold Italics"/>
                <a:sym typeface="Raleway Bold Italics"/>
              </a:rPr>
              <a:t>a</a:t>
            </a:r>
            <a:r>
              <a:rPr lang="en-US" b="true" sz="1500" i="true" strike="noStrike" u="none">
                <a:solidFill>
                  <a:srgbClr val="FFFFFF"/>
                </a:solidFill>
                <a:latin typeface="Raleway Bold Italics"/>
                <a:ea typeface="Raleway Bold Italics"/>
                <a:cs typeface="Raleway Bold Italics"/>
                <a:sym typeface="Raleway Bold Italics"/>
              </a:rPr>
              <a:t>n</a:t>
            </a:r>
            <a:r>
              <a:rPr lang="en-US" b="true" sz="1500" i="true" strike="noStrike" u="none">
                <a:solidFill>
                  <a:srgbClr val="FFFFFF"/>
                </a:solidFill>
                <a:latin typeface="Raleway Bold Italics"/>
                <a:ea typeface="Raleway Bold Italics"/>
                <a:cs typeface="Raleway Bold Italics"/>
                <a:sym typeface="Raleway Bold Italics"/>
              </a:rPr>
              <a:t>d</a:t>
            </a:r>
            <a:r>
              <a:rPr lang="en-US" b="true" sz="1500" i="true" strike="noStrike" u="none">
                <a:solidFill>
                  <a:srgbClr val="FFFFFF"/>
                </a:solidFill>
                <a:latin typeface="Raleway Bold Italics"/>
                <a:ea typeface="Raleway Bold Italics"/>
                <a:cs typeface="Raleway Bold Italics"/>
                <a:sym typeface="Raleway Bold Italics"/>
              </a:rPr>
              <a:t>s</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t</a:t>
            </a:r>
            <a:r>
              <a:rPr lang="en-US" b="true" sz="1500" i="true" strike="noStrike" u="none">
                <a:solidFill>
                  <a:srgbClr val="FFFFFF"/>
                </a:solidFill>
                <a:latin typeface="Raleway Bold Italics"/>
                <a:ea typeface="Raleway Bold Italics"/>
                <a:cs typeface="Raleway Bold Italics"/>
                <a:sym typeface="Raleway Bold Italics"/>
              </a:rPr>
              <a:t>h</a:t>
            </a:r>
            <a:r>
              <a:rPr lang="en-US" b="true" sz="1500" i="true" strike="noStrike" u="none">
                <a:solidFill>
                  <a:srgbClr val="FFFFFF"/>
                </a:solidFill>
                <a:latin typeface="Raleway Bold Italics"/>
                <a:ea typeface="Raleway Bold Italics"/>
                <a:cs typeface="Raleway Bold Italics"/>
                <a:sym typeface="Raleway Bold Italics"/>
              </a:rPr>
              <a:t>eir n</a:t>
            </a:r>
            <a:r>
              <a:rPr lang="en-US" b="true" sz="1500" i="true" strike="noStrike" u="none">
                <a:solidFill>
                  <a:srgbClr val="FFFFFF"/>
                </a:solidFill>
                <a:latin typeface="Raleway Bold Italics"/>
                <a:ea typeface="Raleway Bold Italics"/>
                <a:cs typeface="Raleway Bold Italics"/>
                <a:sym typeface="Raleway Bold Italics"/>
              </a:rPr>
              <a:t>a</a:t>
            </a:r>
            <a:r>
              <a:rPr lang="en-US" b="true" sz="1500" i="true" strike="noStrike" u="none">
                <a:solidFill>
                  <a:srgbClr val="FFFFFF"/>
                </a:solidFill>
                <a:latin typeface="Raleway Bold Italics"/>
                <a:ea typeface="Raleway Bold Italics"/>
                <a:cs typeface="Raleway Bold Italics"/>
                <a:sym typeface="Raleway Bold Italics"/>
              </a:rPr>
              <a:t>t</a:t>
            </a:r>
            <a:r>
              <a:rPr lang="en-US" b="true" sz="1500" i="true" strike="noStrike" u="none">
                <a:solidFill>
                  <a:srgbClr val="FFFFFF"/>
                </a:solidFill>
                <a:latin typeface="Raleway Bold Italics"/>
                <a:ea typeface="Raleway Bold Italics"/>
                <a:cs typeface="Raleway Bold Italics"/>
                <a:sym typeface="Raleway Bold Italics"/>
              </a:rPr>
              <a:t>u</a:t>
            </a:r>
            <a:r>
              <a:rPr lang="en-US" b="true" sz="1500" i="true" strike="noStrike" u="none">
                <a:solidFill>
                  <a:srgbClr val="FFFFFF"/>
                </a:solidFill>
                <a:latin typeface="Raleway Bold Italics"/>
                <a:ea typeface="Raleway Bold Italics"/>
                <a:cs typeface="Raleway Bold Italics"/>
                <a:sym typeface="Raleway Bold Italics"/>
              </a:rPr>
              <a:t>r</a:t>
            </a:r>
            <a:r>
              <a:rPr lang="en-US" b="true" sz="1500" i="true" strike="noStrike" u="none">
                <a:solidFill>
                  <a:srgbClr val="FFFFFF"/>
                </a:solidFill>
                <a:latin typeface="Raleway Bold Italics"/>
                <a:ea typeface="Raleway Bold Italics"/>
                <a:cs typeface="Raleway Bold Italics"/>
                <a:sym typeface="Raleway Bold Italics"/>
              </a:rPr>
              <a:t>al</a:t>
            </a:r>
            <a:r>
              <a:rPr lang="en-US" b="true" sz="1500" i="true" strike="noStrike" u="none">
                <a:solidFill>
                  <a:srgbClr val="FFFFFF"/>
                </a:solidFill>
                <a:latin typeface="Raleway Bold Italics"/>
                <a:ea typeface="Raleway Bold Italics"/>
                <a:cs typeface="Raleway Bold Italics"/>
                <a:sym typeface="Raleway Bold Italics"/>
              </a:rPr>
              <a:t> sp</a:t>
            </a:r>
            <a:r>
              <a:rPr lang="en-US" b="true" sz="1500" i="true" strike="noStrike" u="none">
                <a:solidFill>
                  <a:srgbClr val="FFFFFF"/>
                </a:solidFill>
                <a:latin typeface="Raleway Bold Italics"/>
                <a:ea typeface="Raleway Bold Italics"/>
                <a:cs typeface="Raleway Bold Italics"/>
                <a:sym typeface="Raleway Bold Italics"/>
              </a:rPr>
              <a:t>eech </a:t>
            </a:r>
            <a:r>
              <a:rPr lang="en-US" b="true" sz="1500" i="true" strike="noStrike" u="none">
                <a:solidFill>
                  <a:srgbClr val="FFFFFF"/>
                </a:solidFill>
                <a:latin typeface="Raleway Bold Italics"/>
                <a:ea typeface="Raleway Bold Italics"/>
                <a:cs typeface="Raleway Bold Italics"/>
                <a:sym typeface="Raleway Bold Italics"/>
              </a:rPr>
              <a:t>p</a:t>
            </a:r>
            <a:r>
              <a:rPr lang="en-US" b="true" sz="1500" i="true" strike="noStrike" u="none">
                <a:solidFill>
                  <a:srgbClr val="FFFFFF"/>
                </a:solidFill>
                <a:latin typeface="Raleway Bold Italics"/>
                <a:ea typeface="Raleway Bold Italics"/>
                <a:cs typeface="Raleway Bold Italics"/>
                <a:sym typeface="Raleway Bold Italics"/>
              </a:rPr>
              <a:t>at</a:t>
            </a:r>
            <a:r>
              <a:rPr lang="en-US" b="true" sz="1500" i="true" strike="noStrike" u="none">
                <a:solidFill>
                  <a:srgbClr val="FFFFFF"/>
                </a:solidFill>
                <a:latin typeface="Raleway Bold Italics"/>
                <a:ea typeface="Raleway Bold Italics"/>
                <a:cs typeface="Raleway Bold Italics"/>
                <a:sym typeface="Raleway Bold Italics"/>
              </a:rPr>
              <a:t>t</a:t>
            </a:r>
            <a:r>
              <a:rPr lang="en-US" b="true" sz="1500" i="true" strike="noStrike" u="none">
                <a:solidFill>
                  <a:srgbClr val="FFFFFF"/>
                </a:solidFill>
                <a:latin typeface="Raleway Bold Italics"/>
                <a:ea typeface="Raleway Bold Italics"/>
                <a:cs typeface="Raleway Bold Italics"/>
                <a:sym typeface="Raleway Bold Italics"/>
              </a:rPr>
              <a:t>er</a:t>
            </a:r>
            <a:r>
              <a:rPr lang="en-US" b="true" sz="1500" i="true" strike="noStrike" u="none">
                <a:solidFill>
                  <a:srgbClr val="FFFFFF"/>
                </a:solidFill>
                <a:latin typeface="Raleway Bold Italics"/>
                <a:ea typeface="Raleway Bold Italics"/>
                <a:cs typeface="Raleway Bold Italics"/>
                <a:sym typeface="Raleway Bold Italics"/>
              </a:rPr>
              <a:t>n</a:t>
            </a:r>
            <a:r>
              <a:rPr lang="en-US" b="true" sz="1500" i="true" strike="noStrike" u="none">
                <a:solidFill>
                  <a:srgbClr val="FFFFFF"/>
                </a:solidFill>
                <a:latin typeface="Raleway Bold Italics"/>
                <a:ea typeface="Raleway Bold Italics"/>
                <a:cs typeface="Raleway Bold Italics"/>
                <a:sym typeface="Raleway Bold Italics"/>
              </a:rPr>
              <a:t>s</a:t>
            </a:r>
          </a:p>
          <a:p>
            <a:pPr algn="l" marL="323850" indent="-161925" lvl="1">
              <a:lnSpc>
                <a:spcPts val="1935"/>
              </a:lnSpc>
              <a:buFont typeface="Arial"/>
              <a:buChar char="•"/>
            </a:pPr>
            <a:r>
              <a:rPr lang="en-US" b="true" sz="1500" i="true" strike="noStrike" u="none">
                <a:solidFill>
                  <a:srgbClr val="FFFFFF"/>
                </a:solidFill>
                <a:latin typeface="Raleway Bold Italics"/>
                <a:ea typeface="Raleway Bold Italics"/>
                <a:cs typeface="Raleway Bold Italics"/>
                <a:sym typeface="Raleway Bold Italics"/>
              </a:rPr>
              <a:t>Soc</a:t>
            </a:r>
            <a:r>
              <a:rPr lang="en-US" b="true" sz="1500" i="true" strike="noStrike" u="none">
                <a:solidFill>
                  <a:srgbClr val="FFFFFF"/>
                </a:solidFill>
                <a:latin typeface="Raleway Bold Italics"/>
                <a:ea typeface="Raleway Bold Italics"/>
                <a:cs typeface="Raleway Bold Italics"/>
                <a:sym typeface="Raleway Bold Italics"/>
              </a:rPr>
              <a:t>ial</a:t>
            </a:r>
            <a:r>
              <a:rPr lang="en-US" b="true" sz="1500" i="true" strike="noStrike" u="none">
                <a:solidFill>
                  <a:srgbClr val="FFFFFF"/>
                </a:solidFill>
                <a:latin typeface="Raleway Bold Italics"/>
                <a:ea typeface="Raleway Bold Italics"/>
                <a:cs typeface="Raleway Bold Italics"/>
                <a:sym typeface="Raleway Bold Italics"/>
              </a:rPr>
              <a:t>:</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Use</a:t>
            </a:r>
            <a:r>
              <a:rPr lang="en-US" b="true" sz="1500" i="true" strike="noStrike" u="none">
                <a:solidFill>
                  <a:srgbClr val="FFFFFF"/>
                </a:solidFill>
                <a:latin typeface="Raleway Bold Italics"/>
                <a:ea typeface="Raleway Bold Italics"/>
                <a:cs typeface="Raleway Bold Italics"/>
                <a:sym typeface="Raleway Bold Italics"/>
              </a:rPr>
              <a:t> voice</a:t>
            </a:r>
            <a:r>
              <a:rPr lang="en-US" b="true" sz="1500" i="true" strike="noStrike" u="none">
                <a:solidFill>
                  <a:srgbClr val="FFFFFF"/>
                </a:solidFill>
                <a:latin typeface="Raleway Bold Italics"/>
                <a:ea typeface="Raleway Bold Italics"/>
                <a:cs typeface="Raleway Bold Italics"/>
                <a:sym typeface="Raleway Bold Italics"/>
              </a:rPr>
              <a:t> inpu</a:t>
            </a:r>
            <a:r>
              <a:rPr lang="en-US" b="true" sz="1500" i="true" strike="noStrike" u="none">
                <a:solidFill>
                  <a:srgbClr val="FFFFFF"/>
                </a:solidFill>
                <a:latin typeface="Raleway Bold Italics"/>
                <a:ea typeface="Raleway Bold Italics"/>
                <a:cs typeface="Raleway Bold Italics"/>
                <a:sym typeface="Raleway Bold Italics"/>
              </a:rPr>
              <a:t>t</a:t>
            </a:r>
            <a:r>
              <a:rPr lang="en-US" b="true" sz="1500" i="true" strike="noStrike" u="none">
                <a:solidFill>
                  <a:srgbClr val="FFFFFF"/>
                </a:solidFill>
                <a:latin typeface="Raleway Bold Italics"/>
                <a:ea typeface="Raleway Bold Italics"/>
                <a:cs typeface="Raleway Bold Italics"/>
                <a:sym typeface="Raleway Bold Italics"/>
              </a:rPr>
              <a:t> p</a:t>
            </a:r>
            <a:r>
              <a:rPr lang="en-US" b="true" sz="1500" i="true" strike="noStrike" u="none">
                <a:solidFill>
                  <a:srgbClr val="FFFFFF"/>
                </a:solidFill>
                <a:latin typeface="Raleway Bold Italics"/>
                <a:ea typeface="Raleway Bold Italics"/>
                <a:cs typeface="Raleway Bold Italics"/>
                <a:sym typeface="Raleway Bold Italics"/>
              </a:rPr>
              <a:t>r</a:t>
            </a:r>
            <a:r>
              <a:rPr lang="en-US" b="true" sz="1500" i="true" strike="noStrike" u="none">
                <a:solidFill>
                  <a:srgbClr val="FFFFFF"/>
                </a:solidFill>
                <a:latin typeface="Raleway Bold Italics"/>
                <a:ea typeface="Raleway Bold Italics"/>
                <a:cs typeface="Raleway Bold Italics"/>
                <a:sym typeface="Raleway Bold Italics"/>
              </a:rPr>
              <a:t>iva</a:t>
            </a:r>
            <a:r>
              <a:rPr lang="en-US" b="true" sz="1500" i="true" strike="noStrike" u="none">
                <a:solidFill>
                  <a:srgbClr val="FFFFFF"/>
                </a:solidFill>
                <a:latin typeface="Raleway Bold Italics"/>
                <a:ea typeface="Raleway Bold Italics"/>
                <a:cs typeface="Raleway Bold Italics"/>
                <a:sym typeface="Raleway Bold Italics"/>
              </a:rPr>
              <a:t>te</a:t>
            </a:r>
            <a:r>
              <a:rPr lang="en-US" b="true" sz="1500" i="true" strike="noStrike" u="none">
                <a:solidFill>
                  <a:srgbClr val="FFFFFF"/>
                </a:solidFill>
                <a:latin typeface="Raleway Bold Italics"/>
                <a:ea typeface="Raleway Bold Italics"/>
                <a:cs typeface="Raleway Bold Italics"/>
                <a:sym typeface="Raleway Bold Italics"/>
              </a:rPr>
              <a:t>ly</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wit</a:t>
            </a:r>
            <a:r>
              <a:rPr lang="en-US" b="true" sz="1500" i="true" strike="noStrike" u="none">
                <a:solidFill>
                  <a:srgbClr val="FFFFFF"/>
                </a:solidFill>
                <a:latin typeface="Raleway Bold Italics"/>
                <a:ea typeface="Raleway Bold Italics"/>
                <a:cs typeface="Raleway Bold Italics"/>
                <a:sym typeface="Raleway Bold Italics"/>
              </a:rPr>
              <a:t>h</a:t>
            </a:r>
            <a:r>
              <a:rPr lang="en-US" b="true" sz="1500" i="true" strike="noStrike" u="none">
                <a:solidFill>
                  <a:srgbClr val="FFFFFF"/>
                </a:solidFill>
                <a:latin typeface="Raleway Bold Italics"/>
                <a:ea typeface="Raleway Bold Italics"/>
                <a:cs typeface="Raleway Bold Italics"/>
                <a:sym typeface="Raleway Bold Italics"/>
              </a:rPr>
              <a:t>ou</a:t>
            </a:r>
            <a:r>
              <a:rPr lang="en-US" b="true" sz="1500" i="true" strike="noStrike" u="none">
                <a:solidFill>
                  <a:srgbClr val="FFFFFF"/>
                </a:solidFill>
                <a:latin typeface="Raleway Bold Italics"/>
                <a:ea typeface="Raleway Bold Italics"/>
                <a:cs typeface="Raleway Bold Italics"/>
                <a:sym typeface="Raleway Bold Italics"/>
              </a:rPr>
              <a:t>t</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s</a:t>
            </a:r>
            <a:r>
              <a:rPr lang="en-US" b="true" sz="1500" i="true" strike="noStrike" u="none">
                <a:solidFill>
                  <a:srgbClr val="FFFFFF"/>
                </a:solidFill>
                <a:latin typeface="Raleway Bold Italics"/>
                <a:ea typeface="Raleway Bold Italics"/>
                <a:cs typeface="Raleway Bold Italics"/>
                <a:sym typeface="Raleway Bold Italics"/>
              </a:rPr>
              <a:t>ocial</a:t>
            </a:r>
            <a:r>
              <a:rPr lang="en-US" b="true" sz="1500" i="true" strike="noStrike" u="none">
                <a:solidFill>
                  <a:srgbClr val="FFFFFF"/>
                </a:solidFill>
                <a:latin typeface="Raleway Bold Italics"/>
                <a:ea typeface="Raleway Bold Italics"/>
                <a:cs typeface="Raleway Bold Italics"/>
                <a:sym typeface="Raleway Bold Italics"/>
              </a:rPr>
              <a:t> a</a:t>
            </a:r>
            <a:r>
              <a:rPr lang="en-US" b="true" sz="1500" i="true" strike="noStrike" u="none">
                <a:solidFill>
                  <a:srgbClr val="FFFFFF"/>
                </a:solidFill>
                <a:latin typeface="Raleway Bold Italics"/>
                <a:ea typeface="Raleway Bold Italics"/>
                <a:cs typeface="Raleway Bold Italics"/>
                <a:sym typeface="Raleway Bold Italics"/>
              </a:rPr>
              <a:t>w</a:t>
            </a:r>
            <a:r>
              <a:rPr lang="en-US" b="true" sz="1500" i="true" strike="noStrike" u="none">
                <a:solidFill>
                  <a:srgbClr val="FFFFFF"/>
                </a:solidFill>
                <a:latin typeface="Raleway Bold Italics"/>
                <a:ea typeface="Raleway Bold Italics"/>
                <a:cs typeface="Raleway Bold Italics"/>
                <a:sym typeface="Raleway Bold Italics"/>
              </a:rPr>
              <a:t>k</a:t>
            </a:r>
            <a:r>
              <a:rPr lang="en-US" b="true" sz="1500" i="true" strike="noStrike" u="none">
                <a:solidFill>
                  <a:srgbClr val="FFFFFF"/>
                </a:solidFill>
                <a:latin typeface="Raleway Bold Italics"/>
                <a:ea typeface="Raleway Bold Italics"/>
                <a:cs typeface="Raleway Bold Italics"/>
                <a:sym typeface="Raleway Bold Italics"/>
              </a:rPr>
              <a:t>wardn</a:t>
            </a:r>
            <a:r>
              <a:rPr lang="en-US" b="true" sz="1500" i="true" strike="noStrike" u="none">
                <a:solidFill>
                  <a:srgbClr val="FFFFFF"/>
                </a:solidFill>
                <a:latin typeface="Raleway Bold Italics"/>
                <a:ea typeface="Raleway Bold Italics"/>
                <a:cs typeface="Raleway Bold Italics"/>
                <a:sym typeface="Raleway Bold Italics"/>
              </a:rPr>
              <a:t>e</a:t>
            </a:r>
            <a:r>
              <a:rPr lang="en-US" b="true" sz="1500" i="true" strike="noStrike" u="none">
                <a:solidFill>
                  <a:srgbClr val="FFFFFF"/>
                </a:solidFill>
                <a:latin typeface="Raleway Bold Italics"/>
                <a:ea typeface="Raleway Bold Italics"/>
                <a:cs typeface="Raleway Bold Italics"/>
                <a:sym typeface="Raleway Bold Italics"/>
              </a:rPr>
              <a:t>s</a:t>
            </a:r>
            <a:r>
              <a:rPr lang="en-US" b="true" sz="1500" i="true" strike="noStrike" u="none">
                <a:solidFill>
                  <a:srgbClr val="FFFFFF"/>
                </a:solidFill>
                <a:latin typeface="Raleway Bold Italics"/>
                <a:ea typeface="Raleway Bold Italics"/>
                <a:cs typeface="Raleway Bold Italics"/>
                <a:sym typeface="Raleway Bold Italics"/>
              </a:rPr>
              <a:t>s</a:t>
            </a:r>
          </a:p>
          <a:p>
            <a:pPr algn="l" marL="323850" indent="-161925" lvl="1">
              <a:lnSpc>
                <a:spcPts val="1935"/>
              </a:lnSpc>
              <a:buFont typeface="Arial"/>
              <a:buChar char="•"/>
            </a:pPr>
            <a:r>
              <a:rPr lang="en-US" b="true" sz="1500" i="true" strike="noStrike" u="none">
                <a:solidFill>
                  <a:srgbClr val="FFFFFF"/>
                </a:solidFill>
                <a:latin typeface="Raleway Bold Italics"/>
                <a:ea typeface="Raleway Bold Italics"/>
                <a:cs typeface="Raleway Bold Italics"/>
                <a:sym typeface="Raleway Bold Italics"/>
              </a:rPr>
              <a:t>Ec</a:t>
            </a:r>
            <a:r>
              <a:rPr lang="en-US" b="true" sz="1500" i="true" strike="noStrike" u="none">
                <a:solidFill>
                  <a:srgbClr val="FFFFFF"/>
                </a:solidFill>
                <a:latin typeface="Raleway Bold Italics"/>
                <a:ea typeface="Raleway Bold Italics"/>
                <a:cs typeface="Raleway Bold Italics"/>
                <a:sym typeface="Raleway Bold Italics"/>
              </a:rPr>
              <a:t>onom</a:t>
            </a:r>
            <a:r>
              <a:rPr lang="en-US" b="true" sz="1500" i="true" strike="noStrike" u="none">
                <a:solidFill>
                  <a:srgbClr val="FFFFFF"/>
                </a:solidFill>
                <a:latin typeface="Raleway Bold Italics"/>
                <a:ea typeface="Raleway Bold Italics"/>
                <a:cs typeface="Raleway Bold Italics"/>
                <a:sym typeface="Raleway Bold Italics"/>
              </a:rPr>
              <a:t>ic: Im</a:t>
            </a:r>
            <a:r>
              <a:rPr lang="en-US" b="true" sz="1500" i="true" strike="noStrike" u="none">
                <a:solidFill>
                  <a:srgbClr val="FFFFFF"/>
                </a:solidFill>
                <a:latin typeface="Raleway Bold Italics"/>
                <a:ea typeface="Raleway Bold Italics"/>
                <a:cs typeface="Raleway Bold Italics"/>
                <a:sym typeface="Raleway Bold Italics"/>
              </a:rPr>
              <a:t>p</a:t>
            </a:r>
            <a:r>
              <a:rPr lang="en-US" b="true" sz="1500" i="true" strike="noStrike" u="none">
                <a:solidFill>
                  <a:srgbClr val="FFFFFF"/>
                </a:solidFill>
                <a:latin typeface="Raleway Bold Italics"/>
                <a:ea typeface="Raleway Bold Italics"/>
                <a:cs typeface="Raleway Bold Italics"/>
                <a:sym typeface="Raleway Bold Italics"/>
              </a:rPr>
              <a:t>rov</a:t>
            </a:r>
            <a:r>
              <a:rPr lang="en-US" b="true" sz="1500" i="true" strike="noStrike" u="none">
                <a:solidFill>
                  <a:srgbClr val="FFFFFF"/>
                </a:solidFill>
                <a:latin typeface="Raleway Bold Italics"/>
                <a:ea typeface="Raleway Bold Italics"/>
                <a:cs typeface="Raleway Bold Italics"/>
                <a:sym typeface="Raleway Bold Italics"/>
              </a:rPr>
              <a:t>e w</a:t>
            </a:r>
            <a:r>
              <a:rPr lang="en-US" b="true" sz="1500" i="true" strike="noStrike" u="none">
                <a:solidFill>
                  <a:srgbClr val="FFFFFF"/>
                </a:solidFill>
                <a:latin typeface="Raleway Bold Italics"/>
                <a:ea typeface="Raleway Bold Italics"/>
                <a:cs typeface="Raleway Bold Italics"/>
                <a:sym typeface="Raleway Bold Italics"/>
              </a:rPr>
              <a:t>ork productiv</a:t>
            </a:r>
            <a:r>
              <a:rPr lang="en-US" b="true" sz="1500" i="true" strike="noStrike" u="none">
                <a:solidFill>
                  <a:srgbClr val="FFFFFF"/>
                </a:solidFill>
                <a:latin typeface="Raleway Bold Italics"/>
                <a:ea typeface="Raleway Bold Italics"/>
                <a:cs typeface="Raleway Bold Italics"/>
                <a:sym typeface="Raleway Bold Italics"/>
              </a:rPr>
              <a:t>it</a:t>
            </a:r>
            <a:r>
              <a:rPr lang="en-US" b="true" sz="1500" i="true" strike="noStrike" u="none">
                <a:solidFill>
                  <a:srgbClr val="FFFFFF"/>
                </a:solidFill>
                <a:latin typeface="Raleway Bold Italics"/>
                <a:ea typeface="Raleway Bold Italics"/>
                <a:cs typeface="Raleway Bold Italics"/>
                <a:sym typeface="Raleway Bold Italics"/>
              </a:rPr>
              <a:t>y</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thr</a:t>
            </a:r>
            <a:r>
              <a:rPr lang="en-US" b="true" sz="1500" i="true" strike="noStrike" u="none">
                <a:solidFill>
                  <a:srgbClr val="FFFFFF"/>
                </a:solidFill>
                <a:latin typeface="Raleway Bold Italics"/>
                <a:ea typeface="Raleway Bold Italics"/>
                <a:cs typeface="Raleway Bold Italics"/>
                <a:sym typeface="Raleway Bold Italics"/>
              </a:rPr>
              <a:t>o</a:t>
            </a:r>
            <a:r>
              <a:rPr lang="en-US" b="true" sz="1500" i="true" strike="noStrike" u="none">
                <a:solidFill>
                  <a:srgbClr val="FFFFFF"/>
                </a:solidFill>
                <a:latin typeface="Raleway Bold Italics"/>
                <a:ea typeface="Raleway Bold Italics"/>
                <a:cs typeface="Raleway Bold Italics"/>
                <a:sym typeface="Raleway Bold Italics"/>
              </a:rPr>
              <a:t>u</a:t>
            </a:r>
            <a:r>
              <a:rPr lang="en-US" b="true" sz="1500" i="true" strike="noStrike" u="none">
                <a:solidFill>
                  <a:srgbClr val="FFFFFF"/>
                </a:solidFill>
                <a:latin typeface="Raleway Bold Italics"/>
                <a:ea typeface="Raleway Bold Italics"/>
                <a:cs typeface="Raleway Bold Italics"/>
                <a:sym typeface="Raleway Bold Italics"/>
              </a:rPr>
              <a:t>g</a:t>
            </a:r>
            <a:r>
              <a:rPr lang="en-US" b="true" sz="1500" i="true" strike="noStrike" u="none">
                <a:solidFill>
                  <a:srgbClr val="FFFFFF"/>
                </a:solidFill>
                <a:latin typeface="Raleway Bold Italics"/>
                <a:ea typeface="Raleway Bold Italics"/>
                <a:cs typeface="Raleway Bold Italics"/>
                <a:sym typeface="Raleway Bold Italics"/>
              </a:rPr>
              <a:t>h</a:t>
            </a:r>
            <a:r>
              <a:rPr lang="en-US" b="true" sz="1500" i="true" strike="noStrike" u="none">
                <a:solidFill>
                  <a:srgbClr val="FFFFFF"/>
                </a:solidFill>
                <a:latin typeface="Raleway Bold Italics"/>
                <a:ea typeface="Raleway Bold Italics"/>
                <a:cs typeface="Raleway Bold Italics"/>
                <a:sym typeface="Raleway Bold Italics"/>
              </a:rPr>
              <a:t> </a:t>
            </a:r>
            <a:r>
              <a:rPr lang="en-US" b="true" sz="1500" i="true" strike="noStrike" u="none">
                <a:solidFill>
                  <a:srgbClr val="FFFFFF"/>
                </a:solidFill>
                <a:latin typeface="Raleway Bold Italics"/>
                <a:ea typeface="Raleway Bold Italics"/>
                <a:cs typeface="Raleway Bold Italics"/>
                <a:sym typeface="Raleway Bold Italics"/>
              </a:rPr>
              <a:t>fa</a:t>
            </a:r>
            <a:r>
              <a:rPr lang="en-US" b="true" sz="1500" i="true" strike="noStrike" u="none">
                <a:solidFill>
                  <a:srgbClr val="FFFFFF"/>
                </a:solidFill>
                <a:latin typeface="Raleway Bold Italics"/>
                <a:ea typeface="Raleway Bold Italics"/>
                <a:cs typeface="Raleway Bold Italics"/>
                <a:sym typeface="Raleway Bold Italics"/>
              </a:rPr>
              <a:t>ste</a:t>
            </a:r>
            <a:r>
              <a:rPr lang="en-US" b="true" sz="1500" i="true" strike="noStrike" u="none">
                <a:solidFill>
                  <a:srgbClr val="FFFFFF"/>
                </a:solidFill>
                <a:latin typeface="Raleway Bold Italics"/>
                <a:ea typeface="Raleway Bold Italics"/>
                <a:cs typeface="Raleway Bold Italics"/>
                <a:sym typeface="Raleway Bold Italics"/>
              </a:rPr>
              <a:t>r</a:t>
            </a:r>
            <a:r>
              <a:rPr lang="en-US" b="true" sz="1500" i="true" strike="noStrike" u="none">
                <a:solidFill>
                  <a:srgbClr val="FFFFFF"/>
                </a:solidFill>
                <a:latin typeface="Raleway Bold Italics"/>
                <a:ea typeface="Raleway Bold Italics"/>
                <a:cs typeface="Raleway Bold Italics"/>
                <a:sym typeface="Raleway Bold Italics"/>
              </a:rPr>
              <a:t> AI i</a:t>
            </a:r>
            <a:r>
              <a:rPr lang="en-US" b="true" sz="1500" i="true" strike="noStrike" u="none">
                <a:solidFill>
                  <a:srgbClr val="FFFFFF"/>
                </a:solidFill>
                <a:latin typeface="Raleway Bold Italics"/>
                <a:ea typeface="Raleway Bold Italics"/>
                <a:cs typeface="Raleway Bold Italics"/>
                <a:sym typeface="Raleway Bold Italics"/>
              </a:rPr>
              <a:t>nt</a:t>
            </a:r>
            <a:r>
              <a:rPr lang="en-US" b="true" sz="1500" i="true" strike="noStrike" u="none">
                <a:solidFill>
                  <a:srgbClr val="FFFFFF"/>
                </a:solidFill>
                <a:latin typeface="Raleway Bold Italics"/>
                <a:ea typeface="Raleway Bold Italics"/>
                <a:cs typeface="Raleway Bold Italics"/>
                <a:sym typeface="Raleway Bold Italics"/>
              </a:rPr>
              <a:t>era</a:t>
            </a:r>
            <a:r>
              <a:rPr lang="en-US" b="true" sz="1500" i="true" strike="noStrike" u="none">
                <a:solidFill>
                  <a:srgbClr val="FFFFFF"/>
                </a:solidFill>
                <a:latin typeface="Raleway Bold Italics"/>
                <a:ea typeface="Raleway Bold Italics"/>
                <a:cs typeface="Raleway Bold Italics"/>
                <a:sym typeface="Raleway Bold Italics"/>
              </a:rPr>
              <a:t>ct</a:t>
            </a:r>
            <a:r>
              <a:rPr lang="en-US" b="true" sz="1500" i="true" strike="noStrike" u="none">
                <a:solidFill>
                  <a:srgbClr val="FFFFFF"/>
                </a:solidFill>
                <a:latin typeface="Raleway Bold Italics"/>
                <a:ea typeface="Raleway Bold Italics"/>
                <a:cs typeface="Raleway Bold Italics"/>
                <a:sym typeface="Raleway Bold Italics"/>
              </a:rPr>
              <a:t>io</a:t>
            </a:r>
            <a:r>
              <a:rPr lang="en-US" b="true" sz="1500" i="true" strike="noStrike" u="none">
                <a:solidFill>
                  <a:srgbClr val="FFFFFF"/>
                </a:solidFill>
                <a:latin typeface="Raleway Bold Italics"/>
                <a:ea typeface="Raleway Bold Italics"/>
                <a:cs typeface="Raleway Bold Italics"/>
                <a:sym typeface="Raleway Bold Italics"/>
              </a:rPr>
              <a:t>n</a:t>
            </a:r>
          </a:p>
          <a:p>
            <a:pPr algn="l">
              <a:lnSpc>
                <a:spcPts val="1935"/>
              </a:lnSpc>
              <a:spcBef>
                <a:spcPct val="0"/>
              </a:spcBef>
            </a:pPr>
          </a:p>
        </p:txBody>
      </p:sp>
      <p:sp>
        <p:nvSpPr>
          <p:cNvPr name="TextBox 53" id="53"/>
          <p:cNvSpPr txBox="true"/>
          <p:nvPr/>
        </p:nvSpPr>
        <p:spPr>
          <a:xfrm rot="0">
            <a:off x="290405" y="6807997"/>
            <a:ext cx="6468791" cy="1192530"/>
          </a:xfrm>
          <a:prstGeom prst="rect">
            <a:avLst/>
          </a:prstGeom>
        </p:spPr>
        <p:txBody>
          <a:bodyPr anchor="t" rtlCol="false" tIns="0" lIns="0" bIns="0" rIns="0">
            <a:spAutoFit/>
          </a:bodyPr>
          <a:lstStyle/>
          <a:p>
            <a:pPr algn="l" marL="323850" indent="-161925" lvl="1">
              <a:lnSpc>
                <a:spcPts val="1935"/>
              </a:lnSpc>
              <a:buFont typeface="Arial"/>
              <a:buChar char="•"/>
            </a:pPr>
            <a:r>
              <a:rPr lang="en-US" b="true" sz="1500" i="true">
                <a:solidFill>
                  <a:srgbClr val="FFFFFF"/>
                </a:solidFill>
                <a:latin typeface="Raleway Bold Italics"/>
                <a:ea typeface="Raleway Bold Italics"/>
                <a:cs typeface="Raleway Bold Italics"/>
                <a:sym typeface="Raleway Bold Italics"/>
              </a:rPr>
              <a:t>Awareness: 32% unaware of voice feature existence</a:t>
            </a:r>
          </a:p>
          <a:p>
            <a:pPr algn="l" marL="323850" indent="-161925" lvl="1">
              <a:lnSpc>
                <a:spcPts val="1935"/>
              </a:lnSpc>
              <a:buFont typeface="Arial"/>
              <a:buChar char="•"/>
            </a:pPr>
            <a:r>
              <a:rPr lang="en-US" b="true" sz="1500" i="true">
                <a:solidFill>
                  <a:srgbClr val="FFFFFF"/>
                </a:solidFill>
                <a:latin typeface="Raleway Bold Italics"/>
                <a:ea typeface="Raleway Bold Italics"/>
                <a:cs typeface="Raleway Bold Italics"/>
                <a:sym typeface="Raleway Bold Italics"/>
              </a:rPr>
              <a:t>Trial: 43% have tried, but usage remains sporadic</a:t>
            </a:r>
          </a:p>
          <a:p>
            <a:pPr algn="l" marL="323850" indent="-161925" lvl="1">
              <a:lnSpc>
                <a:spcPts val="1935"/>
              </a:lnSpc>
              <a:buFont typeface="Arial"/>
              <a:buChar char="•"/>
            </a:pPr>
            <a:r>
              <a:rPr lang="en-US" b="true" sz="1500" i="true">
                <a:solidFill>
                  <a:srgbClr val="FFFFFF"/>
                </a:solidFill>
                <a:latin typeface="Raleway Bold Italics"/>
                <a:ea typeface="Raleway Bold Italics"/>
                <a:cs typeface="Raleway Bold Italics"/>
                <a:sym typeface="Raleway Bold Italics"/>
              </a:rPr>
              <a:t>Satisfaction: Mixed due to accuracy and sp</a:t>
            </a:r>
            <a:r>
              <a:rPr lang="en-US" b="true" sz="1500" i="true">
                <a:solidFill>
                  <a:srgbClr val="FFFFFF"/>
                </a:solidFill>
                <a:latin typeface="Raleway Bold Italics"/>
                <a:ea typeface="Raleway Bold Italics"/>
                <a:cs typeface="Raleway Bold Italics"/>
                <a:sym typeface="Raleway Bold Italics"/>
              </a:rPr>
              <a:t>eed </a:t>
            </a:r>
            <a:r>
              <a:rPr lang="en-US" b="true" sz="1500" i="true">
                <a:solidFill>
                  <a:srgbClr val="FFFFFF"/>
                </a:solidFill>
                <a:latin typeface="Raleway Bold Italics"/>
                <a:ea typeface="Raleway Bold Italics"/>
                <a:cs typeface="Raleway Bold Italics"/>
                <a:sym typeface="Raleway Bold Italics"/>
              </a:rPr>
              <a:t>issues</a:t>
            </a:r>
          </a:p>
          <a:p>
            <a:pPr algn="l" marL="323850" indent="-161925" lvl="1">
              <a:lnSpc>
                <a:spcPts val="1935"/>
              </a:lnSpc>
              <a:buFont typeface="Arial"/>
              <a:buChar char="•"/>
            </a:pPr>
            <a:r>
              <a:rPr lang="en-US" b="true" sz="1500" i="true">
                <a:solidFill>
                  <a:srgbClr val="FFFFFF"/>
                </a:solidFill>
                <a:latin typeface="Raleway Bold Italics"/>
                <a:ea typeface="Raleway Bold Italics"/>
                <a:cs typeface="Raleway Bold Italics"/>
                <a:sym typeface="Raleway Bold Italics"/>
              </a:rPr>
              <a:t>Work</a:t>
            </a:r>
            <a:r>
              <a:rPr lang="en-US" b="true" sz="1500" i="true">
                <a:solidFill>
                  <a:srgbClr val="FFFFFF"/>
                </a:solidFill>
                <a:latin typeface="Raleway Bold Italics"/>
                <a:ea typeface="Raleway Bold Italics"/>
                <a:cs typeface="Raleway Bold Italics"/>
                <a:sym typeface="Raleway Bold Italics"/>
              </a:rPr>
              <a:t>around: Default to text input despite being slower</a:t>
            </a:r>
          </a:p>
          <a:p>
            <a:pPr algn="l">
              <a:lnSpc>
                <a:spcPts val="1935"/>
              </a:lnSpc>
            </a:pPr>
          </a:p>
        </p:txBody>
      </p:sp>
      <p:sp>
        <p:nvSpPr>
          <p:cNvPr name="TextBox 54" id="54"/>
          <p:cNvSpPr txBox="true"/>
          <p:nvPr/>
        </p:nvSpPr>
        <p:spPr>
          <a:xfrm rot="0">
            <a:off x="8074303" y="2294803"/>
            <a:ext cx="7815751" cy="742950"/>
          </a:xfrm>
          <a:prstGeom prst="rect">
            <a:avLst/>
          </a:prstGeom>
        </p:spPr>
        <p:txBody>
          <a:bodyPr anchor="t" rtlCol="false" tIns="0" lIns="0" bIns="0" rIns="0">
            <a:spAutoFit/>
          </a:bodyPr>
          <a:lstStyle/>
          <a:p>
            <a:pPr algn="l">
              <a:lnSpc>
                <a:spcPts val="2850"/>
              </a:lnSpc>
            </a:pPr>
            <a:r>
              <a:rPr lang="en-US" sz="3000" b="true">
                <a:solidFill>
                  <a:srgbClr val="FFFFFF"/>
                </a:solidFill>
                <a:latin typeface="Montserrat Semi-Bold"/>
                <a:ea typeface="Montserrat Semi-Bold"/>
                <a:cs typeface="Montserrat Semi-Bold"/>
                <a:sym typeface="Montserrat Semi-Bold"/>
              </a:rPr>
              <a:t>Success Criteria</a:t>
            </a:r>
          </a:p>
          <a:p>
            <a:pPr algn="l">
              <a:lnSpc>
                <a:spcPts val="2850"/>
              </a:lnSpc>
            </a:pPr>
          </a:p>
        </p:txBody>
      </p:sp>
      <p:sp>
        <p:nvSpPr>
          <p:cNvPr name="TextBox 55" id="55"/>
          <p:cNvSpPr txBox="true"/>
          <p:nvPr/>
        </p:nvSpPr>
        <p:spPr>
          <a:xfrm rot="0">
            <a:off x="8061212" y="2800263"/>
            <a:ext cx="9930242" cy="1948815"/>
          </a:xfrm>
          <a:prstGeom prst="rect">
            <a:avLst/>
          </a:prstGeom>
        </p:spPr>
        <p:txBody>
          <a:bodyPr anchor="t" rtlCol="false" tIns="0" lIns="0" bIns="0" rIns="0">
            <a:spAutoFit/>
          </a:bodyPr>
          <a:lstStyle/>
          <a:p>
            <a:pPr algn="l" marL="431801" indent="-215900" lvl="1">
              <a:lnSpc>
                <a:spcPts val="2580"/>
              </a:lnSpc>
              <a:buFont typeface="Arial"/>
              <a:buChar char="•"/>
            </a:pPr>
            <a:r>
              <a:rPr lang="en-US" b="true" sz="2000" i="true">
                <a:solidFill>
                  <a:srgbClr val="FFFFFF"/>
                </a:solidFill>
                <a:latin typeface="Raleway Bold Italics"/>
                <a:ea typeface="Raleway Bold Italics"/>
                <a:cs typeface="Raleway Bold Italics"/>
                <a:sym typeface="Raleway Bold Italics"/>
              </a:rPr>
              <a:t>Primary KPI: </a:t>
            </a:r>
            <a:r>
              <a:rPr lang="en-US" sz="2000" i="true">
                <a:solidFill>
                  <a:srgbClr val="FFFFFF"/>
                </a:solidFill>
                <a:latin typeface="Raleway Italics"/>
                <a:ea typeface="Raleway Italics"/>
                <a:cs typeface="Raleway Italics"/>
                <a:sym typeface="Raleway Italics"/>
              </a:rPr>
              <a:t>Voice input adoption rate among reg</a:t>
            </a:r>
            <a:r>
              <a:rPr lang="en-US" sz="2000" i="true">
                <a:solidFill>
                  <a:srgbClr val="FFFFFF"/>
                </a:solidFill>
                <a:latin typeface="Raleway Italics"/>
                <a:ea typeface="Raleway Italics"/>
                <a:cs typeface="Raleway Italics"/>
                <a:sym typeface="Raleway Italics"/>
              </a:rPr>
              <a:t>ional working professionals (target: 60% within 6 m</a:t>
            </a:r>
            <a:r>
              <a:rPr lang="en-US" sz="2000" i="true">
                <a:solidFill>
                  <a:srgbClr val="FFFFFF"/>
                </a:solidFill>
                <a:latin typeface="Raleway Italics"/>
                <a:ea typeface="Raleway Italics"/>
                <a:cs typeface="Raleway Italics"/>
                <a:sym typeface="Raleway Italics"/>
              </a:rPr>
              <a:t>onths)</a:t>
            </a:r>
          </a:p>
          <a:p>
            <a:pPr algn="l" marL="431801" indent="-215900" lvl="1">
              <a:lnSpc>
                <a:spcPts val="2580"/>
              </a:lnSpc>
              <a:buFont typeface="Arial"/>
              <a:buChar char="•"/>
            </a:pPr>
            <a:r>
              <a:rPr lang="en-US" b="true" sz="2000" i="true">
                <a:solidFill>
                  <a:srgbClr val="FFFFFF"/>
                </a:solidFill>
                <a:latin typeface="Raleway Bold Italics"/>
                <a:ea typeface="Raleway Bold Italics"/>
                <a:cs typeface="Raleway Bold Italics"/>
                <a:sym typeface="Raleway Bold Italics"/>
              </a:rPr>
              <a:t>Quality: </a:t>
            </a:r>
            <a:r>
              <a:rPr lang="en-US" sz="2000" i="true">
                <a:solidFill>
                  <a:srgbClr val="FFFFFF"/>
                </a:solidFill>
                <a:latin typeface="Raleway Italics"/>
                <a:ea typeface="Raleway Italics"/>
                <a:cs typeface="Raleway Italics"/>
                <a:sym typeface="Raleway Italics"/>
              </a:rPr>
              <a:t>Voice </a:t>
            </a:r>
            <a:r>
              <a:rPr lang="en-US" sz="2000" i="true">
                <a:solidFill>
                  <a:srgbClr val="FFFFFF"/>
                </a:solidFill>
                <a:latin typeface="Raleway Italics"/>
                <a:ea typeface="Raleway Italics"/>
                <a:cs typeface="Raleway Italics"/>
                <a:sym typeface="Raleway Italics"/>
              </a:rPr>
              <a:t>recognition accuracy &gt;90% for top 4 regional languag</a:t>
            </a:r>
            <a:r>
              <a:rPr lang="en-US" sz="2000" i="true">
                <a:solidFill>
                  <a:srgbClr val="FFFFFF"/>
                </a:solidFill>
                <a:latin typeface="Raleway Italics"/>
                <a:ea typeface="Raleway Italics"/>
                <a:cs typeface="Raleway Italics"/>
                <a:sym typeface="Raleway Italics"/>
              </a:rPr>
              <a:t>es</a:t>
            </a:r>
          </a:p>
          <a:p>
            <a:pPr algn="l" marL="431801" indent="-215900" lvl="1">
              <a:lnSpc>
                <a:spcPts val="2580"/>
              </a:lnSpc>
              <a:buFont typeface="Arial"/>
              <a:buChar char="•"/>
            </a:pPr>
            <a:r>
              <a:rPr lang="en-US" b="true" sz="2000" i="true">
                <a:solidFill>
                  <a:srgbClr val="FFFFFF"/>
                </a:solidFill>
                <a:latin typeface="Raleway Bold Italics"/>
                <a:ea typeface="Raleway Bold Italics"/>
                <a:cs typeface="Raleway Bold Italics"/>
                <a:sym typeface="Raleway Bold Italics"/>
              </a:rPr>
              <a:t>Eng</a:t>
            </a:r>
            <a:r>
              <a:rPr lang="en-US" b="true" sz="2000" i="true">
                <a:solidFill>
                  <a:srgbClr val="FFFFFF"/>
                </a:solidFill>
                <a:latin typeface="Raleway Bold Italics"/>
                <a:ea typeface="Raleway Bold Italics"/>
                <a:cs typeface="Raleway Bold Italics"/>
                <a:sym typeface="Raleway Bold Italics"/>
              </a:rPr>
              <a:t>agement: </a:t>
            </a:r>
            <a:r>
              <a:rPr lang="en-US" sz="2000" i="true">
                <a:solidFill>
                  <a:srgbClr val="FFFFFF"/>
                </a:solidFill>
                <a:latin typeface="Raleway Italics"/>
                <a:ea typeface="Raleway Italics"/>
                <a:cs typeface="Raleway Italics"/>
                <a:sym typeface="Raleway Italics"/>
              </a:rPr>
              <a:t>40% increase </a:t>
            </a:r>
            <a:r>
              <a:rPr lang="en-US" sz="2000" i="true">
                <a:solidFill>
                  <a:srgbClr val="FFFFFF"/>
                </a:solidFill>
                <a:latin typeface="Raleway Italics"/>
                <a:ea typeface="Raleway Italics"/>
                <a:cs typeface="Raleway Italics"/>
                <a:sym typeface="Raleway Italics"/>
              </a:rPr>
              <a:t>in session le</a:t>
            </a:r>
            <a:r>
              <a:rPr lang="en-US" sz="2000" i="true">
                <a:solidFill>
                  <a:srgbClr val="FFFFFF"/>
                </a:solidFill>
                <a:latin typeface="Raleway Italics"/>
                <a:ea typeface="Raleway Italics"/>
                <a:cs typeface="Raleway Italics"/>
                <a:sym typeface="Raleway Italics"/>
              </a:rPr>
              <a:t>ngth when voice is used</a:t>
            </a:r>
          </a:p>
          <a:p>
            <a:pPr algn="l" marL="431801" indent="-215900" lvl="1">
              <a:lnSpc>
                <a:spcPts val="2580"/>
              </a:lnSpc>
              <a:buFont typeface="Arial"/>
              <a:buChar char="•"/>
            </a:pPr>
            <a:r>
              <a:rPr lang="en-US" b="true" sz="2000" i="true">
                <a:solidFill>
                  <a:srgbClr val="FFFFFF"/>
                </a:solidFill>
                <a:latin typeface="Raleway Bold Italics"/>
                <a:ea typeface="Raleway Bold Italics"/>
                <a:cs typeface="Raleway Bold Italics"/>
                <a:sym typeface="Raleway Bold Italics"/>
              </a:rPr>
              <a:t>Business: </a:t>
            </a:r>
            <a:r>
              <a:rPr lang="en-US" sz="2000" i="true">
                <a:solidFill>
                  <a:srgbClr val="FFFFFF"/>
                </a:solidFill>
                <a:latin typeface="Raleway Italics"/>
                <a:ea typeface="Raleway Italics"/>
                <a:cs typeface="Raleway Italics"/>
                <a:sym typeface="Raleway Italics"/>
              </a:rPr>
              <a:t>25%</a:t>
            </a:r>
            <a:r>
              <a:rPr lang="en-US" sz="2000" i="true">
                <a:solidFill>
                  <a:srgbClr val="FFFFFF"/>
                </a:solidFill>
                <a:latin typeface="Raleway Italics"/>
                <a:ea typeface="Raleway Italics"/>
                <a:cs typeface="Raleway Italics"/>
                <a:sym typeface="Raleway Italics"/>
              </a:rPr>
              <a:t> higher premium co</a:t>
            </a:r>
            <a:r>
              <a:rPr lang="en-US" sz="2000" i="true">
                <a:solidFill>
                  <a:srgbClr val="FFFFFF"/>
                </a:solidFill>
                <a:latin typeface="Raleway Italics"/>
                <a:ea typeface="Raleway Italics"/>
                <a:cs typeface="Raleway Italics"/>
                <a:sym typeface="Raleway Italics"/>
              </a:rPr>
              <a:t>nversion for voice-active users</a:t>
            </a:r>
          </a:p>
          <a:p>
            <a:pPr algn="l">
              <a:lnSpc>
                <a:spcPts val="2580"/>
              </a:lnSpc>
            </a:pPr>
          </a:p>
        </p:txBody>
      </p:sp>
      <p:sp>
        <p:nvSpPr>
          <p:cNvPr name="TextBox 56" id="56"/>
          <p:cNvSpPr txBox="true"/>
          <p:nvPr/>
        </p:nvSpPr>
        <p:spPr>
          <a:xfrm rot="0">
            <a:off x="12563659" y="5523737"/>
            <a:ext cx="7815751" cy="742950"/>
          </a:xfrm>
          <a:prstGeom prst="rect">
            <a:avLst/>
          </a:prstGeom>
        </p:spPr>
        <p:txBody>
          <a:bodyPr anchor="t" rtlCol="false" tIns="0" lIns="0" bIns="0" rIns="0">
            <a:spAutoFit/>
          </a:bodyPr>
          <a:lstStyle/>
          <a:p>
            <a:pPr algn="l">
              <a:lnSpc>
                <a:spcPts val="2850"/>
              </a:lnSpc>
            </a:pPr>
            <a:r>
              <a:rPr lang="en-US" sz="3000" b="true">
                <a:solidFill>
                  <a:srgbClr val="0F0E0C"/>
                </a:solidFill>
                <a:latin typeface="Montserrat Semi-Bold"/>
                <a:ea typeface="Montserrat Semi-Bold"/>
                <a:cs typeface="Montserrat Semi-Bold"/>
                <a:sym typeface="Montserrat Semi-Bold"/>
              </a:rPr>
              <a:t>Root Cause Analysis</a:t>
            </a:r>
          </a:p>
          <a:p>
            <a:pPr algn="l">
              <a:lnSpc>
                <a:spcPts val="2850"/>
              </a:lnSpc>
            </a:pPr>
          </a:p>
        </p:txBody>
      </p:sp>
      <p:sp>
        <p:nvSpPr>
          <p:cNvPr name="TextBox 57" id="57"/>
          <p:cNvSpPr txBox="true"/>
          <p:nvPr/>
        </p:nvSpPr>
        <p:spPr>
          <a:xfrm rot="0">
            <a:off x="245461" y="9090660"/>
            <a:ext cx="14085995" cy="977265"/>
          </a:xfrm>
          <a:prstGeom prst="rect">
            <a:avLst/>
          </a:prstGeom>
        </p:spPr>
        <p:txBody>
          <a:bodyPr anchor="t" rtlCol="false" tIns="0" lIns="0" bIns="0" rIns="0">
            <a:spAutoFit/>
          </a:bodyPr>
          <a:lstStyle/>
          <a:p>
            <a:pPr algn="l">
              <a:lnSpc>
                <a:spcPts val="2580"/>
              </a:lnSpc>
            </a:pPr>
            <a:r>
              <a:rPr lang="en-US" sz="2000" i="true" b="true">
                <a:solidFill>
                  <a:srgbClr val="FFFFFF"/>
                </a:solidFill>
                <a:latin typeface="Raleway Bold Italics"/>
                <a:ea typeface="Raleway Bold Italics"/>
                <a:cs typeface="Raleway Bold Italics"/>
                <a:sym typeface="Raleway Bold Italics"/>
              </a:rPr>
              <a:t>If we improve vo</a:t>
            </a:r>
            <a:r>
              <a:rPr lang="en-US" sz="2000" i="true" b="true">
                <a:solidFill>
                  <a:srgbClr val="FFFFFF"/>
                </a:solidFill>
                <a:latin typeface="Raleway Bold Italics"/>
                <a:ea typeface="Raleway Bold Italics"/>
                <a:cs typeface="Raleway Bold Italics"/>
                <a:sym typeface="Raleway Bold Italics"/>
              </a:rPr>
              <a:t>ice recognition accuracy for Hindi and Marathi accents to &gt;90%, add pause/resume functionality, and create private workspace modes, then regional language working </a:t>
            </a:r>
            <a:r>
              <a:rPr lang="en-US" sz="2000" i="true" b="true">
                <a:solidFill>
                  <a:srgbClr val="FFFFFF"/>
                </a:solidFill>
                <a:latin typeface="Raleway Bold Italics"/>
                <a:ea typeface="Raleway Bold Italics"/>
                <a:cs typeface="Raleway Bold Italics"/>
                <a:sym typeface="Raleway Bold Italics"/>
              </a:rPr>
              <a:t>profess</a:t>
            </a:r>
            <a:r>
              <a:rPr lang="en-US" sz="2000" i="true" b="true">
                <a:solidFill>
                  <a:srgbClr val="FFFFFF"/>
                </a:solidFill>
                <a:latin typeface="Raleway Bold Italics"/>
                <a:ea typeface="Raleway Bold Italics"/>
                <a:cs typeface="Raleway Bold Italics"/>
                <a:sym typeface="Raleway Bold Italics"/>
              </a:rPr>
              <a:t>ionals will increase voice input usage by 3x, leading to</a:t>
            </a:r>
            <a:r>
              <a:rPr lang="en-US" sz="2000" i="true" b="true">
                <a:solidFill>
                  <a:srgbClr val="FFFFFF"/>
                </a:solidFill>
                <a:latin typeface="Raleway Bold Italics"/>
                <a:ea typeface="Raleway Bold Italics"/>
                <a:cs typeface="Raleway Bold Italics"/>
                <a:sym typeface="Raleway Bold Italics"/>
              </a:rPr>
              <a:t> higher engage</a:t>
            </a:r>
            <a:r>
              <a:rPr lang="en-US" sz="2000" i="true" b="true">
                <a:solidFill>
                  <a:srgbClr val="FFFFFF"/>
                </a:solidFill>
                <a:latin typeface="Raleway Bold Italics"/>
                <a:ea typeface="Raleway Bold Italics"/>
                <a:cs typeface="Raleway Bold Italics"/>
                <a:sym typeface="Raleway Bold Italics"/>
              </a:rPr>
              <a:t>ment </a:t>
            </a:r>
            <a:r>
              <a:rPr lang="en-US" sz="2000" i="true" b="true">
                <a:solidFill>
                  <a:srgbClr val="FFFFFF"/>
                </a:solidFill>
                <a:latin typeface="Raleway Bold Italics"/>
                <a:ea typeface="Raleway Bold Italics"/>
                <a:cs typeface="Raleway Bold Italics"/>
                <a:sym typeface="Raleway Bold Italics"/>
              </a:rPr>
              <a:t>a</a:t>
            </a:r>
            <a:r>
              <a:rPr lang="en-US" sz="2000" i="true" b="true">
                <a:solidFill>
                  <a:srgbClr val="FFFFFF"/>
                </a:solidFill>
                <a:latin typeface="Raleway Bold Italics"/>
                <a:ea typeface="Raleway Bold Italics"/>
                <a:cs typeface="Raleway Bold Italics"/>
                <a:sym typeface="Raleway Bold Italics"/>
              </a:rPr>
              <a:t>nd premium conversions.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32A64">
                <a:alpha val="100000"/>
              </a:srgbClr>
            </a:gs>
            <a:gs pos="100000">
              <a:srgbClr val="414C94">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630197" y="7069581"/>
            <a:ext cx="19517450" cy="2188719"/>
            <a:chOff x="0" y="0"/>
            <a:chExt cx="5140398" cy="576453"/>
          </a:xfrm>
        </p:grpSpPr>
        <p:sp>
          <p:nvSpPr>
            <p:cNvPr name="Freeform 3" id="3">
              <a:hlinkClick r:id="rId2" tooltip="https://www.imarcgroup.com/india-voice-recognition-market"/>
            </p:cNvPr>
            <p:cNvSpPr/>
            <p:nvPr/>
          </p:nvSpPr>
          <p:spPr>
            <a:xfrm flipH="false" flipV="false" rot="0">
              <a:off x="0" y="0"/>
              <a:ext cx="5140398" cy="576453"/>
            </a:xfrm>
            <a:custGeom>
              <a:avLst/>
              <a:gdLst/>
              <a:ahLst/>
              <a:cxnLst/>
              <a:rect r="r" b="b" t="t" l="l"/>
              <a:pathLst>
                <a:path h="576453" w="5140398">
                  <a:moveTo>
                    <a:pt x="0" y="0"/>
                  </a:moveTo>
                  <a:lnTo>
                    <a:pt x="5140398" y="0"/>
                  </a:lnTo>
                  <a:lnTo>
                    <a:pt x="5140398" y="576453"/>
                  </a:lnTo>
                  <a:lnTo>
                    <a:pt x="0" y="576453"/>
                  </a:lnTo>
                  <a:close/>
                </a:path>
              </a:pathLst>
            </a:custGeom>
            <a:solidFill>
              <a:srgbClr val="012130">
                <a:alpha val="23922"/>
              </a:srgbClr>
            </a:solidFill>
          </p:spPr>
        </p:sp>
        <p:sp>
          <p:nvSpPr>
            <p:cNvPr name="TextBox 4" id="4"/>
            <p:cNvSpPr txBox="true"/>
            <p:nvPr/>
          </p:nvSpPr>
          <p:spPr>
            <a:xfrm>
              <a:off x="0" y="-28575"/>
              <a:ext cx="5140398" cy="605028"/>
            </a:xfrm>
            <a:prstGeom prst="rect">
              <a:avLst/>
            </a:prstGeom>
          </p:spPr>
          <p:txBody>
            <a:bodyPr anchor="ctr" rtlCol="false" tIns="50800" lIns="50800" bIns="50800" rIns="50800"/>
            <a:lstStyle/>
            <a:p>
              <a:pPr algn="ctr">
                <a:lnSpc>
                  <a:spcPts val="2083"/>
                </a:lnSpc>
              </a:pPr>
            </a:p>
          </p:txBody>
        </p:sp>
      </p:grpSp>
      <p:sp>
        <p:nvSpPr>
          <p:cNvPr name="Freeform 5" id="5"/>
          <p:cNvSpPr/>
          <p:nvPr/>
        </p:nvSpPr>
        <p:spPr>
          <a:xfrm flipH="false" flipV="false" rot="-3647679">
            <a:off x="5750070" y="2254213"/>
            <a:ext cx="27455017" cy="10021081"/>
          </a:xfrm>
          <a:custGeom>
            <a:avLst/>
            <a:gdLst/>
            <a:ahLst/>
            <a:cxnLst/>
            <a:rect r="r" b="b" t="t" l="l"/>
            <a:pathLst>
              <a:path h="10021081" w="27455017">
                <a:moveTo>
                  <a:pt x="0" y="0"/>
                </a:moveTo>
                <a:lnTo>
                  <a:pt x="27455017" y="0"/>
                </a:lnTo>
                <a:lnTo>
                  <a:pt x="27455017" y="10021081"/>
                </a:lnTo>
                <a:lnTo>
                  <a:pt x="0" y="10021081"/>
                </a:lnTo>
                <a:lnTo>
                  <a:pt x="0" y="0"/>
                </a:lnTo>
                <a:close/>
              </a:path>
            </a:pathLst>
          </a:custGeom>
          <a:blipFill>
            <a:blip r:embed="rId3">
              <a:alphaModFix amt="80000"/>
            </a:blip>
            <a:stretch>
              <a:fillRect l="0" t="0" r="0" b="0"/>
            </a:stretch>
          </a:blipFill>
        </p:spPr>
      </p:sp>
      <p:sp>
        <p:nvSpPr>
          <p:cNvPr name="Freeform 6" id="6"/>
          <p:cNvSpPr/>
          <p:nvPr/>
        </p:nvSpPr>
        <p:spPr>
          <a:xfrm flipH="false" flipV="true" rot="-1161320">
            <a:off x="-5537192" y="-4329620"/>
            <a:ext cx="19149891" cy="6989710"/>
          </a:xfrm>
          <a:custGeom>
            <a:avLst/>
            <a:gdLst/>
            <a:ahLst/>
            <a:cxnLst/>
            <a:rect r="r" b="b" t="t" l="l"/>
            <a:pathLst>
              <a:path h="6989710" w="19149891">
                <a:moveTo>
                  <a:pt x="0" y="6989710"/>
                </a:moveTo>
                <a:lnTo>
                  <a:pt x="19149891" y="6989710"/>
                </a:lnTo>
                <a:lnTo>
                  <a:pt x="19149891" y="0"/>
                </a:lnTo>
                <a:lnTo>
                  <a:pt x="0" y="0"/>
                </a:lnTo>
                <a:lnTo>
                  <a:pt x="0" y="6989710"/>
                </a:lnTo>
                <a:close/>
              </a:path>
            </a:pathLst>
          </a:custGeom>
          <a:blipFill>
            <a:blip r:embed="rId3">
              <a:alphaModFix amt="80000"/>
            </a:blip>
            <a:stretch>
              <a:fillRect l="0" t="0" r="0" b="0"/>
            </a:stretch>
          </a:blipFill>
        </p:spPr>
      </p:sp>
      <p:sp>
        <p:nvSpPr>
          <p:cNvPr name="Freeform 7" id="7"/>
          <p:cNvSpPr/>
          <p:nvPr/>
        </p:nvSpPr>
        <p:spPr>
          <a:xfrm flipH="false" flipV="false" rot="0">
            <a:off x="8814917" y="3615315"/>
            <a:ext cx="658167" cy="595940"/>
          </a:xfrm>
          <a:custGeom>
            <a:avLst/>
            <a:gdLst/>
            <a:ahLst/>
            <a:cxnLst/>
            <a:rect r="r" b="b" t="t" l="l"/>
            <a:pathLst>
              <a:path h="595940" w="658167">
                <a:moveTo>
                  <a:pt x="0" y="0"/>
                </a:moveTo>
                <a:lnTo>
                  <a:pt x="658166" y="0"/>
                </a:lnTo>
                <a:lnTo>
                  <a:pt x="658166" y="595940"/>
                </a:lnTo>
                <a:lnTo>
                  <a:pt x="0" y="5959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4555863" y="4411280"/>
            <a:ext cx="9176274" cy="1100845"/>
          </a:xfrm>
          <a:prstGeom prst="rect">
            <a:avLst/>
          </a:prstGeom>
        </p:spPr>
        <p:txBody>
          <a:bodyPr anchor="t" rtlCol="false" tIns="0" lIns="0" bIns="0" rIns="0">
            <a:spAutoFit/>
          </a:bodyPr>
          <a:lstStyle/>
          <a:p>
            <a:pPr algn="ctr">
              <a:lnSpc>
                <a:spcPts val="8143"/>
              </a:lnSpc>
            </a:pPr>
            <a:r>
              <a:rPr lang="en-US" sz="8572" b="true">
                <a:solidFill>
                  <a:srgbClr val="36E9FD"/>
                </a:solidFill>
                <a:latin typeface="Montserrat Heavy"/>
                <a:ea typeface="Montserrat Heavy"/>
                <a:cs typeface="Montserrat Heavy"/>
                <a:sym typeface="Montserrat Heavy"/>
              </a:rPr>
              <a:t>Thank You!</a:t>
            </a:r>
          </a:p>
        </p:txBody>
      </p:sp>
      <p:sp>
        <p:nvSpPr>
          <p:cNvPr name="TextBox 9" id="9"/>
          <p:cNvSpPr txBox="true"/>
          <p:nvPr/>
        </p:nvSpPr>
        <p:spPr>
          <a:xfrm rot="0">
            <a:off x="647988" y="6688581"/>
            <a:ext cx="7815751" cy="381000"/>
          </a:xfrm>
          <a:prstGeom prst="rect">
            <a:avLst/>
          </a:prstGeom>
        </p:spPr>
        <p:txBody>
          <a:bodyPr anchor="t" rtlCol="false" tIns="0" lIns="0" bIns="0" rIns="0">
            <a:spAutoFit/>
          </a:bodyPr>
          <a:lstStyle/>
          <a:p>
            <a:pPr algn="l">
              <a:lnSpc>
                <a:spcPts val="2850"/>
              </a:lnSpc>
            </a:pPr>
            <a:r>
              <a:rPr lang="en-US" sz="3000" b="true">
                <a:solidFill>
                  <a:srgbClr val="FFFFFF"/>
                </a:solidFill>
                <a:latin typeface="Montserrat Bold"/>
                <a:ea typeface="Montserrat Bold"/>
                <a:cs typeface="Montserrat Bold"/>
                <a:sym typeface="Montserrat Bold"/>
              </a:rPr>
              <a:t>Sources:</a:t>
            </a:r>
          </a:p>
        </p:txBody>
      </p:sp>
      <p:sp>
        <p:nvSpPr>
          <p:cNvPr name="TextBox 10" id="10"/>
          <p:cNvSpPr txBox="true"/>
          <p:nvPr/>
        </p:nvSpPr>
        <p:spPr>
          <a:xfrm rot="0">
            <a:off x="699617" y="7217129"/>
            <a:ext cx="13333512" cy="349250"/>
          </a:xfrm>
          <a:prstGeom prst="rect">
            <a:avLst/>
          </a:prstGeom>
        </p:spPr>
        <p:txBody>
          <a:bodyPr anchor="t" rtlCol="false" tIns="0" lIns="0" bIns="0" rIns="0">
            <a:spAutoFit/>
          </a:bodyPr>
          <a:lstStyle/>
          <a:p>
            <a:pPr algn="l">
              <a:lnSpc>
                <a:spcPts val="2800"/>
              </a:lnSpc>
            </a:pPr>
            <a:r>
              <a:rPr lang="en-US" sz="2000" u="sng">
                <a:solidFill>
                  <a:srgbClr val="FFFFFF"/>
                </a:solidFill>
                <a:latin typeface="Arimo"/>
                <a:ea typeface="Arimo"/>
                <a:cs typeface="Arimo"/>
                <a:sym typeface="Arimo"/>
                <a:hlinkClick r:id="rId6" tooltip="https://docs.google.com/spreadsheets/d/1KUNuwnisUSjDZeZ4slgKPNQFW3M4TCD8SDiFcaSJBHA/edit?usp=sharing"/>
              </a:rPr>
              <a:t>https://docs.google.com/spreadsheets/d/1KUNuwnisUSjDZeZ4slgKPNQFW3M4TCD8SDiFcaSJBHA/edit?usp=sharing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Increasing Voice Input Usage</dc:description>
  <dc:identifier>DAGt--_WzWg</dc:identifier>
  <dcterms:modified xsi:type="dcterms:W3CDTF">2011-08-01T06:04:30Z</dcterms:modified>
  <cp:revision>1</cp:revision>
  <dc:title>Milestone 2 Presentation - User Research</dc:title>
</cp:coreProperties>
</file>