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" charset="1" panose="020B05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45331" y="4011517"/>
            <a:ext cx="3472101" cy="1388841"/>
          </a:xfrm>
          <a:custGeom>
            <a:avLst/>
            <a:gdLst/>
            <a:ahLst/>
            <a:cxnLst/>
            <a:rect r="r" b="b" t="t" l="l"/>
            <a:pathLst>
              <a:path h="1388841" w="3472101">
                <a:moveTo>
                  <a:pt x="0" y="0"/>
                </a:moveTo>
                <a:lnTo>
                  <a:pt x="3472102" y="0"/>
                </a:lnTo>
                <a:lnTo>
                  <a:pt x="3472102" y="1388841"/>
                </a:lnTo>
                <a:lnTo>
                  <a:pt x="0" y="1388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17433" y="4382405"/>
            <a:ext cx="64877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Onboarding Product Teardown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30392" y="8443127"/>
            <a:ext cx="38873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Dipak Nandeshwar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0821" y="1380685"/>
            <a:ext cx="2303230" cy="921292"/>
          </a:xfrm>
          <a:custGeom>
            <a:avLst/>
            <a:gdLst/>
            <a:ahLst/>
            <a:cxnLst/>
            <a:rect r="r" b="b" t="t" l="l"/>
            <a:pathLst>
              <a:path h="921292" w="2303230">
                <a:moveTo>
                  <a:pt x="0" y="0"/>
                </a:moveTo>
                <a:lnTo>
                  <a:pt x="2303230" y="0"/>
                </a:lnTo>
                <a:lnTo>
                  <a:pt x="2303230" y="921292"/>
                </a:lnTo>
                <a:lnTo>
                  <a:pt x="0" y="921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90729" y="869577"/>
            <a:ext cx="6732454" cy="791583"/>
            <a:chOff x="0" y="0"/>
            <a:chExt cx="2095204" cy="2463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5204" cy="246348"/>
            </a:xfrm>
            <a:custGeom>
              <a:avLst/>
              <a:gdLst/>
              <a:ahLst/>
              <a:cxnLst/>
              <a:rect r="r" b="b" t="t" l="l"/>
              <a:pathLst>
                <a:path h="246348" w="2095204">
                  <a:moveTo>
                    <a:pt x="1892004" y="0"/>
                  </a:moveTo>
                  <a:lnTo>
                    <a:pt x="203200" y="0"/>
                  </a:lnTo>
                  <a:lnTo>
                    <a:pt x="0" y="123174"/>
                  </a:lnTo>
                  <a:lnTo>
                    <a:pt x="203200" y="246348"/>
                  </a:lnTo>
                  <a:lnTo>
                    <a:pt x="1892004" y="246348"/>
                  </a:lnTo>
                  <a:lnTo>
                    <a:pt x="2095204" y="123174"/>
                  </a:lnTo>
                  <a:lnTo>
                    <a:pt x="1892004" y="0"/>
                  </a:lnTo>
                  <a:close/>
                </a:path>
              </a:pathLst>
            </a:custGeom>
            <a:solidFill>
              <a:srgbClr val="EA4B71">
                <a:alpha val="8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52400" y="-38100"/>
              <a:ext cx="1790404" cy="284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000000">
                      <a:alpha val="88627"/>
                    </a:srgbClr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$23.77B workflow automation market</a:t>
              </a:r>
              <a:r>
                <a:rPr lang="en-US" sz="1899">
                  <a:solidFill>
                    <a:srgbClr val="000000">
                      <a:alpha val="88627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3732" y="2234688"/>
            <a:ext cx="8410268" cy="387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n8n is a 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 automation platform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that uniquely combines AI capabilities with business process automation, giving technical teams the flexibility of code with the speed of no-code.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n8n (pronounced "</a:t>
            </a: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n-eight-n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"): A fair-code licensed, extendable workflow automation tool.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Model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Open-source with paid cloud and enterprise offerings.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Market: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Competes with Zapier, Make, and Pipedream.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Value Prop: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Enables technical users to automate workflows without vendor lock-in.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732" y="6955733"/>
            <a:ext cx="55363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&amp; Business Context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3732" y="7707573"/>
            <a:ext cx="1652556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AI-augmented workflow automation has exploded as firms race to connect SaaS, LLMs, and internal data. n8n competes against Zapier, Make, Pipedream, and Relay in the “developer-friendly, self-hostable” niche.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230 k + active users; 70 k + GitHub stars by mid-2025.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40% YoY user growth after releasing AI Agent nodes.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Revenue via freemium cloud (Starter $20/mo, Pro $50/mo), plus paid self-host licences for SSO/RBAC.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3732" y="1399588"/>
            <a:ext cx="16270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is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8757" y="1774656"/>
            <a:ext cx="435639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Primary Competitors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479568" y="2482395"/>
            <a:ext cx="8506722" cy="171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Zapier -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Market Leader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Make (formerly Integromat) - The Visual Alternative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Microsoft Power Automate - Enterprise Integration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Pipedream - Developer Platform</a:t>
            </a:r>
          </a:p>
          <a:p>
            <a:pPr algn="l">
              <a:lnSpc>
                <a:spcPts val="271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105744" y="3980497"/>
            <a:ext cx="510242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Competitive Advantages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479568" y="4556443"/>
            <a:ext cx="8506722" cy="3084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Effic</a:t>
            </a: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iency: 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economics for high-volume, complex workflows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Flexibility: 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Unlimited customization potential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Sovereignty: 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Self-hosted deployment for security/compliance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Developer Experience: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Node-based approach familiar to</a:t>
            </a: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technical users</a:t>
            </a:r>
          </a:p>
          <a:p>
            <a:pPr algn="l" marL="418790" indent="-209395" lvl="1">
              <a:lnSpc>
                <a:spcPts val="2715"/>
              </a:lnSpc>
              <a:buFont typeface="Arial"/>
              <a:buChar char="•"/>
            </a:pPr>
            <a:r>
              <a:rPr lang="en-US" b="true" sz="1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Community-Driven:</a:t>
            </a:r>
            <a:r>
              <a:rPr lang="en-US" sz="1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Open development model with community contributions</a:t>
            </a:r>
          </a:p>
          <a:p>
            <a:pPr algn="l">
              <a:lnSpc>
                <a:spcPts val="27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70305" y="2057400"/>
            <a:ext cx="6503814" cy="6463481"/>
            <a:chOff x="0" y="0"/>
            <a:chExt cx="1712939" cy="17023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2939" cy="1702316"/>
            </a:xfrm>
            <a:custGeom>
              <a:avLst/>
              <a:gdLst/>
              <a:ahLst/>
              <a:cxnLst/>
              <a:rect r="r" b="b" t="t" l="l"/>
              <a:pathLst>
                <a:path h="1702316" w="1712939">
                  <a:moveTo>
                    <a:pt x="0" y="0"/>
                  </a:moveTo>
                  <a:lnTo>
                    <a:pt x="1712939" y="0"/>
                  </a:lnTo>
                  <a:lnTo>
                    <a:pt x="1712939" y="1702316"/>
                  </a:lnTo>
                  <a:lnTo>
                    <a:pt x="0" y="1702316"/>
                  </a:lnTo>
                  <a:close/>
                </a:path>
              </a:pathLst>
            </a:custGeom>
            <a:solidFill>
              <a:srgbClr val="EA4B7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12939" cy="174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55486" y="3168445"/>
            <a:ext cx="6503814" cy="6463481"/>
            <a:chOff x="0" y="0"/>
            <a:chExt cx="1712939" cy="17023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2939" cy="1702316"/>
            </a:xfrm>
            <a:custGeom>
              <a:avLst/>
              <a:gdLst/>
              <a:ahLst/>
              <a:cxnLst/>
              <a:rect r="r" b="b" t="t" l="l"/>
              <a:pathLst>
                <a:path h="1702316" w="1712939">
                  <a:moveTo>
                    <a:pt x="0" y="0"/>
                  </a:moveTo>
                  <a:lnTo>
                    <a:pt x="1712939" y="0"/>
                  </a:lnTo>
                  <a:lnTo>
                    <a:pt x="1712939" y="1702316"/>
                  </a:lnTo>
                  <a:lnTo>
                    <a:pt x="0" y="1702316"/>
                  </a:lnTo>
                  <a:close/>
                </a:path>
              </a:pathLst>
            </a:custGeom>
            <a:solidFill>
              <a:srgbClr val="EA4B7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12939" cy="174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8026" y="3319157"/>
            <a:ext cx="2964557" cy="364868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blipFill>
              <a:blip r:embed="rId2"/>
              <a:stretch>
                <a:fillRect l="-6923" t="0" r="-6923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147101" y="5136603"/>
            <a:ext cx="3216770" cy="3384278"/>
          </a:xfrm>
          <a:custGeom>
            <a:avLst/>
            <a:gdLst/>
            <a:ahLst/>
            <a:cxnLst/>
            <a:rect r="r" b="b" t="t" l="l"/>
            <a:pathLst>
              <a:path h="3384278" w="3216770">
                <a:moveTo>
                  <a:pt x="0" y="0"/>
                </a:moveTo>
                <a:lnTo>
                  <a:pt x="3216770" y="0"/>
                </a:lnTo>
                <a:lnTo>
                  <a:pt x="3216770" y="3384278"/>
                </a:lnTo>
                <a:lnTo>
                  <a:pt x="0" y="3384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18737" y="1965699"/>
            <a:ext cx="30734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65450" y="2225364"/>
            <a:ext cx="440243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Arjun - Senior DevOps Engineer, 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199147" y="3480051"/>
            <a:ext cx="4807749" cy="2333932"/>
            <a:chOff x="0" y="0"/>
            <a:chExt cx="1266238" cy="6146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66239" cy="614698"/>
            </a:xfrm>
            <a:custGeom>
              <a:avLst/>
              <a:gdLst/>
              <a:ahLst/>
              <a:cxnLst/>
              <a:rect r="r" b="b" t="t" l="l"/>
              <a:pathLst>
                <a:path h="614698" w="1266239">
                  <a:moveTo>
                    <a:pt x="0" y="0"/>
                  </a:moveTo>
                  <a:lnTo>
                    <a:pt x="1266239" y="0"/>
                  </a:lnTo>
                  <a:lnTo>
                    <a:pt x="1266239" y="614698"/>
                  </a:lnTo>
                  <a:lnTo>
                    <a:pt x="0" y="614698"/>
                  </a:lnTo>
                  <a:close/>
                </a:path>
              </a:pathLst>
            </a:custGeom>
            <a:solidFill>
              <a:srgbClr val="FDECD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66238" cy="652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33262" y="4484124"/>
            <a:ext cx="4807749" cy="2333932"/>
            <a:chOff x="0" y="0"/>
            <a:chExt cx="1266238" cy="6146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66239" cy="614698"/>
            </a:xfrm>
            <a:custGeom>
              <a:avLst/>
              <a:gdLst/>
              <a:ahLst/>
              <a:cxnLst/>
              <a:rect r="r" b="b" t="t" l="l"/>
              <a:pathLst>
                <a:path h="614698" w="1266239">
                  <a:moveTo>
                    <a:pt x="0" y="0"/>
                  </a:moveTo>
                  <a:lnTo>
                    <a:pt x="1266239" y="0"/>
                  </a:lnTo>
                  <a:lnTo>
                    <a:pt x="1266239" y="614698"/>
                  </a:lnTo>
                  <a:lnTo>
                    <a:pt x="0" y="614698"/>
                  </a:lnTo>
                  <a:close/>
                </a:path>
              </a:pathLst>
            </a:custGeom>
            <a:solidFill>
              <a:srgbClr val="FDECD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266238" cy="652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65450" y="2560008"/>
            <a:ext cx="4608513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29 years old, Bangalore, Karnataka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363871" y="7297994"/>
            <a:ext cx="4660265" cy="1960306"/>
            <a:chOff x="0" y="0"/>
            <a:chExt cx="1227395" cy="5162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27395" cy="516295"/>
            </a:xfrm>
            <a:custGeom>
              <a:avLst/>
              <a:gdLst/>
              <a:ahLst/>
              <a:cxnLst/>
              <a:rect r="r" b="b" t="t" l="l"/>
              <a:pathLst>
                <a:path h="516295" w="1227395">
                  <a:moveTo>
                    <a:pt x="0" y="0"/>
                  </a:moveTo>
                  <a:lnTo>
                    <a:pt x="1227395" y="0"/>
                  </a:lnTo>
                  <a:lnTo>
                    <a:pt x="1227395" y="516295"/>
                  </a:lnTo>
                  <a:lnTo>
                    <a:pt x="0" y="516295"/>
                  </a:lnTo>
                  <a:close/>
                </a:path>
              </a:pathLst>
            </a:custGeom>
            <a:solidFill>
              <a:srgbClr val="FDECD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27395" cy="554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552583" y="6317840"/>
            <a:ext cx="4660265" cy="1960306"/>
            <a:chOff x="0" y="0"/>
            <a:chExt cx="1227395" cy="51629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27395" cy="516295"/>
            </a:xfrm>
            <a:custGeom>
              <a:avLst/>
              <a:gdLst/>
              <a:ahLst/>
              <a:cxnLst/>
              <a:rect r="r" b="b" t="t" l="l"/>
              <a:pathLst>
                <a:path h="516295" w="1227395">
                  <a:moveTo>
                    <a:pt x="0" y="0"/>
                  </a:moveTo>
                  <a:lnTo>
                    <a:pt x="1227395" y="0"/>
                  </a:lnTo>
                  <a:lnTo>
                    <a:pt x="1227395" y="516295"/>
                  </a:lnTo>
                  <a:lnTo>
                    <a:pt x="0" y="516295"/>
                  </a:lnTo>
                  <a:close/>
                </a:path>
              </a:pathLst>
            </a:custGeom>
            <a:solidFill>
              <a:srgbClr val="FDECD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27395" cy="554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383169" y="3281057"/>
            <a:ext cx="4665663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Priya  - Operations Manager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27 years old, Mumbai, Maharashtra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3681" y="829627"/>
            <a:ext cx="94386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 persona: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Automation-savvy engineer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01268" y="3881449"/>
            <a:ext cx="4315137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Affordable Pricing:</a:t>
            </a: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Solutions that work within Indian startup budgets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99147" y="3156518"/>
            <a:ext cx="13365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D3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033262" y="4160592"/>
            <a:ext cx="13365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D3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63871" y="6974461"/>
            <a:ext cx="2345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D3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Pain Points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93902" y="5994308"/>
            <a:ext cx="23455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D3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Pain Points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01268" y="4578104"/>
            <a:ext cx="4400549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Self-Hosting Options:</a:t>
            </a: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Eliminate recurring cloud costs and ensure data control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28413" y="4816563"/>
            <a:ext cx="4514684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 Source:</a:t>
            </a: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Community-driven solutions with transparent development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28413" y="5571019"/>
            <a:ext cx="4514684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integration</a:t>
            </a:r>
            <a:r>
              <a:rPr lang="en-US" b="true" sz="1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Solution that helps with integration solutions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701549" y="7697726"/>
            <a:ext cx="4041548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 processes resulting in issues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703236" y="8097489"/>
            <a:ext cx="4224796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ulti-language customer communication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099173" y="6708048"/>
            <a:ext cx="307478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xpensive enterprise tools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10087" y="7107463"/>
            <a:ext cx="36586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ntegration with legacy systems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88200" y="962025"/>
            <a:ext cx="4711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User-Journey Mapping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028700" y="2215416"/>
          <a:ext cx="6886575" cy="3352800"/>
        </p:xfrm>
        <a:graphic>
          <a:graphicData uri="http://schemas.openxmlformats.org/presentationml/2006/ole">
            <p:oleObj imgW="8267700" imgH="47244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10241" y="1028700"/>
            <a:ext cx="8630770" cy="5998385"/>
          </a:xfrm>
          <a:custGeom>
            <a:avLst/>
            <a:gdLst/>
            <a:ahLst/>
            <a:cxnLst/>
            <a:rect r="r" b="b" t="t" l="l"/>
            <a:pathLst>
              <a:path h="5998385" w="8630770">
                <a:moveTo>
                  <a:pt x="0" y="0"/>
                </a:moveTo>
                <a:lnTo>
                  <a:pt x="8630770" y="0"/>
                </a:lnTo>
                <a:lnTo>
                  <a:pt x="8630770" y="5998385"/>
                </a:lnTo>
                <a:lnTo>
                  <a:pt x="0" y="5998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947" y="2234318"/>
            <a:ext cx="82247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Pain Points the Onboarding Flow Solves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8097" y="3092538"/>
            <a:ext cx="8365903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control anxiety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early messaging on self-host &amp; fair-code license.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LLM curiosity 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AI Agent templates surfaced at onboarding.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fear 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execution-based pricing explanation during sign-up.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8097" y="6703553"/>
            <a:ext cx="315208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Friction &amp; Gaps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70312"/>
            <a:ext cx="16586895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Cognitive overload: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node list lacks tier-1 quick-starts; Reddit threads cite “700 nodes conspiracy board” overwhelm.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Sparse inline guidance: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only initial tooltip tour; advanced concepts (item vs. list, run-once testing) push users to docs/forums.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Debug opacity: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new users struggle with error traces in sub-workflows; early failures correlate with 22% higher churn.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sandbox template autoload: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competitors preload a working demo (Zapier, Relay).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1767" y="962025"/>
            <a:ext cx="54144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Competitive Comparisons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769806" y="1872093"/>
          <a:ext cx="5029200" cy="2095500"/>
        </p:xfrm>
        <a:graphic>
          <a:graphicData uri="http://schemas.openxmlformats.org/presentationml/2006/ole">
            <p:oleObj imgW="6032500" imgH="3098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769806" y="7072274"/>
            <a:ext cx="15189099" cy="156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2"/>
              </a:lnSpc>
              <a:spcBef>
                <a:spcPct val="0"/>
              </a:spcBef>
            </a:pPr>
            <a:r>
              <a:rPr lang="en-US" sz="22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AI agents mature, onboarding must pivot from “connect apps” to “deploy an autonomous co-worker.” Expect:</a:t>
            </a:r>
          </a:p>
          <a:p>
            <a:pPr algn="l" marL="481499" indent="-240750" lvl="1">
              <a:lnSpc>
                <a:spcPts val="3122"/>
              </a:lnSpc>
              <a:buFont typeface="Arial"/>
              <a:buChar char="•"/>
            </a:pPr>
            <a:r>
              <a:rPr lang="en-US" sz="22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Natural-language flow creation (prototype in roadmap survey).</a:t>
            </a:r>
          </a:p>
          <a:p>
            <a:pPr algn="l" marL="481499" indent="-240750" lvl="1">
              <a:lnSpc>
                <a:spcPts val="3122"/>
              </a:lnSpc>
              <a:buFont typeface="Arial"/>
              <a:buChar char="•"/>
            </a:pPr>
            <a:r>
              <a:rPr lang="en-US" sz="22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Pre-vetted security blueprints to counter enterprise compliance pushback.</a:t>
            </a:r>
          </a:p>
          <a:p>
            <a:pPr algn="l" marL="481499" indent="-240750" lvl="1">
              <a:lnSpc>
                <a:spcPts val="3122"/>
              </a:lnSpc>
              <a:buFont typeface="Arial"/>
              <a:buChar char="•"/>
            </a:pPr>
            <a:r>
              <a:rPr lang="en-US" sz="22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Marketplace-style installation of verticalised onboarding packs (HR, RevOps) bundling nodes + docs.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587236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Strategic Recommendations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028700" y="2310528"/>
          <a:ext cx="3771900" cy="2514600"/>
        </p:xfrm>
        <a:graphic>
          <a:graphicData uri="http://schemas.openxmlformats.org/presentationml/2006/ole">
            <p:oleObj imgW="4521200" imgH="3263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177" y="161402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65885" y="705167"/>
            <a:ext cx="80833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 adoption journey for n8n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056623" y="161402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32947" y="161402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4236" y="605267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67682" y="605267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44006" y="6052672"/>
            <a:ext cx="5479758" cy="4114800"/>
          </a:xfrm>
          <a:custGeom>
            <a:avLst/>
            <a:gdLst/>
            <a:ahLst/>
            <a:cxnLst/>
            <a:rect r="r" b="b" t="t" l="l"/>
            <a:pathLst>
              <a:path h="4114800" w="5479758">
                <a:moveTo>
                  <a:pt x="0" y="0"/>
                </a:moveTo>
                <a:lnTo>
                  <a:pt x="5479758" y="0"/>
                </a:lnTo>
                <a:lnTo>
                  <a:pt x="54797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70260" y="2485227"/>
            <a:ext cx="124559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Awareness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89156" y="2485227"/>
            <a:ext cx="130968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Acquisition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706525" y="2485227"/>
            <a:ext cx="11894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Activation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4978" y="6925310"/>
            <a:ext cx="143827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89156" y="6925310"/>
            <a:ext cx="114131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Retention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706773" y="6925310"/>
            <a:ext cx="11889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1998" y="3245763"/>
            <a:ext cx="4704235" cy="218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Website traffic (unique visits, referrals)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 attribution (Reddit, YouTube, GitHub, newsletters)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 impressions and click-through rate (CTR)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Developer community mentions (e.g., GitHub stars, Reddit threads)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66128" y="3062248"/>
            <a:ext cx="4555744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Signup rate (visits → signup/download)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Drop-off rate on key pages (landing → docs → download)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to first meaningful action (TTFMA) – e.g., creating a workflow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Conversion rate from documentation/tutorials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89977" y="3245763"/>
            <a:ext cx="4522728" cy="18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First workflow completion rate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Nodes used in the first workflow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to first successful run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Error rate during initial setup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Activation funnel completion (setup → build → run)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503160"/>
            <a:ext cx="4915294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Weekly Active Users (WAU) / Monthly Active Users (MAU)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workflows created per user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of active workflows (executed in last 7 days)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 diversity (types of integrations used)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Workflow execution frequency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86299" y="7611110"/>
            <a:ext cx="4350082" cy="18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 7, Day 30 retention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Workflow edits over time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Recurrent workflow execution rate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Notification/email alert engagement (if configured)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Churn rate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49237" y="7503160"/>
            <a:ext cx="4676462" cy="218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Upgrade conversion rate (cloud → team/self-host)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Invitations sent (if team features used)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Plugin/custom node usage (depth of adoption)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 usage volume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Workspace collaboration events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46052" y="4563110"/>
            <a:ext cx="21459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n8n Onboarding Workflow Tool</dc:description>
  <dc:identifier>DAGuolVopOE</dc:identifier>
  <dcterms:modified xsi:type="dcterms:W3CDTF">2011-08-01T06:04:30Z</dcterms:modified>
  <cp:revision>1</cp:revision>
  <dc:title>Presentation - n8n Onboarding Workflow Tool</dc:title>
</cp:coreProperties>
</file>