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serrat Semi-Bold" charset="1" panose="00000700000000000000"/>
      <p:regular r:id="rId11"/>
    </p:embeddedFont>
    <p:embeddedFont>
      <p:font typeface="DM Sans Bold" charset="1" panose="00000000000000000000"/>
      <p:regular r:id="rId12"/>
    </p:embeddedFont>
    <p:embeddedFont>
      <p:font typeface="Raleway Italics" charset="1" panose="00000000000000000000"/>
      <p:regular r:id="rId13"/>
    </p:embeddedFont>
    <p:embeddedFont>
      <p:font typeface="Montserrat Heavy" charset="1" panose="00000A00000000000000"/>
      <p:regular r:id="rId14"/>
    </p:embeddedFont>
    <p:embeddedFont>
      <p:font typeface="Raleway Bold Italics" charset="1" panose="00000000000000000000"/>
      <p:regular r:id="rId15"/>
    </p:embeddedFont>
    <p:embeddedFont>
      <p:font typeface="Raleway" charset="1" panose="00000000000000000000"/>
      <p:regular r:id="rId16"/>
    </p:embeddedFont>
    <p:embeddedFont>
      <p:font typeface="Raleway Bold" charset="1" panose="00000000000000000000"/>
      <p:regular r:id="rId17"/>
    </p:embeddedFont>
    <p:embeddedFont>
      <p:font typeface="DM Sans" charset="1" panose="00000000000000000000"/>
      <p:regular r:id="rId18"/>
    </p:embeddedFont>
    <p:embeddedFont>
      <p:font typeface="Arimo" charset="1" panose="020B0604020202020204"/>
      <p:regular r:id="rId19"/>
    </p:embeddedFont>
    <p:embeddedFont>
      <p:font typeface="Montserrat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5.jpe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imarcgroup.com/india-voice-recognition-market" TargetMode="External" Type="http://schemas.openxmlformats.org/officeDocument/2006/relationships/hyperlink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https://www.imarcgroup.com/india-voice-recognition-market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56814" y="-403607"/>
            <a:ext cx="6531186" cy="11641778"/>
            <a:chOff x="0" y="0"/>
            <a:chExt cx="1720148" cy="3066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0148" cy="3066147"/>
            </a:xfrm>
            <a:custGeom>
              <a:avLst/>
              <a:gdLst/>
              <a:ahLst/>
              <a:cxnLst/>
              <a:rect r="r" b="b" t="t" l="l"/>
              <a:pathLst>
                <a:path h="3066147" w="1720148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74092">
            <a:off x="-3513169" y="8339629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828919">
            <a:off x="1076036" y="-4819412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59632" y="1895410"/>
            <a:ext cx="658167" cy="595940"/>
          </a:xfrm>
          <a:custGeom>
            <a:avLst/>
            <a:gdLst/>
            <a:ahLst/>
            <a:cxnLst/>
            <a:rect r="r" b="b" t="t" l="l"/>
            <a:pathLst>
              <a:path h="595940" w="658167">
                <a:moveTo>
                  <a:pt x="0" y="0"/>
                </a:moveTo>
                <a:lnTo>
                  <a:pt x="658166" y="0"/>
                </a:lnTo>
                <a:lnTo>
                  <a:pt x="658166" y="595939"/>
                </a:lnTo>
                <a:lnTo>
                  <a:pt x="0" y="5959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76543" y="3354279"/>
            <a:ext cx="9506012" cy="142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106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Milestone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860129" y="9258300"/>
            <a:ext cx="3427871" cy="787875"/>
            <a:chOff x="0" y="0"/>
            <a:chExt cx="4570495" cy="10505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570495" cy="1050500"/>
              <a:chOff x="0" y="0"/>
              <a:chExt cx="1768157" cy="4064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68157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768157">
                    <a:moveTo>
                      <a:pt x="1564957" y="0"/>
                    </a:moveTo>
                    <a:cubicBezTo>
                      <a:pt x="1677182" y="0"/>
                      <a:pt x="1768157" y="90976"/>
                      <a:pt x="1768157" y="203200"/>
                    </a:cubicBezTo>
                    <a:cubicBezTo>
                      <a:pt x="1768157" y="315424"/>
                      <a:pt x="1677182" y="406400"/>
                      <a:pt x="1564957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32A64">
                      <a:alpha val="100000"/>
                    </a:srgbClr>
                  </a:gs>
                  <a:gs pos="100000">
                    <a:srgbClr val="414C94">
                      <a:alpha val="100000"/>
                    </a:srgbClr>
                  </a:gs>
                </a:gsLst>
                <a:lin ang="0"/>
              </a:gra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768157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83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3105087" y="435703"/>
              <a:ext cx="492779" cy="232950"/>
            </a:xfrm>
            <a:custGeom>
              <a:avLst/>
              <a:gdLst/>
              <a:ahLst/>
              <a:cxnLst/>
              <a:rect r="r" b="b" t="t" l="l"/>
              <a:pathLst>
                <a:path h="232950" w="492779">
                  <a:moveTo>
                    <a:pt x="0" y="0"/>
                  </a:moveTo>
                  <a:lnTo>
                    <a:pt x="492780" y="0"/>
                  </a:lnTo>
                  <a:lnTo>
                    <a:pt x="492780" y="232950"/>
                  </a:lnTo>
                  <a:lnTo>
                    <a:pt x="0" y="23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799410" y="397587"/>
              <a:ext cx="2025319" cy="356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7"/>
                </a:lnSpc>
              </a:pPr>
              <a:r>
                <a:rPr lang="en-US" sz="1997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next slide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4198633" y="2697054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076543" y="1289655"/>
            <a:ext cx="1876087" cy="1807450"/>
          </a:xfrm>
          <a:custGeom>
            <a:avLst/>
            <a:gdLst/>
            <a:ahLst/>
            <a:cxnLst/>
            <a:rect r="r" b="b" t="t" l="l"/>
            <a:pathLst>
              <a:path h="1807450" w="1876087">
                <a:moveTo>
                  <a:pt x="0" y="0"/>
                </a:moveTo>
                <a:lnTo>
                  <a:pt x="1876087" y="0"/>
                </a:lnTo>
                <a:lnTo>
                  <a:pt x="1876087" y="1807449"/>
                </a:lnTo>
                <a:lnTo>
                  <a:pt x="0" y="18074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7" id="17"/>
          <p:cNvSpPr/>
          <p:nvPr/>
        </p:nvSpPr>
        <p:spPr>
          <a:xfrm>
            <a:off x="4189108" y="2849454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3334875" y="518351"/>
            <a:ext cx="3924425" cy="8372106"/>
          </a:xfrm>
          <a:custGeom>
            <a:avLst/>
            <a:gdLst/>
            <a:ahLst/>
            <a:cxnLst/>
            <a:rect r="r" b="b" t="t" l="l"/>
            <a:pathLst>
              <a:path h="8372106" w="3924425">
                <a:moveTo>
                  <a:pt x="0" y="0"/>
                </a:moveTo>
                <a:lnTo>
                  <a:pt x="3924425" y="0"/>
                </a:lnTo>
                <a:lnTo>
                  <a:pt x="3924425" y="8372106"/>
                </a:lnTo>
                <a:lnTo>
                  <a:pt x="0" y="83721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915542" y="1289655"/>
            <a:ext cx="5840259" cy="1387061"/>
          </a:xfrm>
          <a:custGeom>
            <a:avLst/>
            <a:gdLst/>
            <a:ahLst/>
            <a:cxnLst/>
            <a:rect r="r" b="b" t="t" l="l"/>
            <a:pathLst>
              <a:path h="1387061" w="5840259">
                <a:moveTo>
                  <a:pt x="0" y="0"/>
                </a:moveTo>
                <a:lnTo>
                  <a:pt x="5840259" y="0"/>
                </a:lnTo>
                <a:lnTo>
                  <a:pt x="5840259" y="1387061"/>
                </a:lnTo>
                <a:lnTo>
                  <a:pt x="0" y="138706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76543" y="7622986"/>
            <a:ext cx="6614990" cy="48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3682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Batch 39 - Dipak Nandeshwar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76543" y="4828229"/>
            <a:ext cx="13229980" cy="121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15"/>
              </a:lnSpc>
            </a:pPr>
            <a:r>
              <a:rPr lang="en-US" sz="4963" b="true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Increase the Voice input on the ChatGPT Mobile App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08923" y="7672342"/>
            <a:ext cx="3850990" cy="2332728"/>
            <a:chOff x="0" y="0"/>
            <a:chExt cx="1014253" cy="6143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4253" cy="614381"/>
            </a:xfrm>
            <a:custGeom>
              <a:avLst/>
              <a:gdLst/>
              <a:ahLst/>
              <a:cxnLst/>
              <a:rect r="r" b="b" t="t" l="l"/>
              <a:pathLst>
                <a:path h="614381" w="1014253">
                  <a:moveTo>
                    <a:pt x="0" y="0"/>
                  </a:moveTo>
                  <a:lnTo>
                    <a:pt x="1014253" y="0"/>
                  </a:lnTo>
                  <a:lnTo>
                    <a:pt x="1014253" y="614381"/>
                  </a:lnTo>
                  <a:lnTo>
                    <a:pt x="0" y="61438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14253" cy="652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87427" y="1904370"/>
            <a:ext cx="8851977" cy="4502883"/>
            <a:chOff x="0" y="0"/>
            <a:chExt cx="2331385" cy="1185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31385" cy="1185945"/>
            </a:xfrm>
            <a:custGeom>
              <a:avLst/>
              <a:gdLst/>
              <a:ahLst/>
              <a:cxnLst/>
              <a:rect r="r" b="b" t="t" l="l"/>
              <a:pathLst>
                <a:path h="1185945" w="2331385">
                  <a:moveTo>
                    <a:pt x="0" y="0"/>
                  </a:moveTo>
                  <a:lnTo>
                    <a:pt x="2331385" y="0"/>
                  </a:lnTo>
                  <a:lnTo>
                    <a:pt x="2331385" y="1185945"/>
                  </a:lnTo>
                  <a:lnTo>
                    <a:pt x="0" y="118594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31385" cy="122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1572293">
            <a:off x="-4730113" y="6749268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7363785"/>
            <a:ext cx="2002475" cy="4150207"/>
          </a:xfrm>
          <a:custGeom>
            <a:avLst/>
            <a:gdLst/>
            <a:ahLst/>
            <a:cxnLst/>
            <a:rect r="r" b="b" t="t" l="l"/>
            <a:pathLst>
              <a:path h="4150207" w="2002475">
                <a:moveTo>
                  <a:pt x="0" y="0"/>
                </a:moveTo>
                <a:lnTo>
                  <a:pt x="2002475" y="0"/>
                </a:lnTo>
                <a:lnTo>
                  <a:pt x="2002475" y="4150207"/>
                </a:lnTo>
                <a:lnTo>
                  <a:pt x="0" y="41502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48162" y="2554826"/>
            <a:ext cx="2624820" cy="2445955"/>
          </a:xfrm>
          <a:custGeom>
            <a:avLst/>
            <a:gdLst/>
            <a:ahLst/>
            <a:cxnLst/>
            <a:rect r="r" b="b" t="t" l="l"/>
            <a:pathLst>
              <a:path h="2445955" w="2624820">
                <a:moveTo>
                  <a:pt x="0" y="0"/>
                </a:moveTo>
                <a:lnTo>
                  <a:pt x="2624821" y="0"/>
                </a:lnTo>
                <a:lnTo>
                  <a:pt x="2624821" y="2445955"/>
                </a:lnTo>
                <a:lnTo>
                  <a:pt x="0" y="24459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10" t="0" r="-201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44610" y="6797779"/>
            <a:ext cx="1455862" cy="1455862"/>
          </a:xfrm>
          <a:custGeom>
            <a:avLst/>
            <a:gdLst/>
            <a:ahLst/>
            <a:cxnLst/>
            <a:rect r="r" b="b" t="t" l="l"/>
            <a:pathLst>
              <a:path h="1455862" w="1455862">
                <a:moveTo>
                  <a:pt x="0" y="0"/>
                </a:moveTo>
                <a:lnTo>
                  <a:pt x="1455862" y="0"/>
                </a:lnTo>
                <a:lnTo>
                  <a:pt x="1455862" y="1455862"/>
                </a:lnTo>
                <a:lnTo>
                  <a:pt x="0" y="14558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316933" y="1904370"/>
            <a:ext cx="8851977" cy="4502883"/>
            <a:chOff x="0" y="0"/>
            <a:chExt cx="2331385" cy="11859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31385" cy="1185945"/>
            </a:xfrm>
            <a:custGeom>
              <a:avLst/>
              <a:gdLst/>
              <a:ahLst/>
              <a:cxnLst/>
              <a:rect r="r" b="b" t="t" l="l"/>
              <a:pathLst>
                <a:path h="1185945" w="2331385">
                  <a:moveTo>
                    <a:pt x="0" y="0"/>
                  </a:moveTo>
                  <a:lnTo>
                    <a:pt x="2331385" y="0"/>
                  </a:lnTo>
                  <a:lnTo>
                    <a:pt x="2331385" y="1185945"/>
                  </a:lnTo>
                  <a:lnTo>
                    <a:pt x="0" y="118594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331385" cy="1224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true" rot="1572293">
            <a:off x="8920761" y="-3128128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542043" y="7729641"/>
            <a:ext cx="2504609" cy="1528659"/>
            <a:chOff x="0" y="0"/>
            <a:chExt cx="659650" cy="4026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59650" cy="402610"/>
            </a:xfrm>
            <a:custGeom>
              <a:avLst/>
              <a:gdLst/>
              <a:ahLst/>
              <a:cxnLst/>
              <a:rect r="r" b="b" t="t" l="l"/>
              <a:pathLst>
                <a:path h="402610" w="659650">
                  <a:moveTo>
                    <a:pt x="0" y="0"/>
                  </a:moveTo>
                  <a:lnTo>
                    <a:pt x="659650" y="0"/>
                  </a:lnTo>
                  <a:lnTo>
                    <a:pt x="659650" y="402610"/>
                  </a:lnTo>
                  <a:lnTo>
                    <a:pt x="0" y="40261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59650" cy="440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869654" y="9439275"/>
            <a:ext cx="3427871" cy="787875"/>
            <a:chOff x="0" y="0"/>
            <a:chExt cx="1768157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7198469" y="9766052"/>
            <a:ext cx="369584" cy="174713"/>
          </a:xfrm>
          <a:custGeom>
            <a:avLst/>
            <a:gdLst/>
            <a:ahLst/>
            <a:cxnLst/>
            <a:rect r="r" b="b" t="t" l="l"/>
            <a:pathLst>
              <a:path h="174713" w="369584">
                <a:moveTo>
                  <a:pt x="0" y="0"/>
                </a:moveTo>
                <a:lnTo>
                  <a:pt x="369585" y="0"/>
                </a:lnTo>
                <a:lnTo>
                  <a:pt x="369585" y="174713"/>
                </a:lnTo>
                <a:lnTo>
                  <a:pt x="0" y="1747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5446793" y="6959704"/>
            <a:ext cx="2722116" cy="625662"/>
            <a:chOff x="0" y="0"/>
            <a:chExt cx="1768157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1134998" y="6959704"/>
            <a:ext cx="4063016" cy="625662"/>
            <a:chOff x="0" y="0"/>
            <a:chExt cx="2639142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639142" cy="406400"/>
            </a:xfrm>
            <a:custGeom>
              <a:avLst/>
              <a:gdLst/>
              <a:ahLst/>
              <a:cxnLst/>
              <a:rect r="r" b="b" t="t" l="l"/>
              <a:pathLst>
                <a:path h="406400" w="2639142">
                  <a:moveTo>
                    <a:pt x="2435942" y="0"/>
                  </a:moveTo>
                  <a:cubicBezTo>
                    <a:pt x="2548166" y="0"/>
                    <a:pt x="2639142" y="90976"/>
                    <a:pt x="2639142" y="203200"/>
                  </a:cubicBezTo>
                  <a:cubicBezTo>
                    <a:pt x="2639142" y="315424"/>
                    <a:pt x="2548166" y="406400"/>
                    <a:pt x="243594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63914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455162" y="6970481"/>
            <a:ext cx="8413136" cy="625662"/>
            <a:chOff x="0" y="0"/>
            <a:chExt cx="5464773" cy="406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464773" cy="406400"/>
            </a:xfrm>
            <a:custGeom>
              <a:avLst/>
              <a:gdLst/>
              <a:ahLst/>
              <a:cxnLst/>
              <a:rect r="r" b="b" t="t" l="l"/>
              <a:pathLst>
                <a:path h="406400" w="5464773">
                  <a:moveTo>
                    <a:pt x="5261573" y="0"/>
                  </a:moveTo>
                  <a:cubicBezTo>
                    <a:pt x="5373797" y="0"/>
                    <a:pt x="5464773" y="90976"/>
                    <a:pt x="5464773" y="203200"/>
                  </a:cubicBezTo>
                  <a:cubicBezTo>
                    <a:pt x="5464773" y="315424"/>
                    <a:pt x="5373797" y="406400"/>
                    <a:pt x="526157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5464773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2166475" y="9525"/>
            <a:ext cx="786923" cy="786923"/>
          </a:xfrm>
          <a:custGeom>
            <a:avLst/>
            <a:gdLst/>
            <a:ahLst/>
            <a:cxnLst/>
            <a:rect r="r" b="b" t="t" l="l"/>
            <a:pathLst>
              <a:path h="786923" w="786923">
                <a:moveTo>
                  <a:pt x="0" y="0"/>
                </a:moveTo>
                <a:lnTo>
                  <a:pt x="786923" y="0"/>
                </a:lnTo>
                <a:lnTo>
                  <a:pt x="786923" y="786923"/>
                </a:lnTo>
                <a:lnTo>
                  <a:pt x="0" y="7869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2300472" y="7672342"/>
            <a:ext cx="8834526" cy="2332728"/>
            <a:chOff x="0" y="0"/>
            <a:chExt cx="2326789" cy="61438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326789" cy="614381"/>
            </a:xfrm>
            <a:custGeom>
              <a:avLst/>
              <a:gdLst/>
              <a:ahLst/>
              <a:cxnLst/>
              <a:rect r="r" b="b" t="t" l="l"/>
              <a:pathLst>
                <a:path h="614381" w="2326789">
                  <a:moveTo>
                    <a:pt x="0" y="0"/>
                  </a:moveTo>
                  <a:lnTo>
                    <a:pt x="2326789" y="0"/>
                  </a:lnTo>
                  <a:lnTo>
                    <a:pt x="2326789" y="614381"/>
                  </a:lnTo>
                  <a:lnTo>
                    <a:pt x="0" y="61438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2326789" cy="652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9170520" y="874548"/>
            <a:ext cx="5401738" cy="925048"/>
          </a:xfrm>
          <a:custGeom>
            <a:avLst/>
            <a:gdLst/>
            <a:ahLst/>
            <a:cxnLst/>
            <a:rect r="r" b="b" t="t" l="l"/>
            <a:pathLst>
              <a:path h="925048" w="5401738">
                <a:moveTo>
                  <a:pt x="0" y="0"/>
                </a:moveTo>
                <a:lnTo>
                  <a:pt x="5401738" y="0"/>
                </a:lnTo>
                <a:lnTo>
                  <a:pt x="5401738" y="925047"/>
                </a:lnTo>
                <a:lnTo>
                  <a:pt x="0" y="92504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287427" y="876669"/>
            <a:ext cx="4960735" cy="849526"/>
          </a:xfrm>
          <a:custGeom>
            <a:avLst/>
            <a:gdLst/>
            <a:ahLst/>
            <a:cxnLst/>
            <a:rect r="r" b="b" t="t" l="l"/>
            <a:pathLst>
              <a:path h="849526" w="4960735">
                <a:moveTo>
                  <a:pt x="0" y="0"/>
                </a:moveTo>
                <a:lnTo>
                  <a:pt x="4960735" y="0"/>
                </a:lnTo>
                <a:lnTo>
                  <a:pt x="4960735" y="849526"/>
                </a:lnTo>
                <a:lnTo>
                  <a:pt x="0" y="849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3021192" y="226335"/>
            <a:ext cx="14070778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0"/>
              </a:lnSpc>
            </a:pPr>
            <a:r>
              <a:rPr lang="en-US" sz="38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India’s Voice-Tech Landscape &amp; Mobile Usage Trends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469211" y="9749372"/>
            <a:ext cx="1518989" cy="25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99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next slide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98238" y="1132845"/>
            <a:ext cx="4649925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3000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Market Analysis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87427" y="1875795"/>
            <a:ext cx="9114811" cy="486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0"/>
              </a:lnSpc>
            </a:pPr>
            <a:r>
              <a:rPr lang="en-US" sz="2000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Explosive Growth: </a:t>
            </a: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Voice recognition market projected to grow from $462.8M (2024) to $2.98B (2033) at a 23% CAGR</a:t>
            </a:r>
          </a:p>
          <a:p>
            <a:pPr algn="l">
              <a:lnSpc>
                <a:spcPts val="2580"/>
              </a:lnSpc>
            </a:pPr>
          </a:p>
          <a:p>
            <a:pPr algn="l">
              <a:lnSpc>
                <a:spcPts val="2580"/>
              </a:lnSpc>
            </a:pPr>
            <a:r>
              <a:rPr lang="en-US" sz="2000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Mobile-First Nation: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1.12B mobile connections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806M internet users (majority mobile)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Rural smartphone adoption growing</a:t>
            </a:r>
          </a:p>
          <a:p>
            <a:pPr algn="l">
              <a:lnSpc>
                <a:spcPts val="2580"/>
              </a:lnSpc>
            </a:pPr>
          </a:p>
          <a:p>
            <a:pPr algn="l">
              <a:lnSpc>
                <a:spcPts val="2580"/>
              </a:lnSpc>
            </a:pPr>
            <a:r>
              <a:rPr lang="en-US" sz="2000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Voice Usage Trends: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76% are familiar with voice tech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Hindi usage in Google Assistant is 2× global average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WhatsApp voice notes, Alexa adoption, and voice search surging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Voice search growing at 270% YoY</a:t>
            </a:r>
          </a:p>
          <a:p>
            <a:pPr algn="l">
              <a:lnSpc>
                <a:spcPts val="2580"/>
              </a:lnSpc>
            </a:pPr>
          </a:p>
          <a:p>
            <a:pPr algn="l">
              <a:lnSpc>
                <a:spcPts val="2580"/>
              </a:lnSpc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5542043" y="7178694"/>
            <a:ext cx="2478048" cy="21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5"/>
              </a:lnSpc>
            </a:pPr>
            <a:r>
              <a:rPr lang="en-US" b="true" sz="1700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WHY IT MATTERS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670978" y="7787468"/>
            <a:ext cx="2824728" cy="143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35"/>
              </a:lnSpc>
            </a:pP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India is </a:t>
            </a:r>
          </a:p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</a:t>
            </a: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oice-ready </a:t>
            </a:r>
          </a:p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Multilingual </a:t>
            </a:r>
          </a:p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Mobile-first and </a:t>
            </a:r>
          </a:p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Culturally aligned with spoken interfaces.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316933" y="1125075"/>
            <a:ext cx="8729719" cy="5915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0"/>
              </a:lnSpc>
            </a:pPr>
          </a:p>
          <a:p>
            <a:pPr algn="l">
              <a:lnSpc>
                <a:spcPts val="2448"/>
              </a:lnSpc>
            </a:pP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 Expanding Mobile Internet Penetration</a:t>
            </a:r>
          </a:p>
          <a:p>
            <a:pPr algn="l" marL="863601" indent="-287867" lvl="2">
              <a:lnSpc>
                <a:spcPts val="2580"/>
              </a:lnSpc>
              <a:buFont typeface="Arial"/>
              <a:buChar char="⚬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Over 55.3% of India’s population approx. 806 million people access the internet via mobile devices (out of a total population of 1.46 billion).</a:t>
            </a:r>
          </a:p>
          <a:p>
            <a:pPr algn="l">
              <a:lnSpc>
                <a:spcPts val="2580"/>
              </a:lnSpc>
            </a:pP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Mainstream Voice Feature Adoption</a:t>
            </a:r>
          </a:p>
          <a:p>
            <a:pPr algn="l" marL="863601" indent="-287867" lvl="2">
              <a:lnSpc>
                <a:spcPts val="2580"/>
              </a:lnSpc>
              <a:buFont typeface="Arial"/>
              <a:buChar char="⚬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N</a:t>
            </a: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early 65% (about 524 million people) use voice search, highlighting the convenience and growing preference for hands-free interaction.</a:t>
            </a:r>
          </a:p>
          <a:p>
            <a:pPr algn="l">
              <a:lnSpc>
                <a:spcPts val="2580"/>
              </a:lnSpc>
            </a:pP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Youth and Early Adoption</a:t>
            </a:r>
          </a:p>
          <a:p>
            <a:pPr algn="l" marL="863601" indent="-287867" lvl="2">
              <a:lnSpc>
                <a:spcPts val="2580"/>
              </a:lnSpc>
              <a:buFont typeface="Arial"/>
              <a:buChar char="⚬"/>
            </a:pPr>
            <a:r>
              <a:rPr lang="en-US" sz="200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Over 60% of Gen Z regularly use voice input for search and note-taking, positioning them as a key driver of ongoing growth and innovation.</a:t>
            </a:r>
          </a:p>
          <a:p>
            <a:pPr algn="l">
              <a:lnSpc>
                <a:spcPts val="2448"/>
              </a:lnSpc>
            </a:pPr>
          </a:p>
          <a:p>
            <a:pPr algn="l">
              <a:lnSpc>
                <a:spcPts val="2448"/>
              </a:lnSpc>
            </a:pPr>
          </a:p>
          <a:p>
            <a:pPr algn="l">
              <a:lnSpc>
                <a:spcPts val="2448"/>
              </a:lnSpc>
            </a:pPr>
            <a:r>
              <a:rPr lang="en-US" sz="1898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308923" y="7164584"/>
            <a:ext cx="3598831" cy="21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5"/>
              </a:lnSpc>
            </a:pPr>
            <a:r>
              <a:rPr lang="en-US" b="true" sz="1700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ADDRESSABLE CHALLENGES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308923" y="7813965"/>
            <a:ext cx="3850990" cy="214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Voice often trusted for search and casual tasks, but less for productivity or formal input.</a:t>
            </a:r>
          </a:p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Uptake limited by inconsistent accuracy, low discoverability, and lack of onboarding.</a:t>
            </a:r>
          </a:p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Language support and clear prompts are critical for large-scale adoption.</a:t>
            </a:r>
          </a:p>
          <a:p>
            <a:pPr algn="l">
              <a:lnSpc>
                <a:spcPts val="1935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2639083" y="7158234"/>
            <a:ext cx="7842979" cy="21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5"/>
              </a:lnSpc>
            </a:pPr>
            <a:r>
              <a:rPr lang="en-US" b="true" sz="1700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MAINSTREAM VOICE TECH ADOPTION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2300472" y="7824742"/>
            <a:ext cx="8690063" cy="214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b="true" sz="1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Google Assistant:</a:t>
            </a: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Hugely popular; more than 50% of users interact using Hindi or other regional languages. Commonly used for searching, setting reminders, and general queries.</a:t>
            </a:r>
          </a:p>
          <a:p>
            <a:pPr algn="l">
              <a:lnSpc>
                <a:spcPts val="1935"/>
              </a:lnSpc>
            </a:pPr>
          </a:p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b="true" sz="1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YouTube Voice Search</a:t>
            </a: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: Widely used, especially in Tier 2/3 cities for vernacular content. Voice search accounts for a significant share of YouTube queries in India.</a:t>
            </a:r>
          </a:p>
          <a:p>
            <a:pPr algn="l">
              <a:lnSpc>
                <a:spcPts val="1935"/>
              </a:lnSpc>
            </a:pPr>
          </a:p>
          <a:p>
            <a:pPr algn="l" marL="323850" indent="-161925" lvl="1">
              <a:lnSpc>
                <a:spcPts val="1935"/>
              </a:lnSpc>
              <a:buFont typeface="Arial"/>
              <a:buChar char="•"/>
            </a:pPr>
            <a:r>
              <a:rPr lang="en-US" b="true" sz="1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WhatsApp Voice Notes: </a:t>
            </a:r>
            <a:r>
              <a:rPr lang="en-US"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Heavily utilized for messaging in local languages, favored for ease in noisy environments or when typing is inconvenient.</a:t>
            </a:r>
          </a:p>
          <a:p>
            <a:pPr algn="l">
              <a:lnSpc>
                <a:spcPts val="1935"/>
              </a:lnSpc>
            </a:pPr>
          </a:p>
        </p:txBody>
      </p:sp>
      <p:sp>
        <p:nvSpPr>
          <p:cNvPr name="TextBox 49" id="49"/>
          <p:cNvSpPr txBox="true"/>
          <p:nvPr/>
        </p:nvSpPr>
        <p:spPr>
          <a:xfrm rot="0">
            <a:off x="9737024" y="1159015"/>
            <a:ext cx="649168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3000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Growth Drivers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05779" y="2289949"/>
            <a:ext cx="1602854" cy="6902287"/>
            <a:chOff x="0" y="0"/>
            <a:chExt cx="422151" cy="1817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2151" cy="1817886"/>
            </a:xfrm>
            <a:custGeom>
              <a:avLst/>
              <a:gdLst/>
              <a:ahLst/>
              <a:cxnLst/>
              <a:rect r="r" b="b" t="t" l="l"/>
              <a:pathLst>
                <a:path h="1817886" w="422151">
                  <a:moveTo>
                    <a:pt x="0" y="0"/>
                  </a:moveTo>
                  <a:lnTo>
                    <a:pt x="422151" y="0"/>
                  </a:lnTo>
                  <a:lnTo>
                    <a:pt x="422151" y="1817886"/>
                  </a:lnTo>
                  <a:lnTo>
                    <a:pt x="0" y="1817886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2151" cy="1855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314761">
            <a:off x="6004269" y="6965085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11869" y="1625927"/>
            <a:ext cx="9919906" cy="664022"/>
            <a:chOff x="0" y="0"/>
            <a:chExt cx="2612650" cy="1748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12650" cy="174886"/>
            </a:xfrm>
            <a:custGeom>
              <a:avLst/>
              <a:gdLst/>
              <a:ahLst/>
              <a:cxnLst/>
              <a:rect r="r" b="b" t="t" l="l"/>
              <a:pathLst>
                <a:path h="174886" w="2612650">
                  <a:moveTo>
                    <a:pt x="0" y="0"/>
                  </a:moveTo>
                  <a:lnTo>
                    <a:pt x="2612650" y="0"/>
                  </a:lnTo>
                  <a:lnTo>
                    <a:pt x="2612650" y="174886"/>
                  </a:lnTo>
                  <a:lnTo>
                    <a:pt x="0" y="174886"/>
                  </a:lnTo>
                  <a:close/>
                </a:path>
              </a:pathLst>
            </a:custGeom>
            <a:solidFill>
              <a:srgbClr val="63707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612650" cy="2129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803904" y="9425160"/>
            <a:ext cx="3427871" cy="787875"/>
            <a:chOff x="0" y="0"/>
            <a:chExt cx="1768157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7132719" y="9751937"/>
            <a:ext cx="369584" cy="174713"/>
          </a:xfrm>
          <a:custGeom>
            <a:avLst/>
            <a:gdLst/>
            <a:ahLst/>
            <a:cxnLst/>
            <a:rect r="r" b="b" t="t" l="l"/>
            <a:pathLst>
              <a:path h="174713" w="369584">
                <a:moveTo>
                  <a:pt x="0" y="0"/>
                </a:moveTo>
                <a:lnTo>
                  <a:pt x="369585" y="0"/>
                </a:lnTo>
                <a:lnTo>
                  <a:pt x="369585" y="174713"/>
                </a:lnTo>
                <a:lnTo>
                  <a:pt x="0" y="1747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315375" y="6791633"/>
            <a:ext cx="7996494" cy="1977390"/>
            <a:chOff x="0" y="0"/>
            <a:chExt cx="2106073" cy="52079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06073" cy="520794"/>
            </a:xfrm>
            <a:custGeom>
              <a:avLst/>
              <a:gdLst/>
              <a:ahLst/>
              <a:cxnLst/>
              <a:rect r="r" b="b" t="t" l="l"/>
              <a:pathLst>
                <a:path h="520794" w="2106073">
                  <a:moveTo>
                    <a:pt x="0" y="0"/>
                  </a:moveTo>
                  <a:lnTo>
                    <a:pt x="2106073" y="0"/>
                  </a:lnTo>
                  <a:lnTo>
                    <a:pt x="2106073" y="520794"/>
                  </a:lnTo>
                  <a:lnTo>
                    <a:pt x="0" y="520794"/>
                  </a:lnTo>
                  <a:close/>
                </a:path>
              </a:pathLst>
            </a:custGeom>
            <a:solidFill>
              <a:srgbClr val="01213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106073" cy="5588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5825795" y="8288702"/>
            <a:ext cx="2797859" cy="2797859"/>
            <a:chOff x="0" y="0"/>
            <a:chExt cx="14840029" cy="148400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-24618" t="0" r="-24618" b="0"/>
              </a:stretch>
            </a:blipFill>
          </p:spPr>
        </p:sp>
      </p:grpSp>
      <p:graphicFrame>
        <p:nvGraphicFramePr>
          <p:cNvPr name="Table 21" id="21"/>
          <p:cNvGraphicFramePr>
            <a:graphicFrameLocks noGrp="true"/>
          </p:cNvGraphicFramePr>
          <p:nvPr/>
        </p:nvGraphicFramePr>
        <p:xfrm>
          <a:off x="8311869" y="1625927"/>
          <a:ext cx="9919906" cy="7632373"/>
        </p:xfrm>
        <a:graphic>
          <a:graphicData uri="http://schemas.openxmlformats.org/drawingml/2006/table">
            <a:tbl>
              <a:tblPr/>
              <a:tblGrid>
                <a:gridCol w="1720534"/>
                <a:gridCol w="1886760"/>
                <a:gridCol w="1609879"/>
                <a:gridCol w="1833682"/>
                <a:gridCol w="1531719"/>
                <a:gridCol w="1337331"/>
              </a:tblGrid>
              <a:tr h="6126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b="true" sz="999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Chatgpt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Google Assistant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Whatsapp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Apple Siri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 b="true">
                          <a:solidFill>
                            <a:srgbClr val="FFFFFF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Youtube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2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Multilingual 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Medium (improving, Hindi +)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Extensive (20+ Indian languages)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Native (device language)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Medium (regional Indian languages growing)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High (search in vernacular)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07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Discoverability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Low (mic icon after chat start)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Very High (always on/Hey Google)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Extremely High (UI button)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High (Hey Siri)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Very High (shown next to search)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6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Ease of 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Medium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1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Voice Interaction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Single-turn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Multi-turn, proactivity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Asynchronous (messages/notes)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Multi-turn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Single-turn (search only)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49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Onboarding /Guidance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None (no tutorial)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Present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None (very intuitive)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Present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72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Personalization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High (recognizes voice, learns routines)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None (content only)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Medium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Account-based suggestions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Context Awareness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Moderate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Medium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Medium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723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Offline 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Partial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Partial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None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399"/>
                        </a:lnSpc>
                        <a:defRPr/>
                      </a:pPr>
                      <a:r>
                        <a:rPr lang="en-US" sz="999">
                          <a:solidFill>
                            <a:srgbClr val="FFFFF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 (local storage)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2" id="22"/>
          <p:cNvSpPr/>
          <p:nvPr/>
        </p:nvSpPr>
        <p:spPr>
          <a:xfrm flipH="false" flipV="false" rot="0">
            <a:off x="3927309" y="9525"/>
            <a:ext cx="786923" cy="786923"/>
          </a:xfrm>
          <a:custGeom>
            <a:avLst/>
            <a:gdLst/>
            <a:ahLst/>
            <a:cxnLst/>
            <a:rect r="r" b="b" t="t" l="l"/>
            <a:pathLst>
              <a:path h="786923" w="786923">
                <a:moveTo>
                  <a:pt x="0" y="0"/>
                </a:moveTo>
                <a:lnTo>
                  <a:pt x="786923" y="0"/>
                </a:lnTo>
                <a:lnTo>
                  <a:pt x="786923" y="786923"/>
                </a:lnTo>
                <a:lnTo>
                  <a:pt x="0" y="7869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287427" y="1354137"/>
            <a:ext cx="8024442" cy="4609869"/>
            <a:chOff x="0" y="0"/>
            <a:chExt cx="2113433" cy="121412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113433" cy="1214122"/>
            </a:xfrm>
            <a:custGeom>
              <a:avLst/>
              <a:gdLst/>
              <a:ahLst/>
              <a:cxnLst/>
              <a:rect r="r" b="b" t="t" l="l"/>
              <a:pathLst>
                <a:path h="1214122" w="2113433">
                  <a:moveTo>
                    <a:pt x="0" y="0"/>
                  </a:moveTo>
                  <a:lnTo>
                    <a:pt x="2113433" y="0"/>
                  </a:lnTo>
                  <a:lnTo>
                    <a:pt x="2113433" y="1214122"/>
                  </a:lnTo>
                  <a:lnTo>
                    <a:pt x="0" y="1214122"/>
                  </a:lnTo>
                  <a:close/>
                </a:path>
              </a:pathLst>
            </a:custGeom>
            <a:solidFill>
              <a:srgbClr val="01213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113433" cy="1252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5403461" y="9735257"/>
            <a:ext cx="1518989" cy="25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99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next slide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789014" y="168568"/>
            <a:ext cx="9601468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0"/>
              </a:lnSpc>
            </a:pPr>
            <a:r>
              <a:rPr lang="en-US" sz="38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ChatGPT Mobile UX vs. Voice-First Apps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87427" y="1509068"/>
            <a:ext cx="8118351" cy="4539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Where is it surfaced?</a:t>
            </a:r>
          </a:p>
          <a:p>
            <a:pPr algn="l" marL="863601" indent="-287867" lvl="2">
              <a:lnSpc>
                <a:spcPts val="258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The mic icon/fire icon is present, but only displays after clicking in the text box resulting in low discoverability.</a:t>
            </a:r>
          </a:p>
          <a:p>
            <a:pPr algn="l" marL="863601" indent="-287867" lvl="2">
              <a:lnSpc>
                <a:spcPts val="258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 onboarding, contextual tips, or language-selection options within voice flow.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User Journey Issues:</a:t>
            </a:r>
          </a:p>
          <a:p>
            <a:pPr algn="l" marL="863601" indent="-287867" lvl="2">
              <a:lnSpc>
                <a:spcPts val="258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Voice input is single-turn; users need to repeatedly tap to speak.</a:t>
            </a:r>
          </a:p>
          <a:p>
            <a:pPr algn="l" marL="863601" indent="-287867" lvl="2">
              <a:lnSpc>
                <a:spcPts val="258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Voice rarely personalized; defaults to English with minimal regional adaptation.</a:t>
            </a:r>
          </a:p>
          <a:p>
            <a:pPr algn="l" marL="863601" indent="-287867" lvl="2">
              <a:lnSpc>
                <a:spcPts val="258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App store reviews mention lack of awareness about the feature, requests for more languages, and unreliable recognition.</a:t>
            </a:r>
          </a:p>
          <a:p>
            <a:pPr algn="l">
              <a:lnSpc>
                <a:spcPts val="258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287427" y="1085850"/>
            <a:ext cx="7476137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2499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ChatGPT Mobile Voice Input Analysis</a:t>
            </a:r>
          </a:p>
          <a:p>
            <a:pPr algn="l">
              <a:lnSpc>
                <a:spcPts val="2374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87427" y="6820208"/>
            <a:ext cx="8118351" cy="1948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Lack of proactive prompts or guides for discovering voice features.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 personalization (language, dialect, accent adaptation).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No feedback loop (user reminders or prompts to continue using voice).</a:t>
            </a:r>
          </a:p>
          <a:p>
            <a:pPr algn="l">
              <a:lnSpc>
                <a:spcPts val="258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287427" y="6264583"/>
            <a:ext cx="7476137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2499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UX Gaps to Address</a:t>
            </a:r>
          </a:p>
          <a:p>
            <a:pPr algn="l">
              <a:lnSpc>
                <a:spcPts val="2374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9589748" y="1146502"/>
            <a:ext cx="8390045" cy="3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2499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Comparison of GPT with other voice first apps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017" y="8012430"/>
            <a:ext cx="7206515" cy="2823633"/>
            <a:chOff x="0" y="0"/>
            <a:chExt cx="1898012" cy="7436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98012" cy="743673"/>
            </a:xfrm>
            <a:custGeom>
              <a:avLst/>
              <a:gdLst/>
              <a:ahLst/>
              <a:cxnLst/>
              <a:rect r="r" b="b" t="t" l="l"/>
              <a:pathLst>
                <a:path h="743673" w="1898012">
                  <a:moveTo>
                    <a:pt x="0" y="0"/>
                  </a:moveTo>
                  <a:lnTo>
                    <a:pt x="1898012" y="0"/>
                  </a:lnTo>
                  <a:lnTo>
                    <a:pt x="1898012" y="743673"/>
                  </a:lnTo>
                  <a:lnTo>
                    <a:pt x="0" y="74367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98012" cy="78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314761">
            <a:off x="6315108" y="6337612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1572293">
            <a:off x="8920761" y="-3494855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869654" y="9439275"/>
            <a:ext cx="3427871" cy="787875"/>
            <a:chOff x="0" y="0"/>
            <a:chExt cx="1768157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7198469" y="9766052"/>
            <a:ext cx="369584" cy="174713"/>
          </a:xfrm>
          <a:custGeom>
            <a:avLst/>
            <a:gdLst/>
            <a:ahLst/>
            <a:cxnLst/>
            <a:rect r="r" b="b" t="t" l="l"/>
            <a:pathLst>
              <a:path h="174713" w="369584">
                <a:moveTo>
                  <a:pt x="0" y="0"/>
                </a:moveTo>
                <a:lnTo>
                  <a:pt x="369585" y="0"/>
                </a:lnTo>
                <a:lnTo>
                  <a:pt x="369585" y="174713"/>
                </a:lnTo>
                <a:lnTo>
                  <a:pt x="0" y="1747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600950" y="1971675"/>
            <a:ext cx="10471944" cy="6749891"/>
            <a:chOff x="0" y="0"/>
            <a:chExt cx="2758043" cy="17777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58043" cy="1777749"/>
            </a:xfrm>
            <a:custGeom>
              <a:avLst/>
              <a:gdLst/>
              <a:ahLst/>
              <a:cxnLst/>
              <a:rect r="r" b="b" t="t" l="l"/>
              <a:pathLst>
                <a:path h="1777749" w="2758043">
                  <a:moveTo>
                    <a:pt x="0" y="0"/>
                  </a:moveTo>
                  <a:lnTo>
                    <a:pt x="2758043" y="0"/>
                  </a:lnTo>
                  <a:lnTo>
                    <a:pt x="2758043" y="1777749"/>
                  </a:lnTo>
                  <a:lnTo>
                    <a:pt x="0" y="1777749"/>
                  </a:ln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758043" cy="1815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476057" y="2228850"/>
            <a:ext cx="10821468" cy="6749891"/>
          </a:xfrm>
          <a:custGeom>
            <a:avLst/>
            <a:gdLst/>
            <a:ahLst/>
            <a:cxnLst/>
            <a:rect r="r" b="b" t="t" l="l"/>
            <a:pathLst>
              <a:path h="6749891" w="10821468">
                <a:moveTo>
                  <a:pt x="0" y="0"/>
                </a:moveTo>
                <a:lnTo>
                  <a:pt x="10821468" y="0"/>
                </a:lnTo>
                <a:lnTo>
                  <a:pt x="10821468" y="6749891"/>
                </a:lnTo>
                <a:lnTo>
                  <a:pt x="0" y="67498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404600" y="9525"/>
            <a:ext cx="786923" cy="786923"/>
          </a:xfrm>
          <a:custGeom>
            <a:avLst/>
            <a:gdLst/>
            <a:ahLst/>
            <a:cxnLst/>
            <a:rect r="r" b="b" t="t" l="l"/>
            <a:pathLst>
              <a:path h="786923" w="786923">
                <a:moveTo>
                  <a:pt x="0" y="0"/>
                </a:moveTo>
                <a:lnTo>
                  <a:pt x="786923" y="0"/>
                </a:lnTo>
                <a:lnTo>
                  <a:pt x="786923" y="786923"/>
                </a:lnTo>
                <a:lnTo>
                  <a:pt x="0" y="7869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56542" y="1588701"/>
            <a:ext cx="7206515" cy="2434590"/>
            <a:chOff x="0" y="0"/>
            <a:chExt cx="1898012" cy="64120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98012" cy="641209"/>
            </a:xfrm>
            <a:custGeom>
              <a:avLst/>
              <a:gdLst/>
              <a:ahLst/>
              <a:cxnLst/>
              <a:rect r="r" b="b" t="t" l="l"/>
              <a:pathLst>
                <a:path h="641209" w="1898012">
                  <a:moveTo>
                    <a:pt x="0" y="0"/>
                  </a:moveTo>
                  <a:lnTo>
                    <a:pt x="1898012" y="0"/>
                  </a:lnTo>
                  <a:lnTo>
                    <a:pt x="1898012" y="641209"/>
                  </a:lnTo>
                  <a:lnTo>
                    <a:pt x="0" y="641209"/>
                  </a:lnTo>
                  <a:close/>
                </a:path>
              </a:pathLst>
            </a:custGeom>
            <a:solidFill>
              <a:srgbClr val="63707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898012" cy="679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7017" y="4540152"/>
            <a:ext cx="7206515" cy="2823633"/>
            <a:chOff x="0" y="0"/>
            <a:chExt cx="1898012" cy="74367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98012" cy="743673"/>
            </a:xfrm>
            <a:custGeom>
              <a:avLst/>
              <a:gdLst/>
              <a:ahLst/>
              <a:cxnLst/>
              <a:rect r="r" b="b" t="t" l="l"/>
              <a:pathLst>
                <a:path h="743673" w="1898012">
                  <a:moveTo>
                    <a:pt x="0" y="0"/>
                  </a:moveTo>
                  <a:lnTo>
                    <a:pt x="1898012" y="0"/>
                  </a:lnTo>
                  <a:lnTo>
                    <a:pt x="1898012" y="743673"/>
                  </a:lnTo>
                  <a:lnTo>
                    <a:pt x="0" y="74367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898012" cy="781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1225269" y="1129895"/>
            <a:ext cx="5358321" cy="917612"/>
          </a:xfrm>
          <a:custGeom>
            <a:avLst/>
            <a:gdLst/>
            <a:ahLst/>
            <a:cxnLst/>
            <a:rect r="r" b="b" t="t" l="l"/>
            <a:pathLst>
              <a:path h="917612" w="5358321">
                <a:moveTo>
                  <a:pt x="0" y="0"/>
                </a:moveTo>
                <a:lnTo>
                  <a:pt x="5358320" y="0"/>
                </a:lnTo>
                <a:lnTo>
                  <a:pt x="5358320" y="917612"/>
                </a:lnTo>
                <a:lnTo>
                  <a:pt x="0" y="9176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249523" y="241995"/>
            <a:ext cx="14070778" cy="49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0"/>
              </a:lnSpc>
            </a:pPr>
            <a:r>
              <a:rPr lang="en-US" sz="38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Mapping product outcome to the business outcome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69211" y="9749372"/>
            <a:ext cx="1518989" cy="25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99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next slide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877266" y="1436301"/>
            <a:ext cx="6491682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3000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KPI Tree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0518" y="1560126"/>
            <a:ext cx="7266014" cy="259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🌍 Access + Inclusivity: Voice bridges gap for new internet users (especially non-English speakers, elderly)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⏱️ F</a:t>
            </a: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aster Input → Shorter Time-to-Value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🔁 Habit Forming Loop: Introducing voice can make interactions feel more human and habitual</a:t>
            </a:r>
          </a:p>
          <a:p>
            <a:pPr algn="l" marL="431801" indent="-215900" lvl="1">
              <a:lnSpc>
                <a:spcPts val="2580"/>
              </a:lnSpc>
              <a:buFont typeface="Arial"/>
              <a:buChar char="•"/>
            </a:pPr>
            <a:r>
              <a:rPr lang="en-US" b="true" sz="20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📈 Differentiation: Voice can be a wedge to stand out in India’s AI space</a:t>
            </a:r>
          </a:p>
          <a:p>
            <a:pPr algn="l">
              <a:lnSpc>
                <a:spcPts val="258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200518" y="1104900"/>
            <a:ext cx="7815751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3000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Why Voice Matters for ChatGPT India:</a:t>
            </a:r>
          </a:p>
          <a:p>
            <a:pPr algn="l">
              <a:lnSpc>
                <a:spcPts val="285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200518" y="4099491"/>
            <a:ext cx="7815751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3000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Product Outcomes</a:t>
            </a:r>
          </a:p>
          <a:p>
            <a:pPr algn="l">
              <a:lnSpc>
                <a:spcPts val="285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00518" y="4623366"/>
            <a:ext cx="9114811" cy="2958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0"/>
              </a:lnSpc>
            </a:pPr>
            <a:r>
              <a:rPr lang="en-US" sz="2000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Increased Voice Input Usage Rate</a:t>
            </a:r>
          </a:p>
          <a:p>
            <a:pPr algn="l" marL="259080" indent="-129540" lvl="1">
              <a:lnSpc>
                <a:spcPts val="1548"/>
              </a:lnSpc>
              <a:buFont typeface="Arial"/>
              <a:buChar char="•"/>
            </a:pPr>
            <a:r>
              <a:rPr lang="en-US" b="true" sz="12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Higher % of sessions with voice interactions</a:t>
            </a:r>
          </a:p>
          <a:p>
            <a:pPr algn="l" marL="259080" indent="-129540" lvl="1">
              <a:lnSpc>
                <a:spcPts val="1548"/>
              </a:lnSpc>
              <a:buFont typeface="Arial"/>
              <a:buChar char="•"/>
            </a:pPr>
            <a:r>
              <a:rPr lang="en-US" b="true" sz="12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More users initiating chats with voice</a:t>
            </a:r>
          </a:p>
          <a:p>
            <a:pPr algn="l">
              <a:lnSpc>
                <a:spcPts val="2580"/>
              </a:lnSpc>
            </a:pPr>
            <a:r>
              <a:rPr lang="en-US" sz="2000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Improved Accessibility for Regional &amp; Low-Literacy Users</a:t>
            </a:r>
          </a:p>
          <a:p>
            <a:pPr algn="l" marL="259080" indent="-129540" lvl="1">
              <a:lnSpc>
                <a:spcPts val="1548"/>
              </a:lnSpc>
              <a:buFont typeface="Arial"/>
              <a:buChar char="•"/>
            </a:pPr>
            <a:r>
              <a:rPr lang="en-US" b="true" sz="12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Growth among users who prefer speaking to typing</a:t>
            </a:r>
          </a:p>
          <a:p>
            <a:pPr algn="l" marL="259080" indent="-129540" lvl="1">
              <a:lnSpc>
                <a:spcPts val="1548"/>
              </a:lnSpc>
              <a:buFont typeface="Arial"/>
              <a:buChar char="•"/>
            </a:pPr>
            <a:r>
              <a:rPr lang="en-US" b="true" sz="12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Gre</a:t>
            </a:r>
            <a:r>
              <a:rPr lang="en-US" b="true" sz="12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ater adoption across Tier 2/3 cities &amp; rural segments</a:t>
            </a:r>
          </a:p>
          <a:p>
            <a:pPr algn="l">
              <a:lnSpc>
                <a:spcPts val="2580"/>
              </a:lnSpc>
            </a:pPr>
            <a:r>
              <a:rPr lang="en-US" sz="2000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Higher User Engagement &amp; Session Duration</a:t>
            </a:r>
          </a:p>
          <a:p>
            <a:pPr algn="l" marL="259080" indent="-129540" lvl="1">
              <a:lnSpc>
                <a:spcPts val="1548"/>
              </a:lnSpc>
              <a:buFont typeface="Arial"/>
              <a:buChar char="•"/>
            </a:pPr>
            <a:r>
              <a:rPr lang="en-US" b="true" sz="12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More time spent per session via voice</a:t>
            </a:r>
          </a:p>
          <a:p>
            <a:pPr algn="l" marL="259080" indent="-129540" lvl="1">
              <a:lnSpc>
                <a:spcPts val="1548"/>
              </a:lnSpc>
              <a:buFont typeface="Arial"/>
              <a:buChar char="•"/>
            </a:pPr>
            <a:r>
              <a:rPr lang="en-US" b="true" sz="12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Smoother, more conversational user flow</a:t>
            </a:r>
          </a:p>
          <a:p>
            <a:pPr algn="l">
              <a:lnSpc>
                <a:spcPts val="2580"/>
              </a:lnSpc>
            </a:pPr>
            <a:r>
              <a:rPr lang="en-US" sz="2000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Boost in Retention of Voice-First Users</a:t>
            </a:r>
          </a:p>
          <a:p>
            <a:pPr algn="l" marL="259080" indent="-129540" lvl="1">
              <a:lnSpc>
                <a:spcPts val="1548"/>
              </a:lnSpc>
              <a:buFont typeface="Arial"/>
              <a:buChar char="•"/>
            </a:pPr>
            <a:r>
              <a:rPr lang="en-US" b="true" sz="1200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Higher return rates from voice-preference &amp; non-English users</a:t>
            </a:r>
          </a:p>
          <a:p>
            <a:pPr algn="l">
              <a:lnSpc>
                <a:spcPts val="258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200518" y="7516412"/>
            <a:ext cx="8601215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3000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Business Outcomes</a:t>
            </a:r>
          </a:p>
          <a:p>
            <a:pPr algn="l">
              <a:lnSpc>
                <a:spcPts val="2850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245461" y="7983855"/>
            <a:ext cx="9114811" cy="2386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80"/>
              </a:lnSpc>
              <a:spcBef>
                <a:spcPct val="0"/>
              </a:spcBef>
            </a:pPr>
            <a:r>
              <a:rPr lang="en-US" b="true" sz="2000" i="true" strike="noStrike" u="non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Increase Overall App Engagement</a:t>
            </a:r>
          </a:p>
          <a:p>
            <a:pPr algn="l" marL="259080" indent="-129540" lvl="1">
              <a:lnSpc>
                <a:spcPts val="154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200" i="true" strike="noStrike" u="non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More active users via voice; higher session lengths</a:t>
            </a:r>
          </a:p>
          <a:p>
            <a:pPr algn="l">
              <a:lnSpc>
                <a:spcPts val="2580"/>
              </a:lnSpc>
              <a:spcBef>
                <a:spcPct val="0"/>
              </a:spcBef>
            </a:pPr>
            <a:r>
              <a:rPr lang="en-US" b="true" sz="2000" i="true" strike="noStrike" u="non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Expand Reach to Diverse User Segments</a:t>
            </a:r>
          </a:p>
          <a:p>
            <a:pPr algn="l" marL="259080" indent="-129540" lvl="1">
              <a:lnSpc>
                <a:spcPts val="154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200" i="true" strike="noStrike" u="non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Acquire &amp; retain Tier 2/3, rural, multi-lingual, low-literacy users</a:t>
            </a:r>
          </a:p>
          <a:p>
            <a:pPr algn="l">
              <a:lnSpc>
                <a:spcPts val="2580"/>
              </a:lnSpc>
              <a:spcBef>
                <a:spcPct val="0"/>
              </a:spcBef>
            </a:pPr>
            <a:r>
              <a:rPr lang="en-US" b="true" sz="2000" i="true" strike="noStrike" u="non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Enhance Accessibility &amp; Inclusivity</a:t>
            </a:r>
          </a:p>
          <a:p>
            <a:pPr algn="l" marL="259080" indent="-129540" lvl="1">
              <a:lnSpc>
                <a:spcPts val="154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200" i="true" strike="noStrike" u="non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Lower friction for non-typers; support Indian languages by voice</a:t>
            </a:r>
          </a:p>
          <a:p>
            <a:pPr algn="l">
              <a:lnSpc>
                <a:spcPts val="2580"/>
              </a:lnSpc>
              <a:spcBef>
                <a:spcPct val="0"/>
              </a:spcBef>
            </a:pPr>
            <a:r>
              <a:rPr lang="en-US" b="true" sz="2000" i="true" strike="noStrike" u="non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Strengthen ChatGPT’s Market Position</a:t>
            </a:r>
          </a:p>
          <a:p>
            <a:pPr algn="l" marL="259080" indent="-129540" lvl="1">
              <a:lnSpc>
                <a:spcPts val="154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200" i="true" strike="noStrike" u="non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Compete with Google Assistant, Alexa, WhatsApp; match India’s voice-driven mobile behaviors</a:t>
            </a:r>
          </a:p>
          <a:p>
            <a:pPr algn="l">
              <a:lnSpc>
                <a:spcPts val="25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0197" y="7069581"/>
            <a:ext cx="19517450" cy="2188719"/>
            <a:chOff x="0" y="0"/>
            <a:chExt cx="5140398" cy="576453"/>
          </a:xfrm>
        </p:grpSpPr>
        <p:sp>
          <p:nvSpPr>
            <p:cNvPr name="Freeform 3" id="3">
              <a:hlinkClick r:id="rId2" tooltip="https://www.imarcgroup.com/india-voice-recognition-market"/>
            </p:cNvPr>
            <p:cNvSpPr/>
            <p:nvPr/>
          </p:nvSpPr>
          <p:spPr>
            <a:xfrm flipH="false" flipV="false" rot="0">
              <a:off x="0" y="0"/>
              <a:ext cx="5140398" cy="576453"/>
            </a:xfrm>
            <a:custGeom>
              <a:avLst/>
              <a:gdLst/>
              <a:ahLst/>
              <a:cxnLst/>
              <a:rect r="r" b="b" t="t" l="l"/>
              <a:pathLst>
                <a:path h="576453" w="5140398">
                  <a:moveTo>
                    <a:pt x="0" y="0"/>
                  </a:moveTo>
                  <a:lnTo>
                    <a:pt x="5140398" y="0"/>
                  </a:lnTo>
                  <a:lnTo>
                    <a:pt x="5140398" y="576453"/>
                  </a:lnTo>
                  <a:lnTo>
                    <a:pt x="0" y="576453"/>
                  </a:lnTo>
                  <a:close/>
                </a:path>
              </a:pathLst>
            </a:custGeom>
            <a:solidFill>
              <a:srgbClr val="012130">
                <a:alpha val="2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140398" cy="605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647679">
            <a:off x="5750070" y="2254213"/>
            <a:ext cx="27455017" cy="10021081"/>
          </a:xfrm>
          <a:custGeom>
            <a:avLst/>
            <a:gdLst/>
            <a:ahLst/>
            <a:cxnLst/>
            <a:rect r="r" b="b" t="t" l="l"/>
            <a:pathLst>
              <a:path h="10021081" w="27455017">
                <a:moveTo>
                  <a:pt x="0" y="0"/>
                </a:moveTo>
                <a:lnTo>
                  <a:pt x="27455017" y="0"/>
                </a:lnTo>
                <a:lnTo>
                  <a:pt x="27455017" y="10021081"/>
                </a:lnTo>
                <a:lnTo>
                  <a:pt x="0" y="100210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161320">
            <a:off x="-5537192" y="-4329620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14917" y="3615315"/>
            <a:ext cx="658167" cy="595940"/>
          </a:xfrm>
          <a:custGeom>
            <a:avLst/>
            <a:gdLst/>
            <a:ahLst/>
            <a:cxnLst/>
            <a:rect r="r" b="b" t="t" l="l"/>
            <a:pathLst>
              <a:path h="595940" w="658167">
                <a:moveTo>
                  <a:pt x="0" y="0"/>
                </a:moveTo>
                <a:lnTo>
                  <a:pt x="658166" y="0"/>
                </a:lnTo>
                <a:lnTo>
                  <a:pt x="658166" y="595940"/>
                </a:lnTo>
                <a:lnTo>
                  <a:pt x="0" y="5959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55863" y="4411280"/>
            <a:ext cx="9176274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Thank You!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7988" y="6688581"/>
            <a:ext cx="7815751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30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Sources: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7988" y="7236179"/>
            <a:ext cx="14229821" cy="333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083"/>
              </a:lnSpc>
            </a:pPr>
            <a:r>
              <a:rPr lang="en-US" sz="1488" spc="99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  <a:hlinkClick r:id="rId6" tooltip="https://www.imarcgroup.com/india-voice-recognition-market"/>
              </a:rPr>
              <a:t>HTTPS://WWW.IMARCGROUP.COM/INDIA-VOICE-RECOGNITION-MARKETGRAPH TEXT</a:t>
            </a:r>
          </a:p>
          <a:p>
            <a:pPr algn="just">
              <a:lnSpc>
                <a:spcPts val="2083"/>
              </a:lnSpc>
            </a:pPr>
            <a:r>
              <a:rPr lang="en-US" sz="1488" spc="99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HTTPS://WWW.MID-DAY.COM/SUNDAY-MID-DAY/ARTICLE/THE-AI-WILL-SEE-YOU-NOW-23261139</a:t>
            </a:r>
          </a:p>
          <a:p>
            <a:pPr algn="just">
              <a:lnSpc>
                <a:spcPts val="2083"/>
              </a:lnSpc>
            </a:pPr>
            <a:r>
              <a:rPr lang="en-US" sz="1488" spc="99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HTTPS://WWW.CNBCTV18.COM/BUSINESS/STARTUP/INDIA-AI-VOICE-TECH-MARKET-ELEVENLABS-19582035.HTM</a:t>
            </a:r>
          </a:p>
          <a:p>
            <a:pPr algn="just">
              <a:lnSpc>
                <a:spcPts val="2083"/>
              </a:lnSpc>
            </a:pPr>
            <a:r>
              <a:rPr lang="en-US" sz="1488" spc="99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HTTPS://DATACONOMY.COM/2023/09/05/CHATGPT-INDIA/</a:t>
            </a:r>
          </a:p>
          <a:p>
            <a:pPr algn="just">
              <a:lnSpc>
                <a:spcPts val="2083"/>
              </a:lnSpc>
            </a:pPr>
            <a:r>
              <a:rPr lang="en-US" sz="1488" spc="99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HTTPS://OPENAI.COM/INDEX/CHATGPT/?GSID=9C652B2A-DC0A-4DA3-B0D0-99CCA91593AF</a:t>
            </a:r>
          </a:p>
          <a:p>
            <a:pPr algn="just">
              <a:lnSpc>
                <a:spcPts val="2083"/>
              </a:lnSpc>
            </a:pPr>
            <a:r>
              <a:rPr lang="en-US" sz="1488" spc="99" u="sng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HTTPS://TECHNBRAINSPAGE.HASHNODE.DEV/VOICE-FIRST-MOBILE-APPS-REVOLUTIONIZING-USER-INTERACTION</a:t>
            </a:r>
          </a:p>
          <a:p>
            <a:pPr algn="just">
              <a:lnSpc>
                <a:spcPts val="2083"/>
              </a:lnSpc>
            </a:pPr>
          </a:p>
          <a:p>
            <a:pPr algn="just">
              <a:lnSpc>
                <a:spcPts val="2083"/>
              </a:lnSpc>
            </a:pPr>
          </a:p>
          <a:p>
            <a:pPr algn="just">
              <a:lnSpc>
                <a:spcPts val="2083"/>
              </a:lnSpc>
            </a:pPr>
          </a:p>
          <a:p>
            <a:pPr algn="just">
              <a:lnSpc>
                <a:spcPts val="2083"/>
              </a:lnSpc>
            </a:pPr>
          </a:p>
          <a:p>
            <a:pPr algn="just">
              <a:lnSpc>
                <a:spcPts val="2083"/>
              </a:lnSpc>
              <a:spcBef>
                <a:spcPct val="0"/>
              </a:spcBef>
            </a:pPr>
          </a:p>
          <a:p>
            <a:pPr algn="just">
              <a:lnSpc>
                <a:spcPts val="2083"/>
              </a:lnSpc>
              <a:spcBef>
                <a:spcPct val="0"/>
              </a:spcBef>
            </a:pPr>
          </a:p>
          <a:p>
            <a:pPr algn="just">
              <a:lnSpc>
                <a:spcPts val="20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Increasing Voice Input Usage</dc:description>
  <dc:identifier>DAGt--_WzWg</dc:identifier>
  <dcterms:modified xsi:type="dcterms:W3CDTF">2011-08-01T06:04:30Z</dcterms:modified>
  <cp:revision>1</cp:revision>
  <dc:title>Presentation - Increasing Voice Input Usage</dc:title>
</cp:coreProperties>
</file>