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86" r:id="rId5"/>
    <p:sldId id="277" r:id="rId6"/>
    <p:sldId id="287" r:id="rId7"/>
    <p:sldId id="288" r:id="rId8"/>
    <p:sldId id="308" r:id="rId9"/>
    <p:sldId id="311" r:id="rId10"/>
    <p:sldId id="313" r:id="rId11"/>
    <p:sldId id="314" r:id="rId12"/>
    <p:sldId id="316" r:id="rId13"/>
    <p:sldId id="289" r:id="rId14"/>
    <p:sldId id="315" r:id="rId15"/>
    <p:sldId id="296" r:id="rId16"/>
    <p:sldId id="305" r:id="rId17"/>
    <p:sldId id="309" r:id="rId18"/>
    <p:sldId id="310" r:id="rId19"/>
    <p:sldId id="293" r:id="rId20"/>
    <p:sldId id="306" r:id="rId21"/>
    <p:sldId id="307" r:id="rId22"/>
    <p:sldId id="31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06E52-DA99-4FC3-A7CC-87824906797A}" v="34" dt="2024-05-18T03:14:14.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6" autoAdjust="0"/>
    <p:restoredTop sz="95033" autoAdjust="0"/>
  </p:normalViewPr>
  <p:slideViewPr>
    <p:cSldViewPr snapToGrid="0">
      <p:cViewPr varScale="1">
        <p:scale>
          <a:sx n="79" d="100"/>
          <a:sy n="79" d="100"/>
        </p:scale>
        <p:origin x="47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y Kiran" userId="07bd6d93558d8f86" providerId="LiveId" clId="{B2206E52-DA99-4FC3-A7CC-87824906797A}"/>
    <pc:docChg chg="undo redo custSel addSld modSld">
      <pc:chgData name="Venky Kiran" userId="07bd6d93558d8f86" providerId="LiveId" clId="{B2206E52-DA99-4FC3-A7CC-87824906797A}" dt="2024-05-18T03:18:27.220" v="421" actId="20577"/>
      <pc:docMkLst>
        <pc:docMk/>
      </pc:docMkLst>
      <pc:sldChg chg="modSp mod">
        <pc:chgData name="Venky Kiran" userId="07bd6d93558d8f86" providerId="LiveId" clId="{B2206E52-DA99-4FC3-A7CC-87824906797A}" dt="2024-05-17T14:54:21.158" v="1" actId="113"/>
        <pc:sldMkLst>
          <pc:docMk/>
          <pc:sldMk cId="3005030933" sldId="256"/>
        </pc:sldMkLst>
        <pc:spChg chg="mod">
          <ac:chgData name="Venky Kiran" userId="07bd6d93558d8f86" providerId="LiveId" clId="{B2206E52-DA99-4FC3-A7CC-87824906797A}" dt="2024-05-17T14:54:21.158" v="1" actId="113"/>
          <ac:spMkLst>
            <pc:docMk/>
            <pc:sldMk cId="3005030933" sldId="256"/>
            <ac:spMk id="8" creationId="{7517BFD7-57BB-D310-6A3B-4978E76C63D6}"/>
          </ac:spMkLst>
        </pc:spChg>
      </pc:sldChg>
      <pc:sldChg chg="modSp mod">
        <pc:chgData name="Venky Kiran" userId="07bd6d93558d8f86" providerId="LiveId" clId="{B2206E52-DA99-4FC3-A7CC-87824906797A}" dt="2024-05-18T03:18:27.220" v="421" actId="20577"/>
        <pc:sldMkLst>
          <pc:docMk/>
          <pc:sldMk cId="2859625749" sldId="305"/>
        </pc:sldMkLst>
        <pc:spChg chg="mod">
          <ac:chgData name="Venky Kiran" userId="07bd6d93558d8f86" providerId="LiveId" clId="{B2206E52-DA99-4FC3-A7CC-87824906797A}" dt="2024-05-18T03:18:27.220" v="421" actId="20577"/>
          <ac:spMkLst>
            <pc:docMk/>
            <pc:sldMk cId="2859625749" sldId="305"/>
            <ac:spMk id="2" creationId="{2BDE7261-5898-A2F8-552D-FF3C999A53DB}"/>
          </ac:spMkLst>
        </pc:spChg>
      </pc:sldChg>
      <pc:sldChg chg="modSp mod">
        <pc:chgData name="Venky Kiran" userId="07bd6d93558d8f86" providerId="LiveId" clId="{B2206E52-DA99-4FC3-A7CC-87824906797A}" dt="2024-05-17T22:55:12.292" v="183" actId="313"/>
        <pc:sldMkLst>
          <pc:docMk/>
          <pc:sldMk cId="2859625749" sldId="306"/>
        </pc:sldMkLst>
        <pc:spChg chg="mod">
          <ac:chgData name="Venky Kiran" userId="07bd6d93558d8f86" providerId="LiveId" clId="{B2206E52-DA99-4FC3-A7CC-87824906797A}" dt="2024-05-17T22:55:12.292" v="183" actId="313"/>
          <ac:spMkLst>
            <pc:docMk/>
            <pc:sldMk cId="2859625749" sldId="306"/>
            <ac:spMk id="3" creationId="{00000000-0000-0000-0000-000000000000}"/>
          </ac:spMkLst>
        </pc:spChg>
      </pc:sldChg>
      <pc:sldChg chg="modSp mod">
        <pc:chgData name="Venky Kiran" userId="07bd6d93558d8f86" providerId="LiveId" clId="{B2206E52-DA99-4FC3-A7CC-87824906797A}" dt="2024-05-18T03:18:07.501" v="390" actId="1076"/>
        <pc:sldMkLst>
          <pc:docMk/>
          <pc:sldMk cId="3397029778" sldId="309"/>
        </pc:sldMkLst>
        <pc:spChg chg="mod">
          <ac:chgData name="Venky Kiran" userId="07bd6d93558d8f86" providerId="LiveId" clId="{B2206E52-DA99-4FC3-A7CC-87824906797A}" dt="2024-05-18T03:18:07.501" v="390" actId="1076"/>
          <ac:spMkLst>
            <pc:docMk/>
            <pc:sldMk cId="3397029778" sldId="309"/>
            <ac:spMk id="2" creationId="{2BDE7261-5898-A2F8-552D-FF3C999A53DB}"/>
          </ac:spMkLst>
        </pc:spChg>
        <pc:picChg chg="mod">
          <ac:chgData name="Venky Kiran" userId="07bd6d93558d8f86" providerId="LiveId" clId="{B2206E52-DA99-4FC3-A7CC-87824906797A}" dt="2024-05-18T03:17:55.374" v="388" actId="1076"/>
          <ac:picMkLst>
            <pc:docMk/>
            <pc:sldMk cId="3397029778" sldId="309"/>
            <ac:picMk id="4" creationId="{00000000-0000-0000-0000-000000000000}"/>
          </ac:picMkLst>
        </pc:picChg>
      </pc:sldChg>
      <pc:sldChg chg="modSp mod">
        <pc:chgData name="Venky Kiran" userId="07bd6d93558d8f86" providerId="LiveId" clId="{B2206E52-DA99-4FC3-A7CC-87824906797A}" dt="2024-05-18T03:17:04.806" v="327" actId="20577"/>
        <pc:sldMkLst>
          <pc:docMk/>
          <pc:sldMk cId="592259576" sldId="310"/>
        </pc:sldMkLst>
        <pc:spChg chg="mod">
          <ac:chgData name="Venky Kiran" userId="07bd6d93558d8f86" providerId="LiveId" clId="{B2206E52-DA99-4FC3-A7CC-87824906797A}" dt="2024-05-18T03:17:04.806" v="327" actId="20577"/>
          <ac:spMkLst>
            <pc:docMk/>
            <pc:sldMk cId="592259576" sldId="310"/>
            <ac:spMk id="2" creationId="{2BDE7261-5898-A2F8-552D-FF3C999A53DB}"/>
          </ac:spMkLst>
        </pc:spChg>
      </pc:sldChg>
      <pc:sldChg chg="addSp modSp new mod">
        <pc:chgData name="Venky Kiran" userId="07bd6d93558d8f86" providerId="LiveId" clId="{B2206E52-DA99-4FC3-A7CC-87824906797A}" dt="2024-05-17T22:53:41.126" v="155" actId="1076"/>
        <pc:sldMkLst>
          <pc:docMk/>
          <pc:sldMk cId="3885307088" sldId="316"/>
        </pc:sldMkLst>
        <pc:graphicFrameChg chg="add mod modGraphic">
          <ac:chgData name="Venky Kiran" userId="07bd6d93558d8f86" providerId="LiveId" clId="{B2206E52-DA99-4FC3-A7CC-87824906797A}" dt="2024-05-17T22:53:41.126" v="155" actId="1076"/>
          <ac:graphicFrameMkLst>
            <pc:docMk/>
            <pc:sldMk cId="3885307088" sldId="316"/>
            <ac:graphicFrameMk id="2" creationId="{4F8C9F24-7EE4-EF3A-1FD4-E5DB34EF0994}"/>
          </ac:graphicFrameMkLst>
        </pc:graphicFrameChg>
      </pc:sldChg>
      <pc:sldChg chg="addSp delSp modSp new mod modClrScheme chgLayout">
        <pc:chgData name="Venky Kiran" userId="07bd6d93558d8f86" providerId="LiveId" clId="{B2206E52-DA99-4FC3-A7CC-87824906797A}" dt="2024-05-18T03:13:47.089" v="288" actId="2711"/>
        <pc:sldMkLst>
          <pc:docMk/>
          <pc:sldMk cId="1800299677" sldId="317"/>
        </pc:sldMkLst>
        <pc:spChg chg="add mod">
          <ac:chgData name="Venky Kiran" userId="07bd6d93558d8f86" providerId="LiveId" clId="{B2206E52-DA99-4FC3-A7CC-87824906797A}" dt="2024-05-18T03:13:47.089" v="288" actId="2711"/>
          <ac:spMkLst>
            <pc:docMk/>
            <pc:sldMk cId="1800299677" sldId="317"/>
            <ac:spMk id="2" creationId="{16DF3496-9304-B39D-FD4B-E9A83EB7C9AD}"/>
          </ac:spMkLst>
        </pc:spChg>
        <pc:spChg chg="add del mod">
          <ac:chgData name="Venky Kiran" userId="07bd6d93558d8f86" providerId="LiveId" clId="{B2206E52-DA99-4FC3-A7CC-87824906797A}" dt="2024-05-17T22:54:26.793" v="159" actId="478"/>
          <ac:spMkLst>
            <pc:docMk/>
            <pc:sldMk cId="1800299677" sldId="317"/>
            <ac:spMk id="3" creationId="{5913E5EB-78C3-8559-CEC0-EBBC94E3C899}"/>
          </ac:spMkLst>
        </pc:spChg>
        <pc:spChg chg="add mod">
          <ac:chgData name="Venky Kiran" userId="07bd6d93558d8f86" providerId="LiveId" clId="{B2206E52-DA99-4FC3-A7CC-87824906797A}" dt="2024-05-18T03:13:39.124" v="287" actId="2711"/>
          <ac:spMkLst>
            <pc:docMk/>
            <pc:sldMk cId="1800299677" sldId="317"/>
            <ac:spMk id="3" creationId="{911B5407-73E5-D0CE-AD30-413DB452348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8475-A6DB-C639-D119-9923C4388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3A9687-7597-6156-4170-60E0ECA3A7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E54E9-E61C-4DB4-EADC-51C630DAE6C2}"/>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5" name="Footer Placeholder 4">
            <a:extLst>
              <a:ext uri="{FF2B5EF4-FFF2-40B4-BE49-F238E27FC236}">
                <a16:creationId xmlns:a16="http://schemas.microsoft.com/office/drawing/2014/main" id="{3B9C1A6F-E451-F538-04C9-E50A96215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47B46-6B62-0047-8D13-1564F32842FA}"/>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42760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68D5-9F43-6609-8D19-87C1FC240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03A1AA-C56D-2494-2477-D60E56F13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C0AF6-ECFA-AC47-CDB5-A1F2D9393F69}"/>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5" name="Footer Placeholder 4">
            <a:extLst>
              <a:ext uri="{FF2B5EF4-FFF2-40B4-BE49-F238E27FC236}">
                <a16:creationId xmlns:a16="http://schemas.microsoft.com/office/drawing/2014/main" id="{673DF0B9-2D7B-7DD5-9F26-ED6861312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C4BD8-D52C-483B-1D0E-991E5DC73250}"/>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376644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ED5F04-1E6E-AF13-6137-8455174672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CA1E55-E6A5-F263-20EF-9CBA4FD64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FCB27-515C-AE66-DD3C-FA1CCDBE0FCC}"/>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5" name="Footer Placeholder 4">
            <a:extLst>
              <a:ext uri="{FF2B5EF4-FFF2-40B4-BE49-F238E27FC236}">
                <a16:creationId xmlns:a16="http://schemas.microsoft.com/office/drawing/2014/main" id="{08D94445-45DB-5DBA-9B99-631AE2030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B50A5-FD8E-279A-7B9E-188394803644}"/>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425772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3773-40A0-2F27-614F-B3D91B6F3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DA4B3-D0C2-7035-483A-7E6C923C86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1C8FA-5AD4-6B47-CBA1-7A3F798E3FC9}"/>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5" name="Footer Placeholder 4">
            <a:extLst>
              <a:ext uri="{FF2B5EF4-FFF2-40B4-BE49-F238E27FC236}">
                <a16:creationId xmlns:a16="http://schemas.microsoft.com/office/drawing/2014/main" id="{4862228B-591E-F332-3AD8-CAEFD5BF1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D7FD0-0664-C0E6-3A31-5634E2FED124}"/>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248123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267A-99A0-0AAA-8DD4-D31316B893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3FF9F1-7AFB-15DA-F61C-C604A2B3C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801B7-8B8F-104E-6343-C09293F36A69}"/>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5" name="Footer Placeholder 4">
            <a:extLst>
              <a:ext uri="{FF2B5EF4-FFF2-40B4-BE49-F238E27FC236}">
                <a16:creationId xmlns:a16="http://schemas.microsoft.com/office/drawing/2014/main" id="{274E61A4-67DA-6AFF-0F7A-E9BA1985F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AFC63-26E7-7809-C58E-803171B6AA53}"/>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125552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F04F-4B0D-3EBC-FF78-431CBF69E8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36FDB-B166-E1C9-38C4-46663FB06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437149-A15C-7156-EAA1-B6DFDDF74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462D8-4535-76C5-6542-E95F2B291C53}"/>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6" name="Footer Placeholder 5">
            <a:extLst>
              <a:ext uri="{FF2B5EF4-FFF2-40B4-BE49-F238E27FC236}">
                <a16:creationId xmlns:a16="http://schemas.microsoft.com/office/drawing/2014/main" id="{E477D388-58D1-E7A6-0E21-5E3512473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23A77-E90A-04CF-401B-6A091B6E53F5}"/>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8647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01B6-C3CC-93B6-D48E-1CB6F093DC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A22D2C-8CB6-60EB-A326-BDE6D0DD6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4CA7F-C0D5-9AE9-4E38-514CC3B3D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662BEA-BC16-BA24-A215-0223F866B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30800-5B59-AA81-5AD4-B048861CC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6B668-5601-C079-77AA-3692A647A69A}"/>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8" name="Footer Placeholder 7">
            <a:extLst>
              <a:ext uri="{FF2B5EF4-FFF2-40B4-BE49-F238E27FC236}">
                <a16:creationId xmlns:a16="http://schemas.microsoft.com/office/drawing/2014/main" id="{B057BF2D-B316-E087-A741-D0BB9E9541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F4D06-9F1F-D336-5E0A-A6B133C69A33}"/>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52234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416C-1C62-2CC9-F9F9-CCD11110F8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FF65B-C370-DC9B-01A5-80117F977F10}"/>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4" name="Footer Placeholder 3">
            <a:extLst>
              <a:ext uri="{FF2B5EF4-FFF2-40B4-BE49-F238E27FC236}">
                <a16:creationId xmlns:a16="http://schemas.microsoft.com/office/drawing/2014/main" id="{AC10008C-525D-9B0E-475E-CD004DA3C2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B01AD-4B73-9B25-CF27-063698AC4A32}"/>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71337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B03879-0B1E-F0C5-E482-986E950173BB}"/>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3" name="Footer Placeholder 2">
            <a:extLst>
              <a:ext uri="{FF2B5EF4-FFF2-40B4-BE49-F238E27FC236}">
                <a16:creationId xmlns:a16="http://schemas.microsoft.com/office/drawing/2014/main" id="{1E42FB0C-7707-E8A0-B9AE-D8DEB68E77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7CE98-F73A-2A7F-12ED-88A766741722}"/>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253422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0ACF-43E1-916A-A939-08E8866FA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78F68-2086-8FD4-8C05-D0C828BCC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3B2E9C-EF73-9240-F7EC-39EC3C0DE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7827E-4925-57E5-FBC4-F377AA2B9D13}"/>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6" name="Footer Placeholder 5">
            <a:extLst>
              <a:ext uri="{FF2B5EF4-FFF2-40B4-BE49-F238E27FC236}">
                <a16:creationId xmlns:a16="http://schemas.microsoft.com/office/drawing/2014/main" id="{EBDD0A1C-D625-99B4-165B-3E96C537A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20F5-253C-DEDD-1B9E-2AA5BD998B83}"/>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368781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D2FC-36E1-FCC3-C145-C7090342D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05717A-550A-2D6D-BD8A-FD80A849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3F3B7-6B05-9B6A-003D-46C70EB12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36247-F4FE-49A6-52DC-26FB518A3507}"/>
              </a:ext>
            </a:extLst>
          </p:cNvPr>
          <p:cNvSpPr>
            <a:spLocks noGrp="1"/>
          </p:cNvSpPr>
          <p:nvPr>
            <p:ph type="dt" sz="half" idx="10"/>
          </p:nvPr>
        </p:nvSpPr>
        <p:spPr/>
        <p:txBody>
          <a:bodyPr/>
          <a:lstStyle/>
          <a:p>
            <a:fld id="{DB338BDA-5631-4FA8-BDC6-56A5B4DAE4BF}" type="datetimeFigureOut">
              <a:rPr lang="en-US" smtClean="0"/>
              <a:pPr/>
              <a:t>5/18/2024</a:t>
            </a:fld>
            <a:endParaRPr lang="en-US"/>
          </a:p>
        </p:txBody>
      </p:sp>
      <p:sp>
        <p:nvSpPr>
          <p:cNvPr id="6" name="Footer Placeholder 5">
            <a:extLst>
              <a:ext uri="{FF2B5EF4-FFF2-40B4-BE49-F238E27FC236}">
                <a16:creationId xmlns:a16="http://schemas.microsoft.com/office/drawing/2014/main" id="{2EBA0F40-0D98-6B4B-6014-14421B412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2D239-E395-3610-1401-E2EF7ECA7291}"/>
              </a:ext>
            </a:extLst>
          </p:cNvPr>
          <p:cNvSpPr>
            <a:spLocks noGrp="1"/>
          </p:cNvSpPr>
          <p:nvPr>
            <p:ph type="sldNum" sz="quarter" idx="12"/>
          </p:nvPr>
        </p:nvSpPr>
        <p:spPr/>
        <p:txBody>
          <a:bodyPr/>
          <a:lstStyle/>
          <a:p>
            <a:fld id="{6D4D9E49-4474-44D6-8169-D6A0D9C963A1}" type="slidenum">
              <a:rPr lang="en-US" smtClean="0"/>
              <a:pPr/>
              <a:t>‹#›</a:t>
            </a:fld>
            <a:endParaRPr lang="en-US"/>
          </a:p>
        </p:txBody>
      </p:sp>
    </p:spTree>
    <p:extLst>
      <p:ext uri="{BB962C8B-B14F-4D97-AF65-F5344CB8AC3E}">
        <p14:creationId xmlns:p14="http://schemas.microsoft.com/office/powerpoint/2010/main" val="398490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29C1B-C5BF-5001-D17A-9C444C0D8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00A3F-FEC8-0FD4-0AB1-05DBD3B8F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3918C-DF85-3674-9D08-F19025261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38BDA-5631-4FA8-BDC6-56A5B4DAE4BF}" type="datetimeFigureOut">
              <a:rPr lang="en-US" smtClean="0"/>
              <a:pPr/>
              <a:t>5/18/2024</a:t>
            </a:fld>
            <a:endParaRPr lang="en-US"/>
          </a:p>
        </p:txBody>
      </p:sp>
      <p:sp>
        <p:nvSpPr>
          <p:cNvPr id="5" name="Footer Placeholder 4">
            <a:extLst>
              <a:ext uri="{FF2B5EF4-FFF2-40B4-BE49-F238E27FC236}">
                <a16:creationId xmlns:a16="http://schemas.microsoft.com/office/drawing/2014/main" id="{A2607D40-8876-DA56-17EB-9E76ECA67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5C5D5-4DB1-BD11-6E9A-192DC5D08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D9E49-4474-44D6-8169-D6A0D9C963A1}" type="slidenum">
              <a:rPr lang="en-US" smtClean="0"/>
              <a:pPr/>
              <a:t>‹#›</a:t>
            </a:fld>
            <a:endParaRPr lang="en-US"/>
          </a:p>
        </p:txBody>
      </p:sp>
    </p:spTree>
    <p:extLst>
      <p:ext uri="{BB962C8B-B14F-4D97-AF65-F5344CB8AC3E}">
        <p14:creationId xmlns:p14="http://schemas.microsoft.com/office/powerpoint/2010/main" val="57653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hindawi.com/journals/acisc/2021/5537902/"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researchgate.net/profile/Natarajan-Meghanathan/publication/275220711_Using_Machine_Learning_Algorithms_to_Analyze_Crime_Data/links/571dc8ae08ae408367be5de8/Using-Machine-Learning-Algorithms-to-Analyze-Crime-Data.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loom.com/share/ee3ada0397ae4b628edb3ce9d94d7f7e?sid=7075c461-54cd-432d-9a08-30fcb94a2b0d"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direct.com/science/article/pii/S1877050920313417"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9544719"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C109-FBD5-15ED-C4B9-A67BED71D44C}"/>
              </a:ext>
            </a:extLst>
          </p:cNvPr>
          <p:cNvSpPr>
            <a:spLocks noGrp="1"/>
          </p:cNvSpPr>
          <p:nvPr>
            <p:ph type="ctrTitle"/>
          </p:nvPr>
        </p:nvSpPr>
        <p:spPr>
          <a:xfrm>
            <a:off x="612559" y="1591409"/>
            <a:ext cx="10999433" cy="1249446"/>
          </a:xfrm>
        </p:spPr>
        <p:txBody>
          <a:bodyPr>
            <a:normAutofit/>
          </a:bodyPr>
          <a:lstStyle/>
          <a:p>
            <a:r>
              <a:rPr lang="en-GB" sz="3600" dirty="0">
                <a:latin typeface="Times New Roman" panose="02020603050405020304" pitchFamily="18" charset="0"/>
                <a:cs typeface="Times New Roman" panose="02020603050405020304" pitchFamily="18" charset="0"/>
              </a:rPr>
              <a:t>REAL WORLD CRIME DATA ANALYSIS AND VISUALIZATION USING TABLEAU</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B77785-8F32-2E53-DD73-A7DA8733F21C}"/>
              </a:ext>
            </a:extLst>
          </p:cNvPr>
          <p:cNvSpPr txBox="1"/>
          <p:nvPr/>
        </p:nvSpPr>
        <p:spPr>
          <a:xfrm>
            <a:off x="1099038" y="4314547"/>
            <a:ext cx="4106008" cy="369332"/>
          </a:xfrm>
          <a:prstGeom prst="rect">
            <a:avLst/>
          </a:prstGeom>
          <a:noFill/>
        </p:spPr>
        <p:txBody>
          <a:bodyPr wrap="square" rtlCol="0">
            <a:spAutoFit/>
          </a:bodyPr>
          <a:lstStyle/>
          <a:p>
            <a:r>
              <a:rPr lang="en-US" dirty="0">
                <a:latin typeface="Baskerville Old Face" panose="02020602080505020303" pitchFamily="18" charset="0"/>
              </a:rPr>
              <a:t>GUIDE :  Mr. Khasimpeera Mohammed</a:t>
            </a:r>
          </a:p>
        </p:txBody>
      </p:sp>
      <p:sp>
        <p:nvSpPr>
          <p:cNvPr id="8" name="TextBox 7">
            <a:extLst>
              <a:ext uri="{FF2B5EF4-FFF2-40B4-BE49-F238E27FC236}">
                <a16:creationId xmlns:a16="http://schemas.microsoft.com/office/drawing/2014/main" id="{7517BFD7-57BB-D310-6A3B-4978E76C63D6}"/>
              </a:ext>
            </a:extLst>
          </p:cNvPr>
          <p:cNvSpPr txBox="1"/>
          <p:nvPr/>
        </p:nvSpPr>
        <p:spPr>
          <a:xfrm>
            <a:off x="8256234" y="4314547"/>
            <a:ext cx="3586578" cy="923330"/>
          </a:xfrm>
          <a:prstGeom prst="rect">
            <a:avLst/>
          </a:prstGeom>
          <a:noFill/>
        </p:spPr>
        <p:txBody>
          <a:bodyPr wrap="square" rtlCol="0">
            <a:spAutoFit/>
          </a:bodyPr>
          <a:lstStyle/>
          <a:p>
            <a:r>
              <a:rPr lang="en-US" dirty="0">
                <a:latin typeface="Baskerville Old Face" panose="02020602080505020303" pitchFamily="18" charset="0"/>
              </a:rPr>
              <a:t>Chukka Dinesh Raja</a:t>
            </a:r>
          </a:p>
          <a:p>
            <a:r>
              <a:rPr lang="en-US" dirty="0">
                <a:latin typeface="Baskerville Old Face" panose="02020602080505020303" pitchFamily="18" charset="0"/>
              </a:rPr>
              <a:t>20KT1A0518</a:t>
            </a:r>
          </a:p>
          <a:p>
            <a:endParaRPr lang="en-US" dirty="0">
              <a:latin typeface="Baskerville Old Face" panose="02020602080505020303" pitchFamily="18" charset="0"/>
            </a:endParaRPr>
          </a:p>
        </p:txBody>
      </p:sp>
    </p:spTree>
    <p:extLst>
      <p:ext uri="{BB962C8B-B14F-4D97-AF65-F5344CB8AC3E}">
        <p14:creationId xmlns:p14="http://schemas.microsoft.com/office/powerpoint/2010/main" val="3005030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8066" y="543467"/>
            <a:ext cx="5016117" cy="923330"/>
          </a:xfrm>
          <a:prstGeom prst="rect">
            <a:avLst/>
          </a:prstGeom>
        </p:spPr>
        <p:txBody>
          <a:bodyPr wrap="none">
            <a:spAutoFit/>
          </a:bodyPr>
          <a:lstStyle/>
          <a:p>
            <a:pPr algn="ctr"/>
            <a:r>
              <a:rPr lang="en-US" sz="5400" u="sng" dirty="0">
                <a:latin typeface="Baskerville Old Face" panose="02020602080505020303" pitchFamily="18" charset="0"/>
              </a:rPr>
              <a:t>Literature Review</a:t>
            </a:r>
          </a:p>
        </p:txBody>
      </p:sp>
      <p:sp>
        <p:nvSpPr>
          <p:cNvPr id="4" name="TextBox 3"/>
          <p:cNvSpPr txBox="1"/>
          <p:nvPr/>
        </p:nvSpPr>
        <p:spPr>
          <a:xfrm>
            <a:off x="1406768" y="1723293"/>
            <a:ext cx="10480431" cy="5078313"/>
          </a:xfrm>
          <a:prstGeom prst="rect">
            <a:avLst/>
          </a:prstGeom>
          <a:noFill/>
        </p:spPr>
        <p:txBody>
          <a:bodyPr wrap="square" rtlCol="0">
            <a:spAutoFit/>
          </a:bodyPr>
          <a:lstStyle/>
          <a:p>
            <a:r>
              <a:rPr lang="en-US" b="1" spc="-10" dirty="0">
                <a:latin typeface="Times New Roman" panose="02020603050405020304" pitchFamily="18" charset="0"/>
                <a:ea typeface="Times New Roman" panose="02020603050405020304" pitchFamily="18" charset="0"/>
              </a:rPr>
              <a:t>Title: </a:t>
            </a:r>
            <a:r>
              <a:rPr lang="en-GB" spc="-10" dirty="0">
                <a:latin typeface="Times New Roman" panose="02020603050405020304" pitchFamily="18" charset="0"/>
                <a:ea typeface="Times New Roman" panose="02020603050405020304" pitchFamily="18" charset="0"/>
              </a:rPr>
              <a:t>South Africa crime visualization, trends analysis, and prediction using machine learning linear regression technique</a:t>
            </a:r>
            <a:endParaRPr lang="en-US" spc="-10" dirty="0">
              <a:latin typeface="Times New Roman" panose="02020603050405020304" pitchFamily="18" charset="0"/>
              <a:ea typeface="Times New Roman" panose="02020603050405020304" pitchFamily="18" charset="0"/>
            </a:endParaRPr>
          </a:p>
          <a:p>
            <a:endParaRPr lang="en-US" spc="-10" dirty="0">
              <a:latin typeface="Times New Roman" panose="02020603050405020304" pitchFamily="18" charset="0"/>
            </a:endParaRPr>
          </a:p>
          <a:p>
            <a:r>
              <a:rPr lang="en-US" spc="-10" dirty="0">
                <a:latin typeface="Times New Roman" panose="02020603050405020304" pitchFamily="18" charset="0"/>
                <a:hlinkClick r:id="rId2"/>
              </a:rPr>
              <a:t>https://www.hindawi.com/journals/acisc/2021/5537902/</a:t>
            </a:r>
            <a:endParaRPr lang="en-US" spc="-10" dirty="0">
              <a:latin typeface="Times New Roman" panose="02020603050405020304" pitchFamily="18" charset="0"/>
            </a:endParaRPr>
          </a:p>
          <a:p>
            <a:endParaRPr lang="en-US" spc="-10" dirty="0">
              <a:latin typeface="Times New Roman" panose="02020603050405020304" pitchFamily="18" charset="0"/>
            </a:endParaRPr>
          </a:p>
          <a:p>
            <a:r>
              <a:rPr lang="en-US" spc="-10" dirty="0">
                <a:latin typeface="Times New Roman" panose="02020603050405020304" pitchFamily="18" charset="0"/>
              </a:rPr>
              <a:t>Abstract: </a:t>
            </a:r>
          </a:p>
          <a:p>
            <a:endParaRPr lang="en-US" spc="-10" dirty="0">
              <a:latin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South Africa has been classified as one of the most homicidal, violent, and dangerous places across the globe. Many traditional approaches to data analysis in crime-related studies have been done in South Africa, but the machine learning approach has not been adequately considered. </a:t>
            </a:r>
            <a:endParaRPr lang="en-IN" dirty="0">
              <a:latin typeface="Times New Roman" panose="02020603050405020304" pitchFamily="18" charset="0"/>
              <a:cs typeface="Times New Roman" panose="02020603050405020304" pitchFamily="18" charset="0"/>
            </a:endParaRPr>
          </a:p>
          <a:p>
            <a:r>
              <a:rPr lang="en-GB" spc="-10" dirty="0">
                <a:latin typeface="Times New Roman" panose="02020603050405020304" pitchFamily="18" charset="0"/>
                <a:cs typeface="Times New Roman" panose="02020603050405020304" pitchFamily="18" charset="0"/>
              </a:rPr>
              <a:t> This research work aimed at offering a solution to the problem by building a model that can predict crime. The machine learning approach shall be used to extract useful information from South Africa's nine provinces' crime data. A crime prediction system that can </a:t>
            </a:r>
            <a:r>
              <a:rPr lang="en-GB" spc="-10" dirty="0" err="1">
                <a:latin typeface="Times New Roman" panose="02020603050405020304" pitchFamily="18" charset="0"/>
                <a:cs typeface="Times New Roman" panose="02020603050405020304" pitchFamily="18" charset="0"/>
              </a:rPr>
              <a:t>analyze</a:t>
            </a:r>
            <a:r>
              <a:rPr lang="en-GB" spc="-10" dirty="0">
                <a:latin typeface="Times New Roman" panose="02020603050405020304" pitchFamily="18" charset="0"/>
                <a:cs typeface="Times New Roman" panose="02020603050405020304" pitchFamily="18" charset="0"/>
              </a:rPr>
              <a:t> and predict crime is proposed. To accomplish this, South Africa crime data on 27 crime categories were obtained from the popular data repository “</a:t>
            </a:r>
            <a:r>
              <a:rPr lang="en-GB" spc="-10" dirty="0" err="1">
                <a:latin typeface="Times New Roman" panose="02020603050405020304" pitchFamily="18" charset="0"/>
                <a:cs typeface="Times New Roman" panose="02020603050405020304" pitchFamily="18" charset="0"/>
              </a:rPr>
              <a:t>Kaggle</a:t>
            </a:r>
            <a:r>
              <a:rPr lang="en-GB" spc="-10" dirty="0">
                <a:latin typeface="Times New Roman" panose="02020603050405020304" pitchFamily="18" charset="0"/>
                <a:cs typeface="Times New Roman" panose="02020603050405020304" pitchFamily="18" charset="0"/>
              </a:rPr>
              <a:t>.” Diverse data analytics steps were applied to </a:t>
            </a:r>
            <a:r>
              <a:rPr lang="en-GB" spc="-10" dirty="0" err="1">
                <a:latin typeface="Times New Roman" panose="02020603050405020304" pitchFamily="18" charset="0"/>
                <a:cs typeface="Times New Roman" panose="02020603050405020304" pitchFamily="18" charset="0"/>
              </a:rPr>
              <a:t>preprocess</a:t>
            </a:r>
            <a:r>
              <a:rPr lang="en-GB" spc="-10" dirty="0">
                <a:latin typeface="Times New Roman" panose="02020603050405020304" pitchFamily="18" charset="0"/>
                <a:cs typeface="Times New Roman" panose="02020603050405020304" pitchFamily="18" charset="0"/>
              </a:rPr>
              <a:t> the datasets, and a machine learning algorithm (linear regression) was used to build a predictive model to </a:t>
            </a:r>
            <a:r>
              <a:rPr lang="en-GB" spc="-10" dirty="0" err="1">
                <a:latin typeface="Times New Roman" panose="02020603050405020304" pitchFamily="18" charset="0"/>
                <a:cs typeface="Times New Roman" panose="02020603050405020304" pitchFamily="18" charset="0"/>
              </a:rPr>
              <a:t>analyze</a:t>
            </a:r>
            <a:r>
              <a:rPr lang="en-GB" spc="-10" dirty="0">
                <a:latin typeface="Times New Roman" panose="02020603050405020304" pitchFamily="18" charset="0"/>
                <a:cs typeface="Times New Roman" panose="02020603050405020304" pitchFamily="18" charset="0"/>
              </a:rPr>
              <a:t> data and predict future crime. The appropriate authorities and security agencies in South Africa can have insight into the crime trends and alleviate them to encourage the foreign stakeholders to continue their businesses</a:t>
            </a:r>
            <a:r>
              <a:rPr lang="en-GB" sz="1600" spc="-10" dirty="0">
                <a:latin typeface="Times New Roman" panose="02020603050405020304" pitchFamily="18" charset="0"/>
                <a:cs typeface="Times New Roman" panose="02020603050405020304" pitchFamily="18" charset="0"/>
              </a:rPr>
              <a:t>.</a:t>
            </a:r>
            <a:endParaRPr lang="en-US" sz="16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2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8066" y="543467"/>
            <a:ext cx="5016117" cy="923330"/>
          </a:xfrm>
          <a:prstGeom prst="rect">
            <a:avLst/>
          </a:prstGeom>
        </p:spPr>
        <p:txBody>
          <a:bodyPr wrap="none">
            <a:spAutoFit/>
          </a:bodyPr>
          <a:lstStyle/>
          <a:p>
            <a:pPr algn="ctr"/>
            <a:r>
              <a:rPr lang="en-US" sz="5400" u="sng" dirty="0">
                <a:latin typeface="Baskerville Old Face" panose="02020602080505020303" pitchFamily="18" charset="0"/>
              </a:rPr>
              <a:t>Literature Review</a:t>
            </a:r>
          </a:p>
        </p:txBody>
      </p:sp>
      <p:sp>
        <p:nvSpPr>
          <p:cNvPr id="3" name="TextBox 2"/>
          <p:cNvSpPr txBox="1"/>
          <p:nvPr/>
        </p:nvSpPr>
        <p:spPr>
          <a:xfrm>
            <a:off x="870439" y="1603767"/>
            <a:ext cx="10647486" cy="5078313"/>
          </a:xfrm>
          <a:prstGeom prst="rect">
            <a:avLst/>
          </a:prstGeom>
          <a:noFill/>
        </p:spPr>
        <p:txBody>
          <a:bodyPr wrap="square" rtlCol="0">
            <a:spAutoFit/>
          </a:bodyPr>
          <a:lstStyle/>
          <a:p>
            <a:endParaRPr lang="en-US" spc="-10" dirty="0">
              <a:latin typeface="Times New Roman" panose="02020603050405020304" pitchFamily="18" charset="0"/>
            </a:endParaRPr>
          </a:p>
          <a:p>
            <a:r>
              <a:rPr lang="en-US" b="1" spc="-10" dirty="0">
                <a:latin typeface="Times New Roman" panose="02020603050405020304" pitchFamily="18" charset="0"/>
                <a:ea typeface="Times New Roman" panose="02020603050405020304" pitchFamily="18" charset="0"/>
              </a:rPr>
              <a:t>Title</a:t>
            </a:r>
            <a:r>
              <a:rPr lang="en-US" spc="-10" dirty="0">
                <a:latin typeface="Times New Roman" panose="02020603050405020304" pitchFamily="18" charset="0"/>
                <a:ea typeface="Times New Roman" panose="02020603050405020304" pitchFamily="18" charset="0"/>
              </a:rPr>
              <a:t>:  </a:t>
            </a:r>
            <a:r>
              <a:rPr lang="en-GB" spc="-10" dirty="0">
                <a:latin typeface="Times New Roman" panose="02020603050405020304" pitchFamily="18" charset="0"/>
              </a:rPr>
              <a:t>Using machine learning algorithms to </a:t>
            </a:r>
            <a:r>
              <a:rPr lang="en-GB" spc="-10" dirty="0" err="1">
                <a:latin typeface="Times New Roman" panose="02020603050405020304" pitchFamily="18" charset="0"/>
              </a:rPr>
              <a:t>analyze</a:t>
            </a:r>
            <a:r>
              <a:rPr lang="en-GB" spc="-10" dirty="0">
                <a:latin typeface="Times New Roman" panose="02020603050405020304" pitchFamily="18" charset="0"/>
              </a:rPr>
              <a:t> crime data</a:t>
            </a:r>
          </a:p>
          <a:p>
            <a:endParaRPr lang="en-US" spc="-10" dirty="0">
              <a:latin typeface="Times New Roman" panose="02020603050405020304" pitchFamily="18" charset="0"/>
            </a:endParaRPr>
          </a:p>
          <a:p>
            <a:r>
              <a:rPr lang="en-US" spc="-10" dirty="0">
                <a:latin typeface="Times New Roman" panose="02020603050405020304" pitchFamily="18" charset="0"/>
                <a:hlinkClick r:id="rId2"/>
              </a:rPr>
              <a:t>https://www.researchgate.net/profile/Natarajan-Meghanathan/publication/275220711_Using_Machine_Learning_Algorithms_to_Analyze_Crime_Data/links/571dc8ae08ae408367be5de8/Using-Machine-Learning-Algorithms-to-Analyze-Crime-Data.pdf</a:t>
            </a:r>
            <a:endParaRPr lang="en-US" spc="-10" dirty="0">
              <a:latin typeface="Times New Roman" panose="02020603050405020304" pitchFamily="18" charset="0"/>
            </a:endParaRPr>
          </a:p>
          <a:p>
            <a:endParaRPr lang="en-US" spc="-10" dirty="0">
              <a:latin typeface="Times New Roman" panose="02020603050405020304" pitchFamily="18" charset="0"/>
            </a:endParaRPr>
          </a:p>
          <a:p>
            <a:endParaRPr lang="en-US" spc="-10" dirty="0">
              <a:latin typeface="Times New Roman" panose="02020603050405020304" pitchFamily="18" charset="0"/>
            </a:endParaRPr>
          </a:p>
          <a:p>
            <a:r>
              <a:rPr lang="en-US" spc="-10" dirty="0">
                <a:latin typeface="Times New Roman" panose="02020603050405020304" pitchFamily="18" charset="0"/>
              </a:rPr>
              <a:t>Abstract: </a:t>
            </a:r>
          </a:p>
          <a:p>
            <a:endParaRPr lang="en-IN" dirty="0"/>
          </a:p>
          <a:p>
            <a:r>
              <a:rPr lang="en-GB" sz="1600" spc="-10" dirty="0">
                <a:latin typeface="Times New Roman" panose="02020603050405020304" pitchFamily="18" charset="0"/>
                <a:cs typeface="Times New Roman" panose="02020603050405020304" pitchFamily="18" charset="0"/>
              </a:rPr>
              <a:t>Data mining and machine learning have become a vital part of crime detection and prevention. In this</a:t>
            </a:r>
          </a:p>
          <a:p>
            <a:r>
              <a:rPr lang="en-GB" sz="1600" spc="-10" dirty="0">
                <a:latin typeface="Times New Roman" panose="02020603050405020304" pitchFamily="18" charset="0"/>
                <a:cs typeface="Times New Roman" panose="02020603050405020304" pitchFamily="18" charset="0"/>
              </a:rPr>
              <a:t>research, we use WEKA, an open source data mining software, to conduct a comparative study between the</a:t>
            </a:r>
          </a:p>
          <a:p>
            <a:r>
              <a:rPr lang="en-GB" sz="1600" spc="-10" dirty="0">
                <a:latin typeface="Times New Roman" panose="02020603050405020304" pitchFamily="18" charset="0"/>
                <a:cs typeface="Times New Roman" panose="02020603050405020304" pitchFamily="18" charset="0"/>
              </a:rPr>
              <a:t>violent crime patterns from the Communities and Crime </a:t>
            </a:r>
            <a:r>
              <a:rPr lang="en-GB" sz="1600" spc="-10" dirty="0" err="1">
                <a:latin typeface="Times New Roman" panose="02020603050405020304" pitchFamily="18" charset="0"/>
                <a:cs typeface="Times New Roman" panose="02020603050405020304" pitchFamily="18" charset="0"/>
              </a:rPr>
              <a:t>Unnormalized</a:t>
            </a:r>
            <a:r>
              <a:rPr lang="en-GB" sz="1600" spc="-10" dirty="0">
                <a:latin typeface="Times New Roman" panose="02020603050405020304" pitchFamily="18" charset="0"/>
                <a:cs typeface="Times New Roman" panose="02020603050405020304" pitchFamily="18" charset="0"/>
              </a:rPr>
              <a:t> Dataset provided by the University</a:t>
            </a:r>
          </a:p>
          <a:p>
            <a:r>
              <a:rPr lang="en-GB" sz="1600" spc="-10" dirty="0">
                <a:latin typeface="Times New Roman" panose="02020603050405020304" pitchFamily="18" charset="0"/>
                <a:cs typeface="Times New Roman" panose="02020603050405020304" pitchFamily="18" charset="0"/>
              </a:rPr>
              <a:t>of California-Irvine repository and actual crime statistical data for the state of Mississippi that has been</a:t>
            </a:r>
          </a:p>
          <a:p>
            <a:r>
              <a:rPr lang="en-GB" sz="1600" spc="-10" dirty="0">
                <a:latin typeface="Times New Roman" panose="02020603050405020304" pitchFamily="18" charset="0"/>
                <a:cs typeface="Times New Roman" panose="02020603050405020304" pitchFamily="18" charset="0"/>
              </a:rPr>
              <a:t>provided by neighborhoodscout.com.  We implemented the Linear Regression, Additive Regression, and</a:t>
            </a:r>
          </a:p>
          <a:p>
            <a:r>
              <a:rPr lang="en-GB" sz="1600" spc="-10" dirty="0">
                <a:latin typeface="Times New Roman" panose="02020603050405020304" pitchFamily="18" charset="0"/>
                <a:cs typeface="Times New Roman" panose="02020603050405020304" pitchFamily="18" charset="0"/>
              </a:rPr>
              <a:t>Decision Stump algorithms using the same finite set of features, on the Communities and Crime Dataset.</a:t>
            </a:r>
          </a:p>
          <a:p>
            <a:r>
              <a:rPr lang="en-GB" sz="1600" spc="-10" dirty="0">
                <a:latin typeface="Times New Roman" panose="02020603050405020304" pitchFamily="18" charset="0"/>
                <a:cs typeface="Times New Roman" panose="02020603050405020304" pitchFamily="18" charset="0"/>
              </a:rPr>
              <a:t>Overall, the linear regression algorithm performed the best among the three selected algorithms. The scope</a:t>
            </a:r>
          </a:p>
          <a:p>
            <a:r>
              <a:rPr lang="en-GB" sz="1600" spc="-10" dirty="0">
                <a:latin typeface="Times New Roman" panose="02020603050405020304" pitchFamily="18" charset="0"/>
                <a:cs typeface="Times New Roman" panose="02020603050405020304" pitchFamily="18" charset="0"/>
              </a:rPr>
              <a:t>of this project is to prove how effective and accurate the machine learning algorithms used in data mining</a:t>
            </a:r>
          </a:p>
          <a:p>
            <a:r>
              <a:rPr lang="en-GB" sz="1600" spc="-10" dirty="0">
                <a:latin typeface="Times New Roman" panose="02020603050405020304" pitchFamily="18" charset="0"/>
                <a:cs typeface="Times New Roman" panose="02020603050405020304" pitchFamily="18" charset="0"/>
              </a:rPr>
              <a:t>analysis can be at predicting violent crime patterns.</a:t>
            </a:r>
            <a:endParaRPr lang="en-US" sz="1600" spc="-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F8C9F24-7EE4-EF3A-1FD4-E5DB34EF0994}"/>
              </a:ext>
            </a:extLst>
          </p:cNvPr>
          <p:cNvGraphicFramePr>
            <a:graphicFrameLocks noGrp="1"/>
          </p:cNvGraphicFramePr>
          <p:nvPr>
            <p:extLst>
              <p:ext uri="{D42A27DB-BD31-4B8C-83A1-F6EECF244321}">
                <p14:modId xmlns:p14="http://schemas.microsoft.com/office/powerpoint/2010/main" val="1782197986"/>
              </p:ext>
            </p:extLst>
          </p:nvPr>
        </p:nvGraphicFramePr>
        <p:xfrm>
          <a:off x="1770432" y="508492"/>
          <a:ext cx="8356062" cy="5841016"/>
        </p:xfrm>
        <a:graphic>
          <a:graphicData uri="http://schemas.openxmlformats.org/drawingml/2006/table">
            <a:tbl>
              <a:tblPr firstRow="1" lastCol="1" bandRow="1">
                <a:tableStyleId>{5C22544A-7EE6-4342-B048-85BDC9FD1C3A}</a:tableStyleId>
              </a:tblPr>
              <a:tblGrid>
                <a:gridCol w="975954">
                  <a:extLst>
                    <a:ext uri="{9D8B030D-6E8A-4147-A177-3AD203B41FA5}">
                      <a16:colId xmlns:a16="http://schemas.microsoft.com/office/drawing/2014/main" val="1613190820"/>
                    </a:ext>
                  </a:extLst>
                </a:gridCol>
                <a:gridCol w="2460036">
                  <a:extLst>
                    <a:ext uri="{9D8B030D-6E8A-4147-A177-3AD203B41FA5}">
                      <a16:colId xmlns:a16="http://schemas.microsoft.com/office/drawing/2014/main" val="1041652309"/>
                    </a:ext>
                  </a:extLst>
                </a:gridCol>
                <a:gridCol w="2460036">
                  <a:extLst>
                    <a:ext uri="{9D8B030D-6E8A-4147-A177-3AD203B41FA5}">
                      <a16:colId xmlns:a16="http://schemas.microsoft.com/office/drawing/2014/main" val="3842593302"/>
                    </a:ext>
                  </a:extLst>
                </a:gridCol>
                <a:gridCol w="2460036">
                  <a:extLst>
                    <a:ext uri="{9D8B030D-6E8A-4147-A177-3AD203B41FA5}">
                      <a16:colId xmlns:a16="http://schemas.microsoft.com/office/drawing/2014/main" val="3632773775"/>
                    </a:ext>
                  </a:extLst>
                </a:gridCol>
              </a:tblGrid>
              <a:tr h="685535">
                <a:tc>
                  <a:txBody>
                    <a:bodyPr/>
                    <a:lstStyle/>
                    <a:p>
                      <a:r>
                        <a:rPr lang="en-US" dirty="0"/>
                        <a:t>S.NO</a:t>
                      </a:r>
                      <a:endParaRPr lang="en-IN" dirty="0"/>
                    </a:p>
                  </a:txBody>
                  <a:tcPr/>
                </a:tc>
                <a:tc>
                  <a:txBody>
                    <a:bodyPr/>
                    <a:lstStyle/>
                    <a:p>
                      <a:r>
                        <a:rPr lang="en-US" dirty="0"/>
                        <a:t>Author Name</a:t>
                      </a:r>
                      <a:endParaRPr lang="en-IN" dirty="0"/>
                    </a:p>
                  </a:txBody>
                  <a:tcPr/>
                </a:tc>
                <a:tc>
                  <a:txBody>
                    <a:bodyPr/>
                    <a:lstStyle/>
                    <a:p>
                      <a:r>
                        <a:rPr lang="en-US" dirty="0"/>
                        <a:t>Title of the paper</a:t>
                      </a:r>
                      <a:endParaRPr lang="en-IN" dirty="0"/>
                    </a:p>
                  </a:txBody>
                  <a:tcPr/>
                </a:tc>
                <a:tc>
                  <a:txBody>
                    <a:bodyPr/>
                    <a:lstStyle/>
                    <a:p>
                      <a:r>
                        <a:rPr lang="en-US" dirty="0"/>
                        <a:t>Algorithms Used</a:t>
                      </a:r>
                      <a:endParaRPr lang="en-IN" dirty="0"/>
                    </a:p>
                  </a:txBody>
                  <a:tcPr/>
                </a:tc>
                <a:extLst>
                  <a:ext uri="{0D108BD9-81ED-4DB2-BD59-A6C34878D82A}">
                    <a16:rowId xmlns:a16="http://schemas.microsoft.com/office/drawing/2014/main" val="4234641431"/>
                  </a:ext>
                </a:extLst>
              </a:tr>
              <a:tr h="1193647">
                <a:tc>
                  <a:txBody>
                    <a:bodyPr/>
                    <a:lstStyle/>
                    <a:p>
                      <a:r>
                        <a:rPr lang="en-US" dirty="0"/>
                        <a:t>1</a:t>
                      </a:r>
                      <a:endParaRPr lang="en-IN" dirty="0"/>
                    </a:p>
                  </a:txBody>
                  <a:tcPr/>
                </a:tc>
                <a:tc>
                  <a:txBody>
                    <a:bodyPr/>
                    <a:lstStyle/>
                    <a:p>
                      <a:r>
                        <a:rPr lang="en-IN" sz="1800" kern="1200" dirty="0">
                          <a:solidFill>
                            <a:schemeClr val="dk1"/>
                          </a:solidFill>
                          <a:effectLst/>
                          <a:latin typeface="+mn-lt"/>
                          <a:ea typeface="+mn-ea"/>
                          <a:cs typeface="+mn-cs"/>
                        </a:rPr>
                        <a:t>D. Mungekar</a:t>
                      </a:r>
                      <a:endParaRPr lang="en-IN" dirty="0"/>
                    </a:p>
                  </a:txBody>
                  <a:tcPr/>
                </a:tc>
                <a:tc>
                  <a:txBody>
                    <a:bodyPr/>
                    <a:lstStyle/>
                    <a:p>
                      <a:r>
                        <a:rPr lang="en-US" dirty="0"/>
                        <a:t>Design and Analysis of Machine Learning Algorithms for the reduction of crime rates in India</a:t>
                      </a:r>
                      <a:endParaRPr lang="en-IN" dirty="0"/>
                    </a:p>
                  </a:txBody>
                  <a:tcPr/>
                </a:tc>
                <a:tc>
                  <a:txBody>
                    <a:bodyPr/>
                    <a:lstStyle/>
                    <a:p>
                      <a:pPr marL="111125" marR="299085">
                        <a:lnSpc>
                          <a:spcPct val="107000"/>
                        </a:lnSpc>
                        <a:spcBef>
                          <a:spcPts val="360"/>
                        </a:spcBef>
                        <a:spcAft>
                          <a:spcPts val="0"/>
                        </a:spcAft>
                      </a:pPr>
                      <a:r>
                        <a:rPr lang="en-US" sz="1800" b="0" kern="100" dirty="0">
                          <a:effectLst/>
                          <a:latin typeface="+mn-lt"/>
                          <a:ea typeface="Times New Roman" panose="02020603050405020304" pitchFamily="18" charset="0"/>
                          <a:cs typeface="Times New Roman" panose="02020603050405020304" pitchFamily="18" charset="0"/>
                        </a:rPr>
                        <a:t>Levenberg Algorithm, Scaled Algorithm</a:t>
                      </a:r>
                      <a:endParaRPr lang="en-IN" sz="1800" b="0" kern="100" dirty="0">
                        <a:effectLst/>
                        <a:latin typeface="+mn-lt"/>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76829284"/>
                  </a:ext>
                </a:extLst>
              </a:tr>
              <a:tr h="685535">
                <a:tc>
                  <a:txBody>
                    <a:bodyPr/>
                    <a:lstStyle/>
                    <a:p>
                      <a:r>
                        <a:rPr lang="en-US" dirty="0"/>
                        <a:t>2</a:t>
                      </a:r>
                      <a:endParaRPr lang="en-IN" dirty="0"/>
                    </a:p>
                  </a:txBody>
                  <a:tcPr/>
                </a:tc>
                <a:tc>
                  <a:txBody>
                    <a:bodyPr/>
                    <a:lstStyle/>
                    <a:p>
                      <a:r>
                        <a:rPr lang="en-IN" sz="1800" kern="1200" dirty="0">
                          <a:solidFill>
                            <a:schemeClr val="dk1"/>
                          </a:solidFill>
                          <a:effectLst/>
                          <a:latin typeface="+mn-lt"/>
                          <a:ea typeface="+mn-ea"/>
                          <a:cs typeface="+mn-cs"/>
                        </a:rPr>
                        <a:t>Ibidun Christiana Obagbuwa</a:t>
                      </a:r>
                      <a:endParaRPr lang="en-IN" dirty="0"/>
                    </a:p>
                  </a:txBody>
                  <a:tcPr/>
                </a:tc>
                <a:tc>
                  <a:txBody>
                    <a:bodyPr/>
                    <a:lstStyle/>
                    <a:p>
                      <a:r>
                        <a:rPr lang="en-US" dirty="0"/>
                        <a:t>Crime analysis using DBSCAN Algorithm</a:t>
                      </a:r>
                      <a:endParaRPr lang="en-IN" dirty="0"/>
                    </a:p>
                  </a:txBody>
                  <a:tcPr/>
                </a:tc>
                <a:tc>
                  <a:txBody>
                    <a:bodyPr/>
                    <a:lstStyle/>
                    <a:p>
                      <a:pPr marL="111125">
                        <a:lnSpc>
                          <a:spcPct val="107000"/>
                        </a:lnSpc>
                        <a:spcBef>
                          <a:spcPts val="345"/>
                        </a:spcBef>
                        <a:spcAft>
                          <a:spcPts val="0"/>
                        </a:spcAft>
                      </a:pPr>
                      <a:r>
                        <a:rPr lang="en-US" sz="1800" b="0" kern="100" dirty="0">
                          <a:effectLst/>
                          <a:latin typeface="+mn-lt"/>
                          <a:ea typeface="Times New Roman" panose="02020603050405020304" pitchFamily="18" charset="0"/>
                          <a:cs typeface="Times New Roman" panose="02020603050405020304" pitchFamily="18" charset="0"/>
                        </a:rPr>
                        <a:t>DBSCAN</a:t>
                      </a:r>
                      <a:endParaRPr lang="en-IN" sz="1800" b="0" kern="100" dirty="0">
                        <a:effectLst/>
                        <a:latin typeface="+mn-lt"/>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32630539"/>
                  </a:ext>
                </a:extLst>
              </a:tr>
              <a:tr h="1641265">
                <a:tc>
                  <a:txBody>
                    <a:bodyPr/>
                    <a:lstStyle/>
                    <a:p>
                      <a:r>
                        <a:rPr lang="en-US" dirty="0"/>
                        <a:t>3</a:t>
                      </a:r>
                      <a:endParaRPr lang="en-IN" dirty="0"/>
                    </a:p>
                  </a:txBody>
                  <a:tcPr/>
                </a:tc>
                <a:tc>
                  <a:txBody>
                    <a:bodyPr/>
                    <a:lstStyle/>
                    <a:p>
                      <a:r>
                        <a:rPr lang="en-IN" sz="1800" kern="1200" dirty="0">
                          <a:solidFill>
                            <a:schemeClr val="dk1"/>
                          </a:solidFill>
                          <a:effectLst/>
                          <a:latin typeface="+mn-lt"/>
                          <a:ea typeface="+mn-ea"/>
                          <a:cs typeface="+mn-cs"/>
                        </a:rPr>
                        <a:t>McClendon</a:t>
                      </a:r>
                      <a:endParaRPr lang="en-IN" dirty="0"/>
                    </a:p>
                  </a:txBody>
                  <a:tcPr/>
                </a:tc>
                <a:tc>
                  <a:txBody>
                    <a:bodyPr/>
                    <a:lstStyle/>
                    <a:p>
                      <a:r>
                        <a:rPr lang="en-US" dirty="0"/>
                        <a:t>South Africa Crime Visualization, Trends Analysis, and Prediction Using Machine Learning Linear Regression Technique </a:t>
                      </a:r>
                      <a:endParaRPr lang="en-IN" dirty="0"/>
                    </a:p>
                  </a:txBody>
                  <a:tcPr/>
                </a:tc>
                <a:tc>
                  <a:txBody>
                    <a:bodyPr/>
                    <a:lstStyle/>
                    <a:p>
                      <a:pPr marL="111125">
                        <a:lnSpc>
                          <a:spcPct val="107000"/>
                        </a:lnSpc>
                        <a:spcBef>
                          <a:spcPts val="345"/>
                        </a:spcBef>
                        <a:spcAft>
                          <a:spcPts val="0"/>
                        </a:spcAft>
                      </a:pPr>
                      <a:r>
                        <a:rPr lang="en-US" sz="1800" b="0" kern="100" dirty="0">
                          <a:effectLst/>
                          <a:latin typeface="+mn-lt"/>
                          <a:ea typeface="Times New Roman" panose="02020603050405020304" pitchFamily="18" charset="0"/>
                          <a:cs typeface="Times New Roman" panose="02020603050405020304" pitchFamily="18" charset="0"/>
                        </a:rPr>
                        <a:t>Linear Regression</a:t>
                      </a:r>
                      <a:endParaRPr lang="en-IN" sz="1800" b="0" kern="100" dirty="0">
                        <a:effectLst/>
                        <a:latin typeface="+mn-lt"/>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83693412"/>
                  </a:ext>
                </a:extLst>
              </a:tr>
              <a:tr h="1269546">
                <a:tc>
                  <a:txBody>
                    <a:bodyPr/>
                    <a:lstStyle/>
                    <a:p>
                      <a:r>
                        <a:rPr lang="en-US" dirty="0"/>
                        <a:t>4</a:t>
                      </a:r>
                      <a:endParaRPr lang="en-IN" dirty="0"/>
                    </a:p>
                  </a:txBody>
                  <a:tcPr/>
                </a:tc>
                <a:tc>
                  <a:txBody>
                    <a:bodyPr/>
                    <a:lstStyle/>
                    <a:p>
                      <a:r>
                        <a:rPr lang="en-IN" sz="1800" kern="1200" dirty="0">
                          <a:solidFill>
                            <a:schemeClr val="dk1"/>
                          </a:solidFill>
                          <a:effectLst/>
                          <a:latin typeface="+mn-lt"/>
                          <a:ea typeface="+mn-ea"/>
                          <a:cs typeface="+mn-cs"/>
                        </a:rPr>
                        <a:t>Shraddha Ramdas Bandekar</a:t>
                      </a:r>
                      <a:endParaRPr lang="en-IN" dirty="0"/>
                    </a:p>
                  </a:txBody>
                  <a:tcPr/>
                </a:tc>
                <a:tc>
                  <a:txBody>
                    <a:bodyPr/>
                    <a:lstStyle/>
                    <a:p>
                      <a:r>
                        <a:rPr lang="en-US" dirty="0"/>
                        <a:t>Using Machine Learning Algorithms To Analyze Crime Data</a:t>
                      </a:r>
                      <a:endParaRPr lang="en-IN" dirty="0"/>
                    </a:p>
                  </a:txBody>
                  <a:tcPr/>
                </a:tc>
                <a:tc>
                  <a:txBody>
                    <a:bodyPr/>
                    <a:lstStyle/>
                    <a:p>
                      <a:pPr marL="111125">
                        <a:lnSpc>
                          <a:spcPct val="107000"/>
                        </a:lnSpc>
                        <a:spcBef>
                          <a:spcPts val="370"/>
                        </a:spcBef>
                        <a:spcAft>
                          <a:spcPts val="0"/>
                        </a:spcAft>
                      </a:pPr>
                      <a:r>
                        <a:rPr lang="en-US" sz="1800" b="0" kern="100" dirty="0">
                          <a:effectLst/>
                          <a:latin typeface="+mn-lt"/>
                          <a:ea typeface="Times New Roman" panose="02020603050405020304" pitchFamily="18" charset="0"/>
                          <a:cs typeface="Times New Roman" panose="02020603050405020304" pitchFamily="18" charset="0"/>
                        </a:rPr>
                        <a:t>Linear Regression Model,</a:t>
                      </a:r>
                      <a:endParaRPr lang="en-IN" sz="1800" b="0" kern="100" dirty="0">
                        <a:effectLst/>
                        <a:latin typeface="+mn-lt"/>
                        <a:ea typeface="Times New Roman" panose="02020603050405020304" pitchFamily="18" charset="0"/>
                        <a:cs typeface="Times New Roman" panose="02020603050405020304" pitchFamily="18" charset="0"/>
                      </a:endParaRPr>
                    </a:p>
                    <a:p>
                      <a:pPr marL="111125">
                        <a:lnSpc>
                          <a:spcPct val="107000"/>
                        </a:lnSpc>
                        <a:spcBef>
                          <a:spcPts val="370"/>
                        </a:spcBef>
                        <a:spcAft>
                          <a:spcPts val="0"/>
                        </a:spcAft>
                      </a:pPr>
                      <a:r>
                        <a:rPr lang="en-US" sz="1800" b="0" kern="100" dirty="0">
                          <a:effectLst/>
                          <a:latin typeface="+mn-lt"/>
                          <a:ea typeface="Times New Roman" panose="02020603050405020304" pitchFamily="18" charset="0"/>
                          <a:cs typeface="Times New Roman" panose="02020603050405020304" pitchFamily="18" charset="0"/>
                        </a:rPr>
                        <a:t>Addictive Regression Model,</a:t>
                      </a:r>
                      <a:endParaRPr lang="en-IN" sz="1800" b="0" kern="100" dirty="0">
                        <a:effectLst/>
                        <a:latin typeface="+mn-lt"/>
                        <a:ea typeface="Times New Roman" panose="02020603050405020304" pitchFamily="18" charset="0"/>
                        <a:cs typeface="Times New Roman" panose="02020603050405020304" pitchFamily="18" charset="0"/>
                      </a:endParaRPr>
                    </a:p>
                    <a:p>
                      <a:pPr marL="111125">
                        <a:lnSpc>
                          <a:spcPct val="107000"/>
                        </a:lnSpc>
                        <a:spcBef>
                          <a:spcPts val="370"/>
                        </a:spcBef>
                        <a:spcAft>
                          <a:spcPts val="0"/>
                        </a:spcAft>
                      </a:pPr>
                      <a:r>
                        <a:rPr lang="en-US" sz="1800" b="0" kern="100" dirty="0">
                          <a:effectLst/>
                          <a:latin typeface="+mn-lt"/>
                          <a:ea typeface="Times New Roman" panose="02020603050405020304" pitchFamily="18" charset="0"/>
                          <a:cs typeface="Times New Roman" panose="02020603050405020304" pitchFamily="18" charset="0"/>
                        </a:rPr>
                        <a:t>Decision Stump Model.</a:t>
                      </a:r>
                      <a:endParaRPr lang="en-IN" sz="1800" b="0" kern="100" dirty="0">
                        <a:effectLst/>
                        <a:latin typeface="+mn-lt"/>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61600839"/>
                  </a:ext>
                </a:extLst>
              </a:tr>
            </a:tbl>
          </a:graphicData>
        </a:graphic>
      </p:graphicFrame>
    </p:spTree>
    <p:extLst>
      <p:ext uri="{BB962C8B-B14F-4D97-AF65-F5344CB8AC3E}">
        <p14:creationId xmlns:p14="http://schemas.microsoft.com/office/powerpoint/2010/main" val="3885307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7DC58-22E2-0091-60E4-A7A879F01B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06528D-D6D1-8C5B-C43F-7BDFF3932934}"/>
              </a:ext>
            </a:extLst>
          </p:cNvPr>
          <p:cNvSpPr txBox="1"/>
          <p:nvPr/>
        </p:nvSpPr>
        <p:spPr>
          <a:xfrm>
            <a:off x="1048486" y="617082"/>
            <a:ext cx="4847207" cy="646331"/>
          </a:xfrm>
          <a:prstGeom prst="rect">
            <a:avLst/>
          </a:prstGeom>
          <a:noFill/>
        </p:spPr>
        <p:txBody>
          <a:bodyPr wrap="square" rtlCol="0">
            <a:spAutoFit/>
          </a:bodyPr>
          <a:lstStyle/>
          <a:p>
            <a:pPr algn="ctr"/>
            <a:r>
              <a:rPr lang="en-US" sz="3600" u="sng" dirty="0">
                <a:latin typeface="Baskerville Old Face" panose="02020602080505020303" pitchFamily="18" charset="0"/>
              </a:rPr>
              <a:t>Software Requirements</a:t>
            </a:r>
          </a:p>
        </p:txBody>
      </p:sp>
      <p:sp>
        <p:nvSpPr>
          <p:cNvPr id="3" name="TextBox 2">
            <a:extLst>
              <a:ext uri="{FF2B5EF4-FFF2-40B4-BE49-F238E27FC236}">
                <a16:creationId xmlns:a16="http://schemas.microsoft.com/office/drawing/2014/main" id="{400321F1-F92B-83B1-249E-1B53D82B171A}"/>
              </a:ext>
            </a:extLst>
          </p:cNvPr>
          <p:cNvSpPr txBox="1"/>
          <p:nvPr/>
        </p:nvSpPr>
        <p:spPr>
          <a:xfrm>
            <a:off x="1233577" y="1340946"/>
            <a:ext cx="9539027" cy="1938992"/>
          </a:xfrm>
          <a:prstGeom prst="rect">
            <a:avLst/>
          </a:prstGeom>
          <a:noFill/>
        </p:spPr>
        <p:txBody>
          <a:bodyPr wrap="square" rtlCol="0">
            <a:spAutoFit/>
          </a:bodyPr>
          <a:lstStyle/>
          <a:p>
            <a:pPr algn="just">
              <a:lnSpc>
                <a:spcPct val="150000"/>
              </a:lnSpc>
              <a:buClrTx/>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Domain                   :   Data analytics </a:t>
            </a:r>
          </a:p>
          <a:p>
            <a:pPr algn="just">
              <a:lnSpc>
                <a:spcPct val="150000"/>
              </a:lnSpc>
              <a:buClrTx/>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Software Tool          :   Tableau Professional Software</a:t>
            </a:r>
          </a:p>
          <a:p>
            <a:pPr algn="just">
              <a:lnSpc>
                <a:spcPct val="150000"/>
              </a:lnSpc>
              <a:buClrTx/>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Operating System    :  Windows 10 or higher</a:t>
            </a:r>
          </a:p>
          <a:p>
            <a:pPr algn="just">
              <a:lnSpc>
                <a:spcPct val="150000"/>
              </a:lnSpc>
              <a:buClrTx/>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771AFE6-5E37-EBF3-B25C-DB91B1243567}"/>
              </a:ext>
            </a:extLst>
          </p:cNvPr>
          <p:cNvSpPr txBox="1"/>
          <p:nvPr/>
        </p:nvSpPr>
        <p:spPr>
          <a:xfrm>
            <a:off x="1233577" y="4390307"/>
            <a:ext cx="6094562" cy="1338828"/>
          </a:xfrm>
          <a:prstGeom prst="rect">
            <a:avLst/>
          </a:prstGeom>
          <a:noFill/>
        </p:spPr>
        <p:txBody>
          <a:bodyPr wrap="square">
            <a:spAutoFit/>
          </a:bodyPr>
          <a:lstStyle/>
          <a:p>
            <a:pPr marL="342900" marR="0" lvl="0" indent="-342900" algn="just" fontAlgn="base">
              <a:lnSpc>
                <a:spcPct val="150000"/>
              </a:lnSpc>
              <a:spcBef>
                <a:spcPts val="0"/>
              </a:spcBef>
              <a:spcAft>
                <a:spcPts val="0"/>
              </a:spcAft>
              <a:buFont typeface="Wingdings" panose="05000000000000000000" pitchFamily="2" charset="2"/>
              <a:buChar char="q"/>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(min 8GB)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Font typeface="Wingdings" panose="05000000000000000000" pitchFamily="2" charset="2"/>
              <a:buChar char="q"/>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Personal Computer/Laptop</a:t>
            </a:r>
          </a:p>
          <a:p>
            <a:pPr marL="342900" marR="0" lvl="0" indent="-342900" algn="just" fontAlgn="base">
              <a:lnSpc>
                <a:spcPct val="150000"/>
              </a:lnSpc>
              <a:spcBef>
                <a:spcPts val="0"/>
              </a:spcBef>
              <a:spcAft>
                <a:spcPts val="0"/>
              </a:spcAft>
              <a:buFont typeface="Wingdings" panose="05000000000000000000" pitchFamily="2" charset="2"/>
              <a:buChar char="q"/>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Intel Core i5 Processor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4C7E6B6-3EF6-4C48-8CAB-1C51F5E33F22}"/>
              </a:ext>
            </a:extLst>
          </p:cNvPr>
          <p:cNvSpPr txBox="1"/>
          <p:nvPr/>
        </p:nvSpPr>
        <p:spPr>
          <a:xfrm>
            <a:off x="1048486" y="3531436"/>
            <a:ext cx="4847207" cy="646331"/>
          </a:xfrm>
          <a:prstGeom prst="rect">
            <a:avLst/>
          </a:prstGeom>
          <a:noFill/>
        </p:spPr>
        <p:txBody>
          <a:bodyPr wrap="square" rtlCol="0">
            <a:spAutoFit/>
          </a:bodyPr>
          <a:lstStyle/>
          <a:p>
            <a:pPr algn="ctr"/>
            <a:r>
              <a:rPr lang="en-US" sz="3600" u="sng" dirty="0">
                <a:latin typeface="Baskerville Old Face" panose="02020602080505020303" pitchFamily="18" charset="0"/>
              </a:rPr>
              <a:t>Hardware Requirements</a:t>
            </a:r>
          </a:p>
        </p:txBody>
      </p:sp>
    </p:spTree>
    <p:extLst>
      <p:ext uri="{BB962C8B-B14F-4D97-AF65-F5344CB8AC3E}">
        <p14:creationId xmlns:p14="http://schemas.microsoft.com/office/powerpoint/2010/main" val="299324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309-30A1-E316-2865-BF6EFC71C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E7261-5898-A2F8-552D-FF3C999A53DB}"/>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ARCHITECTURE  DESIGN</a:t>
            </a:r>
          </a:p>
        </p:txBody>
      </p:sp>
      <p:pic>
        <p:nvPicPr>
          <p:cNvPr id="4" name="image1.png"/>
          <p:cNvPicPr/>
          <p:nvPr/>
        </p:nvPicPr>
        <p:blipFill>
          <a:blip r:embed="rId2" cstate="print"/>
          <a:stretch>
            <a:fillRect/>
          </a:stretch>
        </p:blipFill>
        <p:spPr>
          <a:xfrm>
            <a:off x="896815" y="1797685"/>
            <a:ext cx="10067193" cy="4567946"/>
          </a:xfrm>
          <a:prstGeom prst="rect">
            <a:avLst/>
          </a:prstGeom>
        </p:spPr>
      </p:pic>
    </p:spTree>
    <p:extLst>
      <p:ext uri="{BB962C8B-B14F-4D97-AF65-F5344CB8AC3E}">
        <p14:creationId xmlns:p14="http://schemas.microsoft.com/office/powerpoint/2010/main" val="2816484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309-30A1-E316-2865-BF6EFC71C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E7261-5898-A2F8-552D-FF3C999A53DB}"/>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SYSTEM DESIGN</a:t>
            </a:r>
          </a:p>
        </p:txBody>
      </p:sp>
      <p:pic>
        <p:nvPicPr>
          <p:cNvPr id="5" name="image2.jpeg"/>
          <p:cNvPicPr/>
          <p:nvPr/>
        </p:nvPicPr>
        <p:blipFill>
          <a:blip r:embed="rId2" cstate="print"/>
          <a:stretch>
            <a:fillRect/>
          </a:stretch>
        </p:blipFill>
        <p:spPr>
          <a:xfrm>
            <a:off x="2286000" y="1723292"/>
            <a:ext cx="8308731" cy="4334608"/>
          </a:xfrm>
          <a:prstGeom prst="rect">
            <a:avLst/>
          </a:prstGeom>
        </p:spPr>
      </p:pic>
    </p:spTree>
    <p:extLst>
      <p:ext uri="{BB962C8B-B14F-4D97-AF65-F5344CB8AC3E}">
        <p14:creationId xmlns:p14="http://schemas.microsoft.com/office/powerpoint/2010/main" val="17556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309-30A1-E316-2865-BF6EFC71C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E7261-5898-A2F8-552D-FF3C999A53DB}"/>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Output-Victim </a:t>
            </a:r>
            <a:r>
              <a:rPr lang="en-US" sz="3600" u="sng">
                <a:latin typeface="Baskerville Old Face" panose="02020602080505020303" pitchFamily="18" charset="0"/>
              </a:rPr>
              <a:t>Analysis Dashboard</a:t>
            </a:r>
            <a:endParaRPr lang="en-US" sz="3600" u="sng" dirty="0">
              <a:latin typeface="Baskerville Old Face" panose="02020602080505020303"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85222" y="1534627"/>
            <a:ext cx="11808070" cy="5076837"/>
          </a:xfrm>
          <a:prstGeom prst="rect">
            <a:avLst/>
          </a:prstGeom>
        </p:spPr>
      </p:pic>
    </p:spTree>
    <p:extLst>
      <p:ext uri="{BB962C8B-B14F-4D97-AF65-F5344CB8AC3E}">
        <p14:creationId xmlns:p14="http://schemas.microsoft.com/office/powerpoint/2010/main" val="285962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309-30A1-E316-2865-BF6EFC71C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E7261-5898-A2F8-552D-FF3C999A53DB}"/>
              </a:ext>
            </a:extLst>
          </p:cNvPr>
          <p:cNvSpPr txBox="1"/>
          <p:nvPr/>
        </p:nvSpPr>
        <p:spPr>
          <a:xfrm>
            <a:off x="1712717" y="385674"/>
            <a:ext cx="8526835" cy="1200329"/>
          </a:xfrm>
          <a:prstGeom prst="rect">
            <a:avLst/>
          </a:prstGeom>
          <a:noFill/>
        </p:spPr>
        <p:txBody>
          <a:bodyPr wrap="square" rtlCol="0">
            <a:spAutoFit/>
          </a:bodyPr>
          <a:lstStyle/>
          <a:p>
            <a:pPr algn="ctr"/>
            <a:r>
              <a:rPr lang="en-US" sz="3600" u="sng" dirty="0">
                <a:latin typeface="Baskerville Old Face" panose="02020602080505020303" pitchFamily="18" charset="0"/>
              </a:rPr>
              <a:t>Output-Analysis of stolen and recovered property Dashboard</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2" y="1548635"/>
            <a:ext cx="11078307" cy="4923691"/>
          </a:xfrm>
          <a:prstGeom prst="rect">
            <a:avLst/>
          </a:prstGeom>
          <a:noFill/>
          <a:ln>
            <a:noFill/>
          </a:ln>
        </p:spPr>
      </p:pic>
    </p:spTree>
    <p:extLst>
      <p:ext uri="{BB962C8B-B14F-4D97-AF65-F5344CB8AC3E}">
        <p14:creationId xmlns:p14="http://schemas.microsoft.com/office/powerpoint/2010/main" val="339702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309-30A1-E316-2865-BF6EFC71C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E7261-5898-A2F8-552D-FF3C999A53DB}"/>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Output – Kidnap Analysis Dashboard</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928" y="1801368"/>
            <a:ext cx="11089914" cy="4354654"/>
          </a:xfrm>
          <a:prstGeom prst="rect">
            <a:avLst/>
          </a:prstGeom>
          <a:noFill/>
          <a:ln>
            <a:noFill/>
          </a:ln>
        </p:spPr>
      </p:pic>
    </p:spTree>
    <p:extLst>
      <p:ext uri="{BB962C8B-B14F-4D97-AF65-F5344CB8AC3E}">
        <p14:creationId xmlns:p14="http://schemas.microsoft.com/office/powerpoint/2010/main" val="59225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1D6F-E7FA-689F-667E-1EFED36F5F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42B470-9A9F-E7A7-7636-3828BCFE45F7}"/>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CONCLUSION</a:t>
            </a:r>
          </a:p>
        </p:txBody>
      </p:sp>
      <p:sp>
        <p:nvSpPr>
          <p:cNvPr id="3" name="TextBox 2">
            <a:extLst>
              <a:ext uri="{FF2B5EF4-FFF2-40B4-BE49-F238E27FC236}">
                <a16:creationId xmlns:a16="http://schemas.microsoft.com/office/drawing/2014/main" id="{B52A6313-E303-B7B1-D062-51EE276483D9}"/>
              </a:ext>
            </a:extLst>
          </p:cNvPr>
          <p:cNvSpPr txBox="1"/>
          <p:nvPr/>
        </p:nvSpPr>
        <p:spPr>
          <a:xfrm>
            <a:off x="1149657" y="1824025"/>
            <a:ext cx="9652957"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9657" y="1859340"/>
            <a:ext cx="9735220" cy="3416320"/>
          </a:xfrm>
          <a:prstGeom prst="rect">
            <a:avLst/>
          </a:prstGeom>
        </p:spPr>
        <p:txBody>
          <a:bodyPr wrap="square">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 conclusion, the Crime Data Analysis project aims to address the pressing issue of crime by harnessing the power of Tableau to provide actionable insights and inform decision-making among stakeholders. The project focuses on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real-time crime data, including kidnap cases, murder cases, and property stolen and recovered cases, from various sources to uncover patterns and trends. Through interactive dashboards and visualizations, decision-makers can gain a deeper understanding of crime patterns, enabling them to allocate resources effectively and implement targeted interventions for crime prevention and public safety enhancement.</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project's scope encompasses the aggregation and visualization of crime data from different states, providing insights into crime patterns across various demographic groups. By leveraging Tableau's dynamic visualization tools, stakeholders can explore crime data in an intuitive and visually engaging manner, facilitating informed decision-making and strategic planning.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66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342DD767-4B48-E194-A40B-62C4FC7B3B06}"/>
              </a:ext>
            </a:extLst>
          </p:cNvPr>
          <p:cNvSpPr>
            <a:spLocks noGrp="1"/>
          </p:cNvSpPr>
          <p:nvPr>
            <p:ph type="body" sz="half" idx="2"/>
          </p:nvPr>
        </p:nvSpPr>
        <p:spPr>
          <a:xfrm>
            <a:off x="1949494" y="1247852"/>
            <a:ext cx="5914695" cy="4059716"/>
          </a:xfrm>
        </p:spPr>
        <p:txBody>
          <a:bodyPr>
            <a:noAutofit/>
          </a:bodyPr>
          <a:lstStyle/>
          <a:p>
            <a:r>
              <a:rPr lang="en-US" u="sng" dirty="0">
                <a:latin typeface="Baskerville Old Face" panose="02020602080505020303" pitchFamily="18" charset="0"/>
              </a:rPr>
              <a:t>CONTENTS:</a:t>
            </a:r>
          </a:p>
          <a:p>
            <a:pPr marL="285750" indent="-285750">
              <a:buFont typeface="Arial" panose="020B0604020202020204" pitchFamily="34" charset="0"/>
              <a:buChar char="•"/>
            </a:pPr>
            <a:r>
              <a:rPr lang="en-US" dirty="0">
                <a:latin typeface="Baskerville Old Face" panose="02020602080505020303" pitchFamily="18" charset="0"/>
              </a:rPr>
              <a:t>Abstract</a:t>
            </a:r>
          </a:p>
          <a:p>
            <a:pPr marL="285750" indent="-285750">
              <a:buFont typeface="Arial" panose="020B0604020202020204" pitchFamily="34" charset="0"/>
              <a:buChar char="•"/>
            </a:pPr>
            <a:r>
              <a:rPr lang="en-US" dirty="0">
                <a:latin typeface="Baskerville Old Face" panose="02020602080505020303" pitchFamily="18" charset="0"/>
              </a:rPr>
              <a:t>Existing System</a:t>
            </a:r>
          </a:p>
          <a:p>
            <a:pPr marL="285750" indent="-285750">
              <a:buFont typeface="Arial" panose="020B0604020202020204" pitchFamily="34" charset="0"/>
              <a:buChar char="•"/>
            </a:pPr>
            <a:r>
              <a:rPr lang="en-US" dirty="0">
                <a:latin typeface="Baskerville Old Face" panose="02020602080505020303" pitchFamily="18" charset="0"/>
              </a:rPr>
              <a:t>Drawbacks of Existing System</a:t>
            </a:r>
          </a:p>
          <a:p>
            <a:pPr marL="285750" indent="-285750">
              <a:buFont typeface="Arial" panose="020B0604020202020204" pitchFamily="34" charset="0"/>
              <a:buChar char="•"/>
            </a:pPr>
            <a:r>
              <a:rPr lang="en-US" dirty="0">
                <a:latin typeface="Baskerville Old Face" panose="02020602080505020303" pitchFamily="18" charset="0"/>
              </a:rPr>
              <a:t>Proposed System</a:t>
            </a:r>
          </a:p>
          <a:p>
            <a:pPr marL="285750" indent="-285750">
              <a:buFont typeface="Arial" panose="020B0604020202020204" pitchFamily="34" charset="0"/>
              <a:buChar char="•"/>
            </a:pPr>
            <a:r>
              <a:rPr lang="en-US" dirty="0">
                <a:latin typeface="Baskerville Old Face" panose="02020602080505020303" pitchFamily="18" charset="0"/>
              </a:rPr>
              <a:t>Advantages of Proposed System</a:t>
            </a:r>
          </a:p>
          <a:p>
            <a:pPr marL="285750" indent="-285750">
              <a:buFont typeface="Arial" panose="020B0604020202020204" pitchFamily="34" charset="0"/>
              <a:buChar char="•"/>
            </a:pPr>
            <a:r>
              <a:rPr lang="en-US" dirty="0">
                <a:latin typeface="Baskerville Old Face" panose="02020602080505020303" pitchFamily="18" charset="0"/>
              </a:rPr>
              <a:t>Literature Review</a:t>
            </a:r>
          </a:p>
          <a:p>
            <a:pPr marL="285750" indent="-285750">
              <a:buFont typeface="Arial" panose="020B0604020202020204" pitchFamily="34" charset="0"/>
              <a:buChar char="•"/>
            </a:pPr>
            <a:r>
              <a:rPr lang="en-US" dirty="0">
                <a:latin typeface="Baskerville Old Face" panose="02020602080505020303" pitchFamily="18" charset="0"/>
              </a:rPr>
              <a:t>Software &amp; Hardware Requirements</a:t>
            </a:r>
          </a:p>
          <a:p>
            <a:pPr marL="285750" indent="-285750">
              <a:buFont typeface="Arial" panose="020B0604020202020204" pitchFamily="34" charset="0"/>
              <a:buChar char="•"/>
            </a:pPr>
            <a:r>
              <a:rPr lang="en-US" dirty="0">
                <a:latin typeface="Baskerville Old Face" panose="02020602080505020303" pitchFamily="18" charset="0"/>
              </a:rPr>
              <a:t>Architecture Design</a:t>
            </a:r>
          </a:p>
          <a:p>
            <a:pPr marL="285750" indent="-285750">
              <a:buFont typeface="Arial" panose="020B0604020202020204" pitchFamily="34" charset="0"/>
              <a:buChar char="•"/>
            </a:pPr>
            <a:r>
              <a:rPr lang="en-US" dirty="0">
                <a:latin typeface="Baskerville Old Face" panose="02020602080505020303" pitchFamily="18" charset="0"/>
              </a:rPr>
              <a:t>System Design</a:t>
            </a:r>
          </a:p>
          <a:p>
            <a:pPr marL="285750" indent="-285750">
              <a:buFont typeface="Arial" panose="020B0604020202020204" pitchFamily="34" charset="0"/>
              <a:buChar char="•"/>
            </a:pPr>
            <a:r>
              <a:rPr lang="en-US" dirty="0">
                <a:latin typeface="Baskerville Old Face" panose="02020602080505020303" pitchFamily="18" charset="0"/>
              </a:rPr>
              <a:t>Conclusion</a:t>
            </a:r>
          </a:p>
          <a:p>
            <a:pPr marL="285750" indent="-285750">
              <a:buFont typeface="Arial" panose="020B0604020202020204" pitchFamily="34" charset="0"/>
              <a:buChar char="•"/>
            </a:pPr>
            <a:r>
              <a:rPr lang="en-US" dirty="0">
                <a:latin typeface="Baskerville Old Face" panose="02020602080505020303" pitchFamily="18" charset="0"/>
              </a:rPr>
              <a:t>Future Enhancement</a:t>
            </a:r>
          </a:p>
          <a:p>
            <a:pPr marL="285750" indent="-285750">
              <a:buFont typeface="Arial" panose="020B0604020202020204" pitchFamily="34" charset="0"/>
              <a:buChar char="•"/>
            </a:pPr>
            <a:r>
              <a:rPr lang="en-US" dirty="0">
                <a:latin typeface="Baskerville Old Face" panose="02020602080505020303" pitchFamily="18" charset="0"/>
              </a:rPr>
              <a:t>Reference Papers / Bibliography</a:t>
            </a:r>
          </a:p>
        </p:txBody>
      </p:sp>
    </p:spTree>
    <p:extLst>
      <p:ext uri="{BB962C8B-B14F-4D97-AF65-F5344CB8AC3E}">
        <p14:creationId xmlns:p14="http://schemas.microsoft.com/office/powerpoint/2010/main" val="376652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309-30A1-E316-2865-BF6EFC71C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E7261-5898-A2F8-552D-FF3C999A53DB}"/>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Future Scope</a:t>
            </a:r>
          </a:p>
        </p:txBody>
      </p:sp>
      <p:sp>
        <p:nvSpPr>
          <p:cNvPr id="3" name="Rectangle 2"/>
          <p:cNvSpPr/>
          <p:nvPr/>
        </p:nvSpPr>
        <p:spPr>
          <a:xfrm>
            <a:off x="1345222" y="1315171"/>
            <a:ext cx="9847385" cy="3785652"/>
          </a:xfrm>
          <a:prstGeom prst="rect">
            <a:avLst/>
          </a:prstGeom>
        </p:spPr>
        <p:txBody>
          <a:bodyPr wrap="square">
            <a:spAutoFit/>
          </a:bodyPr>
          <a:lstStyle/>
          <a:p>
            <a:r>
              <a:rPr lang="en-GB" sz="1600" dirty="0">
                <a:latin typeface="Times New Roman" panose="02020603050405020304" pitchFamily="18" charset="0"/>
                <a:cs typeface="Times New Roman" panose="02020603050405020304" pitchFamily="18" charset="0"/>
              </a:rPr>
              <a:t>The future scope of your project encompasses a wide range of possibilities for expanding and enhancing the existing system to meet evolving needs and address emerging challenges. Here are several potential avenues for future development and growth:</a:t>
            </a:r>
          </a:p>
          <a:p>
            <a:endParaRPr lang="en-GB" sz="1600"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Advanced Analytics Integration:</a:t>
            </a:r>
            <a:r>
              <a:rPr lang="en-GB" sz="1600" dirty="0">
                <a:latin typeface="Times New Roman" panose="02020603050405020304" pitchFamily="18" charset="0"/>
                <a:cs typeface="Times New Roman" panose="02020603050405020304" pitchFamily="18" charset="0"/>
              </a:rPr>
              <a:t> Incorporate advanced analytics techniques such as machine learning, predictive modelling, and natural language processing into the Tableau environment. This would enable the system to generate more accurate predictions, identify complex patterns, and derive deeper insights from the data.</a:t>
            </a:r>
          </a:p>
          <a:p>
            <a:r>
              <a:rPr lang="en-GB" sz="1600" b="1" dirty="0">
                <a:latin typeface="Times New Roman" panose="02020603050405020304" pitchFamily="18" charset="0"/>
                <a:cs typeface="Times New Roman" panose="02020603050405020304" pitchFamily="18" charset="0"/>
              </a:rPr>
              <a:t>Enhanced Data Visualization:</a:t>
            </a:r>
            <a:r>
              <a:rPr lang="en-GB" sz="1600" dirty="0">
                <a:latin typeface="Times New Roman" panose="02020603050405020304" pitchFamily="18" charset="0"/>
                <a:cs typeface="Times New Roman" panose="02020603050405020304" pitchFamily="18" charset="0"/>
              </a:rPr>
              <a:t> Explore opportunities to enhance the visualizations and dashboards within Tableau to provide users with more interactive, customizable, and immersive data exploration experiences. This could involve leveraging advanced visualization techniques, incorporating custom visuals and templates, and optimizing the user interface for enhanced usability and accessibility.</a:t>
            </a:r>
          </a:p>
          <a:p>
            <a:r>
              <a:rPr lang="en-GB" sz="1600" b="1" dirty="0">
                <a:latin typeface="Times New Roman" panose="02020603050405020304" pitchFamily="18" charset="0"/>
                <a:cs typeface="Times New Roman" panose="02020603050405020304" pitchFamily="18" charset="0"/>
              </a:rPr>
              <a:t>Employee Engagement and Feedback Analysis:</a:t>
            </a:r>
            <a:r>
              <a:rPr lang="en-GB" sz="1600" dirty="0">
                <a:latin typeface="Times New Roman" panose="02020603050405020304" pitchFamily="18" charset="0"/>
                <a:cs typeface="Times New Roman" panose="02020603050405020304" pitchFamily="18" charset="0"/>
              </a:rPr>
              <a:t> Extend the scope of the project to include analysis of employee engagement surveys, feedback mechanisms, and sentiment analysis. By capturing and analysing qualitative data related to employee satisfaction, morale, and feedback, organizations can gain valuable insights into factors influencing attrition and attendance rates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62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309-30A1-E316-2865-BF6EFC71C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E7261-5898-A2F8-552D-FF3C999A53DB}"/>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Reference Papers</a:t>
            </a:r>
          </a:p>
        </p:txBody>
      </p:sp>
      <p:sp>
        <p:nvSpPr>
          <p:cNvPr id="3" name="Rectangle 2"/>
          <p:cNvSpPr/>
          <p:nvPr/>
        </p:nvSpPr>
        <p:spPr>
          <a:xfrm>
            <a:off x="806259" y="1573823"/>
            <a:ext cx="10339753" cy="3877793"/>
          </a:xfrm>
          <a:prstGeom prst="rect">
            <a:avLst/>
          </a:prstGeom>
        </p:spPr>
        <p:txBody>
          <a:bodyPr wrap="square">
            <a:spAutoFit/>
          </a:bodyPr>
          <a:lstStyle/>
          <a:p>
            <a:pPr marL="342900" marR="69850" lvl="0" indent="-342900" algn="just">
              <a:lnSpc>
                <a:spcPct val="150000"/>
              </a:lnSpc>
              <a:spcBef>
                <a:spcPts val="710"/>
              </a:spcBef>
              <a:spcAft>
                <a:spcPts val="0"/>
              </a:spcAft>
              <a:buSzPts val="1200"/>
              <a:buFont typeface="Times New Roman" panose="02020603050405020304" pitchFamily="18" charset="0"/>
              <a:buAutoNum type="arabicPeriod"/>
              <a:tabLst>
                <a:tab pos="315595" algn="l"/>
              </a:tabLst>
            </a:pPr>
            <a:r>
              <a:rPr lang="en-GB" sz="1400" spc="-10" dirty="0" err="1">
                <a:latin typeface="Times New Roman" panose="02020603050405020304" pitchFamily="18" charset="0"/>
                <a:ea typeface="Times New Roman" panose="02020603050405020304" pitchFamily="18" charset="0"/>
              </a:rPr>
              <a:t>Bandekar</a:t>
            </a:r>
            <a:r>
              <a:rPr lang="en-GB" sz="1400" spc="-10" dirty="0">
                <a:latin typeface="Times New Roman" panose="02020603050405020304" pitchFamily="18" charset="0"/>
                <a:ea typeface="Times New Roman" panose="02020603050405020304" pitchFamily="18" charset="0"/>
              </a:rPr>
              <a:t>, Shraddha </a:t>
            </a:r>
            <a:r>
              <a:rPr lang="en-GB" sz="1400" spc="-10" dirty="0" err="1">
                <a:latin typeface="Times New Roman" panose="02020603050405020304" pitchFamily="18" charset="0"/>
                <a:ea typeface="Times New Roman" panose="02020603050405020304" pitchFamily="18" charset="0"/>
              </a:rPr>
              <a:t>Ramdas</a:t>
            </a:r>
            <a:r>
              <a:rPr lang="en-GB" sz="1400" spc="-10" dirty="0">
                <a:latin typeface="Times New Roman" panose="02020603050405020304" pitchFamily="18" charset="0"/>
                <a:ea typeface="Times New Roman" panose="02020603050405020304" pitchFamily="18" charset="0"/>
              </a:rPr>
              <a:t>, and C. </a:t>
            </a:r>
            <a:r>
              <a:rPr lang="en-GB" sz="1400" spc="-10" dirty="0" err="1">
                <a:latin typeface="Times New Roman" panose="02020603050405020304" pitchFamily="18" charset="0"/>
                <a:ea typeface="Times New Roman" panose="02020603050405020304" pitchFamily="18" charset="0"/>
              </a:rPr>
              <a:t>Vijayalakshmi</a:t>
            </a:r>
            <a:r>
              <a:rPr lang="en-GB" sz="1400" spc="-10" dirty="0">
                <a:latin typeface="Times New Roman" panose="02020603050405020304" pitchFamily="18" charset="0"/>
                <a:ea typeface="Times New Roman" panose="02020603050405020304" pitchFamily="18" charset="0"/>
              </a:rPr>
              <a:t>. "Design and analysis of machine learning algorithms for the reduction of crime rates in India." Procedia Computer Science 172 (2020): 122-127</a:t>
            </a:r>
            <a:r>
              <a:rPr lang="en-US" sz="1400" spc="-10" dirty="0" err="1">
                <a:latin typeface="Times New Roman" panose="02020603050405020304" pitchFamily="18" charset="0"/>
                <a:ea typeface="Times New Roman" panose="02020603050405020304" pitchFamily="18" charset="0"/>
              </a:rPr>
              <a:t>Ranjan</a:t>
            </a:r>
            <a:r>
              <a:rPr lang="en-US" sz="1400" spc="-10" dirty="0">
                <a:latin typeface="Times New Roman" panose="02020603050405020304" pitchFamily="18" charset="0"/>
                <a:ea typeface="Times New Roman" panose="02020603050405020304" pitchFamily="18" charset="0"/>
              </a:rPr>
              <a:t>, </a:t>
            </a:r>
            <a:r>
              <a:rPr lang="en-US" sz="1400" spc="-10" dirty="0" err="1">
                <a:latin typeface="Times New Roman" panose="02020603050405020304" pitchFamily="18" charset="0"/>
                <a:ea typeface="Times New Roman" panose="02020603050405020304" pitchFamily="18" charset="0"/>
              </a:rPr>
              <a:t>Jayanthi</a:t>
            </a:r>
            <a:r>
              <a:rPr lang="en-US" sz="1400" spc="-10" dirty="0">
                <a:latin typeface="Times New Roman" panose="02020603050405020304" pitchFamily="18" charset="0"/>
                <a:ea typeface="Times New Roman" panose="02020603050405020304" pitchFamily="18" charset="0"/>
              </a:rPr>
              <a:t>, D. P. </a:t>
            </a:r>
            <a:r>
              <a:rPr lang="en-US" sz="1400" spc="-10" dirty="0" err="1">
                <a:latin typeface="Times New Roman" panose="02020603050405020304" pitchFamily="18" charset="0"/>
                <a:ea typeface="Times New Roman" panose="02020603050405020304" pitchFamily="18" charset="0"/>
              </a:rPr>
              <a:t>Goyal</a:t>
            </a:r>
            <a:r>
              <a:rPr lang="en-US" sz="1400" spc="-10" dirty="0">
                <a:latin typeface="Times New Roman" panose="02020603050405020304" pitchFamily="18" charset="0"/>
                <a:ea typeface="Times New Roman" panose="02020603050405020304" pitchFamily="18" charset="0"/>
              </a:rPr>
              <a:t>, and S. I. </a:t>
            </a:r>
            <a:r>
              <a:rPr lang="en-US" sz="1400" spc="-10" dirty="0" err="1">
                <a:latin typeface="Times New Roman" panose="02020603050405020304" pitchFamily="18" charset="0"/>
                <a:ea typeface="Times New Roman" panose="02020603050405020304" pitchFamily="18" charset="0"/>
              </a:rPr>
              <a:t>Ahson</a:t>
            </a:r>
            <a:r>
              <a:rPr lang="en-US" sz="1400" spc="-10" dirty="0">
                <a:latin typeface="Times New Roman" panose="02020603050405020304" pitchFamily="18" charset="0"/>
                <a:ea typeface="Times New Roman" panose="02020603050405020304" pitchFamily="18" charset="0"/>
              </a:rPr>
              <a:t>. "Data mining techniques for better decisions in human resource management systems." International Journal of Business Information Systems 3.5 (2008): 464-481.</a:t>
            </a:r>
            <a:endParaRPr lang="en-IN" sz="1400" spc="-10" dirty="0">
              <a:latin typeface="Times New Roman" panose="02020603050405020304" pitchFamily="18" charset="0"/>
              <a:ea typeface="Times New Roman" panose="02020603050405020304" pitchFamily="18" charset="0"/>
            </a:endParaRPr>
          </a:p>
          <a:p>
            <a:pPr marL="342900" marR="85725" lvl="0" indent="-342900" algn="just">
              <a:lnSpc>
                <a:spcPct val="150000"/>
              </a:lnSpc>
              <a:spcBef>
                <a:spcPts val="725"/>
              </a:spcBef>
              <a:spcAft>
                <a:spcPts val="0"/>
              </a:spcAft>
              <a:buSzPts val="1200"/>
              <a:buFont typeface="Times New Roman" panose="02020603050405020304" pitchFamily="18" charset="0"/>
              <a:buAutoNum type="arabicPeriod"/>
              <a:tabLst>
                <a:tab pos="347345" algn="l"/>
              </a:tabLst>
            </a:pPr>
            <a:r>
              <a:rPr lang="en-US" sz="1400" spc="-10" dirty="0" err="1">
                <a:latin typeface="Times New Roman" panose="02020603050405020304" pitchFamily="18" charset="0"/>
                <a:ea typeface="Times New Roman" panose="02020603050405020304" pitchFamily="18" charset="0"/>
              </a:rPr>
              <a:t>Mungekar</a:t>
            </a:r>
            <a:r>
              <a:rPr lang="en-US" sz="1400" spc="-10" dirty="0">
                <a:latin typeface="Times New Roman" panose="02020603050405020304" pitchFamily="18" charset="0"/>
                <a:ea typeface="Times New Roman" panose="02020603050405020304" pitchFamily="18" charset="0"/>
              </a:rPr>
              <a:t>, D., Joshi, H., </a:t>
            </a:r>
            <a:r>
              <a:rPr lang="en-US" sz="1400" spc="-10" dirty="0" err="1">
                <a:latin typeface="Times New Roman" panose="02020603050405020304" pitchFamily="18" charset="0"/>
                <a:ea typeface="Times New Roman" panose="02020603050405020304" pitchFamily="18" charset="0"/>
              </a:rPr>
              <a:t>Kankekar</a:t>
            </a:r>
            <a:r>
              <a:rPr lang="en-US" sz="1400" spc="-10" dirty="0">
                <a:latin typeface="Times New Roman" panose="02020603050405020304" pitchFamily="18" charset="0"/>
                <a:ea typeface="Times New Roman" panose="02020603050405020304" pitchFamily="18" charset="0"/>
              </a:rPr>
              <a:t>, A., Nair, P., &amp; Das, P. (2021, September). Crime analysis using </a:t>
            </a:r>
            <a:r>
              <a:rPr lang="en-US" sz="1400" spc="-10" dirty="0" err="1">
                <a:latin typeface="Times New Roman" panose="02020603050405020304" pitchFamily="18" charset="0"/>
                <a:ea typeface="Times New Roman" panose="02020603050405020304" pitchFamily="18" charset="0"/>
              </a:rPr>
              <a:t>dbscan</a:t>
            </a:r>
            <a:r>
              <a:rPr lang="en-US" sz="1400" spc="-10" dirty="0">
                <a:latin typeface="Times New Roman" panose="02020603050405020304" pitchFamily="18" charset="0"/>
                <a:ea typeface="Times New Roman" panose="02020603050405020304" pitchFamily="18" charset="0"/>
              </a:rPr>
              <a:t> algorithm. In 2021 Third International Conference on Inventive Research in Computing Applications (ICIRCA) (pp. 628-635). </a:t>
            </a:r>
            <a:r>
              <a:rPr lang="en-US" sz="1400" spc="-10" dirty="0" err="1">
                <a:latin typeface="Times New Roman" panose="02020603050405020304" pitchFamily="18" charset="0"/>
                <a:ea typeface="Times New Roman" panose="02020603050405020304" pitchFamily="18" charset="0"/>
              </a:rPr>
              <a:t>IEEE.Saxena</a:t>
            </a:r>
            <a:r>
              <a:rPr lang="en-US" sz="1400" spc="-10" dirty="0">
                <a:latin typeface="Times New Roman" panose="02020603050405020304" pitchFamily="18" charset="0"/>
                <a:ea typeface="Times New Roman" panose="02020603050405020304" pitchFamily="18" charset="0"/>
              </a:rPr>
              <a:t>, Mansi, </a:t>
            </a:r>
            <a:r>
              <a:rPr lang="en-US" sz="1400" spc="-10" dirty="0" err="1">
                <a:latin typeface="Times New Roman" panose="02020603050405020304" pitchFamily="18" charset="0"/>
                <a:ea typeface="Times New Roman" panose="02020603050405020304" pitchFamily="18" charset="0"/>
              </a:rPr>
              <a:t>Teena</a:t>
            </a:r>
            <a:r>
              <a:rPr lang="en-US" sz="1400" spc="-10" dirty="0">
                <a:latin typeface="Times New Roman" panose="02020603050405020304" pitchFamily="18" charset="0"/>
                <a:ea typeface="Times New Roman" panose="02020603050405020304" pitchFamily="18" charset="0"/>
              </a:rPr>
              <a:t> </a:t>
            </a:r>
            <a:r>
              <a:rPr lang="en-US" sz="1400" spc="-10" dirty="0" err="1">
                <a:latin typeface="Times New Roman" panose="02020603050405020304" pitchFamily="18" charset="0"/>
                <a:ea typeface="Times New Roman" panose="02020603050405020304" pitchFamily="18" charset="0"/>
              </a:rPr>
              <a:t>Bagga</a:t>
            </a:r>
            <a:r>
              <a:rPr lang="en-US" sz="1400" spc="-10" dirty="0">
                <a:latin typeface="Times New Roman" panose="02020603050405020304" pitchFamily="18" charset="0"/>
                <a:ea typeface="Times New Roman" panose="02020603050405020304" pitchFamily="18" charset="0"/>
              </a:rPr>
              <a:t>, and </a:t>
            </a:r>
            <a:r>
              <a:rPr lang="en-US" sz="1400" spc="-10" dirty="0" err="1">
                <a:latin typeface="Times New Roman" panose="02020603050405020304" pitchFamily="18" charset="0"/>
                <a:ea typeface="Times New Roman" panose="02020603050405020304" pitchFamily="18" charset="0"/>
              </a:rPr>
              <a:t>Sangeeta</a:t>
            </a:r>
            <a:r>
              <a:rPr lang="en-US" sz="1400" spc="-10" dirty="0">
                <a:latin typeface="Times New Roman" panose="02020603050405020304" pitchFamily="18" charset="0"/>
                <a:ea typeface="Times New Roman" panose="02020603050405020304" pitchFamily="18" charset="0"/>
              </a:rPr>
              <a:t> Gupta. "Fearless path for human resource personnel’s through analytics: a study of recent tools and techniques of human resource analytics and its implication." International Journal of Information Technology 13.4 (2021): 1649-1657..</a:t>
            </a:r>
          </a:p>
          <a:p>
            <a:pPr marL="342900" marR="85725" lvl="0" indent="-342900" algn="just">
              <a:lnSpc>
                <a:spcPct val="150000"/>
              </a:lnSpc>
              <a:spcBef>
                <a:spcPts val="725"/>
              </a:spcBef>
              <a:spcAft>
                <a:spcPts val="0"/>
              </a:spcAft>
              <a:buSzPts val="1200"/>
              <a:buFont typeface="Times New Roman" panose="02020603050405020304" pitchFamily="18" charset="0"/>
              <a:buAutoNum type="arabicPeriod"/>
              <a:tabLst>
                <a:tab pos="347345" algn="l"/>
              </a:tabLst>
            </a:pPr>
            <a:r>
              <a:rPr lang="en-IN" sz="1400" spc="-10" dirty="0">
                <a:latin typeface="Times New Roman" panose="02020603050405020304" pitchFamily="18" charset="0"/>
                <a:ea typeface="Times New Roman" panose="02020603050405020304" pitchFamily="18" charset="0"/>
              </a:rPr>
              <a:t>Obagbuwa, Ibidun Christiana, and Ademola P. </a:t>
            </a:r>
            <a:r>
              <a:rPr lang="en-IN" sz="1400" spc="-10" dirty="0" err="1">
                <a:latin typeface="Times New Roman" panose="02020603050405020304" pitchFamily="18" charset="0"/>
                <a:ea typeface="Times New Roman" panose="02020603050405020304" pitchFamily="18" charset="0"/>
              </a:rPr>
              <a:t>Abidoye</a:t>
            </a:r>
            <a:r>
              <a:rPr lang="en-IN" sz="1400" spc="-10" dirty="0">
                <a:latin typeface="Times New Roman" panose="02020603050405020304" pitchFamily="18" charset="0"/>
                <a:ea typeface="Times New Roman" panose="02020603050405020304" pitchFamily="18" charset="0"/>
              </a:rPr>
              <a:t>. "South Africa crime visualization, trends analysis, and prediction using machine learning linear regression technique." Applied Computational Intelligence and Soft Computing 2021 (2021): 1-14.</a:t>
            </a:r>
          </a:p>
          <a:p>
            <a:pPr marL="342900" marR="85725" lvl="0" indent="-342900" algn="just">
              <a:lnSpc>
                <a:spcPct val="150000"/>
              </a:lnSpc>
              <a:spcBef>
                <a:spcPts val="725"/>
              </a:spcBef>
              <a:spcAft>
                <a:spcPts val="0"/>
              </a:spcAft>
              <a:buSzPts val="1200"/>
              <a:buFont typeface="Times New Roman" panose="02020603050405020304" pitchFamily="18" charset="0"/>
              <a:buAutoNum type="arabicPeriod"/>
              <a:tabLst>
                <a:tab pos="347345" algn="l"/>
              </a:tabLst>
            </a:pPr>
            <a:r>
              <a:rPr lang="en-IN" sz="1400" spc="-10" dirty="0">
                <a:latin typeface="Times New Roman" panose="02020603050405020304" pitchFamily="18" charset="0"/>
                <a:ea typeface="Times New Roman" panose="02020603050405020304" pitchFamily="18" charset="0"/>
              </a:rPr>
              <a:t>McClendon, Lawrence, and Natarajan </a:t>
            </a:r>
            <a:r>
              <a:rPr lang="en-IN" sz="1400" spc="-10" dirty="0" err="1">
                <a:latin typeface="Times New Roman" panose="02020603050405020304" pitchFamily="18" charset="0"/>
                <a:ea typeface="Times New Roman" panose="02020603050405020304" pitchFamily="18" charset="0"/>
              </a:rPr>
              <a:t>Meghanathan</a:t>
            </a:r>
            <a:r>
              <a:rPr lang="en-IN" sz="1400" spc="-10" dirty="0">
                <a:latin typeface="Times New Roman" panose="02020603050405020304" pitchFamily="18" charset="0"/>
                <a:ea typeface="Times New Roman" panose="02020603050405020304" pitchFamily="18" charset="0"/>
              </a:rPr>
              <a:t>. "Using machine learning algorithms to </a:t>
            </a:r>
            <a:r>
              <a:rPr lang="en-IN" sz="1400" spc="-10" dirty="0" err="1">
                <a:latin typeface="Times New Roman" panose="02020603050405020304" pitchFamily="18" charset="0"/>
                <a:ea typeface="Times New Roman" panose="02020603050405020304" pitchFamily="18" charset="0"/>
              </a:rPr>
              <a:t>analyze</a:t>
            </a:r>
            <a:r>
              <a:rPr lang="en-IN" sz="1400" spc="-10" dirty="0">
                <a:latin typeface="Times New Roman" panose="02020603050405020304" pitchFamily="18" charset="0"/>
                <a:ea typeface="Times New Roman" panose="02020603050405020304" pitchFamily="18" charset="0"/>
              </a:rPr>
              <a:t> crime data." Machine Learning and Applications: An International Journal (MLAIJ) 2.1 (2015): 1-12.</a:t>
            </a:r>
            <a:endParaRPr lang="en-IN" sz="1400" spc="-1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59625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3496-9304-B39D-FD4B-E9A83EB7C9AD}"/>
              </a:ext>
            </a:extLst>
          </p:cNvPr>
          <p:cNvSpPr>
            <a:spLocks noGrp="1"/>
          </p:cNvSpPr>
          <p:nvPr>
            <p:ph type="title"/>
          </p:nvPr>
        </p:nvSpPr>
        <p:spPr>
          <a:xfrm>
            <a:off x="1149485" y="2213380"/>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hlinkClick r:id="rId2"/>
              </a:rPr>
              <a:t>Real world Crime Data Analysis and Visualization using Tableau(Loom</a:t>
            </a:r>
            <a:r>
              <a:rPr lang="en-US" sz="3200" b="1" dirty="0">
                <a:latin typeface="Times New Roman" panose="02020603050405020304" pitchFamily="18" charset="0"/>
                <a:cs typeface="Times New Roman" panose="02020603050405020304" pitchFamily="18" charset="0"/>
                <a:hlinkClick r:id="rId2"/>
              </a:rPr>
              <a:t>)</a:t>
            </a:r>
            <a:endParaRPr lang="en-IN" sz="32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911B5407-73E5-D0CE-AD30-413DB452348D}"/>
              </a:ext>
            </a:extLst>
          </p:cNvPr>
          <p:cNvSpPr txBox="1">
            <a:spLocks/>
          </p:cNvSpPr>
          <p:nvPr/>
        </p:nvSpPr>
        <p:spPr>
          <a:xfrm>
            <a:off x="1149485" y="669284"/>
            <a:ext cx="10515600" cy="1198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Execution Link</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299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C76736C0-6FA7-A489-474B-5740E77B3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028" y="621437"/>
            <a:ext cx="8300621" cy="526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4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72B78-D2FD-7490-9654-3780AC7A4E92}"/>
              </a:ext>
            </a:extLst>
          </p:cNvPr>
          <p:cNvSpPr txBox="1"/>
          <p:nvPr/>
        </p:nvSpPr>
        <p:spPr>
          <a:xfrm>
            <a:off x="3213716" y="772357"/>
            <a:ext cx="4847207" cy="646331"/>
          </a:xfrm>
          <a:prstGeom prst="rect">
            <a:avLst/>
          </a:prstGeom>
          <a:noFill/>
        </p:spPr>
        <p:txBody>
          <a:bodyPr wrap="square" rtlCol="0">
            <a:spAutoFit/>
          </a:bodyPr>
          <a:lstStyle/>
          <a:p>
            <a:pPr algn="ctr"/>
            <a:r>
              <a:rPr lang="en-US" sz="3600" u="sng" dirty="0">
                <a:latin typeface="Baskerville Old Face" panose="02020602080505020303" pitchFamily="18" charset="0"/>
              </a:rPr>
              <a:t>ABSTRACT</a:t>
            </a:r>
          </a:p>
        </p:txBody>
      </p:sp>
      <p:sp>
        <p:nvSpPr>
          <p:cNvPr id="3" name="TextBox 2">
            <a:extLst>
              <a:ext uri="{FF2B5EF4-FFF2-40B4-BE49-F238E27FC236}">
                <a16:creationId xmlns:a16="http://schemas.microsoft.com/office/drawing/2014/main" id="{54B16DF6-D9EA-E187-A373-A72853A9458C}"/>
              </a:ext>
            </a:extLst>
          </p:cNvPr>
          <p:cNvSpPr txBox="1"/>
          <p:nvPr/>
        </p:nvSpPr>
        <p:spPr>
          <a:xfrm>
            <a:off x="1268083" y="1651497"/>
            <a:ext cx="9858204" cy="4247317"/>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Crime is a longstanding societal issue that poses significant challenges to public safety and law enforcement agencies worldwide. This project delves into the realm of crime data analysis, leveraging the robust capabilities of Tableau, a powerful data visualization tool, to dissect real-time crime data sourced from various governmental databases in India. Kidnap cases, murder incidents, and instances of property stolen and recovered serve as focal points for this analysis, each shedding light on different facets of criminal activity</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scope of this project extends beyond mere data aggregation and visualization, aiming to provide a holistic view of crime dynamics in India. By scrutinizing trends over time and dissecting crime patterns according to gender, age, and geographical location, the project aims to unravel underlying factors driving variations in crime rates and outcomes. Furthermore, the analysis delves into exploratory data analysis (EDA), unearthing hidden insights and anomalies within the datasets. Through a comprehensive examination of crime data, this project seeks to equip stakeholders with evidence-based insights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6733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AF729-79F0-B6CC-8938-A9ED1669A8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0E40D48-B7C1-96BD-B1BF-3EACE099AC1D}"/>
              </a:ext>
            </a:extLst>
          </p:cNvPr>
          <p:cNvSpPr txBox="1"/>
          <p:nvPr/>
        </p:nvSpPr>
        <p:spPr>
          <a:xfrm>
            <a:off x="3213716" y="772357"/>
            <a:ext cx="4847207" cy="646331"/>
          </a:xfrm>
          <a:prstGeom prst="rect">
            <a:avLst/>
          </a:prstGeom>
          <a:noFill/>
        </p:spPr>
        <p:txBody>
          <a:bodyPr wrap="square" rtlCol="0">
            <a:spAutoFit/>
          </a:bodyPr>
          <a:lstStyle/>
          <a:p>
            <a:pPr algn="ctr"/>
            <a:r>
              <a:rPr lang="en-US" sz="3600" u="sng" dirty="0">
                <a:latin typeface="Baskerville Old Face" panose="02020602080505020303" pitchFamily="18" charset="0"/>
              </a:rPr>
              <a:t>EXISTING SYSTEM</a:t>
            </a:r>
          </a:p>
        </p:txBody>
      </p:sp>
      <p:sp>
        <p:nvSpPr>
          <p:cNvPr id="3" name="TextBox 2">
            <a:extLst>
              <a:ext uri="{FF2B5EF4-FFF2-40B4-BE49-F238E27FC236}">
                <a16:creationId xmlns:a16="http://schemas.microsoft.com/office/drawing/2014/main" id="{C5A1689C-F79A-343A-3FA8-8B67E8BC26C7}"/>
              </a:ext>
            </a:extLst>
          </p:cNvPr>
          <p:cNvSpPr txBox="1"/>
          <p:nvPr/>
        </p:nvSpPr>
        <p:spPr>
          <a:xfrm>
            <a:off x="1548118" y="1870973"/>
            <a:ext cx="9271609" cy="3862596"/>
          </a:xfrm>
          <a:prstGeom prst="rect">
            <a:avLst/>
          </a:prstGeom>
          <a:noFill/>
        </p:spPr>
        <p:txBody>
          <a:bodyPr wrap="square" rtlCol="0">
            <a:spAutoFit/>
          </a:bodyPr>
          <a:lstStyle/>
          <a:p>
            <a:pPr marL="342900" lvl="0" indent="-342900">
              <a:spcBef>
                <a:spcPts val="1500"/>
              </a:spcBef>
              <a:buFont typeface="Arial" panose="020B0604020202020204" pitchFamily="34" charset="0"/>
              <a:buChar char="•"/>
            </a:pPr>
            <a:r>
              <a:rPr lang="en-GB" sz="2000" dirty="0">
                <a:solidFill>
                  <a:srgbClr val="000000"/>
                </a:solidFill>
                <a:highlight>
                  <a:schemeClr val="lt1"/>
                </a:highlight>
                <a:latin typeface="Times New Roman" panose="02020603050405020304" pitchFamily="18" charset="0"/>
                <a:cs typeface="Times New Roman" panose="02020603050405020304" pitchFamily="18" charset="0"/>
              </a:rPr>
              <a:t>Currently, many agencies rely on manual data entry, basic statistical analysis, and static reports, which often result in time-consuming processes and fail to provide real-time insights into crime trends and patterns. Moreover, the sheer volume and complexity of crime data pose significant challenges in identifying actionable insights that can inform strategic decision-making and resource allocation. </a:t>
            </a:r>
          </a:p>
          <a:p>
            <a:pPr marL="342900" lvl="0" indent="-342900">
              <a:spcBef>
                <a:spcPts val="1500"/>
              </a:spcBef>
              <a:buFont typeface="Arial" panose="020B0604020202020204" pitchFamily="34" charset="0"/>
              <a:buChar char="•"/>
            </a:pPr>
            <a:r>
              <a:rPr lang="en-GB" sz="2000" dirty="0">
                <a:solidFill>
                  <a:srgbClr val="000000"/>
                </a:solidFill>
                <a:highlight>
                  <a:schemeClr val="lt1"/>
                </a:highlight>
                <a:latin typeface="Times New Roman" panose="02020603050405020304" pitchFamily="18" charset="0"/>
                <a:cs typeface="Times New Roman" panose="02020603050405020304" pitchFamily="18" charset="0"/>
              </a:rPr>
              <a:t>Furthermore, existing crime data analysis systems may lack integration capabilities, making it difficult to </a:t>
            </a:r>
            <a:r>
              <a:rPr lang="en-GB" sz="2000" dirty="0" err="1">
                <a:solidFill>
                  <a:srgbClr val="000000"/>
                </a:solidFill>
                <a:highlight>
                  <a:schemeClr val="lt1"/>
                </a:highlight>
                <a:latin typeface="Times New Roman" panose="02020603050405020304" pitchFamily="18" charset="0"/>
                <a:cs typeface="Times New Roman" panose="02020603050405020304" pitchFamily="18" charset="0"/>
              </a:rPr>
              <a:t>analyze</a:t>
            </a:r>
            <a:r>
              <a:rPr lang="en-GB" sz="2000" dirty="0">
                <a:solidFill>
                  <a:srgbClr val="000000"/>
                </a:solidFill>
                <a:highlight>
                  <a:schemeClr val="lt1"/>
                </a:highlight>
                <a:latin typeface="Times New Roman" panose="02020603050405020304" pitchFamily="18" charset="0"/>
                <a:cs typeface="Times New Roman" panose="02020603050405020304" pitchFamily="18" charset="0"/>
              </a:rPr>
              <a:t> diverse datasets related to different types of crimes comprehensively. This fragmentation hampers the ability to identify correlations and patterns across various crime categories, hindering effective crime prevention and investigation efforts.</a:t>
            </a:r>
          </a:p>
          <a:p>
            <a:pPr lvl="0">
              <a:spcBef>
                <a:spcPts val="1500"/>
              </a:spcBef>
            </a:pPr>
            <a:endParaRPr lang="en-GB" sz="2000" dirty="0">
              <a:solidFill>
                <a:srgbClr val="000000"/>
              </a:solidFill>
              <a:highlight>
                <a:schemeClr val="lt1"/>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7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72B78-D2FD-7490-9654-3780AC7A4E92}"/>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DRAWBACKS OF EXISTING SYSTEM</a:t>
            </a:r>
          </a:p>
        </p:txBody>
      </p:sp>
      <p:sp>
        <p:nvSpPr>
          <p:cNvPr id="3" name="TextBox 2">
            <a:extLst>
              <a:ext uri="{FF2B5EF4-FFF2-40B4-BE49-F238E27FC236}">
                <a16:creationId xmlns:a16="http://schemas.microsoft.com/office/drawing/2014/main" id="{54B16DF6-D9EA-E187-A373-A72853A9458C}"/>
              </a:ext>
            </a:extLst>
          </p:cNvPr>
          <p:cNvSpPr txBox="1"/>
          <p:nvPr/>
        </p:nvSpPr>
        <p:spPr>
          <a:xfrm>
            <a:off x="897148" y="1694629"/>
            <a:ext cx="10023894" cy="4616648"/>
          </a:xfrm>
          <a:prstGeom prst="rect">
            <a:avLst/>
          </a:prstGeom>
          <a:noFill/>
        </p:spPr>
        <p:txBody>
          <a:bodyPr wrap="square" rtlCol="0">
            <a:spAutoFit/>
          </a:bodyPr>
          <a:lstStyle/>
          <a:p>
            <a:pPr marL="457200" lvl="0" indent="-304155">
              <a:lnSpc>
                <a:spcPct val="150000"/>
              </a:lnSpc>
              <a:buSzPct val="100000"/>
              <a:buChar char="❖"/>
            </a:pPr>
            <a:r>
              <a:rPr lang="en-GB" sz="1400" b="1" dirty="0">
                <a:latin typeface="Times New Roman" panose="02020603050405020304" pitchFamily="18" charset="0"/>
                <a:cs typeface="Times New Roman" panose="02020603050405020304" pitchFamily="18" charset="0"/>
              </a:rPr>
              <a:t>Manual Data Entry</a:t>
            </a:r>
            <a:r>
              <a:rPr lang="en-GB" sz="1400" dirty="0">
                <a:latin typeface="Times New Roman" panose="02020603050405020304" pitchFamily="18" charset="0"/>
                <a:cs typeface="Times New Roman" panose="02020603050405020304" pitchFamily="18" charset="0"/>
              </a:rPr>
              <a:t>: Relying on manual data entry introduces the risk of human error, leading to inaccuracies in the recorded data. Additionally, it is time-consuming and </a:t>
            </a:r>
            <a:r>
              <a:rPr lang="en-GB" sz="1400" dirty="0" err="1">
                <a:latin typeface="Times New Roman" panose="02020603050405020304" pitchFamily="18" charset="0"/>
                <a:cs typeface="Times New Roman" panose="02020603050405020304" pitchFamily="18" charset="0"/>
              </a:rPr>
              <a:t>labor-intensive</a:t>
            </a:r>
            <a:r>
              <a:rPr lang="en-GB" sz="1400" dirty="0">
                <a:latin typeface="Times New Roman" panose="02020603050405020304" pitchFamily="18" charset="0"/>
                <a:cs typeface="Times New Roman" panose="02020603050405020304" pitchFamily="18" charset="0"/>
              </a:rPr>
              <a:t>, diverting resources from more critical tasks.</a:t>
            </a:r>
          </a:p>
          <a:p>
            <a:pPr marL="457200" lvl="0" indent="-304155">
              <a:lnSpc>
                <a:spcPct val="150000"/>
              </a:lnSpc>
              <a:buSzPct val="100000"/>
              <a:buChar char="❖"/>
            </a:pPr>
            <a:r>
              <a:rPr lang="en-GB" sz="1400" b="1" dirty="0">
                <a:latin typeface="Times New Roman" panose="02020603050405020304" pitchFamily="18" charset="0"/>
                <a:cs typeface="Times New Roman" panose="02020603050405020304" pitchFamily="18" charset="0"/>
              </a:rPr>
              <a:t>Basic Statistical Analysis</a:t>
            </a:r>
            <a:r>
              <a:rPr lang="en-GB" sz="1400" dirty="0">
                <a:latin typeface="Times New Roman" panose="02020603050405020304" pitchFamily="18" charset="0"/>
                <a:cs typeface="Times New Roman" panose="02020603050405020304" pitchFamily="18" charset="0"/>
              </a:rPr>
              <a:t>: Basic statistical analysis techniques may overlook nuanced patterns or correlations present in the data. Without advanced analytical methods, such as machine learning algorithms or predictive </a:t>
            </a:r>
            <a:r>
              <a:rPr lang="en-GB" sz="1400" dirty="0" err="1">
                <a:latin typeface="Times New Roman" panose="02020603050405020304" pitchFamily="18" charset="0"/>
                <a:cs typeface="Times New Roman" panose="02020603050405020304" pitchFamily="18" charset="0"/>
              </a:rPr>
              <a:t>modeling</a:t>
            </a:r>
            <a:r>
              <a:rPr lang="en-GB" sz="1400" dirty="0">
                <a:latin typeface="Times New Roman" panose="02020603050405020304" pitchFamily="18" charset="0"/>
                <a:cs typeface="Times New Roman" panose="02020603050405020304" pitchFamily="18" charset="0"/>
              </a:rPr>
              <a:t>, valuable insights may remain undiscovered.</a:t>
            </a:r>
          </a:p>
          <a:p>
            <a:pPr marL="457200" lvl="0" indent="-304155">
              <a:lnSpc>
                <a:spcPct val="150000"/>
              </a:lnSpc>
              <a:buSzPct val="100000"/>
              <a:buChar char="❖"/>
            </a:pPr>
            <a:r>
              <a:rPr lang="en-GB" sz="1400" b="1" dirty="0">
                <a:latin typeface="Times New Roman" panose="02020603050405020304" pitchFamily="18" charset="0"/>
                <a:cs typeface="Times New Roman" panose="02020603050405020304" pitchFamily="18" charset="0"/>
              </a:rPr>
              <a:t>Static Reports</a:t>
            </a:r>
            <a:r>
              <a:rPr lang="en-GB" sz="1400" dirty="0">
                <a:latin typeface="Times New Roman" panose="02020603050405020304" pitchFamily="18" charset="0"/>
                <a:cs typeface="Times New Roman" panose="02020603050405020304" pitchFamily="18" charset="0"/>
              </a:rPr>
              <a:t>: Static reports provide a snapshot of crime data at a particular point in time, but they lack the ability to adapt to changing trends or emerging patterns. As a result, decision-makers may not have access to up-to-date information necessary for timely interventions.</a:t>
            </a:r>
          </a:p>
          <a:p>
            <a:pPr marL="457200" lvl="0" indent="-304155">
              <a:lnSpc>
                <a:spcPct val="150000"/>
              </a:lnSpc>
              <a:buSzPct val="100000"/>
              <a:buChar char="❖"/>
            </a:pPr>
            <a:r>
              <a:rPr lang="en-GB" sz="1400" b="1" dirty="0">
                <a:latin typeface="Times New Roman" panose="02020603050405020304" pitchFamily="18" charset="0"/>
                <a:cs typeface="Times New Roman" panose="02020603050405020304" pitchFamily="18" charset="0"/>
              </a:rPr>
              <a:t>Limited Real-time Insights</a:t>
            </a:r>
            <a:r>
              <a:rPr lang="en-GB" sz="1400" dirty="0">
                <a:latin typeface="Times New Roman" panose="02020603050405020304" pitchFamily="18" charset="0"/>
                <a:cs typeface="Times New Roman" panose="02020603050405020304" pitchFamily="18" charset="0"/>
              </a:rPr>
              <a:t>: Traditional analysis methods often do not offer real-time insights into crime trends and patterns. Without access to timely data, law enforcement agencies may struggle to respond promptly to emerging threats or allocate resources efficiently.</a:t>
            </a:r>
          </a:p>
          <a:p>
            <a:pPr marL="457200" lvl="0" indent="-304155">
              <a:lnSpc>
                <a:spcPct val="150000"/>
              </a:lnSpc>
              <a:buSzPct val="100000"/>
              <a:buChar char="❖"/>
            </a:pPr>
            <a:r>
              <a:rPr lang="en-GB" sz="1400" b="1" dirty="0">
                <a:latin typeface="Times New Roman" panose="02020603050405020304" pitchFamily="18" charset="0"/>
                <a:cs typeface="Times New Roman" panose="02020603050405020304" pitchFamily="18" charset="0"/>
              </a:rPr>
              <a:t>Volume and Complexity of Data</a:t>
            </a:r>
            <a:r>
              <a:rPr lang="en-GB" sz="1400" dirty="0">
                <a:latin typeface="Times New Roman" panose="02020603050405020304" pitchFamily="18" charset="0"/>
                <a:cs typeface="Times New Roman" panose="02020603050405020304" pitchFamily="18" charset="0"/>
              </a:rPr>
              <a:t>: The sheer volume and complexity of crime data make it challenging to process and </a:t>
            </a:r>
            <a:r>
              <a:rPr lang="en-GB" sz="1400" dirty="0" err="1">
                <a:latin typeface="Times New Roman" panose="02020603050405020304" pitchFamily="18" charset="0"/>
                <a:cs typeface="Times New Roman" panose="02020603050405020304" pitchFamily="18" charset="0"/>
              </a:rPr>
              <a:t>analyze</a:t>
            </a:r>
            <a:r>
              <a:rPr lang="en-GB" sz="1400" dirty="0">
                <a:latin typeface="Times New Roman" panose="02020603050405020304" pitchFamily="18" charset="0"/>
                <a:cs typeface="Times New Roman" panose="02020603050405020304" pitchFamily="18" charset="0"/>
              </a:rPr>
              <a:t> manually. As datasets grow larger and more diverse, traditional analytical approaches may struggle to extract meaningful insights from the data deluge.</a:t>
            </a:r>
            <a:endParaRPr lang="en-GB" sz="1400" dirty="0"/>
          </a:p>
        </p:txBody>
      </p:sp>
    </p:spTree>
    <p:extLst>
      <p:ext uri="{BB962C8B-B14F-4D97-AF65-F5344CB8AC3E}">
        <p14:creationId xmlns:p14="http://schemas.microsoft.com/office/powerpoint/2010/main" val="385719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7EBC6-DE64-BF58-E697-B4DEC1CB38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F22996-D77E-76F5-BD10-CDC2E69BBB72}"/>
              </a:ext>
            </a:extLst>
          </p:cNvPr>
          <p:cNvSpPr txBox="1"/>
          <p:nvPr/>
        </p:nvSpPr>
        <p:spPr>
          <a:xfrm>
            <a:off x="3213716" y="772357"/>
            <a:ext cx="4847207" cy="646331"/>
          </a:xfrm>
          <a:prstGeom prst="rect">
            <a:avLst/>
          </a:prstGeom>
          <a:noFill/>
        </p:spPr>
        <p:txBody>
          <a:bodyPr wrap="square" rtlCol="0">
            <a:spAutoFit/>
          </a:bodyPr>
          <a:lstStyle/>
          <a:p>
            <a:pPr algn="ctr"/>
            <a:r>
              <a:rPr lang="en-US" sz="3600" u="sng" dirty="0">
                <a:latin typeface="Baskerville Old Face" panose="02020602080505020303" pitchFamily="18" charset="0"/>
              </a:rPr>
              <a:t>PROPOSED SYSTEM</a:t>
            </a:r>
          </a:p>
        </p:txBody>
      </p:sp>
      <p:sp>
        <p:nvSpPr>
          <p:cNvPr id="3" name="TextBox 2">
            <a:extLst>
              <a:ext uri="{FF2B5EF4-FFF2-40B4-BE49-F238E27FC236}">
                <a16:creationId xmlns:a16="http://schemas.microsoft.com/office/drawing/2014/main" id="{F13920C9-E7C6-D88E-A64F-6093BA150A25}"/>
              </a:ext>
            </a:extLst>
          </p:cNvPr>
          <p:cNvSpPr txBox="1"/>
          <p:nvPr/>
        </p:nvSpPr>
        <p:spPr>
          <a:xfrm>
            <a:off x="1423358" y="1841278"/>
            <a:ext cx="9539027" cy="3785652"/>
          </a:xfrm>
          <a:prstGeom prst="rect">
            <a:avLst/>
          </a:prstGeom>
          <a:noFill/>
        </p:spPr>
        <p:txBody>
          <a:bodyPr wrap="square" rtlCol="0">
            <a:spAutoFit/>
          </a:bodyPr>
          <a:lstStyle/>
          <a:p>
            <a:pPr lvl="0">
              <a:buClr>
                <a:srgbClr val="000000"/>
              </a:buClr>
              <a:buSzPts val="2400"/>
            </a:pPr>
            <a:r>
              <a:rPr lang="en-GB" sz="2000" dirty="0"/>
              <a:t>In this proposed system will make the use of tableau, to conduct a comprehensive analysis of crime data. The system will consist of Several key components and functionalities aimed at achieving the project objectives outlined the problem statements which ultimately serves the requirements</a:t>
            </a:r>
          </a:p>
          <a:p>
            <a:pPr lvl="0">
              <a:buClr>
                <a:srgbClr val="000000"/>
              </a:buClr>
              <a:buSzPts val="2400"/>
            </a:pPr>
            <a:endParaRPr lang="en-GB" sz="2000" dirty="0"/>
          </a:p>
          <a:p>
            <a:pPr lvl="0">
              <a:buClr>
                <a:srgbClr val="000000"/>
              </a:buClr>
              <a:buSzPts val="2400"/>
            </a:pPr>
            <a:r>
              <a:rPr lang="en-GB" sz="2000" dirty="0"/>
              <a:t>To develop Crime Data analysis system, we will use three steps:</a:t>
            </a:r>
          </a:p>
          <a:p>
            <a:pPr lvl="0">
              <a:buClr>
                <a:srgbClr val="000000"/>
              </a:buClr>
              <a:buSzPts val="2400"/>
            </a:pPr>
            <a:endParaRPr lang="en-GB" sz="2000" dirty="0"/>
          </a:p>
          <a:p>
            <a:pPr lvl="0">
              <a:buClr>
                <a:srgbClr val="000000"/>
              </a:buClr>
              <a:buSzPts val="2400"/>
            </a:pPr>
            <a:r>
              <a:rPr lang="en-GB" sz="2000" dirty="0"/>
              <a:t>•	Data Integration and Aggregation</a:t>
            </a:r>
          </a:p>
          <a:p>
            <a:pPr lvl="0">
              <a:buClr>
                <a:srgbClr val="000000"/>
              </a:buClr>
              <a:buSzPts val="2400"/>
            </a:pPr>
            <a:r>
              <a:rPr lang="en-GB" sz="2000" dirty="0"/>
              <a:t>•	Data Visualization and Analysis</a:t>
            </a:r>
          </a:p>
          <a:p>
            <a:pPr lvl="0">
              <a:buClr>
                <a:srgbClr val="000000"/>
              </a:buClr>
              <a:buSzPts val="2400"/>
            </a:pPr>
            <a:r>
              <a:rPr lang="en-GB" sz="2000" dirty="0"/>
              <a:t>•	Exploring Data Analysis (EDA)</a:t>
            </a:r>
          </a:p>
          <a:p>
            <a:pPr lvl="0">
              <a:buClr>
                <a:srgbClr val="000000"/>
              </a:buClr>
              <a:buSzPts val="2400"/>
            </a:pPr>
            <a:endParaRPr lang="en-GB" sz="2000" dirty="0"/>
          </a:p>
          <a:p>
            <a:pPr lvl="0">
              <a:buClr>
                <a:srgbClr val="000000"/>
              </a:buClr>
              <a:buSzPts val="2400"/>
            </a:pPr>
            <a:endParaRPr lang="en-GB" sz="2000" dirty="0"/>
          </a:p>
        </p:txBody>
      </p:sp>
    </p:spTree>
    <p:extLst>
      <p:ext uri="{BB962C8B-B14F-4D97-AF65-F5344CB8AC3E}">
        <p14:creationId xmlns:p14="http://schemas.microsoft.com/office/powerpoint/2010/main" val="342206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AD438-EA1B-14BD-225E-EF0051FB1B0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A8CACB-968D-FE64-C9E5-619641114F67}"/>
              </a:ext>
            </a:extLst>
          </p:cNvPr>
          <p:cNvSpPr txBox="1"/>
          <p:nvPr/>
        </p:nvSpPr>
        <p:spPr>
          <a:xfrm>
            <a:off x="1712719" y="668840"/>
            <a:ext cx="8526835" cy="646331"/>
          </a:xfrm>
          <a:prstGeom prst="rect">
            <a:avLst/>
          </a:prstGeom>
          <a:noFill/>
        </p:spPr>
        <p:txBody>
          <a:bodyPr wrap="square" rtlCol="0">
            <a:spAutoFit/>
          </a:bodyPr>
          <a:lstStyle/>
          <a:p>
            <a:pPr algn="ctr"/>
            <a:r>
              <a:rPr lang="en-US" sz="3600" u="sng" dirty="0">
                <a:latin typeface="Baskerville Old Face" panose="02020602080505020303" pitchFamily="18" charset="0"/>
              </a:rPr>
              <a:t>ADVANTAGES OF PROPOSED SYSTEM</a:t>
            </a:r>
          </a:p>
        </p:txBody>
      </p:sp>
      <p:sp>
        <p:nvSpPr>
          <p:cNvPr id="3" name="TextBox 2">
            <a:extLst>
              <a:ext uri="{FF2B5EF4-FFF2-40B4-BE49-F238E27FC236}">
                <a16:creationId xmlns:a16="http://schemas.microsoft.com/office/drawing/2014/main" id="{52413326-02D6-485D-163A-F746A5BCD116}"/>
              </a:ext>
            </a:extLst>
          </p:cNvPr>
          <p:cNvSpPr txBox="1"/>
          <p:nvPr/>
        </p:nvSpPr>
        <p:spPr>
          <a:xfrm>
            <a:off x="1149657" y="1824025"/>
            <a:ext cx="9652957" cy="3600986"/>
          </a:xfrm>
          <a:prstGeom prst="rect">
            <a:avLst/>
          </a:prstGeom>
          <a:noFill/>
        </p:spPr>
        <p:txBody>
          <a:bodyPr wrap="square" rtlCol="0">
            <a:spAutoFit/>
          </a:bodyPr>
          <a:lstStyle/>
          <a:p>
            <a:pPr marL="457200" lvl="0" indent="-311150">
              <a:buSzPts val="1300"/>
              <a:buChar char="❖"/>
            </a:pPr>
            <a:r>
              <a:rPr lang="en-GB" sz="2000" b="1" dirty="0">
                <a:latin typeface="Times New Roman" panose="02020603050405020304" pitchFamily="18" charset="0"/>
                <a:cs typeface="Times New Roman" panose="02020603050405020304" pitchFamily="18" charset="0"/>
              </a:rPr>
              <a:t>Enhanced efficiency through automation:</a:t>
            </a:r>
            <a:r>
              <a:rPr lang="en-GB" sz="2000" dirty="0">
                <a:latin typeface="Times New Roman" panose="02020603050405020304" pitchFamily="18" charset="0"/>
                <a:cs typeface="Times New Roman" panose="02020603050405020304" pitchFamily="18" charset="0"/>
              </a:rPr>
              <a:t> By automating tasks, the system will save time and effort.</a:t>
            </a:r>
          </a:p>
          <a:p>
            <a:pPr marL="457200" lvl="0" indent="-311150">
              <a:buSzPts val="1300"/>
              <a:buChar char="❖"/>
            </a:pPr>
            <a:r>
              <a:rPr lang="en-GB" sz="2000" dirty="0">
                <a:latin typeface="Times New Roman" panose="02020603050405020304" pitchFamily="18" charset="0"/>
                <a:cs typeface="Times New Roman" panose="02020603050405020304" pitchFamily="18" charset="0"/>
              </a:rPr>
              <a:t>I</a:t>
            </a:r>
            <a:r>
              <a:rPr lang="en-GB" sz="2000" b="1" dirty="0">
                <a:latin typeface="Times New Roman" panose="02020603050405020304" pitchFamily="18" charset="0"/>
                <a:cs typeface="Times New Roman" panose="02020603050405020304" pitchFamily="18" charset="0"/>
              </a:rPr>
              <a:t>mproved data integration and real-time updates:</a:t>
            </a:r>
            <a:r>
              <a:rPr lang="en-GB" sz="2000" dirty="0">
                <a:latin typeface="Times New Roman" panose="02020603050405020304" pitchFamily="18" charset="0"/>
                <a:cs typeface="Times New Roman" panose="02020603050405020304" pitchFamily="18" charset="0"/>
              </a:rPr>
              <a:t> Better integration of data sources and real-time updates will provide more accurate and up-to-date information</a:t>
            </a:r>
          </a:p>
          <a:p>
            <a:pPr marL="457200" lvl="0" indent="-311150">
              <a:buSzPts val="1300"/>
              <a:buChar char="❖"/>
            </a:pPr>
            <a:r>
              <a:rPr lang="en-GB" sz="2000" b="1" dirty="0">
                <a:latin typeface="Times New Roman" panose="02020603050405020304" pitchFamily="18" charset="0"/>
                <a:cs typeface="Times New Roman" panose="02020603050405020304" pitchFamily="18" charset="0"/>
              </a:rPr>
              <a:t>Reduced dependency on technical expertise:</a:t>
            </a:r>
            <a:r>
              <a:rPr lang="en-GB" sz="2000" dirty="0">
                <a:latin typeface="Times New Roman" panose="02020603050405020304" pitchFamily="18" charset="0"/>
                <a:cs typeface="Times New Roman" panose="02020603050405020304" pitchFamily="18" charset="0"/>
              </a:rPr>
              <a:t> Simplified system management will reduce the need for specialized technical skills.</a:t>
            </a:r>
          </a:p>
          <a:p>
            <a:pPr marL="457200" lvl="0" indent="-311150">
              <a:buSzPts val="1300"/>
              <a:buChar char="❖"/>
            </a:pPr>
            <a:r>
              <a:rPr lang="en-GB" sz="2000" b="1" dirty="0">
                <a:latin typeface="Times New Roman" panose="02020603050405020304" pitchFamily="18" charset="0"/>
                <a:cs typeface="Times New Roman" panose="02020603050405020304" pitchFamily="18" charset="0"/>
              </a:rPr>
              <a:t>Strengthened data security measures:</a:t>
            </a:r>
            <a:r>
              <a:rPr lang="en-GB" sz="2000" dirty="0">
                <a:latin typeface="Times New Roman" panose="02020603050405020304" pitchFamily="18" charset="0"/>
                <a:cs typeface="Times New Roman" panose="02020603050405020304" pitchFamily="18" charset="0"/>
              </a:rPr>
              <a:t> Enhanced security measures will protect sensitive data from unauthorized access.</a:t>
            </a:r>
          </a:p>
          <a:p>
            <a:pPr marL="457200" lvl="0" indent="-311150">
              <a:buSzPts val="1300"/>
              <a:buChar char="❖"/>
            </a:pPr>
            <a:r>
              <a:rPr lang="en-GB" sz="2000" b="1" dirty="0">
                <a:latin typeface="Times New Roman" panose="02020603050405020304" pitchFamily="18" charset="0"/>
                <a:cs typeface="Times New Roman" panose="02020603050405020304" pitchFamily="18" charset="0"/>
              </a:rPr>
              <a:t>Advanced predictive analytics for informed decision-making:</a:t>
            </a:r>
            <a:r>
              <a:rPr lang="en-GB" sz="2000" dirty="0">
                <a:latin typeface="Times New Roman" panose="02020603050405020304" pitchFamily="18" charset="0"/>
                <a:cs typeface="Times New Roman" panose="02020603050405020304" pitchFamily="18" charset="0"/>
              </a:rPr>
              <a:t> The system will use data analysis to predict future trends and outcomes, enabling smarter decision-making.</a:t>
            </a:r>
          </a:p>
          <a:p>
            <a:pPr lvl="0">
              <a:spcBef>
                <a:spcPts val="1200"/>
              </a:spcBef>
              <a:spcAft>
                <a:spcPts val="1200"/>
              </a:spcAft>
              <a:buSzPts val="275"/>
            </a:pPr>
            <a:endParaRPr lang="en-GB" u="sng"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3868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8066" y="543467"/>
            <a:ext cx="5016117" cy="923330"/>
          </a:xfrm>
          <a:prstGeom prst="rect">
            <a:avLst/>
          </a:prstGeom>
        </p:spPr>
        <p:txBody>
          <a:bodyPr wrap="none">
            <a:spAutoFit/>
          </a:bodyPr>
          <a:lstStyle/>
          <a:p>
            <a:pPr algn="ctr"/>
            <a:r>
              <a:rPr lang="en-US" sz="5400" u="sng" dirty="0">
                <a:latin typeface="Baskerville Old Face" panose="02020602080505020303" pitchFamily="18" charset="0"/>
              </a:rPr>
              <a:t>Literature Review</a:t>
            </a:r>
          </a:p>
        </p:txBody>
      </p:sp>
      <p:sp>
        <p:nvSpPr>
          <p:cNvPr id="3" name="TextBox 2"/>
          <p:cNvSpPr txBox="1"/>
          <p:nvPr/>
        </p:nvSpPr>
        <p:spPr>
          <a:xfrm>
            <a:off x="1881553" y="2180492"/>
            <a:ext cx="8713177" cy="3970318"/>
          </a:xfrm>
          <a:prstGeom prst="rect">
            <a:avLst/>
          </a:prstGeom>
          <a:noFill/>
        </p:spPr>
        <p:txBody>
          <a:bodyPr wrap="square" rtlCol="0">
            <a:spAutoFit/>
          </a:bodyPr>
          <a:lstStyle/>
          <a:p>
            <a:r>
              <a:rPr lang="en-US" b="1" spc="-10" dirty="0">
                <a:latin typeface="Times New Roman" panose="02020603050405020304" pitchFamily="18" charset="0"/>
                <a:ea typeface="Times New Roman" panose="02020603050405020304" pitchFamily="18" charset="0"/>
              </a:rPr>
              <a:t>Title</a:t>
            </a:r>
            <a:r>
              <a:rPr lang="en-US" spc="-10" dirty="0">
                <a:latin typeface="Times New Roman" panose="02020603050405020304" pitchFamily="18" charset="0"/>
                <a:ea typeface="Times New Roman" panose="02020603050405020304" pitchFamily="18" charset="0"/>
              </a:rPr>
              <a:t> : </a:t>
            </a:r>
            <a:r>
              <a:rPr lang="en-GB" spc="-10" dirty="0">
                <a:latin typeface="Times New Roman" panose="02020603050405020304" pitchFamily="18" charset="0"/>
                <a:ea typeface="Times New Roman" panose="02020603050405020304" pitchFamily="18" charset="0"/>
              </a:rPr>
              <a:t>Design and analysis of machine learning algorithms for the reduction of crime rates in India.</a:t>
            </a:r>
            <a:endParaRPr lang="en-US" spc="-10" dirty="0">
              <a:latin typeface="Times New Roman" panose="02020603050405020304" pitchFamily="18" charset="0"/>
              <a:ea typeface="Times New Roman" panose="02020603050405020304" pitchFamily="18" charset="0"/>
            </a:endParaRPr>
          </a:p>
          <a:p>
            <a:endParaRPr lang="en-US" spc="-10" dirty="0">
              <a:latin typeface="Times New Roman" panose="02020603050405020304" pitchFamily="18" charset="0"/>
            </a:endParaRPr>
          </a:p>
          <a:p>
            <a:r>
              <a:rPr lang="en-US" spc="-10" dirty="0">
                <a:latin typeface="Times New Roman" panose="02020603050405020304" pitchFamily="18" charset="0"/>
                <a:hlinkClick r:id="rId2"/>
              </a:rPr>
              <a:t>https://www.sciencedirect.com/science/article/pii/S1877050920313417</a:t>
            </a:r>
            <a:endParaRPr lang="en-US" spc="-10" dirty="0">
              <a:latin typeface="Times New Roman" panose="02020603050405020304" pitchFamily="18" charset="0"/>
            </a:endParaRPr>
          </a:p>
          <a:p>
            <a:endParaRPr lang="en-US" spc="-10" dirty="0">
              <a:latin typeface="Times New Roman" panose="02020603050405020304" pitchFamily="18" charset="0"/>
            </a:endParaRPr>
          </a:p>
          <a:p>
            <a:r>
              <a:rPr lang="en-GB" spc="-10" dirty="0">
                <a:latin typeface="Times New Roman" panose="02020603050405020304" pitchFamily="18" charset="0"/>
              </a:rPr>
              <a:t>By the means of machine learning techniques, determining the pattern relations among huge set of data has become easier. This research mainly depends on providing a prediction on crime type that might occur based on the location where it has already taken place. Machine learning has been used to develop a model by the use of training data set that have gone through the process of data cleaning and transformation. Analysis of data set along with its characteristics can be implemented with the aid of data visualization. The various factors are being identified and captured. Risk factors are being identified and predictive measures are designed which help in keeping society safe. Various clustering algorithms, optimization algorithms and statistical analysis has been done in this 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8066" y="543467"/>
            <a:ext cx="5016117" cy="923330"/>
          </a:xfrm>
          <a:prstGeom prst="rect">
            <a:avLst/>
          </a:prstGeom>
        </p:spPr>
        <p:txBody>
          <a:bodyPr wrap="none">
            <a:spAutoFit/>
          </a:bodyPr>
          <a:lstStyle/>
          <a:p>
            <a:pPr algn="ctr"/>
            <a:r>
              <a:rPr lang="en-US" sz="5400" u="sng" dirty="0">
                <a:latin typeface="Baskerville Old Face" panose="02020602080505020303" pitchFamily="18" charset="0"/>
              </a:rPr>
              <a:t>Literature Review</a:t>
            </a:r>
          </a:p>
        </p:txBody>
      </p:sp>
      <p:sp>
        <p:nvSpPr>
          <p:cNvPr id="3" name="TextBox 2"/>
          <p:cNvSpPr txBox="1"/>
          <p:nvPr/>
        </p:nvSpPr>
        <p:spPr>
          <a:xfrm>
            <a:off x="1939083" y="1723292"/>
            <a:ext cx="9235940" cy="3416320"/>
          </a:xfrm>
          <a:prstGeom prst="rect">
            <a:avLst/>
          </a:prstGeom>
          <a:noFill/>
        </p:spPr>
        <p:txBody>
          <a:bodyPr wrap="square" rtlCol="0">
            <a:spAutoFit/>
          </a:bodyPr>
          <a:lstStyle/>
          <a:p>
            <a:r>
              <a:rPr lang="en-US" b="1" spc="-10" dirty="0">
                <a:latin typeface="Times New Roman" panose="02020603050405020304" pitchFamily="18" charset="0"/>
                <a:ea typeface="Times New Roman" panose="02020603050405020304" pitchFamily="18" charset="0"/>
              </a:rPr>
              <a:t>Title: </a:t>
            </a:r>
            <a:r>
              <a:rPr lang="en-GB" b="1" spc="-10" dirty="0">
                <a:latin typeface="Times New Roman" panose="02020603050405020304" pitchFamily="18" charset="0"/>
                <a:ea typeface="Times New Roman" panose="02020603050405020304" pitchFamily="18" charset="0"/>
              </a:rPr>
              <a:t> </a:t>
            </a:r>
            <a:r>
              <a:rPr lang="en-GB" spc="-10" dirty="0">
                <a:latin typeface="Times New Roman" panose="02020603050405020304" pitchFamily="18" charset="0"/>
                <a:ea typeface="Times New Roman" panose="02020603050405020304" pitchFamily="18" charset="0"/>
              </a:rPr>
              <a:t>Crime analysis using </a:t>
            </a:r>
            <a:r>
              <a:rPr lang="en-GB" spc="-10" dirty="0" err="1">
                <a:latin typeface="Times New Roman" panose="02020603050405020304" pitchFamily="18" charset="0"/>
                <a:ea typeface="Times New Roman" panose="02020603050405020304" pitchFamily="18" charset="0"/>
              </a:rPr>
              <a:t>dbscan</a:t>
            </a:r>
            <a:r>
              <a:rPr lang="en-GB" spc="-10" dirty="0">
                <a:latin typeface="Times New Roman" panose="02020603050405020304" pitchFamily="18" charset="0"/>
                <a:ea typeface="Times New Roman" panose="02020603050405020304" pitchFamily="18" charset="0"/>
              </a:rPr>
              <a:t> algorithm</a:t>
            </a:r>
            <a:endParaRPr lang="en-US" spc="-10" dirty="0">
              <a:latin typeface="Times New Roman" panose="02020603050405020304" pitchFamily="18" charset="0"/>
              <a:ea typeface="Times New Roman" panose="02020603050405020304" pitchFamily="18" charset="0"/>
            </a:endParaRPr>
          </a:p>
          <a:p>
            <a:endParaRPr lang="en-US" spc="-10" dirty="0">
              <a:latin typeface="Times New Roman" panose="02020603050405020304" pitchFamily="18" charset="0"/>
            </a:endParaRPr>
          </a:p>
          <a:p>
            <a:r>
              <a:rPr lang="en-US" spc="-10" dirty="0">
                <a:latin typeface="Times New Roman" panose="02020603050405020304" pitchFamily="18" charset="0"/>
                <a:hlinkClick r:id="rId2"/>
              </a:rPr>
              <a:t>https://ieeexplore.ieee.org/abstract/document/9544719</a:t>
            </a:r>
            <a:endParaRPr lang="en-US" spc="-10" dirty="0">
              <a:latin typeface="Times New Roman" panose="02020603050405020304" pitchFamily="18" charset="0"/>
            </a:endParaRPr>
          </a:p>
          <a:p>
            <a:endParaRPr lang="en-US" spc="-10" dirty="0">
              <a:latin typeface="Times New Roman" panose="02020603050405020304" pitchFamily="18" charset="0"/>
            </a:endParaRPr>
          </a:p>
          <a:p>
            <a:r>
              <a:rPr lang="en-US" spc="-10" dirty="0">
                <a:latin typeface="Times New Roman" panose="02020603050405020304" pitchFamily="18" charset="0"/>
              </a:rPr>
              <a:t>Abstract: </a:t>
            </a:r>
            <a:endParaRPr lang="en-IN" dirty="0"/>
          </a:p>
          <a:p>
            <a:r>
              <a:rPr lang="en-GB" spc="-10" dirty="0">
                <a:latin typeface="Times New Roman" panose="02020603050405020304" pitchFamily="18" charset="0"/>
              </a:rPr>
              <a:t>In this paper a user-friendly web application has been proposed that investigates criminal data using data analysis and data visualization methods. Using this system, the user can understand the crime patterns, crime trends, identify the criminal hotspots by observing the results from the data visualization methods. Density based Spatial Clustering of Applications with Noise (DBSCAN) algorithms has been used to cluster the crimes according to the location. The Crime Analysis Web Application is developed using the open-source framework </a:t>
            </a:r>
            <a:r>
              <a:rPr lang="en-GB" spc="-10" dirty="0" err="1">
                <a:latin typeface="Times New Roman" panose="02020603050405020304" pitchFamily="18" charset="0"/>
              </a:rPr>
              <a:t>Streamlit</a:t>
            </a:r>
            <a:r>
              <a:rPr lang="en-GB" spc="-10" dirty="0">
                <a:latin typeface="Times New Roman" panose="02020603050405020304" pitchFamily="18" charset="0"/>
              </a:rPr>
              <a:t> and Google Cloud Platform's (GCP) </a:t>
            </a:r>
            <a:r>
              <a:rPr lang="en-GB" spc="-10" dirty="0" err="1">
                <a:latin typeface="Times New Roman" panose="02020603050405020304" pitchFamily="18" charset="0"/>
              </a:rPr>
              <a:t>BigQuery</a:t>
            </a:r>
            <a:r>
              <a:rPr lang="en-GB" spc="-10" dirty="0">
                <a:latin typeface="Times New Roman" panose="02020603050405020304" pitchFamily="18" charset="0"/>
              </a:rPr>
              <a:t> engine.</a:t>
            </a:r>
            <a:endParaRPr lang="en-US" spc="-10" dirty="0">
              <a:latin typeface="Times New Roman" panose="02020603050405020304" pitchFamily="18" charset="0"/>
            </a:endParaRPr>
          </a:p>
        </p:txBody>
      </p:sp>
    </p:spTree>
    <p:extLst>
      <p:ext uri="{BB962C8B-B14F-4D97-AF65-F5344CB8AC3E}">
        <p14:creationId xmlns:p14="http://schemas.microsoft.com/office/powerpoint/2010/main" val="440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2221</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Baskerville Old Face</vt:lpstr>
      <vt:lpstr>Calibri</vt:lpstr>
      <vt:lpstr>Calibri Light</vt:lpstr>
      <vt:lpstr>Times New Roman</vt:lpstr>
      <vt:lpstr>Wingdings</vt:lpstr>
      <vt:lpstr>Office Theme</vt:lpstr>
      <vt:lpstr>REAL WORLD CRIME DATA ANALYSIS AND VISUALIZATION USING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 world Crime Data Analysis and Visualization using Tableau(Loom)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Sign Language Recognition</dc:title>
  <dc:creator>Dinesh Raja;Sravanth Tammina</dc:creator>
  <cp:lastModifiedBy>Venky Kiran</cp:lastModifiedBy>
  <cp:revision>43</cp:revision>
  <dcterms:created xsi:type="dcterms:W3CDTF">2023-10-17T04:52:43Z</dcterms:created>
  <dcterms:modified xsi:type="dcterms:W3CDTF">2024-05-18T03:18:31Z</dcterms:modified>
</cp:coreProperties>
</file>