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7"/>
  </p:notesMasterIdLst>
  <p:sldIdLst>
    <p:sldId id="263" r:id="rId2"/>
    <p:sldId id="276" r:id="rId3"/>
    <p:sldId id="287" r:id="rId4"/>
    <p:sldId id="297" r:id="rId5"/>
    <p:sldId id="279" r:id="rId6"/>
    <p:sldId id="285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303" r:id="rId17"/>
    <p:sldId id="304" r:id="rId18"/>
    <p:sldId id="305" r:id="rId19"/>
    <p:sldId id="306" r:id="rId20"/>
    <p:sldId id="299" r:id="rId21"/>
    <p:sldId id="302" r:id="rId22"/>
    <p:sldId id="286" r:id="rId23"/>
    <p:sldId id="309" r:id="rId24"/>
    <p:sldId id="308" r:id="rId25"/>
    <p:sldId id="266" r:id="rId2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552" y="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7E409-1C07-4CC2-BF42-5CE6013CD86C}" type="datetimeFigureOut">
              <a:rPr lang="zh-CN" altLang="en-US" smtClean="0"/>
              <a:pPr/>
              <a:t>2021/7/8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5CB48-E4B1-45DE-8A52-2D391BA51C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5CB48-E4B1-45DE-8A52-2D391BA51C8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5CB48-E4B1-45DE-8A52-2D391BA51C8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</a:rPr>
              <a:t>问名字、专业和大几？</a:t>
            </a:r>
            <a:endParaRPr lang="zh-CN" altLang="zh-CN" dirty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5CB48-E4B1-45DE-8A52-2D391BA51C8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5CB48-E4B1-45DE-8A52-2D391BA51C8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内容页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0"/>
          <a:stretch>
            <a:fillRect/>
          </a:stretch>
        </p:blipFill>
        <p:spPr bwMode="auto">
          <a:xfrm>
            <a:off x="0" y="4"/>
            <a:ext cx="9144000" cy="523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3"/>
          <p:cNvPicPr/>
          <p:nvPr userDrawn="1"/>
        </p:nvPicPr>
        <p:blipFill>
          <a:blip r:embed="rId3" cstate="print"/>
          <a:srcRect t="90086"/>
          <a:stretch>
            <a:fillRect/>
          </a:stretch>
        </p:blipFill>
        <p:spPr>
          <a:xfrm>
            <a:off x="-477" y="5161756"/>
            <a:ext cx="9144968" cy="569883"/>
          </a:xfrm>
          <a:prstGeom prst="rect">
            <a:avLst/>
          </a:prstGeom>
        </p:spPr>
      </p:pic>
      <p:pic>
        <p:nvPicPr>
          <p:cNvPr id="12" name="图片 11" descr="6"/>
          <p:cNvPicPr/>
          <p:nvPr userDrawn="1"/>
        </p:nvPicPr>
        <p:blipFill>
          <a:blip r:embed="rId4" cstate="print"/>
          <a:srcRect l="38976" t="91016" r="38189"/>
          <a:stretch>
            <a:fillRect/>
          </a:stretch>
        </p:blipFill>
        <p:spPr>
          <a:xfrm>
            <a:off x="6804248" y="265212"/>
            <a:ext cx="2088232" cy="5163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38" y="387684"/>
            <a:ext cx="4988859" cy="4930459"/>
          </a:xfrm>
          <a:prstGeom prst="rect">
            <a:avLst/>
          </a:prstGeom>
        </p:spPr>
      </p:pic>
      <p:sp>
        <p:nvSpPr>
          <p:cNvPr id="4" name="文本框 9"/>
          <p:cNvSpPr txBox="1"/>
          <p:nvPr userDrawn="1"/>
        </p:nvSpPr>
        <p:spPr>
          <a:xfrm>
            <a:off x="3275856" y="4568260"/>
            <a:ext cx="3771900" cy="5770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扫描大树或关注（微信号：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</a:p>
        </p:txBody>
      </p:sp>
      <p:sp>
        <p:nvSpPr>
          <p:cNvPr id="5" name="文本框 2"/>
          <p:cNvSpPr txBox="1"/>
          <p:nvPr userDrawn="1"/>
        </p:nvSpPr>
        <p:spPr>
          <a:xfrm>
            <a:off x="-756592" y="2353444"/>
            <a:ext cx="55530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内容页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0"/>
          <a:stretch>
            <a:fillRect/>
          </a:stretch>
        </p:blipFill>
        <p:spPr bwMode="auto">
          <a:xfrm>
            <a:off x="0" y="4"/>
            <a:ext cx="9144000" cy="523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3"/>
          <p:cNvPicPr/>
          <p:nvPr userDrawn="1"/>
        </p:nvPicPr>
        <p:blipFill>
          <a:blip r:embed="rId7" cstate="print"/>
          <a:srcRect t="90086"/>
          <a:stretch>
            <a:fillRect/>
          </a:stretch>
        </p:blipFill>
        <p:spPr>
          <a:xfrm>
            <a:off x="-477" y="5161756"/>
            <a:ext cx="9144968" cy="569883"/>
          </a:xfrm>
          <a:prstGeom prst="rect">
            <a:avLst/>
          </a:prstGeom>
        </p:spPr>
      </p:pic>
      <p:pic>
        <p:nvPicPr>
          <p:cNvPr id="4" name="图片 3" descr="6"/>
          <p:cNvPicPr/>
          <p:nvPr userDrawn="1"/>
        </p:nvPicPr>
        <p:blipFill>
          <a:blip r:embed="rId8" cstate="print"/>
          <a:srcRect l="38976" t="91016" r="38189"/>
          <a:stretch>
            <a:fillRect/>
          </a:stretch>
        </p:blipFill>
        <p:spPr>
          <a:xfrm>
            <a:off x="6804248" y="265212"/>
            <a:ext cx="2088232" cy="5163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0" r:id="rId2"/>
    <p:sldLayoutId id="214748371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77" y="-16404"/>
            <a:ext cx="9144968" cy="5748043"/>
          </a:xfrm>
          <a:prstGeom prst="rect">
            <a:avLst/>
          </a:prstGeom>
        </p:spPr>
      </p:pic>
      <p:sp>
        <p:nvSpPr>
          <p:cNvPr id="6" name="标题 4"/>
          <p:cNvSpPr txBox="1">
            <a:spLocks/>
          </p:cNvSpPr>
          <p:nvPr/>
        </p:nvSpPr>
        <p:spPr>
          <a:xfrm>
            <a:off x="398798" y="1807114"/>
            <a:ext cx="5406641" cy="2274521"/>
          </a:xfrm>
          <a:ln>
            <a:noFill/>
          </a:ln>
        </p:spPr>
        <p:txBody>
          <a:bodyPr/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东方财富网股票数据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—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dirty="0">
                <a:latin typeface="+mj-lt"/>
                <a:ea typeface="+mj-ea"/>
                <a:cs typeface="+mj-cs"/>
              </a:rPr>
              <a:t>数据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爬取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&amp;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数据处理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&amp;</a:t>
            </a:r>
            <a:r>
              <a:rPr kumimoji="1" lang="zh-CN" altLang="en-US" sz="2800" dirty="0">
                <a:latin typeface="+mj-lt"/>
                <a:ea typeface="+mj-ea"/>
                <a:cs typeface="+mj-cs"/>
              </a:rPr>
              <a:t>数据可视化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文本占位符 28"/>
          <p:cNvSpPr txBox="1">
            <a:spLocks/>
          </p:cNvSpPr>
          <p:nvPr/>
        </p:nvSpPr>
        <p:spPr>
          <a:xfrm>
            <a:off x="1625675" y="3209445"/>
            <a:ext cx="2880494" cy="800183"/>
          </a:xfrm>
          <a:prstGeom prst="rect">
            <a:avLst/>
          </a:prstGeom>
        </p:spPr>
        <p:txBody>
          <a:bodyPr lIns="71323" tIns="35662" rIns="71323" bIns="35662"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2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编辑母版主讲人</a:t>
            </a:r>
          </a:p>
        </p:txBody>
      </p:sp>
      <p:sp>
        <p:nvSpPr>
          <p:cNvPr id="8" name="文本框 12"/>
          <p:cNvSpPr txBox="1"/>
          <p:nvPr/>
        </p:nvSpPr>
        <p:spPr>
          <a:xfrm>
            <a:off x="984931" y="2871199"/>
            <a:ext cx="1416751" cy="88900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318091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D286753-AF76-4D07-A66C-D9907266F82B}"/>
              </a:ext>
            </a:extLst>
          </p:cNvPr>
          <p:cNvSpPr txBox="1">
            <a:spLocks/>
          </p:cNvSpPr>
          <p:nvPr/>
        </p:nvSpPr>
        <p:spPr>
          <a:xfrm>
            <a:off x="395536" y="337220"/>
            <a:ext cx="3060576" cy="9773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设计思路</a:t>
            </a:r>
            <a:endParaRPr lang="en-US" altLang="zh-CN" sz="2000" dirty="0"/>
          </a:p>
          <a:p>
            <a:pPr marL="0" indent="457200">
              <a:buFont typeface="Arial" pitchFamily="34" charset="0"/>
              <a:buNone/>
            </a:pP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137685-78A8-4635-B62E-6DE0CBAFBEDD}"/>
              </a:ext>
            </a:extLst>
          </p:cNvPr>
          <p:cNvSpPr txBox="1"/>
          <p:nvPr/>
        </p:nvSpPr>
        <p:spPr>
          <a:xfrm>
            <a:off x="395536" y="1041940"/>
            <a:ext cx="7992888" cy="300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）首先，找到东方财富网科技股板块的所有股票的主页，然后访问主页，使用正则表达式定位到页面底端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，拿到股票名称、</a:t>
            </a:r>
            <a:r>
              <a:rPr lang="en-US" altLang="zh-CN" sz="1600" dirty="0" err="1"/>
              <a:t>secid</a:t>
            </a:r>
            <a:r>
              <a:rPr lang="zh-CN" altLang="en-US" sz="1600" dirty="0"/>
              <a:t>以及股票编号，然后存储到数据库中</a:t>
            </a:r>
            <a:endParaRPr lang="en-US" altLang="zh-CN" sz="1600" dirty="0"/>
          </a:p>
          <a:p>
            <a:pPr indent="457200"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）输入指定股票名称，接着程序调用数据库，找到</a:t>
            </a:r>
            <a:r>
              <a:rPr lang="en-US" altLang="zh-CN" sz="1600" dirty="0" err="1"/>
              <a:t>secid</a:t>
            </a:r>
            <a:r>
              <a:rPr lang="zh-CN" altLang="en-US" sz="1600" dirty="0"/>
              <a:t>，然后拿着</a:t>
            </a:r>
            <a:r>
              <a:rPr lang="en-US" altLang="zh-CN" sz="1600" dirty="0" err="1"/>
              <a:t>secid</a:t>
            </a:r>
            <a:r>
              <a:rPr lang="zh-CN" altLang="en-US" sz="1600" dirty="0"/>
              <a:t>顺利发送请求，拿到股票的近期信息，传输数据封装成一个接口，用于</a:t>
            </a:r>
            <a:r>
              <a:rPr lang="en-US" altLang="zh-CN" sz="1600" dirty="0"/>
              <a:t>pandas</a:t>
            </a:r>
            <a:r>
              <a:rPr lang="zh-CN" altLang="en-US" sz="1600" dirty="0"/>
              <a:t>数据分析，到处</a:t>
            </a:r>
            <a:r>
              <a:rPr lang="en-US" altLang="zh-CN" sz="1600" dirty="0"/>
              <a:t>csv</a:t>
            </a:r>
            <a:r>
              <a:rPr lang="zh-CN" altLang="en-US" sz="1600" dirty="0"/>
              <a:t>文件。</a:t>
            </a:r>
            <a:endParaRPr lang="en-US" altLang="zh-CN" sz="1600" dirty="0"/>
          </a:p>
          <a:p>
            <a:pPr indent="457200"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）爬取一页股票（大约</a:t>
            </a:r>
            <a:r>
              <a:rPr lang="en-US" altLang="zh-CN" sz="1600" dirty="0"/>
              <a:t>10+ </a:t>
            </a:r>
            <a:r>
              <a:rPr lang="zh-CN" altLang="en-US" sz="1600" dirty="0"/>
              <a:t>股票）的信息，传输数据封装成一个接口，用于</a:t>
            </a:r>
            <a:r>
              <a:rPr lang="en-US" altLang="zh-CN" sz="1600" dirty="0" err="1"/>
              <a:t>pyecharts</a:t>
            </a:r>
            <a:r>
              <a:rPr lang="zh-CN" altLang="en-US" sz="1600" dirty="0"/>
              <a:t>数据可视化</a:t>
            </a:r>
          </a:p>
        </p:txBody>
      </p:sp>
    </p:spTree>
    <p:extLst>
      <p:ext uri="{BB962C8B-B14F-4D97-AF65-F5344CB8AC3E}">
        <p14:creationId xmlns:p14="http://schemas.microsoft.com/office/powerpoint/2010/main" val="373992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EFC26959-F427-4886-BD18-22F50C6D5CC9}"/>
              </a:ext>
            </a:extLst>
          </p:cNvPr>
          <p:cNvSpPr txBox="1">
            <a:spLocks/>
          </p:cNvSpPr>
          <p:nvPr/>
        </p:nvSpPr>
        <p:spPr>
          <a:xfrm>
            <a:off x="395536" y="337220"/>
            <a:ext cx="3060576" cy="9773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4. </a:t>
            </a:r>
            <a:r>
              <a:rPr lang="zh-CN" altLang="en-US" sz="2000" dirty="0"/>
              <a:t>主要</a:t>
            </a:r>
            <a:r>
              <a:rPr lang="en-US" altLang="zh-CN" sz="2000" dirty="0" err="1"/>
              <a:t>api</a:t>
            </a:r>
            <a:r>
              <a:rPr lang="zh-CN" altLang="en-US" sz="2000" dirty="0"/>
              <a:t>说明</a:t>
            </a:r>
            <a:endParaRPr lang="en-US" altLang="zh-CN" sz="2000" dirty="0"/>
          </a:p>
          <a:p>
            <a:pPr marL="0" indent="457200">
              <a:buFont typeface="Arial" pitchFamily="34" charset="0"/>
              <a:buNone/>
            </a:pP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368F60-651D-4944-946A-26438F0D4EEE}"/>
              </a:ext>
            </a:extLst>
          </p:cNvPr>
          <p:cNvSpPr txBox="1"/>
          <p:nvPr/>
        </p:nvSpPr>
        <p:spPr>
          <a:xfrm>
            <a:off x="755576" y="1129308"/>
            <a:ext cx="7128792" cy="361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通过大量抓包分析，得出：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1. </a:t>
            </a:r>
            <a:r>
              <a:rPr lang="zh-CN" altLang="en-US" sz="1400" dirty="0"/>
              <a:t>一页股票信息    </a:t>
            </a:r>
            <a:r>
              <a:rPr lang="en-US" altLang="zh-CN" sz="1400" dirty="0" err="1"/>
              <a:t>pn</a:t>
            </a:r>
            <a:r>
              <a:rPr lang="zh-CN" altLang="en-US" sz="1400" dirty="0"/>
              <a:t>可以控制页码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https://21.push2.eastmoney.com/api/qt/clist/get?pz=20&amp;po=1&amp;np=1&amp;ut=bd1d9ddb04089700cf9c27f6f7426281&amp;fltt=2&amp;invt=2&amp;fid=f3&amp;fs=m:1+t:23&amp;fields=f1,f2,f3,f4,f5,f6,f7,f8,f9,f10,f12,f13,f14,f15,f16,f17,f18,f20,f21,f23,f24,f25,f22,f11,f62,f128,f136,f115,f152&amp;pn=1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2. </a:t>
            </a:r>
            <a:r>
              <a:rPr lang="zh-CN" altLang="en-US" sz="1400" dirty="0"/>
              <a:t>股票主页面  </a:t>
            </a:r>
            <a:r>
              <a:rPr lang="en-US" altLang="zh-CN" sz="1400" dirty="0"/>
              <a:t>%s </a:t>
            </a:r>
            <a:r>
              <a:rPr lang="zh-CN" altLang="en-US" sz="1400" dirty="0"/>
              <a:t>替换成股票的名称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http://quote.eastmoney.com/kcb/%s.html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3. </a:t>
            </a:r>
            <a:r>
              <a:rPr lang="zh-CN" altLang="en-US" sz="1400" dirty="0"/>
              <a:t>股票近</a:t>
            </a:r>
            <a:r>
              <a:rPr lang="en-US" altLang="zh-CN" sz="1400" dirty="0"/>
              <a:t>100</a:t>
            </a:r>
            <a:r>
              <a:rPr lang="zh-CN" altLang="en-US" sz="1400" dirty="0"/>
              <a:t>天的走势、数据等 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https://push2his.eastmoney.com/api/qt/stock/fflow/daykline/get?fields1=f1&amp;fields2=f51,f52,f53,f54,f55,f56,f57,f58,f59,f60,f61,f62,f63,f64,f65&amp;secid=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185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E4BC4E97-E55B-4310-A19A-B92188F821B0}"/>
              </a:ext>
            </a:extLst>
          </p:cNvPr>
          <p:cNvSpPr txBox="1">
            <a:spLocks/>
          </p:cNvSpPr>
          <p:nvPr/>
        </p:nvSpPr>
        <p:spPr>
          <a:xfrm>
            <a:off x="395536" y="337220"/>
            <a:ext cx="3060576" cy="9773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5. </a:t>
            </a:r>
            <a:r>
              <a:rPr lang="zh-CN" altLang="en-US" sz="2000" dirty="0"/>
              <a:t>数据库介绍</a:t>
            </a:r>
            <a:endParaRPr lang="en-US" altLang="zh-CN" sz="2000" dirty="0"/>
          </a:p>
          <a:p>
            <a:pPr marL="0" indent="457200">
              <a:buFont typeface="Arial" pitchFamily="34" charset="0"/>
              <a:buNone/>
            </a:pP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265904-075B-456C-A1EC-5063EB3FBC51}"/>
              </a:ext>
            </a:extLst>
          </p:cNvPr>
          <p:cNvSpPr txBox="1"/>
          <p:nvPr/>
        </p:nvSpPr>
        <p:spPr>
          <a:xfrm>
            <a:off x="395536" y="803034"/>
            <a:ext cx="7056784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数据存储到云数据库中，便于数据共享，数据库名称为</a:t>
            </a:r>
            <a:r>
              <a:rPr lang="en-US" altLang="zh-CN" dirty="0"/>
              <a:t>spider</a:t>
            </a:r>
            <a:r>
              <a:rPr lang="zh-CN" altLang="en-US" dirty="0"/>
              <a:t>，数据表为</a:t>
            </a:r>
            <a:r>
              <a:rPr lang="en-US" altLang="zh-CN" dirty="0" err="1"/>
              <a:t>stockinfo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6EA2EB-7E5D-4329-94A4-1E95933A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57578"/>
            <a:ext cx="5688632" cy="3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8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76768199-720F-40BE-AD68-5578960466C0}"/>
              </a:ext>
            </a:extLst>
          </p:cNvPr>
          <p:cNvSpPr txBox="1">
            <a:spLocks/>
          </p:cNvSpPr>
          <p:nvPr/>
        </p:nvSpPr>
        <p:spPr>
          <a:xfrm>
            <a:off x="395536" y="337220"/>
            <a:ext cx="3060576" cy="9773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5. </a:t>
            </a:r>
            <a:r>
              <a:rPr lang="zh-CN" altLang="en-US" sz="2000" dirty="0"/>
              <a:t>代码讲解</a:t>
            </a:r>
            <a:endParaRPr lang="en-US" altLang="zh-CN" sz="2000" dirty="0"/>
          </a:p>
          <a:p>
            <a:pPr marL="0" indent="457200">
              <a:buFont typeface="Arial" pitchFamily="34" charset="0"/>
              <a:buNone/>
            </a:pP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D45255-A746-4170-B970-0EEADA07279C}"/>
              </a:ext>
            </a:extLst>
          </p:cNvPr>
          <p:cNvSpPr txBox="1"/>
          <p:nvPr/>
        </p:nvSpPr>
        <p:spPr>
          <a:xfrm>
            <a:off x="539552" y="2875498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正则表达式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匹配得到一支股票的名称、</a:t>
            </a:r>
            <a:r>
              <a:rPr lang="en-US" altLang="zh-CN" dirty="0" err="1"/>
              <a:t>secid</a:t>
            </a:r>
            <a:r>
              <a:rPr lang="zh-CN" altLang="en-US" dirty="0"/>
              <a:t>以及股票编号</a:t>
            </a:r>
            <a:endParaRPr lang="en-US" altLang="zh-CN" dirty="0"/>
          </a:p>
          <a:p>
            <a:r>
              <a:rPr lang="en-US" altLang="zh-CN" dirty="0"/>
              <a:t>.* </a:t>
            </a:r>
            <a:r>
              <a:rPr lang="zh-CN" altLang="en-US" dirty="0"/>
              <a:t>可以匹配任意个字符，</a:t>
            </a:r>
            <a:r>
              <a:rPr lang="en-US" altLang="zh-CN" dirty="0" err="1"/>
              <a:t>Re.S</a:t>
            </a:r>
            <a:r>
              <a:rPr lang="en-US" altLang="zh-CN" dirty="0"/>
              <a:t> </a:t>
            </a:r>
            <a:r>
              <a:rPr lang="zh-CN" altLang="en-US" dirty="0"/>
              <a:t>是正则表达式的匹配模式，可以使得 </a:t>
            </a:r>
            <a:r>
              <a:rPr lang="en-US" altLang="zh-CN" dirty="0"/>
              <a:t>. </a:t>
            </a:r>
            <a:r>
              <a:rPr lang="zh-CN" altLang="en-US" dirty="0"/>
              <a:t>匹配换行符，这样子就不需要考虑换行对正则表达式的影响了。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2BA1FB-19E3-426F-B289-DA6A54BA5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3361556"/>
            <a:ext cx="6696744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res = re.findall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 panose="020B0509020102050004" pitchFamily="49" charset="0"/>
              </a:rPr>
              <a:t>".*?stockEnity.*?UnifiedId:  '(.*?)'.*?Code: '(.*?)'.*?Name: '(.*?)'"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resp.text, re.S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)[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]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D08CA4-C0BA-471D-9684-32A6336F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85269"/>
            <a:ext cx="5184576" cy="18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51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B05A18-77B5-4C32-9776-FFB3E6D086AB}"/>
              </a:ext>
            </a:extLst>
          </p:cNvPr>
          <p:cNvSpPr txBox="1"/>
          <p:nvPr/>
        </p:nvSpPr>
        <p:spPr>
          <a:xfrm>
            <a:off x="395536" y="265212"/>
            <a:ext cx="756084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 Json</a:t>
            </a:r>
            <a:r>
              <a:rPr lang="zh-CN" altLang="en-US" dirty="0"/>
              <a:t>格式解析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api</a:t>
            </a:r>
            <a:r>
              <a:rPr lang="zh-CN" altLang="en-US" dirty="0"/>
              <a:t>发送请求后，返回的数据类型是</a:t>
            </a:r>
            <a:r>
              <a:rPr lang="en-US" altLang="zh-CN" dirty="0"/>
              <a:t>json</a:t>
            </a:r>
            <a:r>
              <a:rPr lang="zh-CN" altLang="en-US" dirty="0"/>
              <a:t>数据类型，可以使用</a:t>
            </a:r>
            <a:r>
              <a:rPr lang="en-US" altLang="zh-CN" dirty="0"/>
              <a:t>python json</a:t>
            </a:r>
            <a:r>
              <a:rPr lang="zh-CN" altLang="en-US" dirty="0"/>
              <a:t>操作来解析</a:t>
            </a:r>
            <a:r>
              <a:rPr lang="en-US" altLang="zh-CN" dirty="0"/>
              <a:t>json</a:t>
            </a:r>
            <a:r>
              <a:rPr lang="zh-CN" altLang="en-US" dirty="0"/>
              <a:t>，拿到对应的股票主页编号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D11798-5265-4CCB-BCD5-D04D90730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63" t="31074"/>
          <a:stretch/>
        </p:blipFill>
        <p:spPr>
          <a:xfrm>
            <a:off x="467544" y="1561356"/>
            <a:ext cx="5976664" cy="395386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B4D45B3-13AD-45C8-B0E4-92CD467C9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929508"/>
            <a:ext cx="4139952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resp = json.loads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resp.text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item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resp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 panose="020B0509020102050004" pitchFamily="49" charset="0"/>
              </a:rPr>
              <a:t>'data'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][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 panose="020B0509020102050004" pitchFamily="49" charset="0"/>
              </a:rPr>
              <a:t>'diff'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url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B0509020102050004" pitchFamily="49" charset="0"/>
              </a:rPr>
              <a:t>self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.suburl % item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 panose="020B0509020102050004" pitchFamily="49" charset="0"/>
              </a:rPr>
              <a:t>'f12'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]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106422-BAE0-4AE0-B3B0-60AFF80D57D6}"/>
              </a:ext>
            </a:extLst>
          </p:cNvPr>
          <p:cNvSpPr txBox="1"/>
          <p:nvPr/>
        </p:nvSpPr>
        <p:spPr>
          <a:xfrm>
            <a:off x="395536" y="265212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数据存储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每获取</a:t>
            </a:r>
            <a:r>
              <a:rPr lang="en-US" altLang="zh-CN" dirty="0"/>
              <a:t>100</a:t>
            </a:r>
            <a:r>
              <a:rPr lang="zh-CN" altLang="en-US" dirty="0"/>
              <a:t>条数据时，就调用数据库操作进行存储，防止程序异常中断而导致数据丢失。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29EF69-883D-42FD-9850-AE722720B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633364"/>
            <a:ext cx="3600400" cy="14927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tqdm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list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data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B0509020102050004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.subParse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i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data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is not None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dataList.append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data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B0509020102050004" pitchFamily="49" charset="0"/>
              </a:rPr>
              <a:t>len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dataList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==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B0509020102050004" pitchFamily="49" charset="0"/>
              </a:rPr>
              <a:t>100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B0509020102050004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.saveToDB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dataList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dataList =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[]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BA39B34-36EA-41E0-A3DC-3F2031DAF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141465"/>
            <a:ext cx="5040560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saveToDB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B0509020102050004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, list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cur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B0509020102050004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.conn.cursor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()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data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list: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      sql =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 panose="020B0509020102050004" pitchFamily="49" charset="0"/>
              </a:rPr>
              <a:t>'INSERT INTO spiders.stockinfo(id, name, secid, stockNum) VALUES(%s, %s, %s, %s)'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 panose="020B0509020102050004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cur.execute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sql, data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B0509020102050004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.conn.commit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()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cur.close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509020102050004" pitchFamily="49" charset="0"/>
              </a:rPr>
              <a:t>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54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A26132-4853-439D-B081-869C9B8BD955}"/>
              </a:ext>
            </a:extLst>
          </p:cNvPr>
          <p:cNvSpPr txBox="1"/>
          <p:nvPr/>
        </p:nvSpPr>
        <p:spPr>
          <a:xfrm>
            <a:off x="1043608" y="10809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数据预处理模块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54CFF6-0C71-4136-AD60-FD4DF069DFCE}"/>
              </a:ext>
            </a:extLst>
          </p:cNvPr>
          <p:cNvSpPr txBox="1"/>
          <p:nvPr/>
        </p:nvSpPr>
        <p:spPr>
          <a:xfrm>
            <a:off x="827584" y="1450320"/>
            <a:ext cx="7992888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功能描述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marL="400050" lvl="1">
              <a:lnSpc>
                <a:spcPct val="125000"/>
              </a:lnSpc>
            </a:pPr>
            <a:r>
              <a:rPr lang="zh-CN" altLang="en-US" dirty="0">
                <a:latin typeface="+mn-ea"/>
              </a:rPr>
              <a:t>预处理股票日数据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取出日期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收盘价和涨跌幅，舍弃无效数据</a:t>
            </a:r>
            <a:endParaRPr lang="zh-CN" altLang="en-US" dirty="0">
              <a:solidFill>
                <a:prstClr val="black"/>
              </a:solidFill>
              <a:latin typeface="+mn-ea"/>
            </a:endParaRPr>
          </a:p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接口说明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marL="400050" lvl="1">
              <a:lnSpc>
                <a:spcPct val="125000"/>
              </a:lnSpc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输入一个原始数据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list</a:t>
            </a:r>
            <a:endParaRPr lang="zh-CN" altLang="en-US" dirty="0">
              <a:solidFill>
                <a:prstClr val="black"/>
              </a:solidFill>
              <a:latin typeface="+mn-ea"/>
            </a:endParaRPr>
          </a:p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数据描述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     </a:t>
            </a:r>
            <a:r>
              <a:rPr lang="zh-CN" altLang="en-US" dirty="0">
                <a:latin typeface="+mn-ea"/>
              </a:rPr>
              <a:t>返回一个包含日期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收盘价和涨跌幅的数据</a:t>
            </a:r>
            <a:r>
              <a:rPr lang="en-US" altLang="zh-CN" dirty="0">
                <a:latin typeface="+mn-ea"/>
              </a:rPr>
              <a:t>list</a:t>
            </a:r>
            <a:endParaRPr lang="zh-CN" altLang="en-US" sz="14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29B1E37-E579-4F7A-AF65-D5E9EF5F2BFF}"/>
              </a:ext>
            </a:extLst>
          </p:cNvPr>
          <p:cNvSpPr txBox="1">
            <a:spLocks/>
          </p:cNvSpPr>
          <p:nvPr/>
        </p:nvSpPr>
        <p:spPr>
          <a:xfrm>
            <a:off x="323528" y="121196"/>
            <a:ext cx="2970664" cy="6008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/>
              <a:t>二、数据处理</a:t>
            </a:r>
          </a:p>
        </p:txBody>
      </p:sp>
    </p:spTree>
    <p:extLst>
      <p:ext uri="{BB962C8B-B14F-4D97-AF65-F5344CB8AC3E}">
        <p14:creationId xmlns:p14="http://schemas.microsoft.com/office/powerpoint/2010/main" val="262021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0D84EE-44EE-460A-BDC3-2F3F947C79DF}"/>
              </a:ext>
            </a:extLst>
          </p:cNvPr>
          <p:cNvSpPr txBox="1"/>
          <p:nvPr/>
        </p:nvSpPr>
        <p:spPr>
          <a:xfrm>
            <a:off x="1043608" y="1080988"/>
            <a:ext cx="139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csv</a:t>
            </a:r>
            <a:r>
              <a:rPr lang="zh-CN" altLang="en-US" dirty="0"/>
              <a:t>存储模块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8C16AB-7A71-4437-BBDD-D0BD7A8ED968}"/>
              </a:ext>
            </a:extLst>
          </p:cNvPr>
          <p:cNvSpPr txBox="1"/>
          <p:nvPr/>
        </p:nvSpPr>
        <p:spPr>
          <a:xfrm>
            <a:off x="827584" y="1450321"/>
            <a:ext cx="7488832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功能描述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marL="400050" lvl="1">
              <a:lnSpc>
                <a:spcPct val="125000"/>
              </a:lnSpc>
            </a:pPr>
            <a:r>
              <a:rPr lang="zh-CN" altLang="en-US" dirty="0">
                <a:latin typeface="+mn-ea"/>
              </a:rPr>
              <a:t>将股票日数据存入</a:t>
            </a:r>
            <a:r>
              <a:rPr lang="en-US" altLang="zh-CN" dirty="0">
                <a:latin typeface="+mn-ea"/>
              </a:rPr>
              <a:t>csv</a:t>
            </a:r>
            <a:r>
              <a:rPr lang="zh-CN" altLang="en-US" dirty="0">
                <a:latin typeface="+mn-ea"/>
              </a:rPr>
              <a:t>文件</a:t>
            </a:r>
            <a:endParaRPr lang="zh-CN" altLang="en-US" dirty="0">
              <a:solidFill>
                <a:prstClr val="black"/>
              </a:solidFill>
              <a:latin typeface="+mn-ea"/>
            </a:endParaRPr>
          </a:p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接口说明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marL="400050" lvl="1">
              <a:lnSpc>
                <a:spcPct val="125000"/>
              </a:lnSpc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输入数据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list, 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标签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list(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日期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, 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收盘价和涨跌幅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), 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字符串股票名</a:t>
            </a:r>
          </a:p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数据描述</a:t>
            </a:r>
            <a:endParaRPr lang="en-US" altLang="zh-CN" sz="1400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无返回值</a:t>
            </a:r>
            <a:endParaRPr lang="en-US" altLang="zh-CN" sz="2400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</a:t>
            </a:r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06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863E61-6F5B-4CCC-A916-2F6B44A0CE33}"/>
              </a:ext>
            </a:extLst>
          </p:cNvPr>
          <p:cNvSpPr txBox="1"/>
          <p:nvPr/>
        </p:nvSpPr>
        <p:spPr>
          <a:xfrm>
            <a:off x="1043608" y="1080988"/>
            <a:ext cx="139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csv</a:t>
            </a:r>
            <a:r>
              <a:rPr lang="zh-CN" altLang="en-US" dirty="0"/>
              <a:t>读取模块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90A9E4-4E58-4AFE-9095-2CE81A8210AE}"/>
              </a:ext>
            </a:extLst>
          </p:cNvPr>
          <p:cNvSpPr txBox="1"/>
          <p:nvPr/>
        </p:nvSpPr>
        <p:spPr>
          <a:xfrm>
            <a:off x="827584" y="1450321"/>
            <a:ext cx="7488832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功能描述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marL="400050" lvl="1">
              <a:lnSpc>
                <a:spcPct val="125000"/>
              </a:lnSpc>
            </a:pPr>
            <a:r>
              <a:rPr lang="zh-CN" altLang="en-US" dirty="0">
                <a:latin typeface="+mn-ea"/>
              </a:rPr>
              <a:t>从</a:t>
            </a:r>
            <a:r>
              <a:rPr lang="en-US" altLang="zh-CN" dirty="0">
                <a:latin typeface="+mn-ea"/>
              </a:rPr>
              <a:t>csv</a:t>
            </a:r>
            <a:r>
              <a:rPr lang="zh-CN" altLang="en-US" dirty="0">
                <a:latin typeface="+mn-ea"/>
              </a:rPr>
              <a:t>文件读出股票日数据</a:t>
            </a:r>
            <a:endParaRPr lang="zh-CN" altLang="en-US" dirty="0">
              <a:solidFill>
                <a:prstClr val="black"/>
              </a:solidFill>
              <a:latin typeface="+mn-ea"/>
            </a:endParaRPr>
          </a:p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接口说明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marL="400050" lvl="1">
              <a:lnSpc>
                <a:spcPct val="125000"/>
              </a:lnSpc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输入文件名</a:t>
            </a:r>
          </a:p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数据描述</a:t>
            </a:r>
            <a:endParaRPr lang="en-US" altLang="zh-CN" sz="1400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返回一个字典，</a:t>
            </a:r>
            <a:r>
              <a:rPr lang="en-US" altLang="zh-CN" dirty="0">
                <a:latin typeface="+mn-ea"/>
              </a:rPr>
              <a:t>key</a:t>
            </a:r>
            <a:r>
              <a:rPr lang="zh-CN" altLang="en-US" dirty="0">
                <a:latin typeface="+mn-ea"/>
              </a:rPr>
              <a:t>为字段名</a:t>
            </a:r>
            <a:r>
              <a:rPr lang="en-US" altLang="zh-CN" dirty="0">
                <a:latin typeface="+mn-ea"/>
              </a:rPr>
              <a:t>, value</a:t>
            </a:r>
            <a:r>
              <a:rPr lang="zh-CN" altLang="en-US" dirty="0">
                <a:latin typeface="+mn-ea"/>
              </a:rPr>
              <a:t>为对应字段的列值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8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D335A30-29F2-4EC2-93AB-18C6CD51D9DE}"/>
              </a:ext>
            </a:extLst>
          </p:cNvPr>
          <p:cNvSpPr txBox="1"/>
          <p:nvPr/>
        </p:nvSpPr>
        <p:spPr>
          <a:xfrm>
            <a:off x="1043608" y="10809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单日数据读取模块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D729FB-0E1A-4766-BDC0-502D268C6621}"/>
              </a:ext>
            </a:extLst>
          </p:cNvPr>
          <p:cNvSpPr txBox="1"/>
          <p:nvPr/>
        </p:nvSpPr>
        <p:spPr>
          <a:xfrm>
            <a:off x="827584" y="1450321"/>
            <a:ext cx="7488832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功能描述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marL="400050" lvl="1">
              <a:lnSpc>
                <a:spcPct val="125000"/>
              </a:lnSpc>
            </a:pPr>
            <a:r>
              <a:rPr lang="zh-CN" altLang="en-US" dirty="0">
                <a:latin typeface="+mn-ea"/>
              </a:rPr>
              <a:t>按日期取出</a:t>
            </a:r>
            <a:r>
              <a:rPr lang="en-US" altLang="zh-CN" dirty="0">
                <a:latin typeface="+mn-ea"/>
              </a:rPr>
              <a:t>csv</a:t>
            </a:r>
            <a:r>
              <a:rPr lang="zh-CN" altLang="en-US" dirty="0">
                <a:latin typeface="+mn-ea"/>
              </a:rPr>
              <a:t>数据文件夹中所有公司该日股票数据</a:t>
            </a:r>
            <a:endParaRPr lang="zh-CN" altLang="en-US" dirty="0">
              <a:solidFill>
                <a:prstClr val="black"/>
              </a:solidFill>
              <a:latin typeface="+mn-ea"/>
            </a:endParaRPr>
          </a:p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接口说明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marL="400050" lvl="1">
              <a:lnSpc>
                <a:spcPct val="125000"/>
              </a:lnSpc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输入日期格式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YYYY-MM-DD</a:t>
            </a:r>
            <a:endParaRPr lang="zh-CN" altLang="en-US" dirty="0">
              <a:solidFill>
                <a:prstClr val="black"/>
              </a:solidFill>
              <a:latin typeface="+mn-ea"/>
            </a:endParaRPr>
          </a:p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数据描述</a:t>
            </a:r>
            <a:endParaRPr lang="en-US" altLang="zh-CN" sz="1400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返回两个</a:t>
            </a:r>
            <a:r>
              <a:rPr lang="en-US" altLang="zh-CN" dirty="0">
                <a:latin typeface="+mn-ea"/>
              </a:rPr>
              <a:t>list</a:t>
            </a:r>
            <a:r>
              <a:rPr lang="zh-CN" altLang="en-US" dirty="0">
                <a:latin typeface="+mn-ea"/>
              </a:rPr>
              <a:t>，一个公司名称</a:t>
            </a:r>
            <a:r>
              <a:rPr lang="en-US" altLang="zh-CN" dirty="0">
                <a:latin typeface="+mn-ea"/>
              </a:rPr>
              <a:t>list</a:t>
            </a:r>
            <a:r>
              <a:rPr lang="zh-CN" altLang="en-US" dirty="0">
                <a:latin typeface="+mn-ea"/>
              </a:rPr>
              <a:t>，一个收盘价</a:t>
            </a:r>
            <a:r>
              <a:rPr lang="en-US" altLang="zh-CN" dirty="0">
                <a:latin typeface="+mn-ea"/>
              </a:rPr>
              <a:t>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82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539552" y="769268"/>
            <a:ext cx="6696744" cy="4176464"/>
          </a:xfrm>
          <a:prstGeom prst="rect">
            <a:avLst/>
          </a:prstGeom>
        </p:spPr>
        <p:txBody>
          <a:bodyPr/>
          <a:lstStyle/>
          <a:p>
            <a:pPr marL="180975" lvl="0" indent="-1809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项目概述</a:t>
            </a:r>
            <a:endParaRPr lang="en-US" altLang="zh-CN" sz="1800" dirty="0"/>
          </a:p>
          <a:p>
            <a:pPr marL="581025" lvl="1" indent="-180975">
              <a:lnSpc>
                <a:spcPct val="114000"/>
              </a:lnSpc>
              <a:spcBef>
                <a:spcPts val="0"/>
              </a:spcBef>
            </a:pPr>
            <a:r>
              <a:rPr lang="zh-CN" altLang="en-US" sz="1400" dirty="0"/>
              <a:t>项目背景</a:t>
            </a:r>
            <a:endParaRPr lang="en-US" altLang="zh-CN" sz="1400" dirty="0"/>
          </a:p>
          <a:p>
            <a:pPr marL="581025" lvl="1" indent="-180975">
              <a:lnSpc>
                <a:spcPct val="114000"/>
              </a:lnSpc>
              <a:spcBef>
                <a:spcPts val="0"/>
              </a:spcBef>
            </a:pPr>
            <a:r>
              <a:rPr lang="zh-CN" altLang="en-US" sz="1400" dirty="0"/>
              <a:t>项目需求</a:t>
            </a:r>
            <a:endParaRPr lang="en-US" altLang="zh-CN" sz="1400" dirty="0"/>
          </a:p>
          <a:p>
            <a:pPr marL="581025" lvl="1" indent="-180975">
              <a:lnSpc>
                <a:spcPct val="114000"/>
              </a:lnSpc>
              <a:spcBef>
                <a:spcPts val="0"/>
              </a:spcBef>
            </a:pPr>
            <a:r>
              <a:rPr lang="zh-CN" altLang="en-US" sz="1400" dirty="0"/>
              <a:t>系统框图</a:t>
            </a:r>
            <a:endParaRPr lang="en-US" altLang="zh-CN" sz="1400" dirty="0"/>
          </a:p>
          <a:p>
            <a:pPr marL="180975" lvl="0" indent="-1809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团队分工</a:t>
            </a:r>
            <a:endParaRPr lang="en-US" altLang="zh-CN" sz="1800" dirty="0"/>
          </a:p>
          <a:p>
            <a:pPr marL="581025" lvl="1" indent="-180975">
              <a:lnSpc>
                <a:spcPct val="114000"/>
              </a:lnSpc>
              <a:spcBef>
                <a:spcPts val="0"/>
              </a:spcBef>
            </a:pPr>
            <a:r>
              <a:rPr lang="zh-CN" altLang="en-US" sz="1400" dirty="0"/>
              <a:t>成员分工</a:t>
            </a:r>
            <a:endParaRPr lang="en-US" altLang="zh-CN" sz="1400" dirty="0"/>
          </a:p>
          <a:p>
            <a:pPr marL="581025" lvl="1" indent="-180975">
              <a:lnSpc>
                <a:spcPct val="114000"/>
              </a:lnSpc>
              <a:spcBef>
                <a:spcPts val="0"/>
              </a:spcBef>
            </a:pPr>
            <a:r>
              <a:rPr lang="zh-CN" altLang="en-US" sz="1400" dirty="0"/>
              <a:t>职责描述</a:t>
            </a:r>
            <a:endParaRPr lang="en-US" altLang="zh-CN" sz="1400" dirty="0"/>
          </a:p>
          <a:p>
            <a:pPr marL="180975" indent="-180975">
              <a:lnSpc>
                <a:spcPct val="114000"/>
              </a:lnSpc>
              <a:spcBef>
                <a:spcPts val="0"/>
              </a:spcBef>
            </a:pPr>
            <a:r>
              <a:rPr lang="zh-CN" altLang="en-US" sz="1800" dirty="0"/>
              <a:t>设计说明</a:t>
            </a:r>
            <a:endParaRPr lang="en-US" altLang="zh-CN" sz="1800" dirty="0"/>
          </a:p>
          <a:p>
            <a:pPr marL="581025" lvl="1" indent="-180975">
              <a:lnSpc>
                <a:spcPct val="114000"/>
              </a:lnSpc>
              <a:spcBef>
                <a:spcPts val="0"/>
              </a:spcBef>
            </a:pPr>
            <a:r>
              <a:rPr lang="zh-CN" altLang="en-US" sz="1400" dirty="0"/>
              <a:t>功能描述</a:t>
            </a:r>
            <a:endParaRPr lang="en-US" altLang="zh-CN" sz="1400" dirty="0"/>
          </a:p>
          <a:p>
            <a:pPr marL="581025" lvl="1" indent="-180975">
              <a:lnSpc>
                <a:spcPct val="114000"/>
              </a:lnSpc>
              <a:spcBef>
                <a:spcPts val="0"/>
              </a:spcBef>
            </a:pPr>
            <a:r>
              <a:rPr lang="zh-CN" altLang="en-US" sz="1400" dirty="0"/>
              <a:t>接口说明</a:t>
            </a:r>
            <a:endParaRPr lang="en-US" altLang="zh-CN" sz="1400" dirty="0"/>
          </a:p>
          <a:p>
            <a:pPr marL="581025" lvl="1" indent="-180975">
              <a:lnSpc>
                <a:spcPct val="114000"/>
              </a:lnSpc>
              <a:spcBef>
                <a:spcPts val="0"/>
              </a:spcBef>
            </a:pPr>
            <a:r>
              <a:rPr lang="zh-CN" altLang="en-US" sz="1400" dirty="0"/>
              <a:t>数据描述</a:t>
            </a:r>
            <a:endParaRPr lang="en-US" altLang="zh-CN" sz="1400" dirty="0"/>
          </a:p>
          <a:p>
            <a:pPr marL="180975" lvl="0" indent="-1809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项目总结</a:t>
            </a:r>
            <a:endParaRPr lang="en-US" altLang="zh-CN" sz="1800" dirty="0"/>
          </a:p>
          <a:p>
            <a:pPr marL="581025" lvl="1" indent="-180975">
              <a:lnSpc>
                <a:spcPct val="114000"/>
              </a:lnSpc>
              <a:spcBef>
                <a:spcPts val="0"/>
              </a:spcBef>
            </a:pPr>
            <a:r>
              <a:rPr lang="zh-CN" altLang="en-US" sz="1400" dirty="0"/>
              <a:t>设计经验小结</a:t>
            </a:r>
            <a:endParaRPr lang="en-US" altLang="zh-CN" sz="1400" dirty="0"/>
          </a:p>
          <a:p>
            <a:pPr marL="581025" lvl="1" indent="-180975">
              <a:lnSpc>
                <a:spcPct val="114000"/>
              </a:lnSpc>
              <a:spcBef>
                <a:spcPts val="0"/>
              </a:spcBef>
            </a:pPr>
            <a:r>
              <a:rPr lang="zh-CN" altLang="en-US" sz="1400" dirty="0"/>
              <a:t>调试经验小结</a:t>
            </a:r>
            <a:endParaRPr lang="en-US" altLang="zh-CN" sz="1400" dirty="0"/>
          </a:p>
          <a:p>
            <a:pPr marL="581025" lvl="1" indent="-180975">
              <a:lnSpc>
                <a:spcPct val="114000"/>
              </a:lnSpc>
              <a:spcBef>
                <a:spcPts val="0"/>
              </a:spcBef>
            </a:pPr>
            <a:r>
              <a:rPr lang="zh-CN" altLang="en-US" sz="1400" dirty="0"/>
              <a:t>项目实践感想</a:t>
            </a:r>
            <a:endParaRPr lang="en-US" altLang="zh-CN" sz="1400" dirty="0"/>
          </a:p>
        </p:txBody>
      </p:sp>
      <p:sp>
        <p:nvSpPr>
          <p:cNvPr id="4" name="文本占位符 2"/>
          <p:cNvSpPr txBox="1">
            <a:spLocks noChangeArrowheads="1"/>
          </p:cNvSpPr>
          <p:nvPr/>
        </p:nvSpPr>
        <p:spPr bwMode="auto">
          <a:xfrm>
            <a:off x="539403" y="337220"/>
            <a:ext cx="6192838" cy="419100"/>
          </a:xfrm>
          <a:prstGeom prst="rect">
            <a:avLst/>
          </a:prstGeom>
          <a:noFill/>
          <a:ln>
            <a:miter lim="800000"/>
          </a:ln>
        </p:spPr>
        <p:txBody>
          <a:bodyPr lIns="91258" tIns="45625" rIns="91258" bIns="45625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437674" y="457729"/>
            <a:ext cx="57150" cy="27834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78" tIns="35593" rIns="71178" bIns="35593" rtlCol="0" anchor="ctr"/>
          <a:lstStyle/>
          <a:p>
            <a:pPr algn="ctr"/>
            <a:endParaRPr lang="zh-CN" altLang="en-US" sz="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1B77C-244A-4674-B459-F782D5CDFA7C}"/>
              </a:ext>
            </a:extLst>
          </p:cNvPr>
          <p:cNvSpPr txBox="1">
            <a:spLocks/>
          </p:cNvSpPr>
          <p:nvPr/>
        </p:nvSpPr>
        <p:spPr>
          <a:xfrm>
            <a:off x="323528" y="121196"/>
            <a:ext cx="2970664" cy="6008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/>
              <a:t>三、数据可视化</a:t>
            </a:r>
          </a:p>
        </p:txBody>
      </p:sp>
    </p:spTree>
    <p:extLst>
      <p:ext uri="{BB962C8B-B14F-4D97-AF65-F5344CB8AC3E}">
        <p14:creationId xmlns:p14="http://schemas.microsoft.com/office/powerpoint/2010/main" val="678377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009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 noChangeArrowheads="1"/>
          </p:cNvSpPr>
          <p:nvPr/>
        </p:nvSpPr>
        <p:spPr bwMode="auto">
          <a:xfrm>
            <a:off x="539403" y="337220"/>
            <a:ext cx="6192838" cy="419100"/>
          </a:xfrm>
          <a:prstGeom prst="rect">
            <a:avLst/>
          </a:prstGeom>
          <a:noFill/>
          <a:ln>
            <a:miter lim="800000"/>
          </a:ln>
        </p:spPr>
        <p:txBody>
          <a:bodyPr lIns="91258" tIns="45625" rIns="91258" bIns="45625"/>
          <a:lstStyle/>
          <a:p>
            <a:pPr marL="342900" lvl="0" indent="-342900"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FF505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项目总结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437674" y="457729"/>
            <a:ext cx="57150" cy="27834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78" tIns="35593" rIns="71178" bIns="35593"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7" name="矩形 6"/>
          <p:cNvSpPr/>
          <p:nvPr/>
        </p:nvSpPr>
        <p:spPr>
          <a:xfrm>
            <a:off x="539552" y="985292"/>
            <a:ext cx="4572000" cy="1437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sz="2400" dirty="0">
                <a:solidFill>
                  <a:prstClr val="black"/>
                </a:solidFill>
              </a:rPr>
              <a:t>设计经验小结</a:t>
            </a:r>
          </a:p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sz="2400" dirty="0">
                <a:solidFill>
                  <a:prstClr val="black"/>
                </a:solidFill>
              </a:rPr>
              <a:t>调试经验小结</a:t>
            </a:r>
          </a:p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sz="2400" dirty="0">
                <a:solidFill>
                  <a:prstClr val="black"/>
                </a:solidFill>
              </a:rPr>
              <a:t>项目实践感想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E37395-762E-4508-9896-4D354F01551D}"/>
              </a:ext>
            </a:extLst>
          </p:cNvPr>
          <p:cNvSpPr txBox="1"/>
          <p:nvPr/>
        </p:nvSpPr>
        <p:spPr>
          <a:xfrm>
            <a:off x="683568" y="553244"/>
            <a:ext cx="6768752" cy="44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/>
              <a:t>数据获取是数据分析、可视化的基础，所有通过爬虫获取数据是很重要的，使用</a:t>
            </a:r>
            <a:r>
              <a:rPr lang="en-US" altLang="zh-CN" sz="1600" dirty="0"/>
              <a:t>requests</a:t>
            </a:r>
            <a:r>
              <a:rPr lang="zh-CN" altLang="en-US" sz="1600" dirty="0"/>
              <a:t>库可以很方便地发送数据，但是有些网站为了减轻服务器的压力，采取异步加载、渲染的方式来传输数据，这时候需要我们仔细地抓包分析，找到数据的来源，同时，由于请求的某些参数是隐藏的，我们想伪造请求就必须弄透这些参数的意义，所以要对流经网页的每一个包都仔细分析，推敲得出最后的请求。</a:t>
            </a:r>
            <a:endParaRPr lang="en-US" altLang="zh-CN" sz="1600" dirty="0"/>
          </a:p>
          <a:p>
            <a:pPr indent="457200">
              <a:lnSpc>
                <a:spcPct val="150000"/>
              </a:lnSpc>
            </a:pPr>
            <a:endParaRPr lang="en-US" altLang="zh-CN" sz="1600" dirty="0"/>
          </a:p>
          <a:p>
            <a:pPr indent="457200">
              <a:lnSpc>
                <a:spcPct val="150000"/>
              </a:lnSpc>
            </a:pPr>
            <a:endParaRPr lang="en-US" altLang="zh-CN" sz="1600" dirty="0"/>
          </a:p>
          <a:p>
            <a:pPr indent="457200">
              <a:lnSpc>
                <a:spcPct val="150000"/>
              </a:lnSpc>
            </a:pPr>
            <a:r>
              <a:rPr lang="en-US" altLang="zh-CN" sz="1600" dirty="0" err="1">
                <a:solidFill>
                  <a:prstClr val="black"/>
                </a:solidFill>
              </a:rPr>
              <a:t>Pyechart</a:t>
            </a:r>
            <a:r>
              <a:rPr lang="zh-CN" altLang="en-US" sz="1600" dirty="0">
                <a:solidFill>
                  <a:prstClr val="black"/>
                </a:solidFill>
              </a:rPr>
              <a:t>十分强大，拥有各种图表库可供选择，动画方式，表格样式设计的自由度也很广，在</a:t>
            </a:r>
            <a:r>
              <a:rPr lang="en-US" altLang="zh-CN" sz="1600" dirty="0" err="1">
                <a:solidFill>
                  <a:prstClr val="black"/>
                </a:solidFill>
              </a:rPr>
              <a:t>pyechart</a:t>
            </a:r>
            <a:r>
              <a:rPr lang="zh-CN" altLang="en-US" sz="1600" dirty="0">
                <a:solidFill>
                  <a:prstClr val="black"/>
                </a:solidFill>
              </a:rPr>
              <a:t>的折线图调试过程中，要清楚每一种图可以更改设计的函数参数，才可以对现有表格进行更改。</a:t>
            </a:r>
          </a:p>
          <a:p>
            <a:pPr indent="457200"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8946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EC7EEF-4E5F-4F37-B27C-FCBBC94FB743}"/>
              </a:ext>
            </a:extLst>
          </p:cNvPr>
          <p:cNvSpPr txBox="1"/>
          <p:nvPr/>
        </p:nvSpPr>
        <p:spPr>
          <a:xfrm>
            <a:off x="251520" y="1564838"/>
            <a:ext cx="74168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分工明确在团队合作中很重要，我们一开始就确定好了谁负责哪个模块，每个人的职责明确，哪里出</a:t>
            </a:r>
            <a:r>
              <a:rPr lang="en-US" altLang="zh-CN" dirty="0"/>
              <a:t>bug</a:t>
            </a:r>
            <a:r>
              <a:rPr lang="zh-CN" altLang="en-US" dirty="0"/>
              <a:t>了就让谁来改，或者数据可视化的数据要求有改动，就让负责数据爬取、数据处理的同学来修改，这样子效率很高。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sz="1800" dirty="0">
                <a:solidFill>
                  <a:prstClr val="black"/>
                </a:solidFill>
              </a:rPr>
              <a:t>本次实践，首先我们组是使用的</a:t>
            </a:r>
            <a:r>
              <a:rPr lang="en-US" altLang="zh-CN" sz="1800" dirty="0" err="1">
                <a:solidFill>
                  <a:prstClr val="black"/>
                </a:solidFill>
              </a:rPr>
              <a:t>pycharm</a:t>
            </a:r>
            <a:r>
              <a:rPr lang="zh-CN" altLang="en-US" sz="1800" dirty="0">
                <a:solidFill>
                  <a:prstClr val="black"/>
                </a:solidFill>
              </a:rPr>
              <a:t>的</a:t>
            </a:r>
            <a:r>
              <a:rPr lang="en-US" altLang="zh-CN" sz="1800" dirty="0" err="1">
                <a:solidFill>
                  <a:prstClr val="black"/>
                </a:solidFill>
              </a:rPr>
              <a:t>github</a:t>
            </a:r>
            <a:r>
              <a:rPr lang="zh-CN" altLang="en-US" sz="1800" dirty="0">
                <a:solidFill>
                  <a:prstClr val="black"/>
                </a:solidFill>
              </a:rPr>
              <a:t>组件，每个人可以</a:t>
            </a:r>
            <a:r>
              <a:rPr lang="en-US" altLang="zh-CN" sz="1800" dirty="0">
                <a:solidFill>
                  <a:prstClr val="black"/>
                </a:solidFill>
              </a:rPr>
              <a:t>update</a:t>
            </a:r>
            <a:r>
              <a:rPr lang="zh-CN" altLang="en-US" sz="1800" dirty="0">
                <a:solidFill>
                  <a:prstClr val="black"/>
                </a:solidFill>
              </a:rPr>
              <a:t>，</a:t>
            </a:r>
            <a:r>
              <a:rPr lang="en-US" altLang="zh-CN" sz="1800" dirty="0">
                <a:solidFill>
                  <a:prstClr val="black"/>
                </a:solidFill>
              </a:rPr>
              <a:t>commit</a:t>
            </a:r>
            <a:r>
              <a:rPr lang="zh-CN" altLang="en-US" sz="1800" dirty="0">
                <a:solidFill>
                  <a:prstClr val="black"/>
                </a:solidFill>
              </a:rPr>
              <a:t>自己的代码，真正达到了线上共同编码，方便了许多，其次就是</a:t>
            </a:r>
            <a:r>
              <a:rPr lang="en-US" altLang="zh-CN" sz="1800" dirty="0" err="1">
                <a:solidFill>
                  <a:prstClr val="black"/>
                </a:solidFill>
              </a:rPr>
              <a:t>pyechart</a:t>
            </a:r>
            <a:r>
              <a:rPr lang="zh-CN" altLang="en-US" sz="1800" dirty="0">
                <a:solidFill>
                  <a:prstClr val="black"/>
                </a:solidFill>
              </a:rPr>
              <a:t>的强大功能让我赞叹不已，在项目制作过程中一边查阅资料一边动手设计的过程很有趣。</a:t>
            </a:r>
          </a:p>
          <a:p>
            <a:pPr indent="4572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325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694144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36924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 noChangeArrowheads="1"/>
          </p:cNvSpPr>
          <p:nvPr/>
        </p:nvSpPr>
        <p:spPr bwMode="auto">
          <a:xfrm>
            <a:off x="539403" y="337220"/>
            <a:ext cx="6192838" cy="419100"/>
          </a:xfrm>
          <a:prstGeom prst="rect">
            <a:avLst/>
          </a:prstGeom>
          <a:noFill/>
          <a:ln>
            <a:miter lim="800000"/>
          </a:ln>
        </p:spPr>
        <p:txBody>
          <a:bodyPr lIns="91258" tIns="45625" rIns="91258" bIns="45625"/>
          <a:lstStyle/>
          <a:p>
            <a:pPr marL="342900" lvl="0" indent="-342900"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FF505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项目概述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437674" y="457729"/>
            <a:ext cx="57150" cy="27834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78" tIns="35593" rIns="71178" bIns="35593"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7" name="矩形 6"/>
          <p:cNvSpPr/>
          <p:nvPr/>
        </p:nvSpPr>
        <p:spPr>
          <a:xfrm>
            <a:off x="539552" y="985292"/>
            <a:ext cx="4572000" cy="1437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sz="2400" dirty="0">
                <a:solidFill>
                  <a:prstClr val="black"/>
                </a:solidFill>
              </a:rPr>
              <a:t>项目背景</a:t>
            </a:r>
          </a:p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sz="2400" dirty="0">
                <a:solidFill>
                  <a:prstClr val="black"/>
                </a:solidFill>
              </a:rPr>
              <a:t>项目需求</a:t>
            </a:r>
          </a:p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sz="2400" dirty="0">
                <a:solidFill>
                  <a:prstClr val="black"/>
                </a:solidFill>
              </a:rPr>
              <a:t>系统框图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DBE7CA-FD35-4B97-A561-964489AFF496}"/>
              </a:ext>
            </a:extLst>
          </p:cNvPr>
          <p:cNvSpPr txBox="1"/>
          <p:nvPr/>
        </p:nvSpPr>
        <p:spPr>
          <a:xfrm>
            <a:off x="323528" y="265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项目概述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A4CC1D-11F9-41C6-9147-A6FF5FDA0584}"/>
              </a:ext>
            </a:extLst>
          </p:cNvPr>
          <p:cNvSpPr txBox="1"/>
          <p:nvPr/>
        </p:nvSpPr>
        <p:spPr>
          <a:xfrm>
            <a:off x="539552" y="769268"/>
            <a:ext cx="7992888" cy="336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本项目是一个</a:t>
            </a:r>
            <a:r>
              <a:rPr lang="en-US" altLang="zh-CN" dirty="0"/>
              <a:t>python</a:t>
            </a:r>
            <a:r>
              <a:rPr lang="zh-CN" altLang="en-US" dirty="0"/>
              <a:t>大数据项目，包括爬虫（获取数据）、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zh-CN" altLang="en-US" dirty="0"/>
              <a:t>（数据存储）、</a:t>
            </a:r>
            <a:r>
              <a:rPr lang="en-US" altLang="zh-CN" dirty="0" err="1"/>
              <a:t>pandas&amp;numpy</a:t>
            </a:r>
            <a:r>
              <a:rPr lang="zh-CN" altLang="en-US" dirty="0"/>
              <a:t>（数据清洗、数据格式化）、</a:t>
            </a:r>
            <a:r>
              <a:rPr lang="en-US" altLang="zh-CN" dirty="0" err="1"/>
              <a:t>pyecharts</a:t>
            </a:r>
            <a:r>
              <a:rPr lang="zh-CN" altLang="en-US" dirty="0"/>
              <a:t>（数据可视化）等知识。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我们爬取了东方财富网的股票信息，包括每支股票对应的</a:t>
            </a:r>
            <a:r>
              <a:rPr lang="en-US" altLang="zh-CN" dirty="0" err="1"/>
              <a:t>secid</a:t>
            </a:r>
            <a:r>
              <a:rPr lang="zh-CN" altLang="en-US" dirty="0"/>
              <a:t>、股票编号等信息，并且存储到数据库中，之后在获取股票信息时，只需要输入股票名称即可，然后爬取了每支股票近</a:t>
            </a:r>
            <a:r>
              <a:rPr lang="en-US" altLang="zh-CN" dirty="0"/>
              <a:t>100</a:t>
            </a:r>
            <a:r>
              <a:rPr lang="zh-CN" altLang="en-US" dirty="0"/>
              <a:t>天的走势、价格等信息，接着使用</a:t>
            </a:r>
            <a:r>
              <a:rPr lang="en-US" altLang="zh-CN" dirty="0"/>
              <a:t>pandas</a:t>
            </a:r>
            <a:r>
              <a:rPr lang="zh-CN" altLang="en-US" dirty="0"/>
              <a:t>对数据处理，存储到了</a:t>
            </a:r>
            <a:r>
              <a:rPr lang="en-US" altLang="zh-CN" dirty="0"/>
              <a:t>csv</a:t>
            </a:r>
            <a:r>
              <a:rPr lang="zh-CN" altLang="en-US" dirty="0"/>
              <a:t>文件中，同时利用</a:t>
            </a:r>
            <a:r>
              <a:rPr lang="en-US" altLang="zh-CN" dirty="0" err="1"/>
              <a:t>pyecharts</a:t>
            </a:r>
            <a:r>
              <a:rPr lang="zh-CN" altLang="en-US" dirty="0"/>
              <a:t>对数据进行可视化，包括一直股票近期的走势，不同股票的市场占比等等。</a:t>
            </a:r>
          </a:p>
        </p:txBody>
      </p:sp>
    </p:spTree>
    <p:extLst>
      <p:ext uri="{BB962C8B-B14F-4D97-AF65-F5344CB8AC3E}">
        <p14:creationId xmlns:p14="http://schemas.microsoft.com/office/powerpoint/2010/main" val="197789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 noChangeArrowheads="1"/>
          </p:cNvSpPr>
          <p:nvPr/>
        </p:nvSpPr>
        <p:spPr bwMode="auto">
          <a:xfrm>
            <a:off x="539403" y="337220"/>
            <a:ext cx="6192838" cy="419100"/>
          </a:xfrm>
          <a:prstGeom prst="rect">
            <a:avLst/>
          </a:prstGeom>
          <a:noFill/>
          <a:ln>
            <a:miter lim="800000"/>
          </a:ln>
        </p:spPr>
        <p:txBody>
          <a:bodyPr lIns="91258" tIns="45625" rIns="91258" bIns="45625"/>
          <a:lstStyle/>
          <a:p>
            <a:pPr marL="342900" lvl="0" indent="-342900"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FF505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团队分工</a:t>
            </a:r>
          </a:p>
        </p:txBody>
      </p:sp>
      <p:sp>
        <p:nvSpPr>
          <p:cNvPr id="4" name="矩形 3"/>
          <p:cNvSpPr/>
          <p:nvPr/>
        </p:nvSpPr>
        <p:spPr>
          <a:xfrm>
            <a:off x="437674" y="457729"/>
            <a:ext cx="57150" cy="27834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78" tIns="35593" rIns="71178" bIns="35593"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94553B-EADA-4132-B717-4A29F8B7EBB2}"/>
              </a:ext>
            </a:extLst>
          </p:cNvPr>
          <p:cNvSpPr txBox="1"/>
          <p:nvPr/>
        </p:nvSpPr>
        <p:spPr>
          <a:xfrm>
            <a:off x="539552" y="1057300"/>
            <a:ext cx="655272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- </a:t>
            </a:r>
            <a:r>
              <a:rPr lang="zh-CN" altLang="en-US" dirty="0"/>
              <a:t>尹鹏：</a:t>
            </a:r>
            <a:r>
              <a:rPr lang="en-US" altLang="zh-CN" dirty="0"/>
              <a:t>	  </a:t>
            </a:r>
            <a:r>
              <a:rPr lang="zh-CN" altLang="en-US" dirty="0"/>
              <a:t>网络爬虫，爬取数据，负责爬取股票数据，并且提供</a:t>
            </a:r>
            <a:r>
              <a:rPr lang="en-US" altLang="zh-CN" dirty="0"/>
              <a:t>	  </a:t>
            </a:r>
            <a:r>
              <a:rPr lang="zh-CN" altLang="en-US" dirty="0"/>
              <a:t>数据处理的</a:t>
            </a:r>
            <a:r>
              <a:rPr lang="en-US" altLang="zh-CN" dirty="0" err="1"/>
              <a:t>api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- </a:t>
            </a:r>
            <a:r>
              <a:rPr lang="zh-CN" altLang="en-US" dirty="0"/>
              <a:t>牛子儒：</a:t>
            </a:r>
            <a:r>
              <a:rPr lang="en-US" altLang="zh-CN" dirty="0" err="1"/>
              <a:t>pyecharts</a:t>
            </a:r>
            <a:r>
              <a:rPr lang="zh-CN" altLang="en-US" dirty="0"/>
              <a:t>图表设计，包括饼图、动态图等，接收处</a:t>
            </a:r>
            <a:r>
              <a:rPr lang="en-US" altLang="zh-CN" dirty="0"/>
              <a:t>	  </a:t>
            </a:r>
            <a:r>
              <a:rPr lang="zh-CN" altLang="en-US" dirty="0"/>
              <a:t>理后的数据，进行数据可视化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- </a:t>
            </a:r>
            <a:r>
              <a:rPr lang="zh-CN" altLang="en-US" dirty="0"/>
              <a:t>赵世豪：</a:t>
            </a:r>
            <a:r>
              <a:rPr lang="en-US" altLang="zh-CN" dirty="0"/>
              <a:t>pandas</a:t>
            </a:r>
            <a:r>
              <a:rPr lang="zh-CN" altLang="en-US" dirty="0"/>
              <a:t>进行数据处理，将数据存储到</a:t>
            </a:r>
            <a:r>
              <a:rPr lang="en-US" altLang="zh-CN" dirty="0"/>
              <a:t>csv</a:t>
            </a:r>
            <a:r>
              <a:rPr lang="zh-CN" altLang="en-US" dirty="0"/>
              <a:t>文件中，进</a:t>
            </a:r>
            <a:r>
              <a:rPr lang="en-US" altLang="zh-CN" dirty="0"/>
              <a:t>	  </a:t>
            </a:r>
            <a:r>
              <a:rPr lang="zh-CN" altLang="en-US" dirty="0"/>
              <a:t>行数据格式化，将数据交付图表模块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 </a:t>
            </a:r>
            <a:r>
              <a:rPr lang="zh-CN" altLang="en-US" dirty="0"/>
              <a:t>章余涛： </a:t>
            </a:r>
            <a:r>
              <a:rPr lang="en-US" altLang="zh-CN" dirty="0" err="1"/>
              <a:t>sql</a:t>
            </a:r>
            <a:r>
              <a:rPr lang="zh-CN" altLang="en-US" dirty="0"/>
              <a:t>语句，程序大量插入数据的优化等等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 </a:t>
            </a:r>
            <a:r>
              <a:rPr lang="zh-CN" altLang="en-US" dirty="0"/>
              <a:t>司存一：数据库设计，包括建库、建表，云数据库维护等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 noChangeArrowheads="1"/>
          </p:cNvSpPr>
          <p:nvPr/>
        </p:nvSpPr>
        <p:spPr bwMode="auto">
          <a:xfrm>
            <a:off x="539403" y="337220"/>
            <a:ext cx="6192838" cy="419100"/>
          </a:xfrm>
          <a:prstGeom prst="rect">
            <a:avLst/>
          </a:prstGeom>
          <a:noFill/>
          <a:ln>
            <a:miter lim="800000"/>
          </a:ln>
        </p:spPr>
        <p:txBody>
          <a:bodyPr lIns="91258" tIns="45625" rIns="91258" bIns="45625"/>
          <a:lstStyle/>
          <a:p>
            <a:pPr marL="342900" lvl="0" indent="-342900"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FF505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设计说明</a:t>
            </a:r>
          </a:p>
        </p:txBody>
      </p:sp>
      <p:sp>
        <p:nvSpPr>
          <p:cNvPr id="4" name="矩形 3"/>
          <p:cNvSpPr/>
          <p:nvPr/>
        </p:nvSpPr>
        <p:spPr>
          <a:xfrm>
            <a:off x="437674" y="457729"/>
            <a:ext cx="57150" cy="27834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78" tIns="35593" rIns="71178" bIns="35593"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7" name="矩形 6"/>
          <p:cNvSpPr/>
          <p:nvPr/>
        </p:nvSpPr>
        <p:spPr>
          <a:xfrm>
            <a:off x="539552" y="985292"/>
            <a:ext cx="4572000" cy="1437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sz="2400" dirty="0">
                <a:solidFill>
                  <a:prstClr val="black"/>
                </a:solidFill>
              </a:rPr>
              <a:t>功能描述</a:t>
            </a:r>
          </a:p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sz="2400" dirty="0">
                <a:solidFill>
                  <a:prstClr val="black"/>
                </a:solidFill>
              </a:rPr>
              <a:t>接口说明</a:t>
            </a:r>
          </a:p>
          <a:p>
            <a:pPr marL="581025" lvl="1" indent="-180975">
              <a:lnSpc>
                <a:spcPct val="125000"/>
              </a:lnSpc>
              <a:buFont typeface="Arial" pitchFamily="34" charset="0"/>
              <a:buChar char="–"/>
            </a:pPr>
            <a:r>
              <a:rPr lang="zh-CN" altLang="en-US" sz="2400" dirty="0">
                <a:solidFill>
                  <a:prstClr val="black"/>
                </a:solidFill>
              </a:rPr>
              <a:t>数据描述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DB767-E84A-4F72-BD7F-67233F9D4CE7}"/>
              </a:ext>
            </a:extLst>
          </p:cNvPr>
          <p:cNvSpPr txBox="1">
            <a:spLocks/>
          </p:cNvSpPr>
          <p:nvPr/>
        </p:nvSpPr>
        <p:spPr>
          <a:xfrm>
            <a:off x="323528" y="121196"/>
            <a:ext cx="2970664" cy="6008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/>
              <a:t>一、爬虫模块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3C138-9C5E-4EB5-A8B2-4BF1A1D2080D}"/>
              </a:ext>
            </a:extLst>
          </p:cNvPr>
          <p:cNvSpPr txBox="1">
            <a:spLocks/>
          </p:cNvSpPr>
          <p:nvPr/>
        </p:nvSpPr>
        <p:spPr>
          <a:xfrm>
            <a:off x="325310" y="553244"/>
            <a:ext cx="6167186" cy="8640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400" dirty="0"/>
              <a:t>1. </a:t>
            </a:r>
            <a:r>
              <a:rPr lang="zh-CN" altLang="en-US" sz="1400" dirty="0"/>
              <a:t>目标网站</a:t>
            </a:r>
            <a:endParaRPr lang="en-US" altLang="zh-CN" sz="1400" dirty="0"/>
          </a:p>
          <a:p>
            <a:pPr marL="0" indent="45720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1400" dirty="0"/>
              <a:t>东方财富网，爬取其中的股票板块，该网站是股市中较为综合、有影响力的网站，拥有很多股票的实时价格、涨跌情况、持股明细等等。</a:t>
            </a:r>
            <a:endParaRPr lang="en-US" altLang="zh-CN" sz="1400" dirty="0"/>
          </a:p>
          <a:p>
            <a:pPr marL="0" indent="457200">
              <a:lnSpc>
                <a:spcPct val="150000"/>
              </a:lnSpc>
              <a:buFont typeface="Arial" pitchFamily="34" charset="0"/>
              <a:buNone/>
            </a:pPr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B79B49-E9AC-4780-AA39-CEFDBEB5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5372"/>
            <a:ext cx="646144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6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C3F91393-9D86-4E62-B38C-6B23E7F2DF71}"/>
              </a:ext>
            </a:extLst>
          </p:cNvPr>
          <p:cNvSpPr txBox="1">
            <a:spLocks/>
          </p:cNvSpPr>
          <p:nvPr/>
        </p:nvSpPr>
        <p:spPr>
          <a:xfrm>
            <a:off x="395536" y="337220"/>
            <a:ext cx="3060576" cy="9773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抓包分析</a:t>
            </a:r>
            <a:endParaRPr lang="en-US" altLang="zh-CN" sz="2000" dirty="0"/>
          </a:p>
          <a:p>
            <a:pPr marL="0" indent="457200">
              <a:buFont typeface="Arial" pitchFamily="34" charset="0"/>
              <a:buNone/>
            </a:pP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01282E-FA4C-4355-882E-F20C467D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758081"/>
            <a:ext cx="6795336" cy="32774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7AA7AF7-3C74-4D64-8CD5-973CB9310D47}"/>
              </a:ext>
            </a:extLst>
          </p:cNvPr>
          <p:cNvSpPr txBox="1"/>
          <p:nvPr/>
        </p:nvSpPr>
        <p:spPr>
          <a:xfrm>
            <a:off x="395536" y="4035493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effectLst/>
                <a:latin typeface="consolas" panose="020B0609020204030204" pitchFamily="49" charset="0"/>
              </a:rPr>
              <a:t>http://push2.eastmoney.com/api/qt/stock/trends2/get? fields1=f1%2Cf2%2Cf3%2Cf4%2Cf5%2Cf6%2Cf7%2Cf8%2Cf9%2Cf10%2Cf11%2Cf12%2Cf13&amp;fields2=f51%2Cf52%2Cf53%2Cf54%2Cf55%2Cf56%2Cf57%2Cf58&amp;ndays=1&amp;secid=1.601012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349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7435608-5206-405E-BAC9-6EADECA60F4D}"/>
              </a:ext>
            </a:extLst>
          </p:cNvPr>
          <p:cNvSpPr txBox="1">
            <a:spLocks/>
          </p:cNvSpPr>
          <p:nvPr/>
        </p:nvSpPr>
        <p:spPr>
          <a:xfrm>
            <a:off x="179512" y="697260"/>
            <a:ext cx="7632848" cy="37444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1400" dirty="0"/>
              <a:t>其中，</a:t>
            </a:r>
            <a:r>
              <a:rPr lang="en-US" altLang="zh-CN" sz="1400" dirty="0"/>
              <a:t>field1</a:t>
            </a:r>
            <a:r>
              <a:rPr lang="zh-CN" altLang="en-US" sz="1400" dirty="0"/>
              <a:t>和</a:t>
            </a:r>
            <a:r>
              <a:rPr lang="en-US" altLang="zh-CN" sz="1400" dirty="0"/>
              <a:t>field2</a:t>
            </a:r>
            <a:r>
              <a:rPr lang="zh-CN" altLang="en-US" sz="1400" dirty="0"/>
              <a:t>是两个控制返回</a:t>
            </a:r>
            <a:r>
              <a:rPr lang="en-US" altLang="zh-CN" sz="1400" dirty="0"/>
              <a:t>json</a:t>
            </a:r>
            <a:r>
              <a:rPr lang="zh-CN" altLang="en-US" sz="1400" dirty="0"/>
              <a:t>的字段，可以修改这两个参数来取得想要的数据，</a:t>
            </a:r>
            <a:r>
              <a:rPr lang="en-US" altLang="zh-CN" sz="1400" dirty="0" err="1"/>
              <a:t>ndays</a:t>
            </a:r>
            <a:r>
              <a:rPr lang="zh-CN" altLang="en-US" sz="1400" dirty="0"/>
              <a:t>参数用于控制返回数据的时间跨度，默认是</a:t>
            </a:r>
            <a:r>
              <a:rPr lang="en-US" altLang="zh-CN" sz="1400" dirty="0"/>
              <a:t>1</a:t>
            </a:r>
            <a:r>
              <a:rPr lang="zh-CN" altLang="en-US" sz="1400" dirty="0"/>
              <a:t>，也就是只返回该股票一天内的信息，</a:t>
            </a:r>
            <a:r>
              <a:rPr lang="en-US" altLang="zh-CN" sz="1400" dirty="0" err="1"/>
              <a:t>secid</a:t>
            </a:r>
            <a:r>
              <a:rPr lang="zh-CN" altLang="en-US" sz="1400" dirty="0"/>
              <a:t>，这是最重要的字段，每一个股票对应唯一的</a:t>
            </a:r>
            <a:r>
              <a:rPr lang="en-US" altLang="zh-CN" sz="1400" dirty="0" err="1"/>
              <a:t>secid</a:t>
            </a:r>
            <a:r>
              <a:rPr lang="zh-CN" altLang="en-US" sz="1400" dirty="0"/>
              <a:t>，需要获取该字段才能发送请求拿到数据。</a:t>
            </a:r>
            <a:endParaRPr lang="en-US" altLang="zh-CN" sz="1400" dirty="0"/>
          </a:p>
          <a:p>
            <a:pPr marL="0" indent="45720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1400" dirty="0"/>
              <a:t>如何获取？查看每一个</a:t>
            </a:r>
            <a:r>
              <a:rPr lang="en-US" altLang="zh-CN" sz="1400" dirty="0" err="1"/>
              <a:t>xhr</a:t>
            </a:r>
            <a:r>
              <a:rPr lang="zh-CN" altLang="en-US" sz="1400" dirty="0"/>
              <a:t>，但是都没有发现</a:t>
            </a:r>
            <a:r>
              <a:rPr lang="en-US" altLang="zh-CN" sz="1400" dirty="0" err="1"/>
              <a:t>secid</a:t>
            </a:r>
            <a:r>
              <a:rPr lang="zh-CN" altLang="en-US" sz="1400" dirty="0"/>
              <a:t>，但是在多个请求字段发现了</a:t>
            </a:r>
            <a:r>
              <a:rPr lang="en-US" altLang="zh-CN" sz="1400" dirty="0" err="1"/>
              <a:t>market_stock</a:t>
            </a:r>
            <a:r>
              <a:rPr lang="zh-CN" altLang="en-US" sz="1400" dirty="0"/>
              <a:t>字段，于是想起在整个网站搜索这个关键字，在主页面中，发现在每个股票信息页面最底端，有一段</a:t>
            </a:r>
            <a:r>
              <a:rPr lang="en-US" altLang="zh-CN" sz="1400" dirty="0" err="1"/>
              <a:t>js</a:t>
            </a:r>
            <a:r>
              <a:rPr lang="zh-CN" altLang="en-US" sz="1400" dirty="0"/>
              <a:t> </a:t>
            </a:r>
            <a:r>
              <a:rPr lang="en-US" altLang="zh-CN" sz="1400" dirty="0" err="1"/>
              <a:t>stockentry</a:t>
            </a:r>
            <a:r>
              <a:rPr lang="en-US" altLang="zh-CN" sz="1400" dirty="0"/>
              <a:t> </a:t>
            </a:r>
            <a:r>
              <a:rPr lang="zh-CN" altLang="en-US" sz="1400" dirty="0"/>
              <a:t>，里面有</a:t>
            </a:r>
            <a:r>
              <a:rPr lang="en-US" altLang="zh-CN" sz="1400" dirty="0"/>
              <a:t>code</a:t>
            </a:r>
            <a:r>
              <a:rPr lang="zh-CN" altLang="en-US" sz="1400" dirty="0"/>
              <a:t>字段，该字段就是</a:t>
            </a:r>
            <a:r>
              <a:rPr lang="en-US" altLang="zh-CN" sz="1400" dirty="0" err="1"/>
              <a:t>secid</a:t>
            </a:r>
            <a:r>
              <a:rPr lang="zh-CN" altLang="en-US" sz="1400" dirty="0"/>
              <a:t>，还有</a:t>
            </a:r>
            <a:r>
              <a:rPr lang="en-US" altLang="zh-CN" sz="1400" dirty="0"/>
              <a:t>name</a:t>
            </a:r>
            <a:r>
              <a:rPr lang="zh-CN" altLang="en-US" sz="1400" dirty="0"/>
              <a:t>字段，就是股票的名称，以及</a:t>
            </a:r>
            <a:r>
              <a:rPr lang="en-US" altLang="zh-CN" sz="1400" dirty="0"/>
              <a:t>id</a:t>
            </a:r>
            <a:r>
              <a:rPr lang="zh-CN" altLang="en-US" sz="1400" dirty="0"/>
              <a:t>字段，就是股票的编号，这样子就顺利拿到每一个股票对应的名称、股票编号以及</a:t>
            </a:r>
            <a:r>
              <a:rPr lang="en-US" altLang="zh-CN" sz="1400" dirty="0" err="1"/>
              <a:t>secid</a:t>
            </a:r>
            <a:r>
              <a:rPr lang="zh-CN" altLang="en-US" sz="1400" dirty="0"/>
              <a:t>了。</a:t>
            </a:r>
            <a:endParaRPr lang="en-US" altLang="zh-CN" sz="1400" dirty="0"/>
          </a:p>
          <a:p>
            <a:pPr marL="0" indent="457200">
              <a:lnSpc>
                <a:spcPct val="150000"/>
              </a:lnSpc>
              <a:buFont typeface="Arial" pitchFamily="34" charset="0"/>
              <a:buNone/>
            </a:pP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339202-4F9A-4201-9E46-E939B8CF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170540"/>
            <a:ext cx="5184576" cy="18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Words>1762</Words>
  <Application>Microsoft Office PowerPoint</Application>
  <PresentationFormat>全屏显示(16:10)</PresentationFormat>
  <Paragraphs>121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华文细黑</vt:lpstr>
      <vt:lpstr>宋体</vt:lpstr>
      <vt:lpstr>微软雅黑</vt:lpstr>
      <vt:lpstr>Arial</vt:lpstr>
      <vt:lpstr>Calibri</vt:lpstr>
      <vt:lpstr>Consolas</vt:lpstr>
      <vt:lpstr>JetBrains Mono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micky</dc:creator>
  <cp:lastModifiedBy>Yin Raymond</cp:lastModifiedBy>
  <cp:revision>220</cp:revision>
  <dcterms:created xsi:type="dcterms:W3CDTF">2012-04-18T08:59:54Z</dcterms:created>
  <dcterms:modified xsi:type="dcterms:W3CDTF">2021-07-08T02:45:25Z</dcterms:modified>
</cp:coreProperties>
</file>