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2" r:id="rId8"/>
    <p:sldId id="273" r:id="rId9"/>
    <p:sldId id="286" r:id="rId10"/>
    <p:sldId id="267" r:id="rId11"/>
    <p:sldId id="268" r:id="rId12"/>
    <p:sldId id="261" r:id="rId13"/>
    <p:sldId id="293" r:id="rId14"/>
    <p:sldId id="294" r:id="rId15"/>
    <p:sldId id="265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sz="4400"/>
              <a:t>微动作数据处理与识别</a:t>
            </a:r>
            <a:endParaRPr lang="zh-CN" sz="44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董佳鑫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CNN</a:t>
            </a:r>
            <a:r>
              <a:rPr lang="zh-CN" altLang="en-US" sz="3600"/>
              <a:t>神经网络</a:t>
            </a:r>
            <a:endParaRPr lang="zh-CN" altLang="en-US" sz="36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3794760" y="-824230"/>
            <a:ext cx="4601845" cy="91516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进一步尝试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400"/>
              <a:t>      </a:t>
            </a:r>
            <a:r>
              <a:rPr lang="zh-CN" altLang="en-US" sz="2400"/>
              <a:t>重新对数据标注标签，将刺激细分为</a:t>
            </a:r>
            <a:r>
              <a:rPr lang="en-US" altLang="zh-CN" sz="2400"/>
              <a:t>8</a:t>
            </a:r>
            <a:r>
              <a:rPr lang="zh-CN" altLang="en-US" sz="2400"/>
              <a:t>类：（痛：</a:t>
            </a:r>
            <a:r>
              <a:rPr lang="en-US" altLang="zh-CN" sz="2400"/>
              <a:t>1</a:t>
            </a:r>
            <a:r>
              <a:rPr lang="zh-CN" altLang="en-US" sz="2400"/>
              <a:t>，拳：</a:t>
            </a:r>
            <a:r>
              <a:rPr lang="en-US" altLang="zh-CN" sz="2400"/>
              <a:t>2</a:t>
            </a:r>
            <a:r>
              <a:rPr lang="zh-CN" altLang="en-US" sz="2400"/>
              <a:t>，捏：</a:t>
            </a:r>
            <a:r>
              <a:rPr lang="en-US" altLang="zh-CN" sz="2400"/>
              <a:t>3</a:t>
            </a:r>
            <a:r>
              <a:rPr lang="zh-CN" altLang="en-US" sz="2400"/>
              <a:t>，张：</a:t>
            </a:r>
            <a:r>
              <a:rPr lang="en-US" altLang="zh-CN" sz="2400"/>
              <a:t>4</a:t>
            </a:r>
            <a:r>
              <a:rPr lang="zh-CN" altLang="en-US" sz="2400"/>
              <a:t>，开门：</a:t>
            </a:r>
            <a:r>
              <a:rPr lang="en-US" altLang="zh-CN" sz="2400"/>
              <a:t>5</a:t>
            </a:r>
            <a:r>
              <a:rPr lang="zh-CN" altLang="en-US" sz="2400"/>
              <a:t>，打球：</a:t>
            </a:r>
            <a:r>
              <a:rPr lang="en-US" altLang="zh-CN" sz="2400"/>
              <a:t>6</a:t>
            </a:r>
            <a:r>
              <a:rPr lang="zh-CN" altLang="en-US" sz="2400"/>
              <a:t>，车祸：</a:t>
            </a:r>
            <a:r>
              <a:rPr lang="en-US" altLang="zh-CN" sz="2400"/>
              <a:t>7</a:t>
            </a:r>
            <a:r>
              <a:rPr lang="zh-CN" altLang="en-US" sz="2400"/>
              <a:t>，刀：</a:t>
            </a:r>
            <a:r>
              <a:rPr lang="en-US" altLang="zh-CN" sz="2400"/>
              <a:t>8</a:t>
            </a:r>
            <a:r>
              <a:rPr lang="zh-CN" altLang="en-US" sz="2400"/>
              <a:t>），加上静息态（</a:t>
            </a:r>
            <a:r>
              <a:rPr lang="en-US" altLang="zh-CN" sz="2400"/>
              <a:t>RS: 0</a:t>
            </a:r>
            <a:r>
              <a:rPr lang="zh-CN" altLang="en-US" sz="2400"/>
              <a:t>）共</a:t>
            </a:r>
            <a:r>
              <a:rPr lang="en-US" altLang="zh-CN" sz="2400"/>
              <a:t>9</a:t>
            </a:r>
            <a:r>
              <a:rPr lang="zh-CN" altLang="en-US" sz="2400"/>
              <a:t>类。重新进行训练，得到分类结果。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进一步尝试</a:t>
            </a:r>
            <a:endParaRPr lang="zh-CN" altLang="en-US" sz="3600"/>
          </a:p>
        </p:txBody>
      </p:sp>
      <p:pic>
        <p:nvPicPr>
          <p:cNvPr id="3" name="图片 2" descr="accura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1517015"/>
            <a:ext cx="95250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进一步尝试</a:t>
            </a:r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2682240" y="2514600"/>
            <a:ext cx="6360160" cy="2423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先对图片做降维和特征提取：</a:t>
            </a:r>
            <a:r>
              <a:rPr lang="en-US" altLang="zh-CN"/>
              <a:t>PCA,T-SNE,</a:t>
            </a:r>
            <a:endParaRPr lang="en-US" altLang="zh-CN"/>
          </a:p>
          <a:p>
            <a:r>
              <a:rPr lang="zh-CN" altLang="en-US"/>
              <a:t>无监督聚类，对图像进行分类：</a:t>
            </a:r>
            <a:r>
              <a:rPr lang="en-US" altLang="zh-CN"/>
              <a:t>K-means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58665" y="2378710"/>
            <a:ext cx="10515600" cy="1325563"/>
          </a:xfrm>
        </p:spPr>
        <p:txBody>
          <a:bodyPr/>
          <a:p>
            <a:r>
              <a:rPr lang="en-US" altLang="zh-CN"/>
              <a:t>Thanks</a:t>
            </a:r>
            <a:r>
              <a:rPr lang="zh-CN" altLang="en-US"/>
              <a:t>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 flipV="1">
            <a:off x="838200" y="6146165"/>
            <a:ext cx="10515600" cy="76200"/>
          </a:xfrm>
        </p:spPr>
        <p:txBody>
          <a:bodyPr/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研究目的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/>
              <a:t>    </a:t>
            </a:r>
            <a:r>
              <a:rPr lang="en-US" altLang="zh-CN" sz="2400"/>
              <a:t> 意识障碍患者的评估及微动作的采集</a:t>
            </a:r>
            <a:r>
              <a:rPr lang="zh-CN" altLang="en-US" sz="2400"/>
              <a:t>，观察患者在不同类型的刺激下所产生的微动作反应。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>
                <a:sym typeface="+mn-ea"/>
              </a:rPr>
              <a:t>      </a:t>
            </a:r>
            <a:r>
              <a:rPr lang="zh-CN" altLang="en-US" sz="2400">
                <a:sym typeface="+mn-ea"/>
              </a:rPr>
              <a:t>筛选出认知-运动分离的患者，提高认知功能预后水平；为预后判断、促醒方案的选择提供依据。</a:t>
            </a:r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研究思路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altLang="zh-CN"/>
              <a:t>     </a:t>
            </a:r>
            <a:r>
              <a:rPr lang="en-US" altLang="zh-CN" sz="2400"/>
              <a:t> </a:t>
            </a:r>
            <a:r>
              <a:rPr lang="zh-CN" altLang="en-US" sz="2400"/>
              <a:t>对患者施加不同类型的刺激，</a:t>
            </a:r>
            <a:r>
              <a:rPr lang="en-US" altLang="zh-CN" sz="2400"/>
              <a:t>“</a:t>
            </a:r>
            <a:r>
              <a:rPr lang="zh-CN" altLang="en-US" sz="2400"/>
              <a:t>观察</a:t>
            </a:r>
            <a:r>
              <a:rPr lang="en-US" altLang="zh-CN" sz="2400"/>
              <a:t>”</a:t>
            </a:r>
            <a:r>
              <a:rPr lang="zh-CN" altLang="en-US" sz="2400"/>
              <a:t>患者产生的反应。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      </a:t>
            </a:r>
            <a:r>
              <a:rPr lang="zh-CN" altLang="en-US" sz="2400"/>
              <a:t>大致从以下两种方面监测患者变化：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 </a:t>
            </a:r>
            <a:r>
              <a:rPr lang="en-US" altLang="zh-CN" sz="2400"/>
              <a:t>          </a:t>
            </a:r>
            <a:r>
              <a:rPr lang="zh-CN" altLang="en-US" sz="2400"/>
              <a:t>一、肌电臂环记录肌电信号数据</a:t>
            </a:r>
            <a:endParaRPr lang="zh-CN" altLang="en-US" sz="24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/>
              <a:t>           </a:t>
            </a:r>
            <a:r>
              <a:rPr lang="zh-CN" altLang="en-US" sz="2400"/>
              <a:t>二、光电立体成像记录手部微动作变化</a:t>
            </a:r>
            <a:endParaRPr lang="zh-CN" altLang="en-US" sz="2400"/>
          </a:p>
        </p:txBody>
      </p:sp>
      <p:pic>
        <p:nvPicPr>
          <p:cNvPr id="9" name="图片 8" descr="IMG_178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168515" y="3811905"/>
            <a:ext cx="3177540" cy="2477770"/>
          </a:xfrm>
          <a:prstGeom prst="rect">
            <a:avLst/>
          </a:prstGeom>
        </p:spPr>
      </p:pic>
      <p:pic>
        <p:nvPicPr>
          <p:cNvPr id="270" name="内容占位符 26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7865" y="4130675"/>
            <a:ext cx="5398135" cy="14757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研究方法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处理肌电信号数据和光电视频数据，采用以下的处理方法：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分别处理肌电信号数据和光电视频数据，利用</a:t>
            </a:r>
            <a:r>
              <a:rPr lang="en-US" altLang="zh-CN" sz="2400"/>
              <a:t>Machine Learning</a:t>
            </a:r>
            <a:r>
              <a:rPr lang="zh-CN" altLang="en-US" sz="2400"/>
              <a:t>来有效对数据进行识别分类，以检测患者微动作的产生；</a:t>
            </a:r>
            <a:endParaRPr lang="zh-CN" altLang="en-US" sz="240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综合考量</a:t>
            </a:r>
            <a:r>
              <a:rPr lang="zh-CN" altLang="en-US" sz="2400">
                <a:sym typeface="+mn-ea"/>
              </a:rPr>
              <a:t>肌电信号数据和光电视频数据，对于两者的相关性进行研究。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29335" y="3886835"/>
            <a:ext cx="3600450" cy="2781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86905" y="3886835"/>
            <a:ext cx="4069715" cy="2651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目前进展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     </a:t>
            </a:r>
            <a:r>
              <a:rPr lang="en-US" altLang="zh-CN" sz="2400"/>
              <a:t> </a:t>
            </a:r>
            <a:r>
              <a:rPr lang="zh-CN" altLang="en-US" sz="2400"/>
              <a:t>目前首先处理光电视频数据。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       </a:t>
            </a:r>
            <a:r>
              <a:rPr lang="zh-CN" altLang="en-US" sz="2400"/>
              <a:t>利用已经提供的标签来对视频数据进行分类。</a:t>
            </a:r>
            <a:endParaRPr lang="zh-CN" altLang="en-US" sz="2400"/>
          </a:p>
          <a:p>
            <a:pPr marL="0" indent="0">
              <a:buNone/>
            </a:pPr>
            <a:endParaRPr lang="zh-CN" altLang="en-US" sz="24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8085" y="2904490"/>
            <a:ext cx="882015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目前进展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351338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/>
              <a:t>     </a:t>
            </a:r>
            <a:r>
              <a:rPr lang="en-US" altLang="zh-CN" sz="2400"/>
              <a:t> </a:t>
            </a:r>
            <a:r>
              <a:rPr lang="zh-CN" altLang="en-US" sz="2400"/>
              <a:t>由于患者对于不同的刺激产生的反应具有相似性，首先将患者状态分为两类：静息态（未施加任何刺激），刺激态（施加痛、拳、捏等刺激），问题简化为较为简单的视频二分类问题。</a:t>
            </a:r>
            <a:endParaRPr lang="zh-CN" altLang="en-US" sz="2400"/>
          </a:p>
          <a:p>
            <a:pPr marL="0" indent="0">
              <a:lnSpc>
                <a:spcPct val="130000"/>
              </a:lnSpc>
              <a:buNone/>
            </a:pP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66285" y="3429000"/>
            <a:ext cx="5835015" cy="2800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目前进展</a:t>
            </a:r>
            <a:endParaRPr lang="zh-CN" altLang="en-US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lnSpc>
                <a:spcPct val="110000"/>
              </a:lnSpc>
              <a:buNone/>
            </a:pPr>
            <a:r>
              <a:rPr lang="en-US" altLang="zh-CN"/>
              <a:t>    </a:t>
            </a:r>
            <a:r>
              <a:rPr lang="zh-CN" altLang="en-US" sz="2400"/>
              <a:t> 从每个视频中选取一帧作为背景帧，后续帧与背景帧作差就能去除背景干扰，然后用相邻帧作差得到帧变化的图像。有利于动作信息的识别。通过帧差法得到的特征图通过</a:t>
            </a:r>
            <a:r>
              <a:rPr lang="en-US" altLang="zh-CN" sz="2400"/>
              <a:t>CNN</a:t>
            </a:r>
            <a:r>
              <a:rPr lang="zh-CN" altLang="en-US" sz="2400"/>
              <a:t>进行特征提取和分类。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0b4f57a1a3621e82c69a550af5c0e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466090"/>
            <a:ext cx="4643120" cy="2611755"/>
          </a:xfrm>
          <a:prstGeom prst="rect">
            <a:avLst/>
          </a:prstGeom>
        </p:spPr>
      </p:pic>
      <p:pic>
        <p:nvPicPr>
          <p:cNvPr id="6" name="图片 5" descr="a1d229d35d8603d83fc6d013da0f6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30" y="466090"/>
            <a:ext cx="4643120" cy="2611755"/>
          </a:xfrm>
          <a:prstGeom prst="rect">
            <a:avLst/>
          </a:prstGeom>
        </p:spPr>
      </p:pic>
      <p:pic>
        <p:nvPicPr>
          <p:cNvPr id="7" name="图片 6" descr="db30c144f00dc55a07a00b6caf269f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925" y="3722370"/>
            <a:ext cx="4643120" cy="2611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/>
              <a:t>网络结构</a:t>
            </a:r>
            <a:endParaRPr lang="zh-CN" altLang="en-US" sz="3600"/>
          </a:p>
        </p:txBody>
      </p:sp>
      <p:sp>
        <p:nvSpPr>
          <p:cNvPr id="6" name="立方体 5"/>
          <p:cNvSpPr/>
          <p:nvPr/>
        </p:nvSpPr>
        <p:spPr>
          <a:xfrm>
            <a:off x="1191260" y="1442085"/>
            <a:ext cx="659130" cy="2052320"/>
          </a:xfrm>
          <a:prstGeom prst="cube">
            <a:avLst>
              <a:gd name="adj" fmla="val 9048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立方体 7"/>
          <p:cNvSpPr/>
          <p:nvPr>
            <p:custDataLst>
              <p:tags r:id="rId1"/>
            </p:custDataLst>
          </p:nvPr>
        </p:nvSpPr>
        <p:spPr>
          <a:xfrm>
            <a:off x="1191260" y="3956050"/>
            <a:ext cx="659130" cy="2052320"/>
          </a:xfrm>
          <a:prstGeom prst="cube">
            <a:avLst>
              <a:gd name="adj" fmla="val 9048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91260" y="3469640"/>
            <a:ext cx="7759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第</a:t>
            </a:r>
            <a:r>
              <a:rPr lang="en-US" altLang="zh-CN" sz="1200"/>
              <a:t>K</a:t>
            </a:r>
            <a:r>
              <a:rPr lang="zh-CN" altLang="en-US" sz="1200"/>
              <a:t>帧</a:t>
            </a:r>
            <a:r>
              <a:rPr lang="zh-CN" altLang="en-US" sz="1200">
                <a:sym typeface="Symbol" panose="05050102010706020507" charset="0"/>
              </a:rPr>
              <a:t></a:t>
            </a:r>
            <a:r>
              <a:rPr lang="en-US" altLang="zh-CN" sz="1200">
                <a:sym typeface="Symbol" panose="05050102010706020507" charset="0"/>
              </a:rPr>
              <a:t>(K)</a:t>
            </a:r>
            <a:endParaRPr lang="en-US" altLang="zh-CN" sz="1200">
              <a:sym typeface="Symbol" panose="05050102010706020507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2655" y="6008370"/>
            <a:ext cx="19348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sym typeface="+mn-ea"/>
              </a:rPr>
              <a:t>       </a:t>
            </a:r>
            <a:r>
              <a:rPr lang="zh-CN" altLang="en-US" sz="1200">
                <a:sym typeface="+mn-ea"/>
              </a:rPr>
              <a:t>背景帧</a:t>
            </a:r>
            <a:r>
              <a:rPr lang="en-US" altLang="zh-CN" sz="1200">
                <a:sym typeface="+mn-ea"/>
              </a:rPr>
              <a:t>i</a:t>
            </a:r>
            <a:endParaRPr lang="en-US" altLang="zh-CN" sz="1200"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06650" y="3021965"/>
            <a:ext cx="1390015" cy="5664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397760" y="3120390"/>
            <a:ext cx="1398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Symbol" panose="05050102010706020507" charset="0"/>
              </a:rPr>
              <a:t>  </a:t>
            </a:r>
            <a:r>
              <a:rPr lang="zh-CN" altLang="en-US">
                <a:sym typeface="Symbol" panose="05050102010706020507" charset="0"/>
              </a:rPr>
              <a:t></a:t>
            </a:r>
            <a:r>
              <a:rPr lang="en-US" altLang="zh-CN">
                <a:sym typeface="Symbol" panose="05050102010706020507" charset="0"/>
              </a:rPr>
              <a:t>(k) - (i)</a:t>
            </a:r>
            <a:endParaRPr lang="en-US" altLang="zh-CN">
              <a:sym typeface="Symbol" panose="05050102010706020507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878580" y="3063875"/>
            <a:ext cx="678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去除背景</a:t>
            </a:r>
            <a:endParaRPr lang="zh-CN" altLang="en-US" sz="900"/>
          </a:p>
        </p:txBody>
      </p:sp>
      <p:sp>
        <p:nvSpPr>
          <p:cNvPr id="28" name="文本框 27"/>
          <p:cNvSpPr txBox="1"/>
          <p:nvPr/>
        </p:nvSpPr>
        <p:spPr>
          <a:xfrm>
            <a:off x="1191260" y="228409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191260" y="4783455"/>
            <a:ext cx="78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image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6645910" y="2284095"/>
            <a:ext cx="3519170" cy="206883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71715" y="3070860"/>
            <a:ext cx="2067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ResNet18</a:t>
            </a:r>
            <a:endParaRPr lang="en-US" altLang="zh-CN" sz="24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10165080" y="3286125"/>
            <a:ext cx="915670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立方体 33"/>
          <p:cNvSpPr/>
          <p:nvPr>
            <p:custDataLst>
              <p:tags r:id="rId2"/>
            </p:custDataLst>
          </p:nvPr>
        </p:nvSpPr>
        <p:spPr>
          <a:xfrm>
            <a:off x="11080750" y="2484755"/>
            <a:ext cx="659130" cy="1322070"/>
          </a:xfrm>
          <a:prstGeom prst="cube">
            <a:avLst>
              <a:gd name="adj" fmla="val 90489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712325" y="3806825"/>
            <a:ext cx="2201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             output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4639310" y="3034030"/>
            <a:ext cx="1390015" cy="5664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608830" y="3126105"/>
            <a:ext cx="1372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en-US" altLang="zh-CN">
                <a:sym typeface="Symbol" panose="05050102010706020507" charset="0"/>
              </a:rPr>
              <a:t>`(k) - `(k-1)</a:t>
            </a:r>
            <a:endParaRPr lang="en-US" altLang="zh-CN">
              <a:sym typeface="Symbol" panose="05050102010706020507" charset="0"/>
            </a:endParaRPr>
          </a:p>
        </p:txBody>
      </p:sp>
      <p:cxnSp>
        <p:nvCxnSpPr>
          <p:cNvPr id="17" name="直接箭头连接符 16"/>
          <p:cNvCxnSpPr>
            <a:stCxn id="3" idx="3"/>
            <a:endCxn id="31" idx="1"/>
          </p:cNvCxnSpPr>
          <p:nvPr/>
        </p:nvCxnSpPr>
        <p:spPr>
          <a:xfrm>
            <a:off x="6029325" y="3317240"/>
            <a:ext cx="616585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5" idx="3"/>
            <a:endCxn id="4" idx="1"/>
          </p:cNvCxnSpPr>
          <p:nvPr/>
        </p:nvCxnSpPr>
        <p:spPr>
          <a:xfrm>
            <a:off x="3796665" y="3304540"/>
            <a:ext cx="812165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6" idx="5"/>
            <a:endCxn id="24" idx="0"/>
          </p:cNvCxnSpPr>
          <p:nvPr/>
        </p:nvCxnSpPr>
        <p:spPr>
          <a:xfrm>
            <a:off x="1850390" y="2169795"/>
            <a:ext cx="1251585" cy="8521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8" idx="5"/>
            <a:endCxn id="24" idx="2"/>
          </p:cNvCxnSpPr>
          <p:nvPr/>
        </p:nvCxnSpPr>
        <p:spPr>
          <a:xfrm flipV="1">
            <a:off x="1850390" y="3588385"/>
            <a:ext cx="1251585" cy="10953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059805" y="3063875"/>
            <a:ext cx="14224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00"/>
              <a:t>帧差法</a:t>
            </a:r>
            <a:endParaRPr lang="zh-CN" altLang="en-US" sz="9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commondata" val="eyJoZGlkIjoiMmZlZjFiMWZkZWY3OTAyNzMzODU4MWQ1MzZmZTBiODE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</Words>
  <Application>WPS 演示</Application>
  <PresentationFormat>宽屏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Symbol</vt:lpstr>
      <vt:lpstr>微软雅黑</vt:lpstr>
      <vt:lpstr>Calibri</vt:lpstr>
      <vt:lpstr>Arial Unicode MS</vt:lpstr>
      <vt:lpstr>WPS</vt:lpstr>
      <vt:lpstr>微动作数据处理与识别</vt:lpstr>
      <vt:lpstr>研究目的</vt:lpstr>
      <vt:lpstr>研究思路</vt:lpstr>
      <vt:lpstr>研究方法</vt:lpstr>
      <vt:lpstr>目前进展</vt:lpstr>
      <vt:lpstr>目前进展</vt:lpstr>
      <vt:lpstr>目前进展</vt:lpstr>
      <vt:lpstr>PowerPoint 演示文稿</vt:lpstr>
      <vt:lpstr>网络结构</vt:lpstr>
      <vt:lpstr>CNN神经网络</vt:lpstr>
      <vt:lpstr>进一步尝试</vt:lpstr>
      <vt:lpstr>进一步尝试</vt:lpstr>
      <vt:lpstr>进一步尝试</vt:lpstr>
      <vt:lpstr>Thanks！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狄拉克之海的涟漪</cp:lastModifiedBy>
  <cp:revision>105</cp:revision>
  <dcterms:created xsi:type="dcterms:W3CDTF">2023-08-09T12:44:00Z</dcterms:created>
  <dcterms:modified xsi:type="dcterms:W3CDTF">2024-04-26T09:08:32Z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