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379" r:id="rId4"/>
    <p:sldId id="314" r:id="rId5"/>
    <p:sldId id="282" r:id="rId6"/>
    <p:sldId id="283" r:id="rId7"/>
    <p:sldId id="284" r:id="rId8"/>
    <p:sldId id="380" r:id="rId9"/>
    <p:sldId id="315" r:id="rId10"/>
    <p:sldId id="287" r:id="rId11"/>
    <p:sldId id="288" r:id="rId12"/>
    <p:sldId id="289" r:id="rId13"/>
    <p:sldId id="317" r:id="rId14"/>
    <p:sldId id="290" r:id="rId15"/>
    <p:sldId id="291" r:id="rId16"/>
    <p:sldId id="318" r:id="rId17"/>
    <p:sldId id="292" r:id="rId18"/>
    <p:sldId id="293" r:id="rId19"/>
    <p:sldId id="294" r:id="rId20"/>
    <p:sldId id="319" r:id="rId21"/>
    <p:sldId id="296" r:id="rId22"/>
    <p:sldId id="316" r:id="rId23"/>
    <p:sldId id="297" r:id="rId24"/>
    <p:sldId id="298" r:id="rId25"/>
    <p:sldId id="320" r:id="rId26"/>
    <p:sldId id="299" r:id="rId27"/>
    <p:sldId id="300" r:id="rId28"/>
    <p:sldId id="302" r:id="rId29"/>
    <p:sldId id="348" r:id="rId30"/>
    <p:sldId id="350" r:id="rId31"/>
    <p:sldId id="321" r:id="rId32"/>
    <p:sldId id="349" r:id="rId33"/>
    <p:sldId id="322" r:id="rId34"/>
    <p:sldId id="305" r:id="rId35"/>
    <p:sldId id="384" r:id="rId36"/>
    <p:sldId id="351" r:id="rId37"/>
    <p:sldId id="323" r:id="rId38"/>
    <p:sldId id="324" r:id="rId39"/>
    <p:sldId id="308" r:id="rId40"/>
    <p:sldId id="325" r:id="rId41"/>
    <p:sldId id="326" r:id="rId42"/>
    <p:sldId id="309" r:id="rId43"/>
    <p:sldId id="310" r:id="rId44"/>
    <p:sldId id="313" r:id="rId45"/>
    <p:sldId id="352" r:id="rId46"/>
    <p:sldId id="328" r:id="rId47"/>
    <p:sldId id="383" r:id="rId48"/>
    <p:sldId id="329" r:id="rId49"/>
    <p:sldId id="330" r:id="rId50"/>
    <p:sldId id="331" r:id="rId51"/>
    <p:sldId id="332" r:id="rId52"/>
    <p:sldId id="333" r:id="rId53"/>
    <p:sldId id="336" r:id="rId54"/>
    <p:sldId id="327" r:id="rId55"/>
    <p:sldId id="381" r:id="rId56"/>
    <p:sldId id="335" r:id="rId57"/>
    <p:sldId id="337" r:id="rId58"/>
    <p:sldId id="338" r:id="rId59"/>
    <p:sldId id="339" r:id="rId60"/>
    <p:sldId id="346" r:id="rId61"/>
    <p:sldId id="347" r:id="rId62"/>
    <p:sldId id="342" r:id="rId63"/>
    <p:sldId id="354" r:id="rId64"/>
    <p:sldId id="368" r:id="rId65"/>
    <p:sldId id="382" r:id="rId66"/>
    <p:sldId id="343" r:id="rId67"/>
    <p:sldId id="369" r:id="rId68"/>
    <p:sldId id="355" r:id="rId69"/>
    <p:sldId id="370" r:id="rId70"/>
    <p:sldId id="374" r:id="rId71"/>
    <p:sldId id="385" r:id="rId72"/>
    <p:sldId id="358" r:id="rId73"/>
    <p:sldId id="386" r:id="rId74"/>
    <p:sldId id="376" r:id="rId75"/>
    <p:sldId id="375" r:id="rId76"/>
    <p:sldId id="371" r:id="rId77"/>
    <p:sldId id="377" r:id="rId78"/>
    <p:sldId id="362" r:id="rId79"/>
    <p:sldId id="367" r:id="rId80"/>
    <p:sldId id="372" r:id="rId81"/>
    <p:sldId id="344" r:id="rId82"/>
    <p:sldId id="378" r:id="rId83"/>
    <p:sldId id="345" r:id="rId84"/>
    <p:sldId id="340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>
      <p:cViewPr varScale="1">
        <p:scale>
          <a:sx n="102" d="100"/>
          <a:sy n="102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01E0C02-5DA9-7040-8E81-F580D061D6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CF556AE-77B1-C847-B57B-B07E6189C6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1556DA9-9776-D6BF-6A68-EECBAAFFCA1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BBE7EB3F-8BBA-DF47-B814-73DB6571CF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C73C2D31-6E6A-4045-9B40-B3BE0E782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CC5849A7-D699-7445-AD95-2460F4DF4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B580350-65DF-A141-821C-D8BA08A99C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667E24BB-FAE5-9064-D703-293C86738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B380C395-9A76-1B7E-60FF-5EBA8DD8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135DC29A-8634-62A4-C1A7-B3AA75737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244B659-4DFB-824D-B7D3-5FFA8A7E58A6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68C491A4-5F12-4A3D-22C4-F00DD1434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3D919B89-C3AF-0D4D-6C87-53232920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7C47FD04-4BB7-C168-248C-A2301172A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C01C84-9E35-FF4D-A38C-6205F47C717C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44DF40EE-DF74-572E-5718-3D7309CDD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770D3DCC-5210-B3B3-D223-2068C649E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3D58AA54-3ECE-52E0-0A9C-8CC07F319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245635-E757-4543-BE35-3F43719F25E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F00430C2-0D5F-9C4C-35DA-9F7C8B250A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1950F2AE-F9D1-C883-F142-C0781F53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289CA980-4DBD-A4DA-DED7-8F31688B2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3F9F43-74BD-9443-979A-12CA933A3DE7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16D702C4-535A-8C80-3EB7-DC35FE7BE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FBE290AE-933A-54D5-E7DB-FEABEEDF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E8124586-0CFC-BB97-330E-FDDD2006D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5AE64A-20B4-D049-B45E-D872D3A0003A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A1FC581B-0B89-FBA2-B800-FFA3EB8B7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105A1EF7-D920-0603-FDD7-10EB9BDA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AA677572-0C2D-4C1E-681B-797A1777A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B68142-9394-524F-8E9D-8FC999CD93A1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222A9A4F-D6A6-1465-4418-31F5856D8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F82712D2-67AB-F74F-D005-7952A86E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D78B596A-1891-7077-5B51-2686DB785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ED01FC-D7DB-AA46-A39C-362020CBD300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62F94EDE-69E1-F491-C159-3A8895D5F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4B4F87C6-C7F1-A110-37C5-C6AAF047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76988A2B-D8F9-6E61-5A1A-967C09621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89DFA6-6E21-A345-91F1-D25EBF71A7A4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BDED774C-DB71-E888-3FDB-9B80609D2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0DAB8030-C0F2-3F8D-C956-5E8D6D37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A4649E36-5499-35D2-E109-46A139FE5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51E9B3-44BA-4D4C-935D-7EEF993E2F92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1F02959D-EDF4-F39A-98AA-C3476B297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2405005E-CA03-7362-E32F-A458F477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309C812A-90AE-5A6C-3A73-8715611A3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1E3B2B-B9E9-DB42-BCEB-6F31A25085D7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50B3D028-3046-10FF-DD3C-CFD9FCE94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8F0D59D-9D61-BCA2-8BE8-E06E7AD5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A3D40DA7-EDC2-A9A9-327D-FF47FEBB8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C69263-5471-2144-B060-C0CD3DAA2903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874E6A2B-49E3-DD06-E28D-DBF19E22F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757DA7DA-6C04-632C-320D-C98A74F6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74DA74E1-4E71-8833-79FC-99A6A0A66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6ED7AB-045F-9D42-A2DE-137F03DC2078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D7488982-03CD-B9C0-886E-4905DF19E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5FE82992-B8C7-15E1-D584-F4780404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914390AA-47B9-03FF-48F9-EB12FAE0D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351554-7263-4344-BD01-9707FB472DA8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3B625F7A-2F84-38AF-2D10-914D22A93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CB4CFA3C-7E57-1516-DF91-77CD0547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8A0AE104-E079-9A26-EACD-0C90AAC04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D590A77-B62E-3B4B-B16B-AE05CF0C2A6F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26248058-62F2-ECB9-73B8-598C08A75A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9C292E7A-BA52-EA05-E451-17856D8FD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8C7DEFE1-1D60-AAC8-ED50-15A3FA79C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52598D-FCBA-784F-935D-DF861F88EC41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DAA2D70F-127F-D168-FD10-B109A945D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A93E55B7-6264-4608-6D52-337741D37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D8C2B941-6F96-E15D-6767-A8A097908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8B15E7-2FED-724D-BA82-FDCC757441F5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783DA6A7-E193-FEC1-20F8-1AC308C502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AD2A95DB-8774-345E-2F83-7F8A7703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38BCF9AB-5FDC-3AF8-BD8E-2A97ED09F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EB47FBA-144A-D049-99E1-6B65029319B3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4ABF2092-E80A-C694-54F7-FCA242D4E5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451AF1EC-BE43-B2DA-D365-1223B8F5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DAE7264F-DAD2-977D-E19E-75E1E672C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B34CD68-BDBD-A94F-B6D6-04BD17EADDEE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6AABFD44-6D39-CAB3-1E43-F291A1844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2FED8A3A-8BE2-3F67-E751-70A2D326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75D275D5-7649-06C7-2749-430DA1DA5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AE6BC2-D9C5-0842-BC84-80038BFDBA56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C7EF01CA-A29C-EB54-7DC6-976BEB296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A8CEB5DA-052E-56DF-CEF9-392825BC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A89DF434-E258-DADC-3D3C-389EC94AA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F328B3-78D2-AF42-97E8-2847977C1A06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AE4722A6-93FA-BF2D-0958-766595956A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2E2D13E3-FFC2-9CD1-0AB6-1064996DC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33D5043F-3DDE-3F0B-66F5-2C14AE76C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1C1B9E7-FC9C-7643-A40A-75E337AB4116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C3B4F6A2-290A-C90B-23FA-31BB7C6A8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92C7EBF4-47AC-B92C-547F-259CC786B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61161442-74B6-85CC-894D-945AB4CBE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10AF88-6F21-A645-AF75-71367B5898D5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E3542858-4EE2-8B45-0980-CDCFD7BB9C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FA7D68-C6AF-3A40-A20C-0B6762059CB6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EB7A005-2A04-C20F-CE38-DAFFB0C19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6763" cy="3433763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F41453D-584B-8D81-163F-78DD7741A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AE4780D5-5AEE-7B7C-39CE-181CDC34F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E2F5A58-3EFC-D76E-1A15-A9361ED6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A7C06753-C060-D710-FFD2-CFE0EF1E4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1CDF1D2-6E2A-C84C-887B-8F66B783DBA4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B3C9E66B-A04B-B44B-D941-D7B169201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417A3BB3-7172-A612-1CCD-FB151437B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33AE23BD-6D6C-17FC-ACFE-541DF1763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337E3D-ADAD-1142-924B-760339EDF8C1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6351A027-82F6-D11A-3DDC-1C7BCAF61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974313AC-AC07-AE1A-629E-73FA88C7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6893F29E-5B49-26C3-C004-1EE8DC02D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BA6C25-B1DB-0A48-9F28-DED19C4B217D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74729B11-0842-FE97-EDF8-3D7C0A75C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8068375-ABC7-5843-23BE-4E0A35FA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BA3A8A4D-CB13-D292-396D-101FFAD2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65B4FF-9D1E-6B4F-B458-1D4D53809F9B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>
            <a:extLst>
              <a:ext uri="{FF2B5EF4-FFF2-40B4-BE49-F238E27FC236}">
                <a16:creationId xmlns:a16="http://schemas.microsoft.com/office/drawing/2014/main" id="{A64B20BC-AD40-905E-91D7-C06F6AB87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>
            <a:extLst>
              <a:ext uri="{FF2B5EF4-FFF2-40B4-BE49-F238E27FC236}">
                <a16:creationId xmlns:a16="http://schemas.microsoft.com/office/drawing/2014/main" id="{25506AA0-8A7C-3F1E-8933-723780145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4995" name="Slide Number Placeholder 3">
            <a:extLst>
              <a:ext uri="{FF2B5EF4-FFF2-40B4-BE49-F238E27FC236}">
                <a16:creationId xmlns:a16="http://schemas.microsoft.com/office/drawing/2014/main" id="{9BD0D23B-FE6A-6B79-839F-9B8588D92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CF5087-B1A6-4548-979E-115E9C4B14D0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1B4D17ED-98DD-6B49-B5E7-70CFC32765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266AAFBA-1B9C-28F5-8380-33A6802A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C95FFFFA-F459-7B3A-0F49-D7A570AF4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FEF575-7C2A-7144-9E52-4A6701FE782B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2CC5BA90-6291-9AA9-3E49-098CB26875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4FDD6023-2C97-7BB3-5397-28CDBBE1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0115" name="Slide Number Placeholder 3">
            <a:extLst>
              <a:ext uri="{FF2B5EF4-FFF2-40B4-BE49-F238E27FC236}">
                <a16:creationId xmlns:a16="http://schemas.microsoft.com/office/drawing/2014/main" id="{3AC3AE92-1C36-7877-6078-2DF6589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ABD5C0-B5F2-E84A-A2BF-C83EF14A6579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2A741383-4D7B-8A51-C1E4-075F851DB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6A7CC7B8-B1F7-D7C0-27B2-68672131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63" name="Slide Number Placeholder 3">
            <a:extLst>
              <a:ext uri="{FF2B5EF4-FFF2-40B4-BE49-F238E27FC236}">
                <a16:creationId xmlns:a16="http://schemas.microsoft.com/office/drawing/2014/main" id="{69BA67D1-0293-1200-8742-90027768A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6D18E9-84DE-DF42-8079-814FEE99C9BA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AD23FB64-4FF5-D6E0-5EE7-FA5274304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203F35DE-0E77-1048-EE63-A2963566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ACDBE942-4795-3B36-B52F-19F099684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AF981A-29C4-874C-BE6C-9660FECE8BA6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BA7BE358-0415-706D-60F5-6CFA8B27A0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FCF7E52B-1CB8-BFBF-5D0F-319E4EBB2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48A10217-4437-FA1A-ED6B-4494A29F9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8920BC-F79F-474D-A3AC-DF84D9FA313D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4715DA4A-1C39-E1B5-D922-296A44744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A745A386-58D3-14C9-1A2F-4BA5F1C2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1E22F66F-6331-DA33-833F-A7CBC20DB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9DD44D5-A771-444D-9679-0C86DD83CE76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>
            <a:extLst>
              <a:ext uri="{FF2B5EF4-FFF2-40B4-BE49-F238E27FC236}">
                <a16:creationId xmlns:a16="http://schemas.microsoft.com/office/drawing/2014/main" id="{6A20EEF8-A056-EF74-03C4-E55DE1A7C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>
            <a:extLst>
              <a:ext uri="{FF2B5EF4-FFF2-40B4-BE49-F238E27FC236}">
                <a16:creationId xmlns:a16="http://schemas.microsoft.com/office/drawing/2014/main" id="{EDDFA81F-0CE2-7365-F5DF-7C245240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9E486972-D987-6486-37AC-327A6DF83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B28EFF-98E2-A94F-9101-9C4C16C724AF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>
            <a:extLst>
              <a:ext uri="{FF2B5EF4-FFF2-40B4-BE49-F238E27FC236}">
                <a16:creationId xmlns:a16="http://schemas.microsoft.com/office/drawing/2014/main" id="{AF21E201-64FF-33E6-A45D-810D04822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>
            <a:extLst>
              <a:ext uri="{FF2B5EF4-FFF2-40B4-BE49-F238E27FC236}">
                <a16:creationId xmlns:a16="http://schemas.microsoft.com/office/drawing/2014/main" id="{9DBCF783-1AB3-9C90-2B9B-207B13D1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0355" name="Slide Number Placeholder 3">
            <a:extLst>
              <a:ext uri="{FF2B5EF4-FFF2-40B4-BE49-F238E27FC236}">
                <a16:creationId xmlns:a16="http://schemas.microsoft.com/office/drawing/2014/main" id="{09A6E528-1DF7-E6C0-1A47-A7AEBF7C2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5B5BAB-0E31-314C-84DA-D2F22A3C0845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>
            <a:extLst>
              <a:ext uri="{FF2B5EF4-FFF2-40B4-BE49-F238E27FC236}">
                <a16:creationId xmlns:a16="http://schemas.microsoft.com/office/drawing/2014/main" id="{9977464E-6DB4-CAC9-5AB2-5D7A443A5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>
            <a:extLst>
              <a:ext uri="{FF2B5EF4-FFF2-40B4-BE49-F238E27FC236}">
                <a16:creationId xmlns:a16="http://schemas.microsoft.com/office/drawing/2014/main" id="{EB9C95AA-0D40-4671-5EE4-31EF2DB7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5DF0478E-045D-5F2B-DBDE-18EE9E683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0837639-8BCF-744B-B3C8-15F1D27AFF94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1518BF82-C630-3CA2-6583-9B2E68FD0A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>
            <a:extLst>
              <a:ext uri="{FF2B5EF4-FFF2-40B4-BE49-F238E27FC236}">
                <a16:creationId xmlns:a16="http://schemas.microsoft.com/office/drawing/2014/main" id="{C5908DA6-9030-7D33-CC9D-B9879B215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4451" name="Slide Number Placeholder 3">
            <a:extLst>
              <a:ext uri="{FF2B5EF4-FFF2-40B4-BE49-F238E27FC236}">
                <a16:creationId xmlns:a16="http://schemas.microsoft.com/office/drawing/2014/main" id="{60A55D06-7FCD-FEAB-1965-0367D144D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821A72-C186-FB49-A562-BC5901EEE8A9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822EB2C7-05A2-6B37-9E63-76CB93FA2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>
            <a:extLst>
              <a:ext uri="{FF2B5EF4-FFF2-40B4-BE49-F238E27FC236}">
                <a16:creationId xmlns:a16="http://schemas.microsoft.com/office/drawing/2014/main" id="{ECB988FD-CB77-9518-B703-2EB50132E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6499" name="Slide Number Placeholder 3">
            <a:extLst>
              <a:ext uri="{FF2B5EF4-FFF2-40B4-BE49-F238E27FC236}">
                <a16:creationId xmlns:a16="http://schemas.microsoft.com/office/drawing/2014/main" id="{A7E7AC53-3F32-B1B1-41FA-C3888C4AB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44C4FF-8F99-B742-AC10-B7052A12C616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>
            <a:extLst>
              <a:ext uri="{FF2B5EF4-FFF2-40B4-BE49-F238E27FC236}">
                <a16:creationId xmlns:a16="http://schemas.microsoft.com/office/drawing/2014/main" id="{CBD689B5-259F-B1EA-5E44-C452F9377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>
            <a:extLst>
              <a:ext uri="{FF2B5EF4-FFF2-40B4-BE49-F238E27FC236}">
                <a16:creationId xmlns:a16="http://schemas.microsoft.com/office/drawing/2014/main" id="{DF375354-94F3-DFA6-26E8-E394F7AA9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8547" name="Slide Number Placeholder 3">
            <a:extLst>
              <a:ext uri="{FF2B5EF4-FFF2-40B4-BE49-F238E27FC236}">
                <a16:creationId xmlns:a16="http://schemas.microsoft.com/office/drawing/2014/main" id="{900FBC16-3949-2EE1-9B8E-EEB619FD7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EAEB44E-CEDA-684D-9490-548FF9254E4D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>
            <a:extLst>
              <a:ext uri="{FF2B5EF4-FFF2-40B4-BE49-F238E27FC236}">
                <a16:creationId xmlns:a16="http://schemas.microsoft.com/office/drawing/2014/main" id="{EADD0DE9-CE39-4ABB-8457-17851D517F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>
            <a:extLst>
              <a:ext uri="{FF2B5EF4-FFF2-40B4-BE49-F238E27FC236}">
                <a16:creationId xmlns:a16="http://schemas.microsoft.com/office/drawing/2014/main" id="{43068D9D-C721-614D-8342-62635D494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69E30A88-B8A2-E47F-A92C-BF8DC5CBE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D9CF195-921D-2546-B7EA-27772401AFB9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>
            <a:extLst>
              <a:ext uri="{FF2B5EF4-FFF2-40B4-BE49-F238E27FC236}">
                <a16:creationId xmlns:a16="http://schemas.microsoft.com/office/drawing/2014/main" id="{EE66BB36-DBDC-0D37-F139-96F0B85ED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>
            <a:extLst>
              <a:ext uri="{FF2B5EF4-FFF2-40B4-BE49-F238E27FC236}">
                <a16:creationId xmlns:a16="http://schemas.microsoft.com/office/drawing/2014/main" id="{086FB11E-8834-1577-8A62-04C4366A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F38129C8-971C-9162-AB29-F3BA67C26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D9096F-CE28-A142-B08B-72413BD84DAB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A0E9AF93-2E75-23EF-0233-1CD37BDF0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>
            <a:extLst>
              <a:ext uri="{FF2B5EF4-FFF2-40B4-BE49-F238E27FC236}">
                <a16:creationId xmlns:a16="http://schemas.microsoft.com/office/drawing/2014/main" id="{60FA9B97-23F7-940B-BC57-64E604808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5715" name="Slide Number Placeholder 3">
            <a:extLst>
              <a:ext uri="{FF2B5EF4-FFF2-40B4-BE49-F238E27FC236}">
                <a16:creationId xmlns:a16="http://schemas.microsoft.com/office/drawing/2014/main" id="{71E57486-75D3-5310-B2EB-C7F085E16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712577-70E6-EF48-9C5D-7725CB8EA26A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>
            <a:extLst>
              <a:ext uri="{FF2B5EF4-FFF2-40B4-BE49-F238E27FC236}">
                <a16:creationId xmlns:a16="http://schemas.microsoft.com/office/drawing/2014/main" id="{7063950A-E69B-DE29-8DBF-FC3C7ADBB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>
            <a:extLst>
              <a:ext uri="{FF2B5EF4-FFF2-40B4-BE49-F238E27FC236}">
                <a16:creationId xmlns:a16="http://schemas.microsoft.com/office/drawing/2014/main" id="{B6D8FF41-25E3-822C-DF1A-0187A13C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7763" name="Slide Number Placeholder 3">
            <a:extLst>
              <a:ext uri="{FF2B5EF4-FFF2-40B4-BE49-F238E27FC236}">
                <a16:creationId xmlns:a16="http://schemas.microsoft.com/office/drawing/2014/main" id="{F369D120-B259-86BE-9ACA-CB5EF6F57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6FD1FF-7E46-104F-BAC2-2C47AE4BEF4E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A92134B0-B61A-286A-6D25-8DB0D6679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B9AFCAEC-0D8E-ED96-7F83-E86D7980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F3A41C69-FE82-0BD9-54CE-0D024DD32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16EDED-8BEE-5D41-B897-A903162659A3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>
            <a:extLst>
              <a:ext uri="{FF2B5EF4-FFF2-40B4-BE49-F238E27FC236}">
                <a16:creationId xmlns:a16="http://schemas.microsoft.com/office/drawing/2014/main" id="{25ED1B8F-9B72-DCA8-5E2B-FF25F7B636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>
            <a:extLst>
              <a:ext uri="{FF2B5EF4-FFF2-40B4-BE49-F238E27FC236}">
                <a16:creationId xmlns:a16="http://schemas.microsoft.com/office/drawing/2014/main" id="{C117AF6F-1956-D2E0-4FFA-2C2C3EC98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9811" name="Slide Number Placeholder 3">
            <a:extLst>
              <a:ext uri="{FF2B5EF4-FFF2-40B4-BE49-F238E27FC236}">
                <a16:creationId xmlns:a16="http://schemas.microsoft.com/office/drawing/2014/main" id="{BC0E1B8D-A37B-43C4-B83F-8EA4988C1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0FCC18B-DA51-9643-827E-C75EDE3CA1BD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>
            <a:extLst>
              <a:ext uri="{FF2B5EF4-FFF2-40B4-BE49-F238E27FC236}">
                <a16:creationId xmlns:a16="http://schemas.microsoft.com/office/drawing/2014/main" id="{008AD4D4-2070-E346-6DE4-007079F8F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>
            <a:extLst>
              <a:ext uri="{FF2B5EF4-FFF2-40B4-BE49-F238E27FC236}">
                <a16:creationId xmlns:a16="http://schemas.microsoft.com/office/drawing/2014/main" id="{2C07CFC8-D8CE-38B8-F1FA-FD1D2C44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1859" name="Slide Number Placeholder 3">
            <a:extLst>
              <a:ext uri="{FF2B5EF4-FFF2-40B4-BE49-F238E27FC236}">
                <a16:creationId xmlns:a16="http://schemas.microsoft.com/office/drawing/2014/main" id="{03DFB6DF-7421-170D-CA48-0E66C8156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5B377F-546A-554E-97F1-91B37010058F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>
            <a:extLst>
              <a:ext uri="{FF2B5EF4-FFF2-40B4-BE49-F238E27FC236}">
                <a16:creationId xmlns:a16="http://schemas.microsoft.com/office/drawing/2014/main" id="{F0E75AC8-A5E3-2C61-E8D3-FBCB83D4B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>
            <a:extLst>
              <a:ext uri="{FF2B5EF4-FFF2-40B4-BE49-F238E27FC236}">
                <a16:creationId xmlns:a16="http://schemas.microsoft.com/office/drawing/2014/main" id="{6C997FC8-59B3-F67D-B744-9A0E44FE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3907" name="Slide Number Placeholder 3">
            <a:extLst>
              <a:ext uri="{FF2B5EF4-FFF2-40B4-BE49-F238E27FC236}">
                <a16:creationId xmlns:a16="http://schemas.microsoft.com/office/drawing/2014/main" id="{39347109-A9E0-21E2-CC46-9177DA853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C7465C-3669-6A45-9B8A-DF4CB9DF833B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>
            <a:extLst>
              <a:ext uri="{FF2B5EF4-FFF2-40B4-BE49-F238E27FC236}">
                <a16:creationId xmlns:a16="http://schemas.microsoft.com/office/drawing/2014/main" id="{638ADF12-958A-C59E-B4A7-9D18058FFE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2D4098A-00EC-0840-8BEC-82FA2E3E5DB9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62A16058-0B52-5A2D-051A-3B713AD86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DB4278A0-D3ED-D9ED-972F-D9BD86E54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>
            <a:extLst>
              <a:ext uri="{FF2B5EF4-FFF2-40B4-BE49-F238E27FC236}">
                <a16:creationId xmlns:a16="http://schemas.microsoft.com/office/drawing/2014/main" id="{0A780089-66D2-777C-56E4-C40FFCD41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>
            <a:extLst>
              <a:ext uri="{FF2B5EF4-FFF2-40B4-BE49-F238E27FC236}">
                <a16:creationId xmlns:a16="http://schemas.microsoft.com/office/drawing/2014/main" id="{6C668F2C-37A0-10AC-7E03-316A42E4E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19EE3AEA-1A93-6CC1-6ED6-DDAAA53C5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471EDE-DA5A-C148-900A-7CA6896370A9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>
            <a:extLst>
              <a:ext uri="{FF2B5EF4-FFF2-40B4-BE49-F238E27FC236}">
                <a16:creationId xmlns:a16="http://schemas.microsoft.com/office/drawing/2014/main" id="{6832F2A7-9033-91DB-2C52-DC968EECA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>
            <a:extLst>
              <a:ext uri="{FF2B5EF4-FFF2-40B4-BE49-F238E27FC236}">
                <a16:creationId xmlns:a16="http://schemas.microsoft.com/office/drawing/2014/main" id="{986E0445-F5E2-EDB0-EF73-FEAA89B31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D333C9BE-751B-0615-1C7C-B37735598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886773-4B8C-FD48-994C-B35CD0901AFB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>
            <a:extLst>
              <a:ext uri="{FF2B5EF4-FFF2-40B4-BE49-F238E27FC236}">
                <a16:creationId xmlns:a16="http://schemas.microsoft.com/office/drawing/2014/main" id="{1B193236-AFFE-B9CA-6F77-FCCBECFCC3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>
            <a:extLst>
              <a:ext uri="{FF2B5EF4-FFF2-40B4-BE49-F238E27FC236}">
                <a16:creationId xmlns:a16="http://schemas.microsoft.com/office/drawing/2014/main" id="{185CA982-96FA-DAAD-E0E2-E10833E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2099" name="Slide Number Placeholder 3">
            <a:extLst>
              <a:ext uri="{FF2B5EF4-FFF2-40B4-BE49-F238E27FC236}">
                <a16:creationId xmlns:a16="http://schemas.microsoft.com/office/drawing/2014/main" id="{D8380C4F-961F-A073-C3B6-077074906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A858EF-A52B-7445-835B-9D3BB7A70909}" type="slidenum">
              <a:rPr lang="en-US" altLang="en-US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>
            <a:extLst>
              <a:ext uri="{FF2B5EF4-FFF2-40B4-BE49-F238E27FC236}">
                <a16:creationId xmlns:a16="http://schemas.microsoft.com/office/drawing/2014/main" id="{9550779E-B51E-9BAC-E2EA-A85AC9E635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>
            <a:extLst>
              <a:ext uri="{FF2B5EF4-FFF2-40B4-BE49-F238E27FC236}">
                <a16:creationId xmlns:a16="http://schemas.microsoft.com/office/drawing/2014/main" id="{E84E2DC4-EF46-32D9-C39C-087586FE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4147" name="Slide Number Placeholder 3">
            <a:extLst>
              <a:ext uri="{FF2B5EF4-FFF2-40B4-BE49-F238E27FC236}">
                <a16:creationId xmlns:a16="http://schemas.microsoft.com/office/drawing/2014/main" id="{C10796E3-0D8A-9F3B-16A8-668460872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887C15-EB33-FF49-83E2-4159E9AD91D5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>
            <a:extLst>
              <a:ext uri="{FF2B5EF4-FFF2-40B4-BE49-F238E27FC236}">
                <a16:creationId xmlns:a16="http://schemas.microsoft.com/office/drawing/2014/main" id="{BAD46EB4-7EFA-7E27-BBE7-85CE4368C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>
            <a:extLst>
              <a:ext uri="{FF2B5EF4-FFF2-40B4-BE49-F238E27FC236}">
                <a16:creationId xmlns:a16="http://schemas.microsoft.com/office/drawing/2014/main" id="{5AB95CC7-4ADE-32E9-F7AD-6945D2FF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6195" name="Slide Number Placeholder 3">
            <a:extLst>
              <a:ext uri="{FF2B5EF4-FFF2-40B4-BE49-F238E27FC236}">
                <a16:creationId xmlns:a16="http://schemas.microsoft.com/office/drawing/2014/main" id="{710C8D46-B171-944C-0645-B48CF4E5C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2FAD44-229B-254A-B9A7-710715994316}" type="slidenum">
              <a:rPr lang="en-US" altLang="en-US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>
            <a:extLst>
              <a:ext uri="{FF2B5EF4-FFF2-40B4-BE49-F238E27FC236}">
                <a16:creationId xmlns:a16="http://schemas.microsoft.com/office/drawing/2014/main" id="{79EB7DCD-F42E-6E29-C307-BFB14FB0D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2" name="Notes Placeholder 2">
            <a:extLst>
              <a:ext uri="{FF2B5EF4-FFF2-40B4-BE49-F238E27FC236}">
                <a16:creationId xmlns:a16="http://schemas.microsoft.com/office/drawing/2014/main" id="{C6151AE6-A1BB-05B1-FF6C-39B35CF34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8243" name="Slide Number Placeholder 3">
            <a:extLst>
              <a:ext uri="{FF2B5EF4-FFF2-40B4-BE49-F238E27FC236}">
                <a16:creationId xmlns:a16="http://schemas.microsoft.com/office/drawing/2014/main" id="{9EB0EAC5-E591-12B6-2E0A-56EA4688E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6876ED-2B5E-CA4D-8C47-921D5F728494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A6AD78B7-F661-DE13-9CC0-7F4EE0E7A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E35ADE2A-8139-172C-2C43-0A9F0887E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2BA5FED4-9C70-593F-EFB1-263E4E0E6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0B7A49-12B5-584D-8244-8E5BAC6616AC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>
            <a:extLst>
              <a:ext uri="{FF2B5EF4-FFF2-40B4-BE49-F238E27FC236}">
                <a16:creationId xmlns:a16="http://schemas.microsoft.com/office/drawing/2014/main" id="{0DF84E7B-6A13-DC67-6C1F-DBEC3BC1C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>
            <a:extLst>
              <a:ext uri="{FF2B5EF4-FFF2-40B4-BE49-F238E27FC236}">
                <a16:creationId xmlns:a16="http://schemas.microsoft.com/office/drawing/2014/main" id="{AFD0C2EE-E2AF-C75B-3FDF-2F840203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0291" name="Slide Number Placeholder 3">
            <a:extLst>
              <a:ext uri="{FF2B5EF4-FFF2-40B4-BE49-F238E27FC236}">
                <a16:creationId xmlns:a16="http://schemas.microsoft.com/office/drawing/2014/main" id="{1EA1B1AE-9AF3-395A-EB29-BEEA6E8F48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133F95-990F-2A46-B7B7-50EA1E92A79F}" type="slidenum">
              <a:rPr lang="en-US" altLang="en-US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>
            <a:extLst>
              <a:ext uri="{FF2B5EF4-FFF2-40B4-BE49-F238E27FC236}">
                <a16:creationId xmlns:a16="http://schemas.microsoft.com/office/drawing/2014/main" id="{9F05EA79-1151-8571-D40B-B0AA42C25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>
            <a:extLst>
              <a:ext uri="{FF2B5EF4-FFF2-40B4-BE49-F238E27FC236}">
                <a16:creationId xmlns:a16="http://schemas.microsoft.com/office/drawing/2014/main" id="{99EAA3F6-DC9F-754C-DB4A-C8CCB4FA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2339" name="Slide Number Placeholder 3">
            <a:extLst>
              <a:ext uri="{FF2B5EF4-FFF2-40B4-BE49-F238E27FC236}">
                <a16:creationId xmlns:a16="http://schemas.microsoft.com/office/drawing/2014/main" id="{1269E044-2355-8B76-8162-052E3214E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1E1167-64D0-B344-AC7E-01C8B04E40E9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>
            <a:extLst>
              <a:ext uri="{FF2B5EF4-FFF2-40B4-BE49-F238E27FC236}">
                <a16:creationId xmlns:a16="http://schemas.microsoft.com/office/drawing/2014/main" id="{9F97760F-AF26-6079-2599-E17B6E497E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6" name="Notes Placeholder 2">
            <a:extLst>
              <a:ext uri="{FF2B5EF4-FFF2-40B4-BE49-F238E27FC236}">
                <a16:creationId xmlns:a16="http://schemas.microsoft.com/office/drawing/2014/main" id="{9B448B49-CEB3-5FA4-2D84-9A7C4BD9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Slide Number Placeholder 3">
            <a:extLst>
              <a:ext uri="{FF2B5EF4-FFF2-40B4-BE49-F238E27FC236}">
                <a16:creationId xmlns:a16="http://schemas.microsoft.com/office/drawing/2014/main" id="{54F31E0D-4C31-79E7-2433-2C7E42D32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BB0387-A6D4-2C40-8FE9-D0F9537B61B4}" type="slidenum">
              <a:rPr lang="en-US" altLang="en-US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>
            <a:extLst>
              <a:ext uri="{FF2B5EF4-FFF2-40B4-BE49-F238E27FC236}">
                <a16:creationId xmlns:a16="http://schemas.microsoft.com/office/drawing/2014/main" id="{B921C0A1-AA20-FD3E-796E-573A24162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D77E43-F2BA-074C-9105-ABE46984249D}" type="slidenum">
              <a:rPr lang="en-US" altLang="en-US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ACB12C20-1664-7CBC-7A02-0F7257A8E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9000"/>
          </a:xfrm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F8C8B2A7-9CFE-A38C-F5FD-0E3B2C5D1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>
            <a:extLst>
              <a:ext uri="{FF2B5EF4-FFF2-40B4-BE49-F238E27FC236}">
                <a16:creationId xmlns:a16="http://schemas.microsoft.com/office/drawing/2014/main" id="{5FE4C15F-AF84-C175-01D2-CA9DF21CC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Notes Placeholder 2">
            <a:extLst>
              <a:ext uri="{FF2B5EF4-FFF2-40B4-BE49-F238E27FC236}">
                <a16:creationId xmlns:a16="http://schemas.microsoft.com/office/drawing/2014/main" id="{7855FA1B-F67B-37AD-D7F4-3A87FD8F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8483" name="Slide Number Placeholder 3">
            <a:extLst>
              <a:ext uri="{FF2B5EF4-FFF2-40B4-BE49-F238E27FC236}">
                <a16:creationId xmlns:a16="http://schemas.microsoft.com/office/drawing/2014/main" id="{D67635FA-2CA3-35F5-2148-C6A3644E2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8F27F9-727B-F445-943D-4A9A533C092E}" type="slidenum">
              <a:rPr lang="en-US" altLang="en-US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>
            <a:extLst>
              <a:ext uri="{FF2B5EF4-FFF2-40B4-BE49-F238E27FC236}">
                <a16:creationId xmlns:a16="http://schemas.microsoft.com/office/drawing/2014/main" id="{D706A0C8-ED52-B424-501D-9CC753CF1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0" name="Notes Placeholder 2">
            <a:extLst>
              <a:ext uri="{FF2B5EF4-FFF2-40B4-BE49-F238E27FC236}">
                <a16:creationId xmlns:a16="http://schemas.microsoft.com/office/drawing/2014/main" id="{FE7AEB0E-5D5D-6249-A3FF-89C5A74C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0531" name="Slide Number Placeholder 3">
            <a:extLst>
              <a:ext uri="{FF2B5EF4-FFF2-40B4-BE49-F238E27FC236}">
                <a16:creationId xmlns:a16="http://schemas.microsoft.com/office/drawing/2014/main" id="{BDADE886-245B-8B3D-13A2-41345FB1B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3787AE-357A-1341-9F4A-9B68EBCC215D}" type="slidenum">
              <a:rPr lang="en-US" altLang="en-US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>
            <a:extLst>
              <a:ext uri="{FF2B5EF4-FFF2-40B4-BE49-F238E27FC236}">
                <a16:creationId xmlns:a16="http://schemas.microsoft.com/office/drawing/2014/main" id="{BFC23148-EA86-28F5-6A13-615C7F3F5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8" name="Notes Placeholder 2">
            <a:extLst>
              <a:ext uri="{FF2B5EF4-FFF2-40B4-BE49-F238E27FC236}">
                <a16:creationId xmlns:a16="http://schemas.microsoft.com/office/drawing/2014/main" id="{9730C481-9DC5-A6D3-9FF3-6182454C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2579" name="Slide Number Placeholder 3">
            <a:extLst>
              <a:ext uri="{FF2B5EF4-FFF2-40B4-BE49-F238E27FC236}">
                <a16:creationId xmlns:a16="http://schemas.microsoft.com/office/drawing/2014/main" id="{9269EF60-CFFF-90D0-11AF-A3839CC84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765ADA-071C-0F4C-B63F-85F2D31D7454}" type="slidenum">
              <a:rPr lang="en-US" altLang="en-US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:a16="http://schemas.microsoft.com/office/drawing/2014/main" id="{49CC3133-3E25-91E7-98C7-CB9A5B102A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:a16="http://schemas.microsoft.com/office/drawing/2014/main" id="{0CFEB7D4-F603-7F40-27F0-AF6BF93F9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4627" name="Slide Number Placeholder 3">
            <a:extLst>
              <a:ext uri="{FF2B5EF4-FFF2-40B4-BE49-F238E27FC236}">
                <a16:creationId xmlns:a16="http://schemas.microsoft.com/office/drawing/2014/main" id="{43DC8C55-D0AD-DE18-64E2-33E7F8F59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5407D5-5BB2-7E46-9F85-4511DFDE469F}" type="slidenum">
              <a:rPr lang="en-US" altLang="en-US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>
            <a:extLst>
              <a:ext uri="{FF2B5EF4-FFF2-40B4-BE49-F238E27FC236}">
                <a16:creationId xmlns:a16="http://schemas.microsoft.com/office/drawing/2014/main" id="{FDAEE728-4D1F-57FA-6914-B6953C944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>
            <a:extLst>
              <a:ext uri="{FF2B5EF4-FFF2-40B4-BE49-F238E27FC236}">
                <a16:creationId xmlns:a16="http://schemas.microsoft.com/office/drawing/2014/main" id="{E0F14B52-A794-1575-A94C-58857911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6675" name="Slide Number Placeholder 3">
            <a:extLst>
              <a:ext uri="{FF2B5EF4-FFF2-40B4-BE49-F238E27FC236}">
                <a16:creationId xmlns:a16="http://schemas.microsoft.com/office/drawing/2014/main" id="{20322A4C-90CD-3C82-AA40-4D3C1D443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081E17-6DDC-4B40-9186-438CE437CBFA}" type="slidenum">
              <a:rPr lang="en-US" altLang="en-US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>
            <a:extLst>
              <a:ext uri="{FF2B5EF4-FFF2-40B4-BE49-F238E27FC236}">
                <a16:creationId xmlns:a16="http://schemas.microsoft.com/office/drawing/2014/main" id="{1E6348B7-1572-E221-12F0-43B7920EE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>
            <a:extLst>
              <a:ext uri="{FF2B5EF4-FFF2-40B4-BE49-F238E27FC236}">
                <a16:creationId xmlns:a16="http://schemas.microsoft.com/office/drawing/2014/main" id="{AE2FA973-255A-6AA9-5055-11F4BFF0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8723" name="Slide Number Placeholder 3">
            <a:extLst>
              <a:ext uri="{FF2B5EF4-FFF2-40B4-BE49-F238E27FC236}">
                <a16:creationId xmlns:a16="http://schemas.microsoft.com/office/drawing/2014/main" id="{99DC0B44-2933-5CDF-6043-1479C2BA76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5D7FB3-CDDE-6C4C-9552-1B5A516BFF24}" type="slidenum">
              <a:rPr lang="en-US" altLang="en-US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3AE6FD73-A8AB-13E4-F3BF-24C24F1D6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5580FE85-552C-879C-DEC4-D1296825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CC31F1F7-AA92-52C8-8CD0-F22B0B185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21361E-D74C-3841-9C25-B2C03A81EBCA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Image Placeholder 1">
            <a:extLst>
              <a:ext uri="{FF2B5EF4-FFF2-40B4-BE49-F238E27FC236}">
                <a16:creationId xmlns:a16="http://schemas.microsoft.com/office/drawing/2014/main" id="{D6023134-7739-9A7A-11EA-ACD809AAFA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0" name="Notes Placeholder 2">
            <a:extLst>
              <a:ext uri="{FF2B5EF4-FFF2-40B4-BE49-F238E27FC236}">
                <a16:creationId xmlns:a16="http://schemas.microsoft.com/office/drawing/2014/main" id="{F4D552DE-DDF7-8BF3-99FD-67223B7A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0771" name="Slide Number Placeholder 3">
            <a:extLst>
              <a:ext uri="{FF2B5EF4-FFF2-40B4-BE49-F238E27FC236}">
                <a16:creationId xmlns:a16="http://schemas.microsoft.com/office/drawing/2014/main" id="{55DCDD90-ACD8-7645-1AA9-B08169BB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7F3303-E00A-1B4B-A1A1-93DB3F5F46E9}" type="slidenum">
              <a:rPr lang="en-US" altLang="en-US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Image Placeholder 1">
            <a:extLst>
              <a:ext uri="{FF2B5EF4-FFF2-40B4-BE49-F238E27FC236}">
                <a16:creationId xmlns:a16="http://schemas.microsoft.com/office/drawing/2014/main" id="{DE2BCAFA-B311-E56F-535D-C64689E14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8" name="Notes Placeholder 2">
            <a:extLst>
              <a:ext uri="{FF2B5EF4-FFF2-40B4-BE49-F238E27FC236}">
                <a16:creationId xmlns:a16="http://schemas.microsoft.com/office/drawing/2014/main" id="{75D54DF6-B450-E248-B501-DFDDE6CD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2819" name="Slide Number Placeholder 3">
            <a:extLst>
              <a:ext uri="{FF2B5EF4-FFF2-40B4-BE49-F238E27FC236}">
                <a16:creationId xmlns:a16="http://schemas.microsoft.com/office/drawing/2014/main" id="{1DD5BC24-23ED-C241-E9A8-4CD126D4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27A714-4489-884D-B14E-B67158BDB23A}" type="slidenum">
              <a:rPr lang="en-US" altLang="en-US"/>
              <a:pPr>
                <a:spcBef>
                  <a:spcPct val="0"/>
                </a:spcBef>
              </a:pPr>
              <a:t>73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>
            <a:extLst>
              <a:ext uri="{FF2B5EF4-FFF2-40B4-BE49-F238E27FC236}">
                <a16:creationId xmlns:a16="http://schemas.microsoft.com/office/drawing/2014/main" id="{2CF5C22C-3382-DCCB-D57C-851236ABB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09B93E-9719-FE4D-B618-E98731F0270D}" type="slidenum">
              <a:rPr lang="en-US" altLang="en-US"/>
              <a:pPr>
                <a:spcBef>
                  <a:spcPct val="0"/>
                </a:spcBef>
              </a:pPr>
              <a:t>74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30144F47-797A-4E9F-4910-26B5CB74DF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8875" y="588963"/>
            <a:ext cx="4552950" cy="3414712"/>
          </a:xfrm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1303188A-C80B-412B-6746-A40C01210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high gain in the transition region is VERY desirable.  In the extreme case of an infinite gain, the noise margins simplify to VOH – VM and VM – VOL for NMH (ideally, VDD – VM) and NML (ideally, VM – GND), respectively, and span the complete voltage swing.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Image Placeholder 1">
            <a:extLst>
              <a:ext uri="{FF2B5EF4-FFF2-40B4-BE49-F238E27FC236}">
                <a16:creationId xmlns:a16="http://schemas.microsoft.com/office/drawing/2014/main" id="{6BC24216-B59E-3FC2-978E-876374ADD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4" name="Notes Placeholder 2">
            <a:extLst>
              <a:ext uri="{FF2B5EF4-FFF2-40B4-BE49-F238E27FC236}">
                <a16:creationId xmlns:a16="http://schemas.microsoft.com/office/drawing/2014/main" id="{32A7C6E4-896A-2079-4DCF-9F2DF804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6915" name="Slide Number Placeholder 3">
            <a:extLst>
              <a:ext uri="{FF2B5EF4-FFF2-40B4-BE49-F238E27FC236}">
                <a16:creationId xmlns:a16="http://schemas.microsoft.com/office/drawing/2014/main" id="{67EF05F8-A684-29CD-85DA-DEF79C013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0AFD55-6468-724A-B1D5-856302BB114D}" type="slidenum">
              <a:rPr lang="en-US" altLang="en-US"/>
              <a:pPr>
                <a:spcBef>
                  <a:spcPct val="0"/>
                </a:spcBef>
              </a:pPr>
              <a:t>75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>
            <a:extLst>
              <a:ext uri="{FF2B5EF4-FFF2-40B4-BE49-F238E27FC236}">
                <a16:creationId xmlns:a16="http://schemas.microsoft.com/office/drawing/2014/main" id="{789F932F-0933-20DC-B63E-5178054103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2" name="Notes Placeholder 2">
            <a:extLst>
              <a:ext uri="{FF2B5EF4-FFF2-40B4-BE49-F238E27FC236}">
                <a16:creationId xmlns:a16="http://schemas.microsoft.com/office/drawing/2014/main" id="{AAD38234-EC27-C943-9E9E-7883DFDA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8963" name="Slide Number Placeholder 3">
            <a:extLst>
              <a:ext uri="{FF2B5EF4-FFF2-40B4-BE49-F238E27FC236}">
                <a16:creationId xmlns:a16="http://schemas.microsoft.com/office/drawing/2014/main" id="{67374547-14C3-84A9-176B-02C6395EB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3D3AA6-A9AC-304B-9198-B1F17599C170}" type="slidenum">
              <a:rPr lang="en-US" altLang="en-US"/>
              <a:pPr>
                <a:spcBef>
                  <a:spcPct val="0"/>
                </a:spcBef>
              </a:pPr>
              <a:t>76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>
            <a:extLst>
              <a:ext uri="{FF2B5EF4-FFF2-40B4-BE49-F238E27FC236}">
                <a16:creationId xmlns:a16="http://schemas.microsoft.com/office/drawing/2014/main" id="{9C4A0781-846D-CE84-B079-AEACB4E31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0" name="Notes Placeholder 2">
            <a:extLst>
              <a:ext uri="{FF2B5EF4-FFF2-40B4-BE49-F238E27FC236}">
                <a16:creationId xmlns:a16="http://schemas.microsoft.com/office/drawing/2014/main" id="{1D8AC05E-C2A7-09EE-193A-507A56B9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1011" name="Slide Number Placeholder 3">
            <a:extLst>
              <a:ext uri="{FF2B5EF4-FFF2-40B4-BE49-F238E27FC236}">
                <a16:creationId xmlns:a16="http://schemas.microsoft.com/office/drawing/2014/main" id="{02E90E6D-DE61-2013-5718-A58917635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381FDC-DE2A-EC45-B293-47A102DDB43C}" type="slidenum">
              <a:rPr lang="en-US" altLang="en-US"/>
              <a:pPr>
                <a:spcBef>
                  <a:spcPct val="0"/>
                </a:spcBef>
              </a:pPr>
              <a:t>77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>
            <a:extLst>
              <a:ext uri="{FF2B5EF4-FFF2-40B4-BE49-F238E27FC236}">
                <a16:creationId xmlns:a16="http://schemas.microsoft.com/office/drawing/2014/main" id="{99F07BD7-045A-20FD-405A-4C34303F3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8" name="Notes Placeholder 2">
            <a:extLst>
              <a:ext uri="{FF2B5EF4-FFF2-40B4-BE49-F238E27FC236}">
                <a16:creationId xmlns:a16="http://schemas.microsoft.com/office/drawing/2014/main" id="{FE2CAAD7-9A20-5084-C65C-705D7689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3059" name="Slide Number Placeholder 3">
            <a:extLst>
              <a:ext uri="{FF2B5EF4-FFF2-40B4-BE49-F238E27FC236}">
                <a16:creationId xmlns:a16="http://schemas.microsoft.com/office/drawing/2014/main" id="{80C84D15-8E06-6448-4C29-8AC5C9D78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511515-4FE4-B943-83C9-6B4EFD5AB9D3}" type="slidenum">
              <a:rPr lang="en-US" altLang="en-US"/>
              <a:pPr>
                <a:spcBef>
                  <a:spcPct val="0"/>
                </a:spcBef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Image Placeholder 1">
            <a:extLst>
              <a:ext uri="{FF2B5EF4-FFF2-40B4-BE49-F238E27FC236}">
                <a16:creationId xmlns:a16="http://schemas.microsoft.com/office/drawing/2014/main" id="{9DD35AAA-87AE-1D8A-9EE7-0A4E36A128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6" name="Notes Placeholder 2">
            <a:extLst>
              <a:ext uri="{FF2B5EF4-FFF2-40B4-BE49-F238E27FC236}">
                <a16:creationId xmlns:a16="http://schemas.microsoft.com/office/drawing/2014/main" id="{8769A55C-A8E0-2F56-58C0-724648EEC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7" name="Slide Number Placeholder 3">
            <a:extLst>
              <a:ext uri="{FF2B5EF4-FFF2-40B4-BE49-F238E27FC236}">
                <a16:creationId xmlns:a16="http://schemas.microsoft.com/office/drawing/2014/main" id="{CB20940F-AD11-8EB8-6619-127BCD4BC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153708-AE0C-FC49-8AD6-18E306994FE8}" type="slidenum">
              <a:rPr lang="en-US" altLang="en-US"/>
              <a:pPr>
                <a:spcBef>
                  <a:spcPct val="0"/>
                </a:spcBef>
              </a:pPr>
              <a:t>79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Image Placeholder 1">
            <a:extLst>
              <a:ext uri="{FF2B5EF4-FFF2-40B4-BE49-F238E27FC236}">
                <a16:creationId xmlns:a16="http://schemas.microsoft.com/office/drawing/2014/main" id="{D8B0906E-94F1-7519-FFCC-6CF95804F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4" name="Notes Placeholder 2">
            <a:extLst>
              <a:ext uri="{FF2B5EF4-FFF2-40B4-BE49-F238E27FC236}">
                <a16:creationId xmlns:a16="http://schemas.microsoft.com/office/drawing/2014/main" id="{AC8B4889-88F1-1C49-7AC1-6FA24027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7155" name="Slide Number Placeholder 3">
            <a:extLst>
              <a:ext uri="{FF2B5EF4-FFF2-40B4-BE49-F238E27FC236}">
                <a16:creationId xmlns:a16="http://schemas.microsoft.com/office/drawing/2014/main" id="{7343E3E8-348F-5E6A-E7CC-564A86C14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211DB5-693F-674D-8809-631DC93BA436}" type="slidenum">
              <a:rPr lang="en-US" altLang="en-US"/>
              <a:pPr>
                <a:spcBef>
                  <a:spcPct val="0"/>
                </a:spcBef>
              </a:pPr>
              <a:t>80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Image Placeholder 1">
            <a:extLst>
              <a:ext uri="{FF2B5EF4-FFF2-40B4-BE49-F238E27FC236}">
                <a16:creationId xmlns:a16="http://schemas.microsoft.com/office/drawing/2014/main" id="{B74D5B76-979C-564F-D833-E37C79BE8E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2" name="Notes Placeholder 2">
            <a:extLst>
              <a:ext uri="{FF2B5EF4-FFF2-40B4-BE49-F238E27FC236}">
                <a16:creationId xmlns:a16="http://schemas.microsoft.com/office/drawing/2014/main" id="{E4CF05BE-1080-B510-5AD4-5F52CE17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9203" name="Slide Number Placeholder 3">
            <a:extLst>
              <a:ext uri="{FF2B5EF4-FFF2-40B4-BE49-F238E27FC236}">
                <a16:creationId xmlns:a16="http://schemas.microsoft.com/office/drawing/2014/main" id="{7C9EAC0E-5622-A4F3-D0EB-AE90E5340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E0D97D-222E-8643-B660-47862F77E15A}" type="slidenum">
              <a:rPr lang="en-US" altLang="en-US"/>
              <a:pPr>
                <a:spcBef>
                  <a:spcPct val="0"/>
                </a:spcBef>
              </a:pPr>
              <a:t>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E66A83EB-1145-57E9-6109-D7A460591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800CFAC8-6ABB-7A32-EC58-7C89A652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AFDCF745-EFA1-4B91-914E-A4BC68C9A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5FE90A-AF1A-8C40-ABAF-BAAA9DC436A8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7">
            <a:extLst>
              <a:ext uri="{FF2B5EF4-FFF2-40B4-BE49-F238E27FC236}">
                <a16:creationId xmlns:a16="http://schemas.microsoft.com/office/drawing/2014/main" id="{F079C681-7B51-FF99-7615-8DC8B08C8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64CF0F-E382-4346-8C26-4A3767C963BD}" type="slidenum">
              <a:rPr lang="en-US" altLang="en-US"/>
              <a:pPr>
                <a:spcBef>
                  <a:spcPct val="0"/>
                </a:spcBef>
              </a:pPr>
              <a:t>82</a:t>
            </a:fld>
            <a:endParaRPr lang="en-US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BF12851D-0837-191D-7964-EF53FC35B2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8875" y="588963"/>
            <a:ext cx="4552950" cy="3414712"/>
          </a:xfrm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F4F02D1B-623F-E36E-E96D-FF2568B85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good device has a small oxide thickness (-3nm), a small length (-25nm), a higher width (+30nm) and a smaller threshold (-60mV).  The opposite is true for a bad device.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Image Placeholder 1">
            <a:extLst>
              <a:ext uri="{FF2B5EF4-FFF2-40B4-BE49-F238E27FC236}">
                <a16:creationId xmlns:a16="http://schemas.microsoft.com/office/drawing/2014/main" id="{D360DE59-BEC7-211F-56FD-2DD63FCB1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8" name="Notes Placeholder 2">
            <a:extLst>
              <a:ext uri="{FF2B5EF4-FFF2-40B4-BE49-F238E27FC236}">
                <a16:creationId xmlns:a16="http://schemas.microsoft.com/office/drawing/2014/main" id="{1E7191E4-A03A-D23A-C7E8-9C159505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3299" name="Slide Number Placeholder 3">
            <a:extLst>
              <a:ext uri="{FF2B5EF4-FFF2-40B4-BE49-F238E27FC236}">
                <a16:creationId xmlns:a16="http://schemas.microsoft.com/office/drawing/2014/main" id="{CD0069B4-DFB9-2EF1-46C3-E5E42022C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DC3865-FB87-FD44-8C38-4DD622F9C973}" type="slidenum">
              <a:rPr lang="en-US" altLang="en-US"/>
              <a:pPr>
                <a:spcBef>
                  <a:spcPct val="0"/>
                </a:spcBef>
              </a:pPr>
              <a:t>83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Image Placeholder 1">
            <a:extLst>
              <a:ext uri="{FF2B5EF4-FFF2-40B4-BE49-F238E27FC236}">
                <a16:creationId xmlns:a16="http://schemas.microsoft.com/office/drawing/2014/main" id="{940E6CE1-F41B-F84A-38D3-57CF8C0B6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6" name="Notes Placeholder 2">
            <a:extLst>
              <a:ext uri="{FF2B5EF4-FFF2-40B4-BE49-F238E27FC236}">
                <a16:creationId xmlns:a16="http://schemas.microsoft.com/office/drawing/2014/main" id="{5E8A080E-6DCB-828B-528F-124F6891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5347" name="Slide Number Placeholder 3">
            <a:extLst>
              <a:ext uri="{FF2B5EF4-FFF2-40B4-BE49-F238E27FC236}">
                <a16:creationId xmlns:a16="http://schemas.microsoft.com/office/drawing/2014/main" id="{1ECF9A55-2138-EBFE-860C-365443C5C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C26EF5-1143-7F4A-BFA2-4EEFE28A6B38}" type="slidenum">
              <a:rPr lang="en-US" altLang="en-US"/>
              <a:pPr>
                <a:spcBef>
                  <a:spcPct val="0"/>
                </a:spcBef>
              </a:pPr>
              <a:t>84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BE364FB6-CA10-A8EF-D41C-A4CA7FFA9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D801B5E5-EE7F-8439-DB6F-32A28D0E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1F275E98-3645-DC23-A43D-1A9CF91F8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D5A0A5D-2198-4B40-92C3-DDA57EE9BD18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69B514-CB8E-13FF-650E-E3718A4A05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DD759-5C86-BC4B-93E1-478B33F90345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2145AC-9283-ACBB-7177-B38DD5F912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4AA243-2BB0-7716-EF26-B9B6D1DA7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8E24F-5D9F-0C47-8470-E48027810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30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28AAD9-DF19-8487-4BDF-E88622DE1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F5848-3218-EA46-921F-C8FFAF6A2E0A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D8EDE5-CF97-CB2A-3F1F-08FA4F41E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8F414C-3546-0FB2-8222-9E17B65F9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46CA8-F7EF-FD47-848A-F3C824AE0D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7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14FF86-9D6C-4852-D21C-EAF7E58FEE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4BF3F-3D12-EB4C-9F47-13B65D3E1044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26B8C1-403F-0412-ABC7-EED49C47E4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35AA81-A178-EE55-8DD1-9C0163010E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91233-900C-D847-845C-127CEDF2C4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145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76DD3-3463-05AE-069D-6D7F82242E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AA440-5384-3C45-8044-FCADAD450779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57CBA-2D89-DDC3-9FF0-91826F373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E9EA5-0499-796A-7744-2A26A5D5E3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0F844-64AE-634D-956A-6E921E9363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173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0224-621D-358B-B5B3-37162995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447B4-2F6A-B847-BD9B-E6AE207977E8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0F0E3-43C5-E2B0-0666-950F8C6E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73DA9-F09E-E6D9-18AE-7365F2EC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BA27F-E69C-2046-B789-2BF6F2228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751C30-8BC0-F925-9E81-67B92D1371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D83CD-3795-044D-851C-E8A2278A749E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B60C11-48F0-673F-F555-F3F03B05BF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33156D-A090-9FF2-7DB4-5DDCE798A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BCF5D-7931-D84F-BE2F-2C380388F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42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45F197-6FDD-D610-C361-F75AE66EB7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74446-AF3D-EF42-9B33-C1900C008A47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5E4CC7-570C-4331-65D5-628689FB5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7DB035-2D6F-2CE8-08D7-ABBB0B120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4EF56-80A5-5F47-8569-14AF95BD5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02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B0DF3-BEEF-4222-2C80-231B4B7997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3B309-4703-7441-B068-BE50A2052240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48A5F-A7AE-6789-9A36-8831D93917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DA547-1244-B844-03DF-C8CB5E78F9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A1DEE-AE6B-F24B-ADB8-97ED189CE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2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0BEAE8-D172-762C-555A-AC818EDB4A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BD8F3-D2CD-4143-B09C-1B98FB38185F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C0F62C-B816-0CEC-C131-D470019F2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5F28C3-86CB-9CD8-841D-D2ECD78DB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00A58C-2B6C-7848-AB18-C2D9DE18D8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7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2617F7-C042-F7E2-B7B6-CCA763BEB4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7694D-C08D-C14C-8C81-86F133754F92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657FDE-6A44-1EB0-6013-D91533EFA2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789F55-727C-D977-C778-94ECD0253F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B0DD8-CDD9-4043-AD52-49A9C35C3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4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3E16965-D556-DD5E-FAC0-D4432590EA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24BEF-E108-C440-A3D5-F022A671F7C2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A04800-6A38-78CF-20F5-F90CE5BFAE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E89655E-B7C6-5C6D-5E2B-19BCC24822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29DF0-F842-E248-8281-1EE8C05A8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19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AD020-29F3-A223-4C8F-844FCF7DF6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468E8-708E-E74B-ABB1-A0AF39E14E1C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EF915F-5980-3CB6-5CFD-34C193F6ED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C7F62-CA59-CC66-5B26-3FABEE974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407BE-73B4-2742-89CD-6A6F0D1543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6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40818-5927-0D8B-55CD-B7678BCB5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84489-2E47-6448-B4CC-E1B51C869A21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2A1FE-E6BE-EA37-081F-A3AA0D167E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1CD3D-1A83-8454-BA1E-D47186D091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5AB39-D9EA-9F45-B972-F8E0DB0569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45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EB24C9-9FB3-9636-F30B-1D37964AF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2F9FB65-C0A1-0246-A666-A52100068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3E25621-145B-1E4E-9CC2-5DEEA2CF8A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605022EC-E2D8-644D-B9DC-3224A7FB9486}" type="datetime1">
              <a:rPr lang="en-US" altLang="en-US"/>
              <a:pPr>
                <a:defRPr/>
              </a:pPr>
              <a:t>9/16/22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C37808-444C-AC4A-9185-E2F625F40A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8510773-3AB7-4544-8B7D-211E988C3E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C945BF3-230D-9D48-A5CF-03F81356A3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6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7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>
            <a:extLst>
              <a:ext uri="{FF2B5EF4-FFF2-40B4-BE49-F238E27FC236}">
                <a16:creationId xmlns:a16="http://schemas.microsoft.com/office/drawing/2014/main" id="{02CAD20E-AAE2-B500-B590-8A0EB72F67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0FB478-955C-AC43-90AE-415B2E4CB62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C8BFE6A8-1146-C4FD-65F9-BAEDBDD3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6DAA5B-1B81-484B-9F6E-B594FB8B04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19F6EA2-2718-79AF-F62C-DA5CAC0A7B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Circuit Characterization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Interconnects and Inverters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0B121E7-ED15-0890-7D86-5DCC4E0989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 4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ECE 4140/6240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M.E. Zaghloul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Fall 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2">
            <a:extLst>
              <a:ext uri="{FF2B5EF4-FFF2-40B4-BE49-F238E27FC236}">
                <a16:creationId xmlns:a16="http://schemas.microsoft.com/office/drawing/2014/main" id="{376EDCE4-2956-0FB7-3E15-9E359C76A2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52B22-99E7-6B49-B74E-31A0A87D61A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53A99E04-D00C-0C6E-F3A1-FC0BA80B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A838AC-BAF3-1F44-BE03-B26AA3D1A1B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AFC1F44-8770-50DF-F6C7-B1891D096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Capacitance of Wire Interconnect</a:t>
            </a:r>
            <a:endParaRPr lang="en-US" altLang="en-US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4BD7D3AD-0E21-F396-9FF2-274E84096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8674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2">
            <a:extLst>
              <a:ext uri="{FF2B5EF4-FFF2-40B4-BE49-F238E27FC236}">
                <a16:creationId xmlns:a16="http://schemas.microsoft.com/office/drawing/2014/main" id="{7CDFA928-4C7F-2E88-AA58-EF21F17C4C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52524-DFC6-FC4D-83A5-64020A052F3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A0448905-7281-7965-F0E2-65FC0035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C0E97-7788-5F49-9F93-6ABCF40ADDF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C637792-8705-1FA6-AEB9-F718B487B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Capacitance: The Parallel Plate Model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FE5A78F1-0C0A-8D38-5F69-A6DCBD493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67056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9" name="Object 4">
            <a:extLst>
              <a:ext uri="{FF2B5EF4-FFF2-40B4-BE49-F238E27FC236}">
                <a16:creationId xmlns:a16="http://schemas.microsoft.com/office/drawing/2014/main" id="{7F2B42B0-0924-DCC3-6F41-0E56068CE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86400"/>
          <a:ext cx="17526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35600" imgH="9944100" progId="Equation.3">
                  <p:embed/>
                </p:oleObj>
              </mc:Choice>
              <mc:Fallback>
                <p:oleObj name="Equation" r:id="rId4" imgW="181356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17526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>
            <a:extLst>
              <a:ext uri="{FF2B5EF4-FFF2-40B4-BE49-F238E27FC236}">
                <a16:creationId xmlns:a16="http://schemas.microsoft.com/office/drawing/2014/main" id="{4253B8AA-05EF-FD68-F06A-972B5BE9D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2057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Rectangular wire placed above semiconductor substrate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35CD1425-DAD8-942B-2AF6-E8ED29996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8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BBBF1292-4415-43E4-F652-3BBDF3B1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88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 = </a:t>
            </a:r>
            <a:r>
              <a:rPr lang="el-GR" altLang="en-US" sz="2400"/>
              <a:t>ρ</a:t>
            </a:r>
            <a:r>
              <a:rPr lang="en-US" altLang="en-US" sz="2400"/>
              <a:t>L    =   </a:t>
            </a:r>
            <a:r>
              <a:rPr lang="el-GR" altLang="en-US" sz="2400"/>
              <a:t>ρ</a:t>
            </a:r>
            <a:r>
              <a:rPr lang="en-US" altLang="en-US" sz="2400"/>
              <a:t> L</a:t>
            </a:r>
            <a:endParaRPr lang="el-GR" altLang="en-US" sz="2400"/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82981AA5-A2A7-8915-622C-EEC597914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65055448-46E8-6691-BF6E-57F10477F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3D0BB0AC-1A27-49E7-2AE2-6A2F91443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BD139737-2A28-3C36-720E-C44D6C4F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96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 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2">
            <a:extLst>
              <a:ext uri="{FF2B5EF4-FFF2-40B4-BE49-F238E27FC236}">
                <a16:creationId xmlns:a16="http://schemas.microsoft.com/office/drawing/2014/main" id="{FB62BD07-5C8E-504C-2C1C-FAD237941E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E10CA2-C457-9F44-A412-03137839E3A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235E700C-59EA-AB2B-5287-3C476775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8096D-98AB-EB4E-8F0E-FF7C7B05325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32F78D7-F73B-2095-3A27-874E1F88E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Permittivity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4D9F6D19-304C-8B7F-279A-B74D004AB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t="14844" r="36758" b="32031"/>
          <a:stretch>
            <a:fillRect/>
          </a:stretch>
        </p:blipFill>
        <p:spPr bwMode="auto">
          <a:xfrm>
            <a:off x="1573213" y="1430338"/>
            <a:ext cx="59436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3">
            <a:extLst>
              <a:ext uri="{FF2B5EF4-FFF2-40B4-BE49-F238E27FC236}">
                <a16:creationId xmlns:a16="http://schemas.microsoft.com/office/drawing/2014/main" id="{2B81A1C0-45DE-9320-3F9D-476B08EAAE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B59917-12F5-DF41-9A1C-3E5F7953925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FFCCFC5F-49AD-3F00-DB32-96E4D4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A31BEB-C98B-804E-AE57-AE448A6D671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A9E356F-7D9A-4899-5B3D-526512236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Parallel Plate Model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Capacitances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864EEE9-44BB-AA83-7F1A-B45DE1C53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Too simple for small ratio of W/H, the Parallel plate model is not accurate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Capacitance between the side wall can no longer be ignored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Fringe Capacitance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at high frequency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total capacitance is the sum of Parallel plate and Fringe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2">
            <a:extLst>
              <a:ext uri="{FF2B5EF4-FFF2-40B4-BE49-F238E27FC236}">
                <a16:creationId xmlns:a16="http://schemas.microsoft.com/office/drawing/2014/main" id="{7497E52E-7D1D-9CCF-1C18-9EDD72F651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46CBA-7EB2-8440-A21E-1610A8904FA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B94D831C-2E96-B2E9-E748-9E1E3AEC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DE263-D81D-4149-85B3-7CFFE02A2CB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C322584-401E-1829-4D27-1D1C78C4C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Fringing Capacitance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FE756384-928A-C358-B8CE-68E88861B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5389563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4">
            <a:extLst>
              <a:ext uri="{FF2B5EF4-FFF2-40B4-BE49-F238E27FC236}">
                <a16:creationId xmlns:a16="http://schemas.microsoft.com/office/drawing/2014/main" id="{F5A19716-8A53-2D3F-5B95-91A81380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7" t="58594" r="7668" b="28125"/>
          <a:stretch>
            <a:fillRect/>
          </a:stretch>
        </p:blipFill>
        <p:spPr bwMode="auto">
          <a:xfrm>
            <a:off x="4876800" y="2590800"/>
            <a:ext cx="4114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5">
            <a:extLst>
              <a:ext uri="{FF2B5EF4-FFF2-40B4-BE49-F238E27FC236}">
                <a16:creationId xmlns:a16="http://schemas.microsoft.com/office/drawing/2014/main" id="{2F388CDD-890E-7792-AE26-CB17B41B5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10000"/>
            <a:ext cx="304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The model numerical (Approx.) decompose the capacitance into two components</a:t>
            </a:r>
          </a:p>
        </p:txBody>
      </p:sp>
      <p:sp>
        <p:nvSpPr>
          <p:cNvPr id="43015" name="Text Box 6">
            <a:extLst>
              <a:ext uri="{FF2B5EF4-FFF2-40B4-BE49-F238E27FC236}">
                <a16:creationId xmlns:a16="http://schemas.microsoft.com/office/drawing/2014/main" id="{F76EAC42-EF14-2490-4C46-845779D5B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48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PP</a:t>
            </a:r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CA19781C-BB28-E1C6-5160-16424C4A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43400"/>
            <a:ext cx="1066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Fringe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Cylinder 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2">
            <a:extLst>
              <a:ext uri="{FF2B5EF4-FFF2-40B4-BE49-F238E27FC236}">
                <a16:creationId xmlns:a16="http://schemas.microsoft.com/office/drawing/2014/main" id="{CBFC7A50-7E02-244E-C1CB-23E9B87F97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A3BE54-3060-4641-B43D-8854FE2162F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C219C4B4-9ED5-E58F-2B82-E4C55264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AD75D6-79C7-8447-BE06-56FCBA8061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F7748D0-B922-6098-6632-DD798C545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Fringing versus Parallel Plate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7F9890E9-0B87-8965-8BD7-CA2B11FE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3148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4">
            <a:extLst>
              <a:ext uri="{FF2B5EF4-FFF2-40B4-BE49-F238E27FC236}">
                <a16:creationId xmlns:a16="http://schemas.microsoft.com/office/drawing/2014/main" id="{9FA9C57D-1F77-0CAF-6C7B-D995D663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67400"/>
            <a:ext cx="20574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 Box 5">
            <a:extLst>
              <a:ext uri="{FF2B5EF4-FFF2-40B4-BE49-F238E27FC236}">
                <a16:creationId xmlns:a16="http://schemas.microsoft.com/office/drawing/2014/main" id="{DAF75D5E-0E04-366D-C3EC-C5A51F4BA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438400"/>
            <a:ext cx="1981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For W/H large PP dominate, while for W/H small Fringe dominate</a:t>
            </a:r>
          </a:p>
        </p:txBody>
      </p:sp>
      <p:sp>
        <p:nvSpPr>
          <p:cNvPr id="45063" name="Text Box 6">
            <a:extLst>
              <a:ext uri="{FF2B5EF4-FFF2-40B4-BE49-F238E27FC236}">
                <a16:creationId xmlns:a16="http://schemas.microsoft.com/office/drawing/2014/main" id="{6133CF1D-5212-7C68-60F5-4D3A16BA9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C</a:t>
            </a:r>
            <a:r>
              <a:rPr lang="en-US" altLang="en-US" sz="2400" baseline="-25000"/>
              <a:t>Fringe</a:t>
            </a:r>
            <a:endParaRPr lang="en-US" altLang="en-US" sz="2400"/>
          </a:p>
        </p:txBody>
      </p:sp>
      <p:sp>
        <p:nvSpPr>
          <p:cNvPr id="45064" name="Line 7">
            <a:extLst>
              <a:ext uri="{FF2B5EF4-FFF2-40B4-BE49-F238E27FC236}">
                <a16:creationId xmlns:a16="http://schemas.microsoft.com/office/drawing/2014/main" id="{8B1F978E-DD0B-285D-E722-46CC54933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TextBox 2">
            <a:extLst>
              <a:ext uri="{FF2B5EF4-FFF2-40B4-BE49-F238E27FC236}">
                <a16:creationId xmlns:a16="http://schemas.microsoft.com/office/drawing/2014/main" id="{E43BE256-54A1-AEED-2DC2-ED2F5F20B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Illustrate The Importance of fringe as W/H decrease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>
            <a:extLst>
              <a:ext uri="{FF2B5EF4-FFF2-40B4-BE49-F238E27FC236}">
                <a16:creationId xmlns:a16="http://schemas.microsoft.com/office/drawing/2014/main" id="{2A37D443-8112-5B26-DF33-E74DB44563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954774-0A8A-D444-A2CC-FB8D8E07A39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28DC10D1-F344-EF61-437D-19A2AD23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0F2A2A-7DCD-A440-AFD0-99E4C4DDC6C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BE73663-44C3-B63C-ABA7-A99DE9719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Capacitive Coupling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BE8E540-0E00-A808-A12F-90383908E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Each wire is not only coupled to the ground, but also to the neighboring wires on the same layer and on adjacent layers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This will affect the noise in the circuit and the performance of the chip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2">
            <a:extLst>
              <a:ext uri="{FF2B5EF4-FFF2-40B4-BE49-F238E27FC236}">
                <a16:creationId xmlns:a16="http://schemas.microsoft.com/office/drawing/2014/main" id="{5CBF9A1F-A973-764D-8901-0A775F7173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364F5D-A289-B04E-825A-DA9CDFEE49A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EA9B4B6B-FF50-EBAD-911C-C1A724F4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297B1D-6823-A049-94A4-EC176B2661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0E2E740-B4AC-DC0A-1831-015399170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Interwire Capacitance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D1DA953D-D3E9-95D5-DF41-47B8B99A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6388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2">
            <a:extLst>
              <a:ext uri="{FF2B5EF4-FFF2-40B4-BE49-F238E27FC236}">
                <a16:creationId xmlns:a16="http://schemas.microsoft.com/office/drawing/2014/main" id="{CEAFEF6C-F8C5-D378-68A3-180D3B4D68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4A594-A082-344A-AC60-DA2F63847F2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F753765F-A92C-368B-9429-5F10F67A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9B532C-F6F8-0D46-99D3-652345A05F6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C3E2725-9418-EA4E-F88B-18AA431D9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Impact of Interwire Capacitance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1CB7A4A4-061B-F3E7-EC11-20F2290F6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37528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>
            <a:extLst>
              <a:ext uri="{FF2B5EF4-FFF2-40B4-BE49-F238E27FC236}">
                <a16:creationId xmlns:a16="http://schemas.microsoft.com/office/drawing/2014/main" id="{AD06BEC6-F6A2-1318-5F82-3B2509BD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62600"/>
            <a:ext cx="20574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 Box 5">
            <a:extLst>
              <a:ext uri="{FF2B5EF4-FFF2-40B4-BE49-F238E27FC236}">
                <a16:creationId xmlns:a16="http://schemas.microsoft.com/office/drawing/2014/main" id="{20D86818-3010-8C12-D9EE-FE99189E7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752600"/>
            <a:ext cx="2362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Interwire capacitance become a dominant factor in multilayers interconnect structures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As the technology scales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2">
            <a:extLst>
              <a:ext uri="{FF2B5EF4-FFF2-40B4-BE49-F238E27FC236}">
                <a16:creationId xmlns:a16="http://schemas.microsoft.com/office/drawing/2014/main" id="{6879C3DB-C6FE-4EE5-624E-6B28BB400B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AD9B60-63DA-0147-B85C-9A9DA6B8854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68D6F035-B3F8-CC65-E5ED-4C19E918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71C6FF-1A77-0141-9BB4-B114D30AF46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5A1E1C1-9C98-D07F-D0D8-F0D01536D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438" y="360363"/>
            <a:ext cx="8483600" cy="715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Wiring Capacitances (0.25 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m CMOS) in aF/um</a:t>
            </a:r>
          </a:p>
        </p:txBody>
      </p:sp>
      <p:pic>
        <p:nvPicPr>
          <p:cNvPr id="53252" name="Picture 3">
            <a:extLst>
              <a:ext uri="{FF2B5EF4-FFF2-40B4-BE49-F238E27FC236}">
                <a16:creationId xmlns:a16="http://schemas.microsoft.com/office/drawing/2014/main" id="{B4237B78-7B1B-4953-4541-C815A23C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6" t="25781" r="11383" b="23438"/>
          <a:stretch>
            <a:fillRect/>
          </a:stretch>
        </p:blipFill>
        <p:spPr bwMode="auto">
          <a:xfrm>
            <a:off x="350838" y="1330325"/>
            <a:ext cx="8497887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Line 4">
            <a:extLst>
              <a:ext uri="{FF2B5EF4-FFF2-40B4-BE49-F238E27FC236}">
                <a16:creationId xmlns:a16="http://schemas.microsoft.com/office/drawing/2014/main" id="{85245C93-4EBF-0678-10FF-5EB1E58F12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5638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Text Box 5">
            <a:extLst>
              <a:ext uri="{FF2B5EF4-FFF2-40B4-BE49-F238E27FC236}">
                <a16:creationId xmlns:a16="http://schemas.microsoft.com/office/drawing/2014/main" id="{315E773E-B221-BDA3-AC0A-33B99458B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Twice as thick as other metals</a:t>
            </a:r>
          </a:p>
        </p:txBody>
      </p:sp>
      <p:sp>
        <p:nvSpPr>
          <p:cNvPr id="53255" name="Line 6">
            <a:extLst>
              <a:ext uri="{FF2B5EF4-FFF2-40B4-BE49-F238E27FC236}">
                <a16:creationId xmlns:a16="http://schemas.microsoft.com/office/drawing/2014/main" id="{E295845A-8947-082B-07BE-275D473E7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066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Text Box 7">
            <a:extLst>
              <a:ext uri="{FF2B5EF4-FFF2-40B4-BE49-F238E27FC236}">
                <a16:creationId xmlns:a16="http://schemas.microsoft.com/office/drawing/2014/main" id="{8D580E1C-24B9-0B9C-7444-79AA82290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Bottom Thick Field Oxide</a:t>
            </a:r>
          </a:p>
        </p:txBody>
      </p:sp>
      <p:sp>
        <p:nvSpPr>
          <p:cNvPr id="53257" name="Text Box 8">
            <a:extLst>
              <a:ext uri="{FF2B5EF4-FFF2-40B4-BE49-F238E27FC236}">
                <a16:creationId xmlns:a16="http://schemas.microsoft.com/office/drawing/2014/main" id="{8316F760-54C0-8F12-0BED-A80A8CCFC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35675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Shaded area are Fringe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E717DB3D-C182-A3AC-94AD-92008B65E6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1AAE4A-446F-CF41-A34E-EB9A8C58979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D9E92D76-BA3F-915A-06EE-A09D84C3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87AE48-4C1E-4048-8526-2E2C531879C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8B6088D-5254-813E-5827-4C73F0A45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8A5729E-A6B1-25BE-E794-2552EFC48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2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5050"/>
                </a:solidFill>
                <a:ea typeface="ＭＳ Ｐゴシック" panose="020B0600070205080204" pitchFamily="34" charset="-128"/>
              </a:rPr>
              <a:t>VLSI Design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5050"/>
                </a:solidFill>
                <a:ea typeface="ＭＳ Ｐゴシック" panose="020B0600070205080204" pitchFamily="34" charset="-128"/>
              </a:rPr>
              <a:t>  - Speed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5050"/>
                </a:solidFill>
                <a:ea typeface="ＭＳ Ｐゴシック" panose="020B0600070205080204" pitchFamily="34" charset="-128"/>
              </a:rPr>
              <a:t>  - Power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5050"/>
                </a:solidFill>
                <a:ea typeface="ＭＳ Ｐゴシック" panose="020B0600070205080204" pitchFamily="34" charset="-128"/>
              </a:rPr>
              <a:t>  - Area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5050"/>
                </a:solidFill>
                <a:ea typeface="ＭＳ Ｐゴシック" panose="020B0600070205080204" pitchFamily="34" charset="-128"/>
              </a:rPr>
              <a:t>  - Reliability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FF66"/>
                </a:solidFill>
                <a:ea typeface="ＭＳ Ｐゴシック" panose="020B0600070205080204" pitchFamily="34" charset="-128"/>
              </a:rPr>
              <a:t>In this class we will learn how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FF5050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</a:t>
            </a:r>
            <a:r>
              <a:rPr lang="en-US" altLang="en-US" sz="2000">
                <a:solidFill>
                  <a:srgbClr val="FFFF66"/>
                </a:solidFill>
                <a:ea typeface="ＭＳ Ｐゴシック" panose="020B0600070205080204" pitchFamily="34" charset="-128"/>
              </a:rPr>
              <a:t>- Estimate the Delay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FF66"/>
                </a:solidFill>
                <a:ea typeface="ＭＳ Ｐゴシック" panose="020B0600070205080204" pitchFamily="34" charset="-128"/>
              </a:rPr>
              <a:t>   - Estimate the Power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FF66"/>
                </a:solidFill>
                <a:ea typeface="ＭＳ Ｐゴシック" panose="020B0600070205080204" pitchFamily="34" charset="-128"/>
              </a:rPr>
              <a:t>As the device size scales into the deep submicron, interchip wires will be very important parameters in the design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FF66"/>
                </a:solidFill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>
            <a:extLst>
              <a:ext uri="{FF2B5EF4-FFF2-40B4-BE49-F238E27FC236}">
                <a16:creationId xmlns:a16="http://schemas.microsoft.com/office/drawing/2014/main" id="{167CB234-24C7-A4AF-4E1C-B948659244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FDB64A-EECD-554D-9110-93A22FBF4BE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023CFA01-D890-8F45-5BE2-494455E8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3ED79E-C44B-7B47-A34F-39115D5E3B4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7846AE06-E733-BAB5-82F5-CA72E7628B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Resistance</a:t>
            </a: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D737E029-DB12-DFB8-B5A9-6F4BFF1F9DD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2">
            <a:extLst>
              <a:ext uri="{FF2B5EF4-FFF2-40B4-BE49-F238E27FC236}">
                <a16:creationId xmlns:a16="http://schemas.microsoft.com/office/drawing/2014/main" id="{03EA6571-FD4E-9F10-C82E-7A36063AD4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32B98-3A93-F849-8E4A-DB5EE994C09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57346" name="Slide Number Placeholder 4">
            <a:extLst>
              <a:ext uri="{FF2B5EF4-FFF2-40B4-BE49-F238E27FC236}">
                <a16:creationId xmlns:a16="http://schemas.microsoft.com/office/drawing/2014/main" id="{ABF9AFDA-DAB1-A11C-EDDD-A82A267D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B4E9DD-F489-CA41-B180-B370067ED9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617DD5A5-2E7B-F2E4-C191-0AF159CA9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Wire Resistance </a:t>
            </a:r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132893DA-B3C4-F2A0-ED2E-A3D0622F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923088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5">
            <a:extLst>
              <a:ext uri="{FF2B5EF4-FFF2-40B4-BE49-F238E27FC236}">
                <a16:creationId xmlns:a16="http://schemas.microsoft.com/office/drawing/2014/main" id="{ABD397BA-39B0-33FC-4855-61D32CBC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657600"/>
            <a:ext cx="1524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Sheet resistance have units </a:t>
            </a:r>
            <a:r>
              <a:rPr lang="el-GR" altLang="en-US" sz="2400"/>
              <a:t>Ω</a:t>
            </a:r>
            <a:r>
              <a:rPr lang="en-US" altLang="en-US" sz="2400"/>
              <a:t>/square</a:t>
            </a:r>
            <a:endParaRPr lang="el-GR" altLang="en-US" sz="2400"/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3F866625-8B8A-5079-4111-EDFA702F9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867400"/>
            <a:ext cx="411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 = Sheet resistance * L/W = R</a:t>
            </a:r>
            <a:r>
              <a:rPr lang="en-US" altLang="en-US" sz="2400" baseline="-25000"/>
              <a:t>s </a:t>
            </a:r>
            <a:r>
              <a:rPr lang="en-US" altLang="en-US" sz="2400"/>
              <a:t>L/W 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D383288F-AA51-20B5-52A8-B1874B410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057400"/>
            <a:ext cx="1981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H is constant for a technology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3">
            <a:extLst>
              <a:ext uri="{FF2B5EF4-FFF2-40B4-BE49-F238E27FC236}">
                <a16:creationId xmlns:a16="http://schemas.microsoft.com/office/drawing/2014/main" id="{E72B2EA1-FAE2-2CB2-87A0-60490B4469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42404-D092-6444-8365-975AFE0BE97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F0FAD622-F4BC-8A2C-E20D-E69205B5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85AE0-AE3B-0E41-8A0F-798C466E13F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123FC70-F876-58A6-2947-B6B47F9AC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Resistive Model of the wire 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D325DB4-4F28-8F76-123E-10559A6B0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model is too simplistic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To have the above model it is desirable to keep the cross section of the wire as large as possible to minimize the resistance( WxH)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To have denser wiring it is desirable to have smaller 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As result we have seen steady reduction of the ratio W/H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Date Placeholder 2">
            <a:extLst>
              <a:ext uri="{FF2B5EF4-FFF2-40B4-BE49-F238E27FC236}">
                <a16:creationId xmlns:a16="http://schemas.microsoft.com/office/drawing/2014/main" id="{8E12BC14-97EA-C09E-8EC6-D0230627BB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6087EF-14F8-2047-8412-29B68F90934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B22DE483-6C73-C7AB-411E-DA19FE7C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F117DD-67C8-AD4E-BCEE-C72033CC75B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68CCC8D-5C88-D8C0-9C62-852CE0978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Interconnect Resistance </a:t>
            </a: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AF052601-59C5-C2E3-55CB-D6F945AF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 t="25000" r="41818" b="28125"/>
          <a:stretch>
            <a:fillRect/>
          </a:stretch>
        </p:blipFill>
        <p:spPr bwMode="auto">
          <a:xfrm>
            <a:off x="2057400" y="1752600"/>
            <a:ext cx="48006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Date Placeholder 3">
            <a:extLst>
              <a:ext uri="{FF2B5EF4-FFF2-40B4-BE49-F238E27FC236}">
                <a16:creationId xmlns:a16="http://schemas.microsoft.com/office/drawing/2014/main" id="{BF9E8AFF-E169-8FDA-11CC-A25D87B333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1A7A8A-6058-644F-9372-CCA39EA454E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65EF3850-9EFE-1CEA-B8FC-D0C417E4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8026A-9BD8-734A-AD97-07E8455F01A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6E30106-811C-C110-7505-073D7C27C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Dealing with Resistance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CE63EF2-ADB6-28E9-8771-2A1A6E12E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Selective Technology Scaling</a:t>
            </a: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Use Better Interconnect Materials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reduce average wire-length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e.g. copper, silicides</a:t>
            </a:r>
            <a:endParaRPr lang="en-US" altLang="en-US" b="1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ea typeface="ＭＳ Ｐゴシック" panose="020B0600070205080204" pitchFamily="34" charset="-128"/>
              </a:rPr>
              <a:t>More Interconnect Layers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reduce average wire-length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Date Placeholder 3">
            <a:extLst>
              <a:ext uri="{FF2B5EF4-FFF2-40B4-BE49-F238E27FC236}">
                <a16:creationId xmlns:a16="http://schemas.microsoft.com/office/drawing/2014/main" id="{4B2C5677-0DCB-4AE1-4A33-2CCF1D8C69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08D0F-13C7-4644-B24A-479B00A3A9B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743171C2-F172-4A01-04F2-DE7DD382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7B0791-6EF5-5A48-A363-C78FD5B203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BA02268-C3D8-8600-B2A8-EBD05D4DB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Advanced Process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0.18,  0.13µ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335710E-F0FF-9F63-9435-D6DA4B5CD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Advanced Processes offer different material such silicide, high conductive material (Mixture of silicon and metal)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Gates of MOS are fabricated with top layer of Silicide to reduce the gate resistance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Recently Metal gate transistor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Date Placeholder 2">
            <a:extLst>
              <a:ext uri="{FF2B5EF4-FFF2-40B4-BE49-F238E27FC236}">
                <a16:creationId xmlns:a16="http://schemas.microsoft.com/office/drawing/2014/main" id="{53E3E3CC-54A9-F0AE-65D0-5BEB77738D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27BF56-08E0-0E44-98E5-98C15FFB757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id="{2F34C6AC-990F-8B9D-25CB-B11C2A03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004A40-C757-734B-81FD-01867C8B553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F234679-5E2F-1FEF-1AF2-F22CDA8A5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Polycide Gate MOSFET</a:t>
            </a:r>
          </a:p>
        </p:txBody>
      </p:sp>
      <p:sp>
        <p:nvSpPr>
          <p:cNvPr id="67588" name="Freeform 3">
            <a:extLst>
              <a:ext uri="{FF2B5EF4-FFF2-40B4-BE49-F238E27FC236}">
                <a16:creationId xmlns:a16="http://schemas.microsoft.com/office/drawing/2014/main" id="{78B2B03E-0265-D572-C3DE-93A61DDD26A1}"/>
              </a:ext>
            </a:extLst>
          </p:cNvPr>
          <p:cNvSpPr>
            <a:spLocks/>
          </p:cNvSpPr>
          <p:nvPr/>
        </p:nvSpPr>
        <p:spPr bwMode="auto">
          <a:xfrm>
            <a:off x="3275013" y="1905000"/>
            <a:ext cx="2663825" cy="533400"/>
          </a:xfrm>
          <a:custGeom>
            <a:avLst/>
            <a:gdLst>
              <a:gd name="T0" fmla="*/ 2147483646 w 1678"/>
              <a:gd name="T1" fmla="*/ 0 h 336"/>
              <a:gd name="T2" fmla="*/ 2147483646 w 1678"/>
              <a:gd name="T3" fmla="*/ 2147483646 h 336"/>
              <a:gd name="T4" fmla="*/ 2147483646 w 1678"/>
              <a:gd name="T5" fmla="*/ 2147483646 h 336"/>
              <a:gd name="T6" fmla="*/ 2147483646 w 1678"/>
              <a:gd name="T7" fmla="*/ 2147483646 h 336"/>
              <a:gd name="T8" fmla="*/ 0 w 1678"/>
              <a:gd name="T9" fmla="*/ 2147483646 h 336"/>
              <a:gd name="T10" fmla="*/ 0 w 1678"/>
              <a:gd name="T11" fmla="*/ 2147483646 h 336"/>
              <a:gd name="T12" fmla="*/ 0 w 1678"/>
              <a:gd name="T13" fmla="*/ 2147483646 h 336"/>
              <a:gd name="T14" fmla="*/ 2147483646 w 1678"/>
              <a:gd name="T15" fmla="*/ 2147483646 h 336"/>
              <a:gd name="T16" fmla="*/ 2147483646 w 1678"/>
              <a:gd name="T17" fmla="*/ 2147483646 h 336"/>
              <a:gd name="T18" fmla="*/ 2147483646 w 1678"/>
              <a:gd name="T19" fmla="*/ 2147483646 h 336"/>
              <a:gd name="T20" fmla="*/ 2147483646 w 1678"/>
              <a:gd name="T21" fmla="*/ 2147483646 h 336"/>
              <a:gd name="T22" fmla="*/ 2147483646 w 1678"/>
              <a:gd name="T23" fmla="*/ 2147483646 h 336"/>
              <a:gd name="T24" fmla="*/ 2147483646 w 1678"/>
              <a:gd name="T25" fmla="*/ 2147483646 h 336"/>
              <a:gd name="T26" fmla="*/ 2147483646 w 1678"/>
              <a:gd name="T27" fmla="*/ 2147483646 h 336"/>
              <a:gd name="T28" fmla="*/ 2147483646 w 1678"/>
              <a:gd name="T29" fmla="*/ 2147483646 h 336"/>
              <a:gd name="T30" fmla="*/ 2147483646 w 1678"/>
              <a:gd name="T31" fmla="*/ 2147483646 h 336"/>
              <a:gd name="T32" fmla="*/ 2147483646 w 1678"/>
              <a:gd name="T33" fmla="*/ 2147483646 h 336"/>
              <a:gd name="T34" fmla="*/ 2147483646 w 1678"/>
              <a:gd name="T35" fmla="*/ 2147483646 h 336"/>
              <a:gd name="T36" fmla="*/ 2147483646 w 1678"/>
              <a:gd name="T37" fmla="*/ 2147483646 h 336"/>
              <a:gd name="T38" fmla="*/ 2147483646 w 1678"/>
              <a:gd name="T39" fmla="*/ 2147483646 h 336"/>
              <a:gd name="T40" fmla="*/ 2147483646 w 1678"/>
              <a:gd name="T41" fmla="*/ 2147483646 h 336"/>
              <a:gd name="T42" fmla="*/ 2147483646 w 1678"/>
              <a:gd name="T43" fmla="*/ 2147483646 h 336"/>
              <a:gd name="T44" fmla="*/ 2147483646 w 1678"/>
              <a:gd name="T45" fmla="*/ 0 h 336"/>
              <a:gd name="T46" fmla="*/ 2147483646 w 1678"/>
              <a:gd name="T47" fmla="*/ 0 h 336"/>
              <a:gd name="T48" fmla="*/ 2147483646 w 1678"/>
              <a:gd name="T49" fmla="*/ 0 h 3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78"/>
              <a:gd name="T76" fmla="*/ 0 h 336"/>
              <a:gd name="T77" fmla="*/ 1678 w 1678"/>
              <a:gd name="T78" fmla="*/ 336 h 3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78" h="336">
                <a:moveTo>
                  <a:pt x="144" y="0"/>
                </a:moveTo>
                <a:lnTo>
                  <a:pt x="88" y="16"/>
                </a:lnTo>
                <a:lnTo>
                  <a:pt x="40" y="48"/>
                </a:lnTo>
                <a:lnTo>
                  <a:pt x="16" y="88"/>
                </a:lnTo>
                <a:lnTo>
                  <a:pt x="0" y="144"/>
                </a:lnTo>
                <a:lnTo>
                  <a:pt x="0" y="168"/>
                </a:lnTo>
                <a:lnTo>
                  <a:pt x="0" y="192"/>
                </a:lnTo>
                <a:lnTo>
                  <a:pt x="16" y="248"/>
                </a:lnTo>
                <a:lnTo>
                  <a:pt x="40" y="296"/>
                </a:lnTo>
                <a:lnTo>
                  <a:pt x="88" y="328"/>
                </a:lnTo>
                <a:lnTo>
                  <a:pt x="144" y="336"/>
                </a:lnTo>
                <a:lnTo>
                  <a:pt x="839" y="336"/>
                </a:lnTo>
                <a:lnTo>
                  <a:pt x="1534" y="336"/>
                </a:lnTo>
                <a:lnTo>
                  <a:pt x="1590" y="328"/>
                </a:lnTo>
                <a:lnTo>
                  <a:pt x="1638" y="296"/>
                </a:lnTo>
                <a:lnTo>
                  <a:pt x="1670" y="248"/>
                </a:lnTo>
                <a:lnTo>
                  <a:pt x="1678" y="192"/>
                </a:lnTo>
                <a:lnTo>
                  <a:pt x="1678" y="168"/>
                </a:lnTo>
                <a:lnTo>
                  <a:pt x="1678" y="144"/>
                </a:lnTo>
                <a:lnTo>
                  <a:pt x="1670" y="88"/>
                </a:lnTo>
                <a:lnTo>
                  <a:pt x="1638" y="48"/>
                </a:lnTo>
                <a:lnTo>
                  <a:pt x="1590" y="16"/>
                </a:lnTo>
                <a:lnTo>
                  <a:pt x="1534" y="0"/>
                </a:lnTo>
                <a:lnTo>
                  <a:pt x="839" y="0"/>
                </a:lnTo>
                <a:lnTo>
                  <a:pt x="144" y="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89" name="Freeform 4">
            <a:extLst>
              <a:ext uri="{FF2B5EF4-FFF2-40B4-BE49-F238E27FC236}">
                <a16:creationId xmlns:a16="http://schemas.microsoft.com/office/drawing/2014/main" id="{50FF076E-CF28-19B2-2BEE-C60DE440F225}"/>
              </a:ext>
            </a:extLst>
          </p:cNvPr>
          <p:cNvSpPr>
            <a:spLocks/>
          </p:cNvSpPr>
          <p:nvPr/>
        </p:nvSpPr>
        <p:spPr bwMode="auto">
          <a:xfrm>
            <a:off x="3275013" y="1905000"/>
            <a:ext cx="2676525" cy="546100"/>
          </a:xfrm>
          <a:custGeom>
            <a:avLst/>
            <a:gdLst>
              <a:gd name="T0" fmla="*/ 2147483646 w 1686"/>
              <a:gd name="T1" fmla="*/ 2147483646 h 344"/>
              <a:gd name="T2" fmla="*/ 2147483646 w 1686"/>
              <a:gd name="T3" fmla="*/ 2147483646 h 344"/>
              <a:gd name="T4" fmla="*/ 2147483646 w 1686"/>
              <a:gd name="T5" fmla="*/ 2147483646 h 344"/>
              <a:gd name="T6" fmla="*/ 2147483646 w 1686"/>
              <a:gd name="T7" fmla="*/ 2147483646 h 344"/>
              <a:gd name="T8" fmla="*/ 2147483646 w 1686"/>
              <a:gd name="T9" fmla="*/ 2147483646 h 344"/>
              <a:gd name="T10" fmla="*/ 2147483646 w 1686"/>
              <a:gd name="T11" fmla="*/ 2147483646 h 344"/>
              <a:gd name="T12" fmla="*/ 2147483646 w 1686"/>
              <a:gd name="T13" fmla="*/ 2147483646 h 344"/>
              <a:gd name="T14" fmla="*/ 2147483646 w 1686"/>
              <a:gd name="T15" fmla="*/ 2147483646 h 344"/>
              <a:gd name="T16" fmla="*/ 2147483646 w 1686"/>
              <a:gd name="T17" fmla="*/ 2147483646 h 344"/>
              <a:gd name="T18" fmla="*/ 2147483646 w 1686"/>
              <a:gd name="T19" fmla="*/ 2147483646 h 344"/>
              <a:gd name="T20" fmla="*/ 2147483646 w 1686"/>
              <a:gd name="T21" fmla="*/ 2147483646 h 344"/>
              <a:gd name="T22" fmla="*/ 2147483646 w 1686"/>
              <a:gd name="T23" fmla="*/ 2147483646 h 344"/>
              <a:gd name="T24" fmla="*/ 2147483646 w 1686"/>
              <a:gd name="T25" fmla="*/ 2147483646 h 344"/>
              <a:gd name="T26" fmla="*/ 2147483646 w 1686"/>
              <a:gd name="T27" fmla="*/ 2147483646 h 344"/>
              <a:gd name="T28" fmla="*/ 2147483646 w 1686"/>
              <a:gd name="T29" fmla="*/ 2147483646 h 344"/>
              <a:gd name="T30" fmla="*/ 2147483646 w 1686"/>
              <a:gd name="T31" fmla="*/ 2147483646 h 344"/>
              <a:gd name="T32" fmla="*/ 2147483646 w 1686"/>
              <a:gd name="T33" fmla="*/ 2147483646 h 344"/>
              <a:gd name="T34" fmla="*/ 2147483646 w 1686"/>
              <a:gd name="T35" fmla="*/ 2147483646 h 344"/>
              <a:gd name="T36" fmla="*/ 2147483646 w 1686"/>
              <a:gd name="T37" fmla="*/ 2147483646 h 344"/>
              <a:gd name="T38" fmla="*/ 2147483646 w 1686"/>
              <a:gd name="T39" fmla="*/ 2147483646 h 344"/>
              <a:gd name="T40" fmla="*/ 2147483646 w 1686"/>
              <a:gd name="T41" fmla="*/ 2147483646 h 344"/>
              <a:gd name="T42" fmla="*/ 2147483646 w 1686"/>
              <a:gd name="T43" fmla="*/ 2147483646 h 344"/>
              <a:gd name="T44" fmla="*/ 2147483646 w 1686"/>
              <a:gd name="T45" fmla="*/ 2147483646 h 344"/>
              <a:gd name="T46" fmla="*/ 2147483646 w 1686"/>
              <a:gd name="T47" fmla="*/ 2147483646 h 344"/>
              <a:gd name="T48" fmla="*/ 2147483646 w 1686"/>
              <a:gd name="T49" fmla="*/ 0 h 344"/>
              <a:gd name="T50" fmla="*/ 2147483646 w 1686"/>
              <a:gd name="T51" fmla="*/ 0 h 344"/>
              <a:gd name="T52" fmla="*/ 2147483646 w 1686"/>
              <a:gd name="T53" fmla="*/ 2147483646 h 344"/>
              <a:gd name="T54" fmla="*/ 2147483646 w 1686"/>
              <a:gd name="T55" fmla="*/ 2147483646 h 344"/>
              <a:gd name="T56" fmla="*/ 2147483646 w 1686"/>
              <a:gd name="T57" fmla="*/ 2147483646 h 344"/>
              <a:gd name="T58" fmla="*/ 2147483646 w 1686"/>
              <a:gd name="T59" fmla="*/ 2147483646 h 344"/>
              <a:gd name="T60" fmla="*/ 2147483646 w 1686"/>
              <a:gd name="T61" fmla="*/ 2147483646 h 344"/>
              <a:gd name="T62" fmla="*/ 2147483646 w 1686"/>
              <a:gd name="T63" fmla="*/ 2147483646 h 344"/>
              <a:gd name="T64" fmla="*/ 2147483646 w 1686"/>
              <a:gd name="T65" fmla="*/ 2147483646 h 344"/>
              <a:gd name="T66" fmla="*/ 2147483646 w 1686"/>
              <a:gd name="T67" fmla="*/ 2147483646 h 344"/>
              <a:gd name="T68" fmla="*/ 2147483646 w 1686"/>
              <a:gd name="T69" fmla="*/ 2147483646 h 344"/>
              <a:gd name="T70" fmla="*/ 2147483646 w 1686"/>
              <a:gd name="T71" fmla="*/ 2147483646 h 344"/>
              <a:gd name="T72" fmla="*/ 2147483646 w 1686"/>
              <a:gd name="T73" fmla="*/ 2147483646 h 344"/>
              <a:gd name="T74" fmla="*/ 2147483646 w 1686"/>
              <a:gd name="T75" fmla="*/ 2147483646 h 344"/>
              <a:gd name="T76" fmla="*/ 2147483646 w 1686"/>
              <a:gd name="T77" fmla="*/ 2147483646 h 344"/>
              <a:gd name="T78" fmla="*/ 2147483646 w 1686"/>
              <a:gd name="T79" fmla="*/ 2147483646 h 344"/>
              <a:gd name="T80" fmla="*/ 2147483646 w 1686"/>
              <a:gd name="T81" fmla="*/ 2147483646 h 344"/>
              <a:gd name="T82" fmla="*/ 0 w 1686"/>
              <a:gd name="T83" fmla="*/ 2147483646 h 344"/>
              <a:gd name="T84" fmla="*/ 0 w 1686"/>
              <a:gd name="T85" fmla="*/ 2147483646 h 344"/>
              <a:gd name="T86" fmla="*/ 0 w 1686"/>
              <a:gd name="T87" fmla="*/ 2147483646 h 344"/>
              <a:gd name="T88" fmla="*/ 2147483646 w 1686"/>
              <a:gd name="T89" fmla="*/ 2147483646 h 344"/>
              <a:gd name="T90" fmla="*/ 2147483646 w 1686"/>
              <a:gd name="T91" fmla="*/ 2147483646 h 344"/>
              <a:gd name="T92" fmla="*/ 2147483646 w 1686"/>
              <a:gd name="T93" fmla="*/ 2147483646 h 344"/>
              <a:gd name="T94" fmla="*/ 2147483646 w 1686"/>
              <a:gd name="T95" fmla="*/ 0 h 3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686"/>
              <a:gd name="T145" fmla="*/ 0 h 344"/>
              <a:gd name="T146" fmla="*/ 1686 w 1686"/>
              <a:gd name="T147" fmla="*/ 344 h 34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686" h="344">
                <a:moveTo>
                  <a:pt x="144" y="8"/>
                </a:moveTo>
                <a:lnTo>
                  <a:pt x="88" y="24"/>
                </a:lnTo>
                <a:lnTo>
                  <a:pt x="96" y="24"/>
                </a:lnTo>
                <a:lnTo>
                  <a:pt x="48" y="56"/>
                </a:lnTo>
                <a:lnTo>
                  <a:pt x="24" y="96"/>
                </a:lnTo>
                <a:lnTo>
                  <a:pt x="24" y="88"/>
                </a:lnTo>
                <a:lnTo>
                  <a:pt x="8" y="144"/>
                </a:lnTo>
                <a:lnTo>
                  <a:pt x="8" y="168"/>
                </a:lnTo>
                <a:lnTo>
                  <a:pt x="8" y="192"/>
                </a:lnTo>
                <a:lnTo>
                  <a:pt x="24" y="248"/>
                </a:lnTo>
                <a:lnTo>
                  <a:pt x="48" y="296"/>
                </a:lnTo>
                <a:lnTo>
                  <a:pt x="96" y="328"/>
                </a:lnTo>
                <a:lnTo>
                  <a:pt x="88" y="328"/>
                </a:lnTo>
                <a:lnTo>
                  <a:pt x="144" y="336"/>
                </a:lnTo>
                <a:lnTo>
                  <a:pt x="839" y="336"/>
                </a:lnTo>
                <a:lnTo>
                  <a:pt x="1534" y="336"/>
                </a:lnTo>
                <a:lnTo>
                  <a:pt x="1590" y="328"/>
                </a:lnTo>
                <a:lnTo>
                  <a:pt x="1638" y="296"/>
                </a:lnTo>
                <a:lnTo>
                  <a:pt x="1670" y="248"/>
                </a:lnTo>
                <a:lnTo>
                  <a:pt x="1678" y="192"/>
                </a:lnTo>
                <a:lnTo>
                  <a:pt x="1678" y="168"/>
                </a:lnTo>
                <a:lnTo>
                  <a:pt x="1678" y="144"/>
                </a:lnTo>
                <a:lnTo>
                  <a:pt x="1670" y="88"/>
                </a:lnTo>
                <a:lnTo>
                  <a:pt x="1670" y="96"/>
                </a:lnTo>
                <a:lnTo>
                  <a:pt x="1638" y="56"/>
                </a:lnTo>
                <a:lnTo>
                  <a:pt x="1590" y="24"/>
                </a:lnTo>
                <a:lnTo>
                  <a:pt x="1534" y="8"/>
                </a:lnTo>
                <a:lnTo>
                  <a:pt x="839" y="8"/>
                </a:lnTo>
                <a:lnTo>
                  <a:pt x="144" y="8"/>
                </a:lnTo>
                <a:lnTo>
                  <a:pt x="144" y="0"/>
                </a:lnTo>
                <a:lnTo>
                  <a:pt x="839" y="0"/>
                </a:lnTo>
                <a:lnTo>
                  <a:pt x="1534" y="0"/>
                </a:lnTo>
                <a:lnTo>
                  <a:pt x="1590" y="16"/>
                </a:lnTo>
                <a:lnTo>
                  <a:pt x="1598" y="16"/>
                </a:lnTo>
                <a:lnTo>
                  <a:pt x="1646" y="48"/>
                </a:lnTo>
                <a:lnTo>
                  <a:pt x="1678" y="88"/>
                </a:lnTo>
                <a:lnTo>
                  <a:pt x="1686" y="144"/>
                </a:lnTo>
                <a:lnTo>
                  <a:pt x="1686" y="168"/>
                </a:lnTo>
                <a:lnTo>
                  <a:pt x="1686" y="192"/>
                </a:lnTo>
                <a:lnTo>
                  <a:pt x="1678" y="248"/>
                </a:lnTo>
                <a:lnTo>
                  <a:pt x="1678" y="256"/>
                </a:lnTo>
                <a:lnTo>
                  <a:pt x="1646" y="304"/>
                </a:lnTo>
                <a:lnTo>
                  <a:pt x="1598" y="336"/>
                </a:lnTo>
                <a:lnTo>
                  <a:pt x="1590" y="336"/>
                </a:lnTo>
                <a:lnTo>
                  <a:pt x="1534" y="344"/>
                </a:lnTo>
                <a:lnTo>
                  <a:pt x="839" y="344"/>
                </a:lnTo>
                <a:lnTo>
                  <a:pt x="144" y="344"/>
                </a:lnTo>
                <a:lnTo>
                  <a:pt x="88" y="336"/>
                </a:lnTo>
                <a:lnTo>
                  <a:pt x="40" y="304"/>
                </a:lnTo>
                <a:lnTo>
                  <a:pt x="40" y="296"/>
                </a:lnTo>
                <a:lnTo>
                  <a:pt x="16" y="248"/>
                </a:lnTo>
                <a:lnTo>
                  <a:pt x="0" y="192"/>
                </a:lnTo>
                <a:lnTo>
                  <a:pt x="0" y="168"/>
                </a:lnTo>
                <a:lnTo>
                  <a:pt x="0" y="144"/>
                </a:lnTo>
                <a:lnTo>
                  <a:pt x="16" y="88"/>
                </a:lnTo>
                <a:lnTo>
                  <a:pt x="40" y="48"/>
                </a:lnTo>
                <a:lnTo>
                  <a:pt x="88" y="16"/>
                </a:lnTo>
                <a:lnTo>
                  <a:pt x="144" y="0"/>
                </a:lnTo>
                <a:lnTo>
                  <a:pt x="144" y="8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Freeform 5">
            <a:extLst>
              <a:ext uri="{FF2B5EF4-FFF2-40B4-BE49-F238E27FC236}">
                <a16:creationId xmlns:a16="http://schemas.microsoft.com/office/drawing/2014/main" id="{2D42D8D7-8FB5-8EA0-3EED-31591887EAAE}"/>
              </a:ext>
            </a:extLst>
          </p:cNvPr>
          <p:cNvSpPr>
            <a:spLocks/>
          </p:cNvSpPr>
          <p:nvPr/>
        </p:nvSpPr>
        <p:spPr bwMode="auto">
          <a:xfrm>
            <a:off x="3503613" y="1905000"/>
            <a:ext cx="1587" cy="12700"/>
          </a:xfrm>
          <a:custGeom>
            <a:avLst/>
            <a:gdLst>
              <a:gd name="T0" fmla="*/ 0 w 1587"/>
              <a:gd name="T1" fmla="*/ 2147483646 h 8"/>
              <a:gd name="T2" fmla="*/ 0 w 1587"/>
              <a:gd name="T3" fmla="*/ 2147483646 h 8"/>
              <a:gd name="T4" fmla="*/ 0 w 1587"/>
              <a:gd name="T5" fmla="*/ 2147483646 h 8"/>
              <a:gd name="T6" fmla="*/ 0 w 1587"/>
              <a:gd name="T7" fmla="*/ 0 h 8"/>
              <a:gd name="T8" fmla="*/ 0 w 1587"/>
              <a:gd name="T9" fmla="*/ 0 h 8"/>
              <a:gd name="T10" fmla="*/ 0 w 1587"/>
              <a:gd name="T11" fmla="*/ 0 h 8"/>
              <a:gd name="T12" fmla="*/ 0 w 1587"/>
              <a:gd name="T13" fmla="*/ 214748364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7"/>
              <a:gd name="T22" fmla="*/ 0 h 8"/>
              <a:gd name="T23" fmla="*/ 1587 w 158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7" h="8">
                <a:moveTo>
                  <a:pt x="0" y="8"/>
                </a:move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Rectangle 6">
            <a:extLst>
              <a:ext uri="{FF2B5EF4-FFF2-40B4-BE49-F238E27FC236}">
                <a16:creationId xmlns:a16="http://schemas.microsoft.com/office/drawing/2014/main" id="{F1AC7CA4-1087-4416-8FAD-54E61A3E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4178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2" name="Rectangle 7">
            <a:extLst>
              <a:ext uri="{FF2B5EF4-FFF2-40B4-BE49-F238E27FC236}">
                <a16:creationId xmlns:a16="http://schemas.microsoft.com/office/drawing/2014/main" id="{D1FCD8C6-96BA-1F01-5479-A1301C1EC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34178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3" name="Rectangle 8">
            <a:extLst>
              <a:ext uri="{FF2B5EF4-FFF2-40B4-BE49-F238E27FC236}">
                <a16:creationId xmlns:a16="http://schemas.microsoft.com/office/drawing/2014/main" id="{81C9F497-4B6A-4A2A-4521-E10F898C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417888"/>
            <a:ext cx="655955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4" name="Rectangle 9">
            <a:extLst>
              <a:ext uri="{FF2B5EF4-FFF2-40B4-BE49-F238E27FC236}">
                <a16:creationId xmlns:a16="http://schemas.microsoft.com/office/drawing/2014/main" id="{C369D1EB-B634-BF97-C1A4-8D53D8B7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3417888"/>
            <a:ext cx="12700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5" name="Freeform 11">
            <a:extLst>
              <a:ext uri="{FF2B5EF4-FFF2-40B4-BE49-F238E27FC236}">
                <a16:creationId xmlns:a16="http://schemas.microsoft.com/office/drawing/2014/main" id="{741D4D50-51CB-69E2-BEA7-FB4FC29E5A72}"/>
              </a:ext>
            </a:extLst>
          </p:cNvPr>
          <p:cNvSpPr>
            <a:spLocks/>
          </p:cNvSpPr>
          <p:nvPr/>
        </p:nvSpPr>
        <p:spPr bwMode="auto">
          <a:xfrm>
            <a:off x="6256338" y="4510088"/>
            <a:ext cx="152400" cy="76200"/>
          </a:xfrm>
          <a:custGeom>
            <a:avLst/>
            <a:gdLst>
              <a:gd name="T0" fmla="*/ 0 w 96"/>
              <a:gd name="T1" fmla="*/ 0 h 48"/>
              <a:gd name="T2" fmla="*/ 2147483646 w 96"/>
              <a:gd name="T3" fmla="*/ 2147483646 h 48"/>
              <a:gd name="T4" fmla="*/ 2147483646 w 96"/>
              <a:gd name="T5" fmla="*/ 2147483646 h 48"/>
              <a:gd name="T6" fmla="*/ 2147483646 w 96"/>
              <a:gd name="T7" fmla="*/ 2147483646 h 48"/>
              <a:gd name="T8" fmla="*/ 2147483646 w 96"/>
              <a:gd name="T9" fmla="*/ 2147483646 h 48"/>
              <a:gd name="T10" fmla="*/ 0 w 96"/>
              <a:gd name="T11" fmla="*/ 2147483646 h 48"/>
              <a:gd name="T12" fmla="*/ 0 w 96"/>
              <a:gd name="T13" fmla="*/ 0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"/>
              <a:gd name="T22" fmla="*/ 0 h 48"/>
              <a:gd name="T23" fmla="*/ 96 w 96"/>
              <a:gd name="T24" fmla="*/ 48 h 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" h="48">
                <a:moveTo>
                  <a:pt x="0" y="0"/>
                </a:moveTo>
                <a:lnTo>
                  <a:pt x="96" y="40"/>
                </a:lnTo>
                <a:lnTo>
                  <a:pt x="96" y="4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Rectangle 12">
            <a:extLst>
              <a:ext uri="{FF2B5EF4-FFF2-40B4-BE49-F238E27FC236}">
                <a16:creationId xmlns:a16="http://schemas.microsoft.com/office/drawing/2014/main" id="{BBC6082F-68E9-5B18-EE49-0E354712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457358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7" name="Rectangle 13">
            <a:extLst>
              <a:ext uri="{FF2B5EF4-FFF2-40B4-BE49-F238E27FC236}">
                <a16:creationId xmlns:a16="http://schemas.microsoft.com/office/drawing/2014/main" id="{2A897BD2-0AFA-8B8A-8623-2D27045A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4573588"/>
            <a:ext cx="15240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8" name="Rectangle 14">
            <a:extLst>
              <a:ext uri="{FF2B5EF4-FFF2-40B4-BE49-F238E27FC236}">
                <a16:creationId xmlns:a16="http://schemas.microsoft.com/office/drawing/2014/main" id="{33B9CC8A-35D0-6726-2618-A8E23AAD3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457358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9" name="Rectangle 15">
            <a:extLst>
              <a:ext uri="{FF2B5EF4-FFF2-40B4-BE49-F238E27FC236}">
                <a16:creationId xmlns:a16="http://schemas.microsoft.com/office/drawing/2014/main" id="{7FFBB6F7-85AD-F548-E1F8-5F255150F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45735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0" name="Rectangle 16">
            <a:extLst>
              <a:ext uri="{FF2B5EF4-FFF2-40B4-BE49-F238E27FC236}">
                <a16:creationId xmlns:a16="http://schemas.microsoft.com/office/drawing/2014/main" id="{6A836505-9690-F96D-139C-6F19041A0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4573588"/>
            <a:ext cx="1230312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1" name="Rectangle 17">
            <a:extLst>
              <a:ext uri="{FF2B5EF4-FFF2-40B4-BE49-F238E27FC236}">
                <a16:creationId xmlns:a16="http://schemas.microsoft.com/office/drawing/2014/main" id="{911E4CEF-EF66-0C54-CB1F-F7133C61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3417888"/>
            <a:ext cx="12700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2" name="Freeform 19">
            <a:extLst>
              <a:ext uri="{FF2B5EF4-FFF2-40B4-BE49-F238E27FC236}">
                <a16:creationId xmlns:a16="http://schemas.microsoft.com/office/drawing/2014/main" id="{D267FCFE-A92D-6721-3526-159F93AB0760}"/>
              </a:ext>
            </a:extLst>
          </p:cNvPr>
          <p:cNvSpPr>
            <a:spLocks/>
          </p:cNvSpPr>
          <p:nvPr/>
        </p:nvSpPr>
        <p:spPr bwMode="auto">
          <a:xfrm>
            <a:off x="2817813" y="4510088"/>
            <a:ext cx="139700" cy="76200"/>
          </a:xfrm>
          <a:custGeom>
            <a:avLst/>
            <a:gdLst>
              <a:gd name="T0" fmla="*/ 2147483646 w 88"/>
              <a:gd name="T1" fmla="*/ 2147483646 h 48"/>
              <a:gd name="T2" fmla="*/ 0 w 88"/>
              <a:gd name="T3" fmla="*/ 2147483646 h 48"/>
              <a:gd name="T4" fmla="*/ 0 w 88"/>
              <a:gd name="T5" fmla="*/ 2147483646 h 48"/>
              <a:gd name="T6" fmla="*/ 0 w 88"/>
              <a:gd name="T7" fmla="*/ 2147483646 h 48"/>
              <a:gd name="T8" fmla="*/ 0 w 88"/>
              <a:gd name="T9" fmla="*/ 2147483646 h 48"/>
              <a:gd name="T10" fmla="*/ 2147483646 w 88"/>
              <a:gd name="T11" fmla="*/ 0 h 48"/>
              <a:gd name="T12" fmla="*/ 2147483646 w 88"/>
              <a:gd name="T13" fmla="*/ 2147483646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"/>
              <a:gd name="T22" fmla="*/ 0 h 48"/>
              <a:gd name="T23" fmla="*/ 88 w 88"/>
              <a:gd name="T24" fmla="*/ 48 h 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" h="48">
                <a:moveTo>
                  <a:pt x="88" y="8"/>
                </a:moveTo>
                <a:lnTo>
                  <a:pt x="0" y="48"/>
                </a:lnTo>
                <a:lnTo>
                  <a:pt x="0" y="40"/>
                </a:lnTo>
                <a:lnTo>
                  <a:pt x="88" y="0"/>
                </a:lnTo>
                <a:lnTo>
                  <a:pt x="88" y="8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3" name="Rectangle 20">
            <a:extLst>
              <a:ext uri="{FF2B5EF4-FFF2-40B4-BE49-F238E27FC236}">
                <a16:creationId xmlns:a16="http://schemas.microsoft.com/office/drawing/2014/main" id="{FEEDD442-C516-3751-8664-720A77B6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457358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4" name="Rectangle 21">
            <a:extLst>
              <a:ext uri="{FF2B5EF4-FFF2-40B4-BE49-F238E27FC236}">
                <a16:creationId xmlns:a16="http://schemas.microsoft.com/office/drawing/2014/main" id="{094A4919-EA5A-7C23-3B4B-4E5600CB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4573588"/>
            <a:ext cx="15240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5" name="Rectangle 22">
            <a:extLst>
              <a:ext uri="{FF2B5EF4-FFF2-40B4-BE49-F238E27FC236}">
                <a16:creationId xmlns:a16="http://schemas.microsoft.com/office/drawing/2014/main" id="{C3DC5D85-B9F8-694A-7BE6-5642C4FA7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457358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6" name="Rectangle 23">
            <a:extLst>
              <a:ext uri="{FF2B5EF4-FFF2-40B4-BE49-F238E27FC236}">
                <a16:creationId xmlns:a16="http://schemas.microsoft.com/office/drawing/2014/main" id="{99682F62-4136-AAD5-3FF8-72B1029F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45735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7" name="Rectangle 24">
            <a:extLst>
              <a:ext uri="{FF2B5EF4-FFF2-40B4-BE49-F238E27FC236}">
                <a16:creationId xmlns:a16="http://schemas.microsoft.com/office/drawing/2014/main" id="{3A6E3D02-959C-26FC-4914-4EE32CE5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4573588"/>
            <a:ext cx="1230313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8" name="Rectangle 25">
            <a:extLst>
              <a:ext uri="{FF2B5EF4-FFF2-40B4-BE49-F238E27FC236}">
                <a16:creationId xmlns:a16="http://schemas.microsoft.com/office/drawing/2014/main" id="{FF22FDF9-5BB0-93F4-942C-7ECD6F08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2663825" cy="533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9" name="Rectangle 26">
            <a:extLst>
              <a:ext uri="{FF2B5EF4-FFF2-40B4-BE49-F238E27FC236}">
                <a16:creationId xmlns:a16="http://schemas.microsoft.com/office/drawing/2014/main" id="{5A392D44-6038-23FA-F456-C4C782C9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2676525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0" name="Rectangle 27">
            <a:extLst>
              <a:ext uri="{FF2B5EF4-FFF2-40B4-BE49-F238E27FC236}">
                <a16:creationId xmlns:a16="http://schemas.microsoft.com/office/drawing/2014/main" id="{C7D58878-03A9-CD36-A72A-D4EC289DC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2884488"/>
            <a:ext cx="12700" cy="5461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1" name="Rectangle 28">
            <a:extLst>
              <a:ext uri="{FF2B5EF4-FFF2-40B4-BE49-F238E27FC236}">
                <a16:creationId xmlns:a16="http://schemas.microsoft.com/office/drawing/2014/main" id="{2BA0A93C-0690-BA26-139D-C66595976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3417888"/>
            <a:ext cx="2663825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2" name="Rectangle 29">
            <a:extLst>
              <a:ext uri="{FF2B5EF4-FFF2-40B4-BE49-F238E27FC236}">
                <a16:creationId xmlns:a16="http://schemas.microsoft.com/office/drawing/2014/main" id="{5A73AAFA-67E5-F25C-235C-696FE5F21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12700" cy="5334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3" name="Rectangle 30">
            <a:extLst>
              <a:ext uri="{FF2B5EF4-FFF2-40B4-BE49-F238E27FC236}">
                <a16:creationId xmlns:a16="http://schemas.microsoft.com/office/drawing/2014/main" id="{A58820A4-9919-36C0-5EBC-14E109F0F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362200"/>
            <a:ext cx="2663825" cy="522288"/>
          </a:xfrm>
          <a:prstGeom prst="rect">
            <a:avLst/>
          </a:prstGeom>
          <a:solidFill>
            <a:srgbClr val="C66B5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i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7614" name="Rectangle 31">
            <a:extLst>
              <a:ext uri="{FF2B5EF4-FFF2-40B4-BE49-F238E27FC236}">
                <a16:creationId xmlns:a16="http://schemas.microsoft.com/office/drawing/2014/main" id="{D92F7D96-94BD-B46B-9BFF-4B2AA553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362200"/>
            <a:ext cx="2676525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5" name="Rectangle 32">
            <a:extLst>
              <a:ext uri="{FF2B5EF4-FFF2-40B4-BE49-F238E27FC236}">
                <a16:creationId xmlns:a16="http://schemas.microsoft.com/office/drawing/2014/main" id="{98774984-DED8-AB63-150F-D5149545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2362200"/>
            <a:ext cx="12700" cy="5349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6" name="Rectangle 33">
            <a:extLst>
              <a:ext uri="{FF2B5EF4-FFF2-40B4-BE49-F238E27FC236}">
                <a16:creationId xmlns:a16="http://schemas.microsoft.com/office/drawing/2014/main" id="{5790321C-7621-DD31-E76F-ECF501F64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2663825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7" name="Rectangle 34">
            <a:extLst>
              <a:ext uri="{FF2B5EF4-FFF2-40B4-BE49-F238E27FC236}">
                <a16:creationId xmlns:a16="http://schemas.microsoft.com/office/drawing/2014/main" id="{B6615A8F-7E9B-546C-36D5-907E4727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362200"/>
            <a:ext cx="12700" cy="5222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8" name="Rectangle 35">
            <a:extLst>
              <a:ext uri="{FF2B5EF4-FFF2-40B4-BE49-F238E27FC236}">
                <a16:creationId xmlns:a16="http://schemas.microsoft.com/office/drawing/2014/main" id="{A4604C6F-65BE-827E-B097-80B286F4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37480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n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19" name="Rectangle 36">
            <a:extLst>
              <a:ext uri="{FF2B5EF4-FFF2-40B4-BE49-F238E27FC236}">
                <a16:creationId xmlns:a16="http://schemas.microsoft.com/office/drawing/2014/main" id="{883D1331-2EC7-7B27-6A94-2627390E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3709988"/>
            <a:ext cx="87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+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0" name="Rectangle 37">
            <a:extLst>
              <a:ext uri="{FF2B5EF4-FFF2-40B4-BE49-F238E27FC236}">
                <a16:creationId xmlns:a16="http://schemas.microsoft.com/office/drawing/2014/main" id="{184DF857-9C2A-B279-71B3-9419D3934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37480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n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1" name="Rectangle 38">
            <a:extLst>
              <a:ext uri="{FF2B5EF4-FFF2-40B4-BE49-F238E27FC236}">
                <a16:creationId xmlns:a16="http://schemas.microsoft.com/office/drawing/2014/main" id="{515E4DA1-6099-EAB9-3D3B-6F153284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3709988"/>
            <a:ext cx="87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+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2" name="Rectangle 39">
            <a:extLst>
              <a:ext uri="{FF2B5EF4-FFF2-40B4-BE49-F238E27FC236}">
                <a16:creationId xmlns:a16="http://schemas.microsoft.com/office/drawing/2014/main" id="{6985AFAC-2840-CA5F-3BE2-F54C15ACC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2897188"/>
            <a:ext cx="328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SiO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3" name="Rectangle 40">
            <a:extLst>
              <a:ext uri="{FF2B5EF4-FFF2-40B4-BE49-F238E27FC236}">
                <a16:creationId xmlns:a16="http://schemas.microsoft.com/office/drawing/2014/main" id="{05D722C0-3AB8-6BBC-E271-B74DC1343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298608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2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4" name="Rectangle 41">
            <a:extLst>
              <a:ext uri="{FF2B5EF4-FFF2-40B4-BE49-F238E27FC236}">
                <a16:creationId xmlns:a16="http://schemas.microsoft.com/office/drawing/2014/main" id="{18A80525-8A50-2CB9-C87E-ECB8405D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2273300"/>
            <a:ext cx="973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PolySilicon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5" name="Rectangle 42">
            <a:extLst>
              <a:ext uri="{FF2B5EF4-FFF2-40B4-BE49-F238E27FC236}">
                <a16:creationId xmlns:a16="http://schemas.microsoft.com/office/drawing/2014/main" id="{25D1A2CB-2031-E97E-B60D-2D89C15F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1663700"/>
            <a:ext cx="635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Silicide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6" name="Freeform 43">
            <a:extLst>
              <a:ext uri="{FF2B5EF4-FFF2-40B4-BE49-F238E27FC236}">
                <a16:creationId xmlns:a16="http://schemas.microsoft.com/office/drawing/2014/main" id="{14643CF1-5329-2D49-8309-C110509F9315}"/>
              </a:ext>
            </a:extLst>
          </p:cNvPr>
          <p:cNvSpPr>
            <a:spLocks/>
          </p:cNvSpPr>
          <p:nvPr/>
        </p:nvSpPr>
        <p:spPr bwMode="auto">
          <a:xfrm>
            <a:off x="4657725" y="2082800"/>
            <a:ext cx="76200" cy="101600"/>
          </a:xfrm>
          <a:custGeom>
            <a:avLst/>
            <a:gdLst>
              <a:gd name="T0" fmla="*/ 2147483646 w 48"/>
              <a:gd name="T1" fmla="*/ 2147483646 h 64"/>
              <a:gd name="T2" fmla="*/ 2147483646 w 48"/>
              <a:gd name="T3" fmla="*/ 2147483646 h 64"/>
              <a:gd name="T4" fmla="*/ 2147483646 w 48"/>
              <a:gd name="T5" fmla="*/ 2147483646 h 64"/>
              <a:gd name="T6" fmla="*/ 2147483646 w 48"/>
              <a:gd name="T7" fmla="*/ 2147483646 h 64"/>
              <a:gd name="T8" fmla="*/ 2147483646 w 48"/>
              <a:gd name="T9" fmla="*/ 2147483646 h 64"/>
              <a:gd name="T10" fmla="*/ 0 w 48"/>
              <a:gd name="T11" fmla="*/ 2147483646 h 64"/>
              <a:gd name="T12" fmla="*/ 0 w 48"/>
              <a:gd name="T13" fmla="*/ 2147483646 h 64"/>
              <a:gd name="T14" fmla="*/ 2147483646 w 48"/>
              <a:gd name="T15" fmla="*/ 2147483646 h 64"/>
              <a:gd name="T16" fmla="*/ 2147483646 w 48"/>
              <a:gd name="T17" fmla="*/ 0 h 64"/>
              <a:gd name="T18" fmla="*/ 2147483646 w 48"/>
              <a:gd name="T19" fmla="*/ 2147483646 h 64"/>
              <a:gd name="T20" fmla="*/ 2147483646 w 48"/>
              <a:gd name="T21" fmla="*/ 2147483646 h 64"/>
              <a:gd name="T22" fmla="*/ 2147483646 w 48"/>
              <a:gd name="T23" fmla="*/ 2147483646 h 64"/>
              <a:gd name="T24" fmla="*/ 0 w 48"/>
              <a:gd name="T25" fmla="*/ 2147483646 h 64"/>
              <a:gd name="T26" fmla="*/ 2147483646 w 48"/>
              <a:gd name="T27" fmla="*/ 2147483646 h 64"/>
              <a:gd name="T28" fmla="*/ 2147483646 w 48"/>
              <a:gd name="T29" fmla="*/ 2147483646 h 64"/>
              <a:gd name="T30" fmla="*/ 2147483646 w 48"/>
              <a:gd name="T31" fmla="*/ 2147483646 h 64"/>
              <a:gd name="T32" fmla="*/ 2147483646 w 48"/>
              <a:gd name="T33" fmla="*/ 2147483646 h 64"/>
              <a:gd name="T34" fmla="*/ 2147483646 w 48"/>
              <a:gd name="T35" fmla="*/ 2147483646 h 64"/>
              <a:gd name="T36" fmla="*/ 2147483646 w 48"/>
              <a:gd name="T37" fmla="*/ 2147483646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"/>
              <a:gd name="T58" fmla="*/ 0 h 64"/>
              <a:gd name="T59" fmla="*/ 48 w 48"/>
              <a:gd name="T60" fmla="*/ 64 h 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" h="64">
                <a:moveTo>
                  <a:pt x="48" y="40"/>
                </a:moveTo>
                <a:lnTo>
                  <a:pt x="48" y="64"/>
                </a:lnTo>
                <a:lnTo>
                  <a:pt x="8" y="48"/>
                </a:lnTo>
                <a:lnTo>
                  <a:pt x="0" y="40"/>
                </a:lnTo>
                <a:lnTo>
                  <a:pt x="32" y="8"/>
                </a:lnTo>
                <a:lnTo>
                  <a:pt x="40" y="0"/>
                </a:lnTo>
                <a:lnTo>
                  <a:pt x="40" y="16"/>
                </a:lnTo>
                <a:lnTo>
                  <a:pt x="8" y="48"/>
                </a:lnTo>
                <a:lnTo>
                  <a:pt x="0" y="40"/>
                </a:lnTo>
                <a:lnTo>
                  <a:pt x="8" y="40"/>
                </a:lnTo>
                <a:lnTo>
                  <a:pt x="48" y="56"/>
                </a:lnTo>
                <a:lnTo>
                  <a:pt x="48" y="64"/>
                </a:lnTo>
                <a:lnTo>
                  <a:pt x="40" y="64"/>
                </a:lnTo>
                <a:lnTo>
                  <a:pt x="40" y="40"/>
                </a:lnTo>
                <a:lnTo>
                  <a:pt x="48" y="4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7" name="Freeform 44">
            <a:extLst>
              <a:ext uri="{FF2B5EF4-FFF2-40B4-BE49-F238E27FC236}">
                <a16:creationId xmlns:a16="http://schemas.microsoft.com/office/drawing/2014/main" id="{0EDC631A-148F-DA3B-F161-B8999D78C959}"/>
              </a:ext>
            </a:extLst>
          </p:cNvPr>
          <p:cNvSpPr>
            <a:spLocks/>
          </p:cNvSpPr>
          <p:nvPr/>
        </p:nvSpPr>
        <p:spPr bwMode="auto">
          <a:xfrm>
            <a:off x="4708525" y="2108200"/>
            <a:ext cx="25400" cy="38100"/>
          </a:xfrm>
          <a:custGeom>
            <a:avLst/>
            <a:gdLst>
              <a:gd name="T0" fmla="*/ 2147483646 w 16"/>
              <a:gd name="T1" fmla="*/ 0 h 24"/>
              <a:gd name="T2" fmla="*/ 2147483646 w 16"/>
              <a:gd name="T3" fmla="*/ 2147483646 h 24"/>
              <a:gd name="T4" fmla="*/ 2147483646 w 16"/>
              <a:gd name="T5" fmla="*/ 2147483646 h 24"/>
              <a:gd name="T6" fmla="*/ 2147483646 w 16"/>
              <a:gd name="T7" fmla="*/ 2147483646 h 24"/>
              <a:gd name="T8" fmla="*/ 2147483646 w 16"/>
              <a:gd name="T9" fmla="*/ 2147483646 h 24"/>
              <a:gd name="T10" fmla="*/ 0 w 16"/>
              <a:gd name="T11" fmla="*/ 0 h 24"/>
              <a:gd name="T12" fmla="*/ 2147483646 w 16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24"/>
              <a:gd name="T23" fmla="*/ 16 w 16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24">
                <a:moveTo>
                  <a:pt x="8" y="0"/>
                </a:moveTo>
                <a:lnTo>
                  <a:pt x="16" y="24"/>
                </a:lnTo>
                <a:lnTo>
                  <a:pt x="8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8" name="Freeform 45">
            <a:extLst>
              <a:ext uri="{FF2B5EF4-FFF2-40B4-BE49-F238E27FC236}">
                <a16:creationId xmlns:a16="http://schemas.microsoft.com/office/drawing/2014/main" id="{79F8D011-3F74-C390-564A-91F3BA574111}"/>
              </a:ext>
            </a:extLst>
          </p:cNvPr>
          <p:cNvSpPr>
            <a:spLocks/>
          </p:cNvSpPr>
          <p:nvPr/>
        </p:nvSpPr>
        <p:spPr bwMode="auto">
          <a:xfrm>
            <a:off x="4670425" y="2108200"/>
            <a:ext cx="63500" cy="76200"/>
          </a:xfrm>
          <a:custGeom>
            <a:avLst/>
            <a:gdLst>
              <a:gd name="T0" fmla="*/ 2147483646 w 40"/>
              <a:gd name="T1" fmla="*/ 2147483646 h 48"/>
              <a:gd name="T2" fmla="*/ 2147483646 w 40"/>
              <a:gd name="T3" fmla="*/ 2147483646 h 48"/>
              <a:gd name="T4" fmla="*/ 0 w 40"/>
              <a:gd name="T5" fmla="*/ 2147483646 h 48"/>
              <a:gd name="T6" fmla="*/ 2147483646 w 40"/>
              <a:gd name="T7" fmla="*/ 0 h 48"/>
              <a:gd name="T8" fmla="*/ 2147483646 w 40"/>
              <a:gd name="T9" fmla="*/ 2147483646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40" y="24"/>
                </a:moveTo>
                <a:lnTo>
                  <a:pt x="40" y="48"/>
                </a:lnTo>
                <a:lnTo>
                  <a:pt x="0" y="32"/>
                </a:lnTo>
                <a:lnTo>
                  <a:pt x="32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9" name="Rectangle 46">
            <a:extLst>
              <a:ext uri="{FF2B5EF4-FFF2-40B4-BE49-F238E27FC236}">
                <a16:creationId xmlns:a16="http://schemas.microsoft.com/office/drawing/2014/main" id="{DBD5C3CA-8987-0BD2-5F89-8DF65F73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1905000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30" name="Rectangle 47">
            <a:extLst>
              <a:ext uri="{FF2B5EF4-FFF2-40B4-BE49-F238E27FC236}">
                <a16:creationId xmlns:a16="http://schemas.microsoft.com/office/drawing/2014/main" id="{FDA59992-A4B3-AAB5-2DD7-1F6D7850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2146300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31" name="Freeform 49">
            <a:extLst>
              <a:ext uri="{FF2B5EF4-FFF2-40B4-BE49-F238E27FC236}">
                <a16:creationId xmlns:a16="http://schemas.microsoft.com/office/drawing/2014/main" id="{1726E5AA-9A54-3FB4-24B5-B236E3BF3B72}"/>
              </a:ext>
            </a:extLst>
          </p:cNvPr>
          <p:cNvSpPr>
            <a:spLocks/>
          </p:cNvSpPr>
          <p:nvPr/>
        </p:nvSpPr>
        <p:spPr bwMode="auto">
          <a:xfrm>
            <a:off x="4772025" y="2578100"/>
            <a:ext cx="76200" cy="101600"/>
          </a:xfrm>
          <a:custGeom>
            <a:avLst/>
            <a:gdLst>
              <a:gd name="T0" fmla="*/ 2147483646 w 48"/>
              <a:gd name="T1" fmla="*/ 2147483646 h 64"/>
              <a:gd name="T2" fmla="*/ 2147483646 w 48"/>
              <a:gd name="T3" fmla="*/ 2147483646 h 64"/>
              <a:gd name="T4" fmla="*/ 2147483646 w 48"/>
              <a:gd name="T5" fmla="*/ 2147483646 h 64"/>
              <a:gd name="T6" fmla="*/ 2147483646 w 48"/>
              <a:gd name="T7" fmla="*/ 2147483646 h 64"/>
              <a:gd name="T8" fmla="*/ 0 w 48"/>
              <a:gd name="T9" fmla="*/ 2147483646 h 64"/>
              <a:gd name="T10" fmla="*/ 0 w 48"/>
              <a:gd name="T11" fmla="*/ 2147483646 h 64"/>
              <a:gd name="T12" fmla="*/ 0 w 48"/>
              <a:gd name="T13" fmla="*/ 2147483646 h 64"/>
              <a:gd name="T14" fmla="*/ 2147483646 w 48"/>
              <a:gd name="T15" fmla="*/ 0 h 64"/>
              <a:gd name="T16" fmla="*/ 2147483646 w 48"/>
              <a:gd name="T17" fmla="*/ 0 h 64"/>
              <a:gd name="T18" fmla="*/ 2147483646 w 48"/>
              <a:gd name="T19" fmla="*/ 2147483646 h 64"/>
              <a:gd name="T20" fmla="*/ 2147483646 w 48"/>
              <a:gd name="T21" fmla="*/ 2147483646 h 64"/>
              <a:gd name="T22" fmla="*/ 2147483646 w 48"/>
              <a:gd name="T23" fmla="*/ 2147483646 h 64"/>
              <a:gd name="T24" fmla="*/ 0 w 48"/>
              <a:gd name="T25" fmla="*/ 2147483646 h 64"/>
              <a:gd name="T26" fmla="*/ 2147483646 w 48"/>
              <a:gd name="T27" fmla="*/ 2147483646 h 64"/>
              <a:gd name="T28" fmla="*/ 2147483646 w 48"/>
              <a:gd name="T29" fmla="*/ 2147483646 h 64"/>
              <a:gd name="T30" fmla="*/ 2147483646 w 48"/>
              <a:gd name="T31" fmla="*/ 2147483646 h 64"/>
              <a:gd name="T32" fmla="*/ 2147483646 w 48"/>
              <a:gd name="T33" fmla="*/ 2147483646 h 64"/>
              <a:gd name="T34" fmla="*/ 2147483646 w 48"/>
              <a:gd name="T35" fmla="*/ 2147483646 h 64"/>
              <a:gd name="T36" fmla="*/ 2147483646 w 48"/>
              <a:gd name="T37" fmla="*/ 2147483646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"/>
              <a:gd name="T58" fmla="*/ 0 h 64"/>
              <a:gd name="T59" fmla="*/ 48 w 48"/>
              <a:gd name="T60" fmla="*/ 64 h 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" h="64">
                <a:moveTo>
                  <a:pt x="48" y="32"/>
                </a:moveTo>
                <a:lnTo>
                  <a:pt x="48" y="56"/>
                </a:lnTo>
                <a:lnTo>
                  <a:pt x="48" y="64"/>
                </a:lnTo>
                <a:lnTo>
                  <a:pt x="40" y="56"/>
                </a:lnTo>
                <a:lnTo>
                  <a:pt x="0" y="32"/>
                </a:lnTo>
                <a:lnTo>
                  <a:pt x="0" y="24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8" y="32"/>
                </a:lnTo>
                <a:lnTo>
                  <a:pt x="0" y="24"/>
                </a:lnTo>
                <a:lnTo>
                  <a:pt x="8" y="24"/>
                </a:lnTo>
                <a:lnTo>
                  <a:pt x="48" y="48"/>
                </a:lnTo>
                <a:lnTo>
                  <a:pt x="40" y="56"/>
                </a:lnTo>
                <a:lnTo>
                  <a:pt x="40" y="32"/>
                </a:lnTo>
                <a:lnTo>
                  <a:pt x="48" y="32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2" name="Freeform 50">
            <a:extLst>
              <a:ext uri="{FF2B5EF4-FFF2-40B4-BE49-F238E27FC236}">
                <a16:creationId xmlns:a16="http://schemas.microsoft.com/office/drawing/2014/main" id="{2EE4092F-36FD-2E92-A05B-928E65AACAA2}"/>
              </a:ext>
            </a:extLst>
          </p:cNvPr>
          <p:cNvSpPr>
            <a:spLocks/>
          </p:cNvSpPr>
          <p:nvPr/>
        </p:nvSpPr>
        <p:spPr bwMode="auto">
          <a:xfrm>
            <a:off x="4822825" y="2590800"/>
            <a:ext cx="25400" cy="38100"/>
          </a:xfrm>
          <a:custGeom>
            <a:avLst/>
            <a:gdLst>
              <a:gd name="T0" fmla="*/ 2147483646 w 16"/>
              <a:gd name="T1" fmla="*/ 0 h 24"/>
              <a:gd name="T2" fmla="*/ 2147483646 w 16"/>
              <a:gd name="T3" fmla="*/ 2147483646 h 24"/>
              <a:gd name="T4" fmla="*/ 2147483646 w 16"/>
              <a:gd name="T5" fmla="*/ 2147483646 h 24"/>
              <a:gd name="T6" fmla="*/ 2147483646 w 16"/>
              <a:gd name="T7" fmla="*/ 2147483646 h 24"/>
              <a:gd name="T8" fmla="*/ 2147483646 w 16"/>
              <a:gd name="T9" fmla="*/ 2147483646 h 24"/>
              <a:gd name="T10" fmla="*/ 0 w 16"/>
              <a:gd name="T11" fmla="*/ 0 h 24"/>
              <a:gd name="T12" fmla="*/ 2147483646 w 16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24"/>
              <a:gd name="T23" fmla="*/ 16 w 16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24">
                <a:moveTo>
                  <a:pt x="8" y="0"/>
                </a:moveTo>
                <a:lnTo>
                  <a:pt x="16" y="24"/>
                </a:lnTo>
                <a:lnTo>
                  <a:pt x="8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3" name="Freeform 51">
            <a:extLst>
              <a:ext uri="{FF2B5EF4-FFF2-40B4-BE49-F238E27FC236}">
                <a16:creationId xmlns:a16="http://schemas.microsoft.com/office/drawing/2014/main" id="{368CA5ED-2580-025A-7E93-26C6958B8F45}"/>
              </a:ext>
            </a:extLst>
          </p:cNvPr>
          <p:cNvSpPr>
            <a:spLocks/>
          </p:cNvSpPr>
          <p:nvPr/>
        </p:nvSpPr>
        <p:spPr bwMode="auto">
          <a:xfrm>
            <a:off x="4784725" y="2590800"/>
            <a:ext cx="63500" cy="76200"/>
          </a:xfrm>
          <a:custGeom>
            <a:avLst/>
            <a:gdLst>
              <a:gd name="T0" fmla="*/ 2147483646 w 40"/>
              <a:gd name="T1" fmla="*/ 2147483646 h 48"/>
              <a:gd name="T2" fmla="*/ 2147483646 w 40"/>
              <a:gd name="T3" fmla="*/ 2147483646 h 48"/>
              <a:gd name="T4" fmla="*/ 0 w 40"/>
              <a:gd name="T5" fmla="*/ 2147483646 h 48"/>
              <a:gd name="T6" fmla="*/ 2147483646 w 40"/>
              <a:gd name="T7" fmla="*/ 0 h 48"/>
              <a:gd name="T8" fmla="*/ 2147483646 w 40"/>
              <a:gd name="T9" fmla="*/ 2147483646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40" y="24"/>
                </a:moveTo>
                <a:lnTo>
                  <a:pt x="40" y="48"/>
                </a:lnTo>
                <a:lnTo>
                  <a:pt x="0" y="24"/>
                </a:lnTo>
                <a:lnTo>
                  <a:pt x="32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4" name="Rectangle 52">
            <a:extLst>
              <a:ext uri="{FF2B5EF4-FFF2-40B4-BE49-F238E27FC236}">
                <a16:creationId xmlns:a16="http://schemas.microsoft.com/office/drawing/2014/main" id="{FBAD013A-0C69-2745-0237-061DC7923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2438400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35" name="Rectangle 53">
            <a:extLst>
              <a:ext uri="{FF2B5EF4-FFF2-40B4-BE49-F238E27FC236}">
                <a16:creationId xmlns:a16="http://schemas.microsoft.com/office/drawing/2014/main" id="{D80DA1ED-55F7-607B-DD7C-6529F682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2628900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36" name="Freeform 54">
            <a:extLst>
              <a:ext uri="{FF2B5EF4-FFF2-40B4-BE49-F238E27FC236}">
                <a16:creationId xmlns:a16="http://schemas.microsoft.com/office/drawing/2014/main" id="{9B047F5E-7C29-9AAF-06D3-166ED6599CFA}"/>
              </a:ext>
            </a:extLst>
          </p:cNvPr>
          <p:cNvSpPr>
            <a:spLocks/>
          </p:cNvSpPr>
          <p:nvPr/>
        </p:nvSpPr>
        <p:spPr bwMode="auto">
          <a:xfrm>
            <a:off x="4848225" y="2438400"/>
            <a:ext cx="1560513" cy="203200"/>
          </a:xfrm>
          <a:custGeom>
            <a:avLst/>
            <a:gdLst>
              <a:gd name="T0" fmla="*/ 2147483646 w 983"/>
              <a:gd name="T1" fmla="*/ 2147483646 h 128"/>
              <a:gd name="T2" fmla="*/ 2147483646 w 983"/>
              <a:gd name="T3" fmla="*/ 0 h 128"/>
              <a:gd name="T4" fmla="*/ 0 w 983"/>
              <a:gd name="T5" fmla="*/ 2147483646 h 128"/>
              <a:gd name="T6" fmla="*/ 0 w 983"/>
              <a:gd name="T7" fmla="*/ 2147483646 h 128"/>
              <a:gd name="T8" fmla="*/ 2147483646 w 983"/>
              <a:gd name="T9" fmla="*/ 2147483646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3"/>
              <a:gd name="T16" fmla="*/ 0 h 128"/>
              <a:gd name="T17" fmla="*/ 983 w 983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3" h="128">
                <a:moveTo>
                  <a:pt x="983" y="8"/>
                </a:moveTo>
                <a:lnTo>
                  <a:pt x="983" y="0"/>
                </a:lnTo>
                <a:lnTo>
                  <a:pt x="0" y="120"/>
                </a:lnTo>
                <a:lnTo>
                  <a:pt x="0" y="128"/>
                </a:lnTo>
                <a:lnTo>
                  <a:pt x="983" y="8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7" name="Freeform 55">
            <a:extLst>
              <a:ext uri="{FF2B5EF4-FFF2-40B4-BE49-F238E27FC236}">
                <a16:creationId xmlns:a16="http://schemas.microsoft.com/office/drawing/2014/main" id="{80B54DEC-FAE7-1602-8966-A9673950F765}"/>
              </a:ext>
            </a:extLst>
          </p:cNvPr>
          <p:cNvSpPr>
            <a:spLocks/>
          </p:cNvSpPr>
          <p:nvPr/>
        </p:nvSpPr>
        <p:spPr bwMode="auto">
          <a:xfrm>
            <a:off x="4784725" y="3151188"/>
            <a:ext cx="114300" cy="101600"/>
          </a:xfrm>
          <a:custGeom>
            <a:avLst/>
            <a:gdLst>
              <a:gd name="T0" fmla="*/ 2147483646 w 72"/>
              <a:gd name="T1" fmla="*/ 2147483646 h 64"/>
              <a:gd name="T2" fmla="*/ 2147483646 w 72"/>
              <a:gd name="T3" fmla="*/ 2147483646 h 64"/>
              <a:gd name="T4" fmla="*/ 2147483646 w 72"/>
              <a:gd name="T5" fmla="*/ 2147483646 h 64"/>
              <a:gd name="T6" fmla="*/ 2147483646 w 72"/>
              <a:gd name="T7" fmla="*/ 2147483646 h 64"/>
              <a:gd name="T8" fmla="*/ 2147483646 w 72"/>
              <a:gd name="T9" fmla="*/ 2147483646 h 64"/>
              <a:gd name="T10" fmla="*/ 0 w 72"/>
              <a:gd name="T11" fmla="*/ 2147483646 h 64"/>
              <a:gd name="T12" fmla="*/ 2147483646 w 72"/>
              <a:gd name="T13" fmla="*/ 2147483646 h 64"/>
              <a:gd name="T14" fmla="*/ 2147483646 w 72"/>
              <a:gd name="T15" fmla="*/ 0 h 64"/>
              <a:gd name="T16" fmla="*/ 2147483646 w 72"/>
              <a:gd name="T17" fmla="*/ 0 h 64"/>
              <a:gd name="T18" fmla="*/ 2147483646 w 72"/>
              <a:gd name="T19" fmla="*/ 2147483646 h 64"/>
              <a:gd name="T20" fmla="*/ 2147483646 w 72"/>
              <a:gd name="T21" fmla="*/ 2147483646 h 64"/>
              <a:gd name="T22" fmla="*/ 2147483646 w 72"/>
              <a:gd name="T23" fmla="*/ 2147483646 h 64"/>
              <a:gd name="T24" fmla="*/ 2147483646 w 72"/>
              <a:gd name="T25" fmla="*/ 2147483646 h 64"/>
              <a:gd name="T26" fmla="*/ 2147483646 w 72"/>
              <a:gd name="T27" fmla="*/ 2147483646 h 64"/>
              <a:gd name="T28" fmla="*/ 2147483646 w 72"/>
              <a:gd name="T29" fmla="*/ 2147483646 h 64"/>
              <a:gd name="T30" fmla="*/ 2147483646 w 72"/>
              <a:gd name="T31" fmla="*/ 2147483646 h 64"/>
              <a:gd name="T32" fmla="*/ 2147483646 w 72"/>
              <a:gd name="T33" fmla="*/ 2147483646 h 64"/>
              <a:gd name="T34" fmla="*/ 2147483646 w 72"/>
              <a:gd name="T35" fmla="*/ 2147483646 h 64"/>
              <a:gd name="T36" fmla="*/ 2147483646 w 72"/>
              <a:gd name="T37" fmla="*/ 2147483646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2"/>
              <a:gd name="T58" fmla="*/ 0 h 64"/>
              <a:gd name="T59" fmla="*/ 72 w 72"/>
              <a:gd name="T60" fmla="*/ 64 h 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2" h="64">
                <a:moveTo>
                  <a:pt x="56" y="32"/>
                </a:moveTo>
                <a:lnTo>
                  <a:pt x="64" y="56"/>
                </a:lnTo>
                <a:lnTo>
                  <a:pt x="72" y="64"/>
                </a:lnTo>
                <a:lnTo>
                  <a:pt x="56" y="56"/>
                </a:lnTo>
                <a:lnTo>
                  <a:pt x="8" y="32"/>
                </a:lnTo>
                <a:lnTo>
                  <a:pt x="0" y="32"/>
                </a:lnTo>
                <a:lnTo>
                  <a:pt x="16" y="24"/>
                </a:lnTo>
                <a:lnTo>
                  <a:pt x="56" y="0"/>
                </a:lnTo>
                <a:lnTo>
                  <a:pt x="56" y="8"/>
                </a:lnTo>
                <a:lnTo>
                  <a:pt x="16" y="32"/>
                </a:lnTo>
                <a:lnTo>
                  <a:pt x="16" y="24"/>
                </a:lnTo>
                <a:lnTo>
                  <a:pt x="64" y="48"/>
                </a:lnTo>
                <a:lnTo>
                  <a:pt x="56" y="56"/>
                </a:lnTo>
                <a:lnTo>
                  <a:pt x="48" y="32"/>
                </a:lnTo>
                <a:lnTo>
                  <a:pt x="56" y="32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8" name="Freeform 56">
            <a:extLst>
              <a:ext uri="{FF2B5EF4-FFF2-40B4-BE49-F238E27FC236}">
                <a16:creationId xmlns:a16="http://schemas.microsoft.com/office/drawing/2014/main" id="{B532B12D-F0AF-BE1D-0670-28F5165BDDD0}"/>
              </a:ext>
            </a:extLst>
          </p:cNvPr>
          <p:cNvSpPr>
            <a:spLocks/>
          </p:cNvSpPr>
          <p:nvPr/>
        </p:nvSpPr>
        <p:spPr bwMode="auto">
          <a:xfrm>
            <a:off x="4860925" y="3163888"/>
            <a:ext cx="12700" cy="38100"/>
          </a:xfrm>
          <a:custGeom>
            <a:avLst/>
            <a:gdLst>
              <a:gd name="T0" fmla="*/ 2147483646 w 8"/>
              <a:gd name="T1" fmla="*/ 0 h 24"/>
              <a:gd name="T2" fmla="*/ 2147483646 w 8"/>
              <a:gd name="T3" fmla="*/ 2147483646 h 24"/>
              <a:gd name="T4" fmla="*/ 0 w 8"/>
              <a:gd name="T5" fmla="*/ 2147483646 h 24"/>
              <a:gd name="T6" fmla="*/ 0 w 8"/>
              <a:gd name="T7" fmla="*/ 2147483646 h 24"/>
              <a:gd name="T8" fmla="*/ 0 w 8"/>
              <a:gd name="T9" fmla="*/ 2147483646 h 24"/>
              <a:gd name="T10" fmla="*/ 0 w 8"/>
              <a:gd name="T11" fmla="*/ 0 h 24"/>
              <a:gd name="T12" fmla="*/ 2147483646 w 8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9" name="Freeform 57">
            <a:extLst>
              <a:ext uri="{FF2B5EF4-FFF2-40B4-BE49-F238E27FC236}">
                <a16:creationId xmlns:a16="http://schemas.microsoft.com/office/drawing/2014/main" id="{B005884C-C44D-07D5-12E1-21B748FFC530}"/>
              </a:ext>
            </a:extLst>
          </p:cNvPr>
          <p:cNvSpPr>
            <a:spLocks/>
          </p:cNvSpPr>
          <p:nvPr/>
        </p:nvSpPr>
        <p:spPr bwMode="auto">
          <a:xfrm>
            <a:off x="4810125" y="3163888"/>
            <a:ext cx="76200" cy="76200"/>
          </a:xfrm>
          <a:custGeom>
            <a:avLst/>
            <a:gdLst>
              <a:gd name="T0" fmla="*/ 2147483646 w 48"/>
              <a:gd name="T1" fmla="*/ 2147483646 h 48"/>
              <a:gd name="T2" fmla="*/ 2147483646 w 48"/>
              <a:gd name="T3" fmla="*/ 2147483646 h 48"/>
              <a:gd name="T4" fmla="*/ 0 w 48"/>
              <a:gd name="T5" fmla="*/ 2147483646 h 48"/>
              <a:gd name="T6" fmla="*/ 2147483646 w 48"/>
              <a:gd name="T7" fmla="*/ 0 h 48"/>
              <a:gd name="T8" fmla="*/ 2147483646 w 48"/>
              <a:gd name="T9" fmla="*/ 2147483646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40" y="24"/>
                </a:moveTo>
                <a:lnTo>
                  <a:pt x="48" y="48"/>
                </a:lnTo>
                <a:lnTo>
                  <a:pt x="0" y="24"/>
                </a:lnTo>
                <a:lnTo>
                  <a:pt x="40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0" name="Rectangle 58">
            <a:extLst>
              <a:ext uri="{FF2B5EF4-FFF2-40B4-BE49-F238E27FC236}">
                <a16:creationId xmlns:a16="http://schemas.microsoft.com/office/drawing/2014/main" id="{99A38DF5-A467-5FF0-B26B-2E2FF45A9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303688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41" name="Rectangle 59">
            <a:extLst>
              <a:ext uri="{FF2B5EF4-FFF2-40B4-BE49-F238E27FC236}">
                <a16:creationId xmlns:a16="http://schemas.microsoft.com/office/drawing/2014/main" id="{232CAEE9-0690-7C9A-7CC5-73AC53809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2019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42" name="Freeform 60">
            <a:extLst>
              <a:ext uri="{FF2B5EF4-FFF2-40B4-BE49-F238E27FC236}">
                <a16:creationId xmlns:a16="http://schemas.microsoft.com/office/drawing/2014/main" id="{41B50A49-EA26-B728-C4DA-CF90F4771AAB}"/>
              </a:ext>
            </a:extLst>
          </p:cNvPr>
          <p:cNvSpPr>
            <a:spLocks/>
          </p:cNvSpPr>
          <p:nvPr/>
        </p:nvSpPr>
        <p:spPr bwMode="auto">
          <a:xfrm>
            <a:off x="4886325" y="3036888"/>
            <a:ext cx="1509713" cy="177800"/>
          </a:xfrm>
          <a:custGeom>
            <a:avLst/>
            <a:gdLst>
              <a:gd name="T0" fmla="*/ 2147483646 w 951"/>
              <a:gd name="T1" fmla="*/ 2147483646 h 112"/>
              <a:gd name="T2" fmla="*/ 2147483646 w 951"/>
              <a:gd name="T3" fmla="*/ 0 h 112"/>
              <a:gd name="T4" fmla="*/ 0 w 951"/>
              <a:gd name="T5" fmla="*/ 2147483646 h 112"/>
              <a:gd name="T6" fmla="*/ 0 w 951"/>
              <a:gd name="T7" fmla="*/ 2147483646 h 112"/>
              <a:gd name="T8" fmla="*/ 2147483646 w 951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1"/>
              <a:gd name="T16" fmla="*/ 0 h 112"/>
              <a:gd name="T17" fmla="*/ 951 w 951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1" h="112">
                <a:moveTo>
                  <a:pt x="951" y="8"/>
                </a:moveTo>
                <a:lnTo>
                  <a:pt x="951" y="0"/>
                </a:lnTo>
                <a:lnTo>
                  <a:pt x="0" y="104"/>
                </a:lnTo>
                <a:lnTo>
                  <a:pt x="0" y="112"/>
                </a:lnTo>
                <a:lnTo>
                  <a:pt x="951" y="8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3" name="Rectangle 61">
            <a:extLst>
              <a:ext uri="{FF2B5EF4-FFF2-40B4-BE49-F238E27FC236}">
                <a16:creationId xmlns:a16="http://schemas.microsoft.com/office/drawing/2014/main" id="{E3FE32DD-24BC-11D5-ED39-41E4DC3E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41417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p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grpSp>
        <p:nvGrpSpPr>
          <p:cNvPr id="67644" name="Group 62">
            <a:extLst>
              <a:ext uri="{FF2B5EF4-FFF2-40B4-BE49-F238E27FC236}">
                <a16:creationId xmlns:a16="http://schemas.microsoft.com/office/drawing/2014/main" id="{68FEF802-B120-6DB9-EDCB-615B843F4E39}"/>
              </a:ext>
            </a:extLst>
          </p:cNvPr>
          <p:cNvGrpSpPr>
            <a:grpSpLocks/>
          </p:cNvGrpSpPr>
          <p:nvPr/>
        </p:nvGrpSpPr>
        <p:grpSpPr bwMode="auto">
          <a:xfrm>
            <a:off x="2513013" y="4968875"/>
            <a:ext cx="3790950" cy="731838"/>
            <a:chOff x="1639" y="3402"/>
            <a:chExt cx="2388" cy="461"/>
          </a:xfrm>
        </p:grpSpPr>
        <p:sp>
          <p:nvSpPr>
            <p:cNvPr id="67648" name="Rectangle 63">
              <a:extLst>
                <a:ext uri="{FF2B5EF4-FFF2-40B4-BE49-F238E27FC236}">
                  <a16:creationId xmlns:a16="http://schemas.microsoft.com/office/drawing/2014/main" id="{DB99D3E6-8296-25D2-1F0D-D20B7F9A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3402"/>
              <a:ext cx="8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Silicides: WSi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49" name="Rectangle 64">
              <a:extLst>
                <a:ext uri="{FF2B5EF4-FFF2-40B4-BE49-F238E27FC236}">
                  <a16:creationId xmlns:a16="http://schemas.microsoft.com/office/drawing/2014/main" id="{927C51B5-5BC2-AE59-E2B3-132046F3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3458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2, 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0" name="Rectangle 65">
              <a:extLst>
                <a:ext uri="{FF2B5EF4-FFF2-40B4-BE49-F238E27FC236}">
                  <a16:creationId xmlns:a16="http://schemas.microsoft.com/office/drawing/2014/main" id="{F3934ABE-BE05-762D-6E88-CAA11A158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2"/>
              <a:ext cx="2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TiSi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1" name="Rectangle 66">
              <a:extLst>
                <a:ext uri="{FF2B5EF4-FFF2-40B4-BE49-F238E27FC236}">
                  <a16:creationId xmlns:a16="http://schemas.microsoft.com/office/drawing/2014/main" id="{AEA563AC-DA49-1A73-9317-5B91C60F3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345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2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2" name="Rectangle 67">
              <a:extLst>
                <a:ext uri="{FF2B5EF4-FFF2-40B4-BE49-F238E27FC236}">
                  <a16:creationId xmlns:a16="http://schemas.microsoft.com/office/drawing/2014/main" id="{CB7B5308-7A76-F7CA-B2EF-FFD394FC8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3402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, PtSi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3" name="Rectangle 68">
              <a:extLst>
                <a:ext uri="{FF2B5EF4-FFF2-40B4-BE49-F238E27FC236}">
                  <a16:creationId xmlns:a16="http://schemas.microsoft.com/office/drawing/2014/main" id="{BCB51113-D9E4-8A9F-1E97-F2AFFB7C8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45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2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4" name="Rectangle 69">
              <a:extLst>
                <a:ext uri="{FF2B5EF4-FFF2-40B4-BE49-F238E27FC236}">
                  <a16:creationId xmlns:a16="http://schemas.microsoft.com/office/drawing/2014/main" id="{F232E3CB-8D1F-1FE3-506D-866432B7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3402"/>
              <a:ext cx="5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 and TaSi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5" name="Rectangle 70">
              <a:extLst>
                <a:ext uri="{FF2B5EF4-FFF2-40B4-BE49-F238E27FC236}">
                  <a16:creationId xmlns:a16="http://schemas.microsoft.com/office/drawing/2014/main" id="{13AD61AE-A070-CF7B-C65E-71E604160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3690"/>
              <a:ext cx="23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Conductivity: 8-10 times better than Poly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3DC000-6D03-5C4E-AD61-238269ABC7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3429000"/>
            <a:ext cx="4114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85E63BA-3DAB-184B-B8A9-93CE6FABB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E5525-31EC-6D41-A8DE-5310B5FF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4290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Date Placeholder 2">
            <a:extLst>
              <a:ext uri="{FF2B5EF4-FFF2-40B4-BE49-F238E27FC236}">
                <a16:creationId xmlns:a16="http://schemas.microsoft.com/office/drawing/2014/main" id="{41831A75-9C91-7E4F-0A23-585EC9403F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35D313-57C5-7043-9A72-CBE57C51708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69634" name="Slide Number Placeholder 4">
            <a:extLst>
              <a:ext uri="{FF2B5EF4-FFF2-40B4-BE49-F238E27FC236}">
                <a16:creationId xmlns:a16="http://schemas.microsoft.com/office/drawing/2014/main" id="{69415281-30C7-B7DB-89CD-169FA7F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8F855A-0D6F-4943-956A-22ADFB4A202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E7F49787-7152-0CC6-7123-00E4A46AB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Sheet Resistance for Different layers</a:t>
            </a:r>
          </a:p>
        </p:txBody>
      </p:sp>
      <p:pic>
        <p:nvPicPr>
          <p:cNvPr id="69636" name="Picture 3">
            <a:extLst>
              <a:ext uri="{FF2B5EF4-FFF2-40B4-BE49-F238E27FC236}">
                <a16:creationId xmlns:a16="http://schemas.microsoft.com/office/drawing/2014/main" id="{E58AA720-06CD-0CB9-5D4B-3CA71568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44531" r="4506" b="13281"/>
          <a:stretch>
            <a:fillRect/>
          </a:stretch>
        </p:blipFill>
        <p:spPr bwMode="auto">
          <a:xfrm>
            <a:off x="228600" y="2438400"/>
            <a:ext cx="84582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Date Placeholder 2">
            <a:extLst>
              <a:ext uri="{FF2B5EF4-FFF2-40B4-BE49-F238E27FC236}">
                <a16:creationId xmlns:a16="http://schemas.microsoft.com/office/drawing/2014/main" id="{F2AB790D-E7AA-A361-D31A-9D76325818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83F02E-1D22-864C-812D-0DC8FDD0DC3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71682" name="Slide Number Placeholder 4">
            <a:extLst>
              <a:ext uri="{FF2B5EF4-FFF2-40B4-BE49-F238E27FC236}">
                <a16:creationId xmlns:a16="http://schemas.microsoft.com/office/drawing/2014/main" id="{9DC1F345-A18D-2DD9-77BB-EB8FAA77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80474B-3305-A342-A197-3CBEAFC020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79C59B8-16D4-8608-9E71-EDA53E6CC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Example: Intel 0.25 micron Process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1684" name="Picture 3">
            <a:extLst>
              <a:ext uri="{FF2B5EF4-FFF2-40B4-BE49-F238E27FC236}">
                <a16:creationId xmlns:a16="http://schemas.microsoft.com/office/drawing/2014/main" id="{F030F948-C4DC-8417-F26D-7B0392801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47720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4">
            <a:extLst>
              <a:ext uri="{FF2B5EF4-FFF2-40B4-BE49-F238E27FC236}">
                <a16:creationId xmlns:a16="http://schemas.microsoft.com/office/drawing/2014/main" id="{A9CDB402-37A6-95B8-ACCE-D2785197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31718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5">
            <a:extLst>
              <a:ext uri="{FF2B5EF4-FFF2-40B4-BE49-F238E27FC236}">
                <a16:creationId xmlns:a16="http://schemas.microsoft.com/office/drawing/2014/main" id="{C6AF6AF8-ABD9-13A9-5AA8-E17349DC7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2460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5 metal layers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Ti/Al - Cu/Ti/TiN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Polysilicon dielectric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Date Placeholder 3">
            <a:extLst>
              <a:ext uri="{FF2B5EF4-FFF2-40B4-BE49-F238E27FC236}">
                <a16:creationId xmlns:a16="http://schemas.microsoft.com/office/drawing/2014/main" id="{E906CC1A-C178-5AB1-31C8-3039C4F4EB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68DF07-9F39-4341-BC7C-5CE011E19C8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73730" name="Slide Number Placeholder 5">
            <a:extLst>
              <a:ext uri="{FF2B5EF4-FFF2-40B4-BE49-F238E27FC236}">
                <a16:creationId xmlns:a16="http://schemas.microsoft.com/office/drawing/2014/main" id="{54D6E148-AA5E-743C-F4A0-6A72D9C9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565D4-971A-584A-A19B-590FEE45DBB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6938A55-5EA0-FEA6-E92A-ED372608A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Skin Effect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E173F3A-713C-0F32-5BF9-0010137BF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 have considered the resistance to be linear and constant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At high frequency the resistance becomes function of the frequency (skin effect)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High frequency current tends to flow primary on the surface of the conductor with skin depth </a:t>
            </a:r>
            <a:r>
              <a:rPr lang="el-GR" altLang="en-US">
                <a:ea typeface="ＭＳ Ｐゴシック" panose="020B0600070205080204" pitchFamily="34" charset="-128"/>
              </a:rPr>
              <a:t>δ</a:t>
            </a:r>
            <a:r>
              <a:rPr lang="en-US" altLang="en-US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Increase resistance</a:t>
            </a:r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7EE25334-506B-9FE2-78BE-D0BE4F47C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10200"/>
            <a:ext cx="2286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734" name="Rectangle 5">
            <a:extLst>
              <a:ext uri="{FF2B5EF4-FFF2-40B4-BE49-F238E27FC236}">
                <a16:creationId xmlns:a16="http://schemas.microsoft.com/office/drawing/2014/main" id="{3E1A19E4-2D5C-DFC8-C3A4-FE973B39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735" name="Line 6">
            <a:extLst>
              <a:ext uri="{FF2B5EF4-FFF2-40B4-BE49-F238E27FC236}">
                <a16:creationId xmlns:a16="http://schemas.microsoft.com/office/drawing/2014/main" id="{CD6A8C87-0EE9-8A1C-601B-C9B16F47D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>
            <a:extLst>
              <a:ext uri="{FF2B5EF4-FFF2-40B4-BE49-F238E27FC236}">
                <a16:creationId xmlns:a16="http://schemas.microsoft.com/office/drawing/2014/main" id="{992B1084-4E08-21E9-D401-B7BD969E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257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2400"/>
              <a:t>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835C67D2-EDE5-2A2F-43FA-D4C99DFD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CF00259-53BA-E34C-81DF-95B06E24669A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7F856CC-228D-B7D1-A1AB-540A70A9D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762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Non-Ideal Transistor Behavior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AAD34F5-1DB0-4B40-204E-0275A228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We Learned from last class that Non-ideal Transistor Behavior due to submicron size cause the following;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High Field Effects lateral field between source and drain will cause 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Mobility Degradation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Velocity Saturation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Threshold Voltage Effects V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t  </a:t>
            </a:r>
            <a:r>
              <a:rPr lang="en-US" altLang="en-US" sz="2000">
                <a:ea typeface="ＭＳ Ｐゴシック" panose="020B0600070205080204" pitchFamily="34" charset="-128"/>
              </a:rPr>
              <a:t> is not constant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Body Effect </a:t>
            </a:r>
            <a:r>
              <a:rPr lang="el-GR" altLang="en-US" sz="2000">
                <a:ea typeface="ＭＳ Ｐゴシック" panose="020B0600070205080204" pitchFamily="34" charset="-128"/>
              </a:rPr>
              <a:t>ϒ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Drain voltage creates electric field that affects the threshold voltage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Short Channel the threshold voltage increases with channel length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Leakage small amount of current when transistor I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d</a:t>
            </a:r>
            <a:r>
              <a:rPr lang="en-US" altLang="en-US" sz="2000">
                <a:ea typeface="ＭＳ Ｐゴシック" panose="020B0600070205080204" pitchFamily="34" charset="-128"/>
              </a:rPr>
              <a:t> OFF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Subthreshold Leakage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Gate Leakage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Junction Leakage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 Environmental Variations Temperature Dependence and Power supply variations , and Geometry dependence.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Date Placeholder 3">
            <a:extLst>
              <a:ext uri="{FF2B5EF4-FFF2-40B4-BE49-F238E27FC236}">
                <a16:creationId xmlns:a16="http://schemas.microsoft.com/office/drawing/2014/main" id="{5908DD38-5516-D83C-B50E-C928094861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E5B30-0EBE-AE43-9B82-5CA26129791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153FC3A5-C7BA-69F2-F5D7-43BABD3D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BE4768-0D76-F94B-8BC2-216823BE8C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3C8E5E3-7D91-AC25-A0A6-5083A225F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Skin Effect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CF3D8A1-1127-8FF1-E0CA-19A3753C7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80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skin depth is defined as the depth at which the current falls off to the value of e</a:t>
            </a:r>
            <a:r>
              <a:rPr lang="en-US" altLang="en-US" baseline="30000">
                <a:ea typeface="ＭＳ Ｐゴシック" panose="020B0600070205080204" pitchFamily="34" charset="-128"/>
              </a:rPr>
              <a:t>-1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aluminum at 1 GHz, the skin depth equals 2.6 </a:t>
            </a:r>
            <a:r>
              <a:rPr lang="el-GR" altLang="en-US">
                <a:ea typeface="ＭＳ Ｐゴシック" panose="020B0600070205080204" pitchFamily="34" charset="-128"/>
              </a:rPr>
              <a:t>μ</a:t>
            </a:r>
            <a:r>
              <a:rPr lang="en-US" altLang="en-US">
                <a:ea typeface="ＭＳ Ｐゴシック" panose="020B0600070205080204" pitchFamily="34" charset="-128"/>
              </a:rPr>
              <a:t>m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There is a critical frequency f</a:t>
            </a:r>
            <a:r>
              <a:rPr lang="en-US" altLang="en-US" baseline="-25000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 below  which the whole wire  is conducting current.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Clock wires tend to carry the highest frequency, and are always wide to reduce resistance. Skin effect is likely </a:t>
            </a:r>
            <a:endParaRPr lang="el-GR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Date Placeholder 4">
            <a:extLst>
              <a:ext uri="{FF2B5EF4-FFF2-40B4-BE49-F238E27FC236}">
                <a16:creationId xmlns:a16="http://schemas.microsoft.com/office/drawing/2014/main" id="{1AFF59CA-43ED-4505-C529-2DC0BF9DC0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8074F9-0713-4E46-8060-7EA6669DAE0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77826" name="Slide Number Placeholder 6">
            <a:extLst>
              <a:ext uri="{FF2B5EF4-FFF2-40B4-BE49-F238E27FC236}">
                <a16:creationId xmlns:a16="http://schemas.microsoft.com/office/drawing/2014/main" id="{9C0B72CD-F0D7-7418-8572-245C5A1E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95F24F-F7AD-564B-95DC-62F2DC179F1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94037F5-0505-7A8E-8A1D-2A5F09E1E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Inductance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F391E0CD-B458-B256-D85B-A93153926D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43800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 inductance is related to the voltage and the current by </a:t>
            </a: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simpler approach is to relate cl = </a:t>
            </a:r>
            <a:r>
              <a:rPr lang="el-GR" altLang="en-US" sz="2400">
                <a:ea typeface="ＭＳ Ｐゴシック" panose="020B0600070205080204" pitchFamily="34" charset="-128"/>
              </a:rPr>
              <a:t>ε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l-GR" altLang="en-US" sz="2400">
                <a:ea typeface="ＭＳ Ｐゴシック" panose="020B0600070205080204" pitchFamily="34" charset="-128"/>
              </a:rPr>
              <a:t>μ</a:t>
            </a:r>
            <a:r>
              <a:rPr lang="en-US" altLang="en-US" sz="2400">
                <a:ea typeface="ＭＳ Ｐゴシック" panose="020B0600070205080204" pitchFamily="34" charset="-128"/>
              </a:rPr>
              <a:t> , where c is the capacitance per unit length and l is inductance per unit length ( this is derived from Maxwell), € is permittivity andµ is permeability</a:t>
            </a:r>
          </a:p>
          <a:p>
            <a:pPr eaLnBrk="1" hangingPunct="1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748AF164-C2AA-95E5-AA65-4AA32A4DAEE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09800" y="3200400"/>
          <a:ext cx="1447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169900" imgH="9067800" progId="Equation.DSMT4">
                  <p:embed/>
                </p:oleObj>
              </mc:Choice>
              <mc:Fallback>
                <p:oleObj name="Equation" r:id="rId3" imgW="13169900" imgH="906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1447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Date Placeholder 3">
            <a:extLst>
              <a:ext uri="{FF2B5EF4-FFF2-40B4-BE49-F238E27FC236}">
                <a16:creationId xmlns:a16="http://schemas.microsoft.com/office/drawing/2014/main" id="{5EEBAF73-8265-8F3C-A270-EEF8CABE3C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7770FD-CBCB-4B42-8FA2-545A0D84413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976FB625-AE23-F6E2-A38D-438BD731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627197-4E0C-8C4D-98EA-A0CEF2DD9BA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B494B87-6F1F-1C56-1A7F-82328292C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Inductance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CA25868-1BF1-F50F-00E3-79C5FDCD8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speed of propagation depends on the  inductance and the capacitance and thus depends on the permeability and permittivity of the surrounding dielectric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Inductance is only an issue in integrated circuits at the high end of the performance curve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Date Placeholder 3">
            <a:extLst>
              <a:ext uri="{FF2B5EF4-FFF2-40B4-BE49-F238E27FC236}">
                <a16:creationId xmlns:a16="http://schemas.microsoft.com/office/drawing/2014/main" id="{1CCC8582-0CD2-D744-E685-066832C634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8D6799-F34B-974F-AA2A-9BB75651DD0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D24C103F-426C-69F9-D383-BB2614B2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6085B9-7F68-C541-BB2B-F39A43833EB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2EB4147-83D1-C3BF-0BCB-27EF97165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Electric Wire Modeling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927A971-9DE6-C7A0-177D-7C1F37530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In this section we will look at the equations of the wire  and include parasitic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These parasitic elements have an impact on the electrical behavior of the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simple model of voltage change at one end will simply propagate to the other end is not applicable for small dimensions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Notice that we are trying to see the effect on the Speed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Date Placeholder 2">
            <a:extLst>
              <a:ext uri="{FF2B5EF4-FFF2-40B4-BE49-F238E27FC236}">
                <a16:creationId xmlns:a16="http://schemas.microsoft.com/office/drawing/2014/main" id="{F5EF8602-0D29-6E95-BD9C-25023525BE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A29069-B7F1-C64C-A965-55BC7FF963C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83970" name="Slide Number Placeholder 4">
            <a:extLst>
              <a:ext uri="{FF2B5EF4-FFF2-40B4-BE49-F238E27FC236}">
                <a16:creationId xmlns:a16="http://schemas.microsoft.com/office/drawing/2014/main" id="{9AC6AEA9-088E-E4F1-EFF6-4DEB5AAF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13F52D-D5E1-3E42-B5A8-7E7F9F1517C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F118EE6-6E1B-EB58-8E4C-D191C5D42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Lumped Model</a:t>
            </a:r>
          </a:p>
        </p:txBody>
      </p:sp>
      <p:pic>
        <p:nvPicPr>
          <p:cNvPr id="83972" name="Picture 3">
            <a:extLst>
              <a:ext uri="{FF2B5EF4-FFF2-40B4-BE49-F238E27FC236}">
                <a16:creationId xmlns:a16="http://schemas.microsoft.com/office/drawing/2014/main" id="{D236D7DC-87A5-A8A1-09B2-F438E2106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9436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4">
            <a:extLst>
              <a:ext uri="{FF2B5EF4-FFF2-40B4-BE49-F238E27FC236}">
                <a16:creationId xmlns:a16="http://schemas.microsoft.com/office/drawing/2014/main" id="{A4761647-3FB4-AD20-FDC8-68A4C90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95800"/>
            <a:ext cx="27432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AutoShape 5">
            <a:extLst>
              <a:ext uri="{FF2B5EF4-FFF2-40B4-BE49-F238E27FC236}">
                <a16:creationId xmlns:a16="http://schemas.microsoft.com/office/drawing/2014/main" id="{99CF0673-E3A8-5577-4FE7-9CF014B694D5}"/>
              </a:ext>
            </a:extLst>
          </p:cNvPr>
          <p:cNvSpPr>
            <a:spLocks noChangeArrowheads="1"/>
          </p:cNvSpPr>
          <p:nvPr/>
        </p:nvSpPr>
        <p:spPr bwMode="auto">
          <a:xfrm rot="5360167">
            <a:off x="4457700" y="3619500"/>
            <a:ext cx="914400" cy="6858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975" name="Text Box 6">
            <a:extLst>
              <a:ext uri="{FF2B5EF4-FFF2-40B4-BE49-F238E27FC236}">
                <a16:creationId xmlns:a16="http://schemas.microsoft.com/office/drawing/2014/main" id="{E566B6AF-918F-A0B0-A54C-C1C9FCC2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9624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C</a:t>
            </a:r>
            <a:r>
              <a:rPr lang="en-US" altLang="en-US" sz="2400" baseline="-25000"/>
              <a:t>lumped</a:t>
            </a:r>
            <a:r>
              <a:rPr lang="en-US" altLang="en-US" sz="2400"/>
              <a:t> =C</a:t>
            </a:r>
            <a:r>
              <a:rPr lang="en-US" altLang="en-US" sz="2400" baseline="-25000"/>
              <a:t>wire</a:t>
            </a:r>
            <a:r>
              <a:rPr lang="en-US" altLang="en-US" sz="2400"/>
              <a:t>x L</a:t>
            </a:r>
          </a:p>
        </p:txBody>
      </p:sp>
      <p:sp>
        <p:nvSpPr>
          <p:cNvPr id="83976" name="Text Box 7">
            <a:extLst>
              <a:ext uri="{FF2B5EF4-FFF2-40B4-BE49-F238E27FC236}">
                <a16:creationId xmlns:a16="http://schemas.microsoft.com/office/drawing/2014/main" id="{04093DB5-DB62-83F5-26FD-2036F6DE5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2514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Ideal model assuming the same voltage at every segment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01E47056-A9B4-6A2F-FBCA-AA17214DF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Calculating the Delay</a:t>
            </a:r>
          </a:p>
        </p:txBody>
      </p:sp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AD879881-ABC5-2DB3-D534-564920712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Metal wires more than few millimeters have significant resistance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lumped capacitor model is no longer adequate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Resistive capacitor  model have to be adopted</a:t>
            </a:r>
          </a:p>
        </p:txBody>
      </p:sp>
      <p:sp>
        <p:nvSpPr>
          <p:cNvPr id="86019" name="Date Placeholder 3">
            <a:extLst>
              <a:ext uri="{FF2B5EF4-FFF2-40B4-BE49-F238E27FC236}">
                <a16:creationId xmlns:a16="http://schemas.microsoft.com/office/drawing/2014/main" id="{25AF4C42-EA30-CB99-B0D7-06F155A163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246FC-BE6C-E745-B39F-68CA2F1F32C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86020" name="Slide Number Placeholder 4">
            <a:extLst>
              <a:ext uri="{FF2B5EF4-FFF2-40B4-BE49-F238E27FC236}">
                <a16:creationId xmlns:a16="http://schemas.microsoft.com/office/drawing/2014/main" id="{FEA4C7C9-8ED1-FE7D-CA6C-B1A8310E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BE4A0A-8FC9-2845-B112-C760210C62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Date Placeholder 3">
            <a:extLst>
              <a:ext uri="{FF2B5EF4-FFF2-40B4-BE49-F238E27FC236}">
                <a16:creationId xmlns:a16="http://schemas.microsoft.com/office/drawing/2014/main" id="{CDB645D5-5B5E-3A7C-9482-61FE0C9F4B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8D25ED-BF45-DA48-A376-3A28B87CD8D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265F7313-392F-20E1-4886-891330D0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DDDDD0-D206-9641-9D7A-44AE1B9C22F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1389892-0E4A-6322-488E-704FAB2A0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Lumped R-C model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CD98E6F-0C3D-8697-4090-4B4AA2C67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capacitive lumped model is simple and most popular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On chip the wires are few millimeters in length and have significant resistance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 first look at the lumped RC model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Date Placeholder 2">
            <a:extLst>
              <a:ext uri="{FF2B5EF4-FFF2-40B4-BE49-F238E27FC236}">
                <a16:creationId xmlns:a16="http://schemas.microsoft.com/office/drawing/2014/main" id="{9E2FCA5D-7E41-39B3-6973-EC762EECFA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8642D4-C76C-5B41-81F0-DF3F7ADDA87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89090" name="Slide Number Placeholder 4">
            <a:extLst>
              <a:ext uri="{FF2B5EF4-FFF2-40B4-BE49-F238E27FC236}">
                <a16:creationId xmlns:a16="http://schemas.microsoft.com/office/drawing/2014/main" id="{71C57EDE-572B-E58D-BDBF-FC908E5F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A7BC15-1F25-E449-AD3E-A6D3794803F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F7C11F22-1979-265F-3293-5F0BF2D46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Elmore Delay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Lumped Model Non Branched RC </a:t>
            </a:r>
            <a:endParaRPr lang="en-US" altLang="en-US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9092" name="Picture 3">
            <a:extLst>
              <a:ext uri="{FF2B5EF4-FFF2-40B4-BE49-F238E27FC236}">
                <a16:creationId xmlns:a16="http://schemas.microsoft.com/office/drawing/2014/main" id="{D8426B05-E558-2AD2-A84C-F08B72C4B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8611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 Box 4">
            <a:extLst>
              <a:ext uri="{FF2B5EF4-FFF2-40B4-BE49-F238E27FC236}">
                <a16:creationId xmlns:a16="http://schemas.microsoft.com/office/drawing/2014/main" id="{0B98973F-1CD6-84D6-2B22-5EBF95DC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35675"/>
            <a:ext cx="556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2400"/>
              <a:t>Τ</a:t>
            </a:r>
            <a:r>
              <a:rPr lang="en-US" altLang="en-US" sz="2400" baseline="-25000"/>
              <a:t>Di</a:t>
            </a:r>
            <a:r>
              <a:rPr lang="en-US" altLang="en-US" sz="2400"/>
              <a:t> = C</a:t>
            </a:r>
            <a:r>
              <a:rPr lang="en-US" altLang="en-US" sz="2400" baseline="-25000"/>
              <a:t>1</a:t>
            </a:r>
            <a:r>
              <a:rPr lang="en-US" altLang="en-US" sz="2400"/>
              <a:t>R</a:t>
            </a:r>
            <a:r>
              <a:rPr lang="en-US" altLang="en-US" sz="2400" baseline="-25000"/>
              <a:t>1</a:t>
            </a:r>
            <a:r>
              <a:rPr lang="en-US" altLang="en-US" sz="2400"/>
              <a:t>+ C</a:t>
            </a:r>
            <a:r>
              <a:rPr lang="en-US" altLang="en-US" sz="2400" baseline="-25000"/>
              <a:t>2</a:t>
            </a:r>
            <a:r>
              <a:rPr lang="en-US" altLang="en-US" sz="2400"/>
              <a:t>( R</a:t>
            </a:r>
            <a:r>
              <a:rPr lang="en-US" altLang="en-US" sz="2400" baseline="-25000"/>
              <a:t>1</a:t>
            </a:r>
            <a:r>
              <a:rPr lang="en-US" altLang="en-US" sz="2400"/>
              <a:t>+ R</a:t>
            </a:r>
            <a:r>
              <a:rPr lang="en-US" altLang="en-US" sz="2400" baseline="-25000"/>
              <a:t>2</a:t>
            </a:r>
            <a:r>
              <a:rPr lang="en-US" altLang="en-US" sz="2400"/>
              <a:t>) + … + C</a:t>
            </a:r>
            <a:r>
              <a:rPr lang="en-US" altLang="en-US" sz="2400" baseline="-25000"/>
              <a:t>i</a:t>
            </a:r>
            <a:r>
              <a:rPr lang="en-US" altLang="en-US" sz="2400"/>
              <a:t>( R</a:t>
            </a:r>
            <a:r>
              <a:rPr lang="en-US" altLang="en-US" sz="2400" baseline="-25000"/>
              <a:t>1</a:t>
            </a:r>
            <a:r>
              <a:rPr lang="en-US" altLang="en-US" sz="2400"/>
              <a:t>+ R</a:t>
            </a:r>
            <a:r>
              <a:rPr lang="en-US" altLang="en-US" sz="2400" baseline="-25000"/>
              <a:t>2</a:t>
            </a:r>
            <a:r>
              <a:rPr lang="en-US" altLang="en-US" sz="2400"/>
              <a:t>+…R</a:t>
            </a:r>
            <a:r>
              <a:rPr lang="en-US" altLang="en-US" sz="2400" baseline="-25000"/>
              <a:t>i</a:t>
            </a:r>
            <a:r>
              <a:rPr lang="en-US" altLang="en-US" sz="2400"/>
              <a:t>)</a:t>
            </a:r>
            <a:endParaRPr lang="el-GR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Date Placeholder 3">
            <a:extLst>
              <a:ext uri="{FF2B5EF4-FFF2-40B4-BE49-F238E27FC236}">
                <a16:creationId xmlns:a16="http://schemas.microsoft.com/office/drawing/2014/main" id="{33E2035B-2FAD-D8E8-5837-65CC9BEDCB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2BD3CF-4270-304D-83CD-C57711F48BC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91138" name="Slide Number Placeholder 5">
            <a:extLst>
              <a:ext uri="{FF2B5EF4-FFF2-40B4-BE49-F238E27FC236}">
                <a16:creationId xmlns:a16="http://schemas.microsoft.com/office/drawing/2014/main" id="{2AEC6AFD-CD51-03AE-C530-735D597F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C8E2C-A087-2F4A-A379-4295B32309C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3A81E39-552D-0C06-3815-22E7914D4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Time Constant RC Wire model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Distributed RC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282B26E-0841-EE7D-F68D-671DD47A0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model can be used to approximate the RC delay in long wire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Assume wire with total length L partitioned into equal segments N, segment length L/N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resistance will be rL/N, capacitance will be cL/N, where r and c are per unit length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Using Elmore model page 155 to get the total delay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Date Placeholder 2">
            <a:extLst>
              <a:ext uri="{FF2B5EF4-FFF2-40B4-BE49-F238E27FC236}">
                <a16:creationId xmlns:a16="http://schemas.microsoft.com/office/drawing/2014/main" id="{B137F4DF-92EF-A096-84D9-317CC9D882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EFB1BB-547A-4540-A016-3AE7155EFD0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93186" name="Slide Number Placeholder 4">
            <a:extLst>
              <a:ext uri="{FF2B5EF4-FFF2-40B4-BE49-F238E27FC236}">
                <a16:creationId xmlns:a16="http://schemas.microsoft.com/office/drawing/2014/main" id="{E3DFB2A5-0202-7AB3-B124-9B2CD917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21D07B-75A9-CE4D-A3F8-F66029ED88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E3D288B-A146-8B6F-F3CC-42267B215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Distributed Wire Model</a:t>
            </a:r>
          </a:p>
        </p:txBody>
      </p:sp>
      <p:grpSp>
        <p:nvGrpSpPr>
          <p:cNvPr id="93188" name="Group 3">
            <a:extLst>
              <a:ext uri="{FF2B5EF4-FFF2-40B4-BE49-F238E27FC236}">
                <a16:creationId xmlns:a16="http://schemas.microsoft.com/office/drawing/2014/main" id="{1B476CB7-AB95-FAE7-D448-D56992673D8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819400"/>
            <a:ext cx="8991600" cy="3181350"/>
            <a:chOff x="96" y="1392"/>
            <a:chExt cx="5664" cy="2004"/>
          </a:xfrm>
        </p:grpSpPr>
        <p:pic>
          <p:nvPicPr>
            <p:cNvPr id="93192" name="Picture 4">
              <a:extLst>
                <a:ext uri="{FF2B5EF4-FFF2-40B4-BE49-F238E27FC236}">
                  <a16:creationId xmlns:a16="http://schemas.microsoft.com/office/drawing/2014/main" id="{FBDAE7D9-E909-319A-B585-93222D931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2" t="46875" r="4506" b="12500"/>
            <a:stretch>
              <a:fillRect/>
            </a:stretch>
          </p:blipFill>
          <p:spPr bwMode="auto">
            <a:xfrm>
              <a:off x="144" y="1392"/>
              <a:ext cx="5472" cy="2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3" name="Rectangle 5">
              <a:extLst>
                <a:ext uri="{FF2B5EF4-FFF2-40B4-BE49-F238E27FC236}">
                  <a16:creationId xmlns:a16="http://schemas.microsoft.com/office/drawing/2014/main" id="{CCBAFB58-1BAC-2869-801D-C6AE56BEC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016"/>
              <a:ext cx="5664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93189" name="Text Box 6">
            <a:extLst>
              <a:ext uri="{FF2B5EF4-FFF2-40B4-BE49-F238E27FC236}">
                <a16:creationId xmlns:a16="http://schemas.microsoft.com/office/drawing/2014/main" id="{D4B85CF1-F7FA-04D5-1353-442D5309A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33600"/>
            <a:ext cx="551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B6"/>
                </a:solidFill>
                <a:latin typeface="Arial" panose="020B0604020202020204" pitchFamily="34" charset="0"/>
              </a:rPr>
              <a:t>Assume: Wire modeled by N equal-length segments </a:t>
            </a:r>
          </a:p>
        </p:txBody>
      </p:sp>
      <p:sp>
        <p:nvSpPr>
          <p:cNvPr id="93190" name="Text Box 7">
            <a:extLst>
              <a:ext uri="{FF2B5EF4-FFF2-40B4-BE49-F238E27FC236}">
                <a16:creationId xmlns:a16="http://schemas.microsoft.com/office/drawing/2014/main" id="{EA975DDB-8CDD-1326-6385-DC6932F9C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236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B6"/>
                </a:solidFill>
                <a:latin typeface="Arial" panose="020B0604020202020204" pitchFamily="34" charset="0"/>
              </a:rPr>
              <a:t>For large values of N:</a:t>
            </a:r>
          </a:p>
        </p:txBody>
      </p:sp>
      <p:sp>
        <p:nvSpPr>
          <p:cNvPr id="93191" name="Text Box 8">
            <a:extLst>
              <a:ext uri="{FF2B5EF4-FFF2-40B4-BE49-F238E27FC236}">
                <a16:creationId xmlns:a16="http://schemas.microsoft.com/office/drawing/2014/main" id="{62ECC399-E91E-92FD-1DC2-1D01E234A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0"/>
            <a:ext cx="2057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R= rL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C = cL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12D57F0C-9A77-ECC2-B74A-63A695C008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B83D90-6E83-314D-8BF4-6F50EEEFF2A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A04715BC-41B7-9FA9-4603-9387A39C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A29E3A-F752-3044-AE84-72ED7C8DE97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AB7DE11E-1F79-9784-E6FF-896188539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The wire- Interconnects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Chapter  (4 in text)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CF972617-59EE-CEEC-E3EA-372834FB0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It is important for the designer to have clear insight into the parasitic wiring effect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Each wire in the  circuit is considered as conductor with parasitic </a:t>
            </a:r>
            <a:r>
              <a:rPr lang="en-US" altLang="en-US" b="1" u="sng">
                <a:ea typeface="ＭＳ Ｐゴシック" panose="020B0600070205080204" pitchFamily="34" charset="-128"/>
              </a:rPr>
              <a:t>capacitance</a:t>
            </a:r>
            <a:r>
              <a:rPr lang="en-US" altLang="en-US">
                <a:ea typeface="ＭＳ Ｐゴシック" panose="020B0600070205080204" pitchFamily="34" charset="-128"/>
              </a:rPr>
              <a:t>, parasitic </a:t>
            </a:r>
            <a:r>
              <a:rPr lang="en-US" altLang="en-US" b="1" u="sng">
                <a:ea typeface="ＭＳ Ｐゴシック" panose="020B0600070205080204" pitchFamily="34" charset="-128"/>
              </a:rPr>
              <a:t>resistance</a:t>
            </a:r>
            <a:r>
              <a:rPr lang="en-US" altLang="en-US">
                <a:ea typeface="ＭＳ Ｐゴシック" panose="020B0600070205080204" pitchFamily="34" charset="-128"/>
              </a:rPr>
              <a:t>,  and parasitic </a:t>
            </a:r>
            <a:r>
              <a:rPr lang="en-US" altLang="en-US" b="1" u="sng">
                <a:ea typeface="ＭＳ Ｐゴシック" panose="020B0600070205080204" pitchFamily="34" charset="-128"/>
              </a:rPr>
              <a:t>inductor.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Date Placeholder 3">
            <a:extLst>
              <a:ext uri="{FF2B5EF4-FFF2-40B4-BE49-F238E27FC236}">
                <a16:creationId xmlns:a16="http://schemas.microsoft.com/office/drawing/2014/main" id="{CC1279E0-0C73-133F-2E0D-9FEFC4AE0C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7AF9FE-2671-414B-AF75-DAFE47E7325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95234" name="Slide Number Placeholder 5">
            <a:extLst>
              <a:ext uri="{FF2B5EF4-FFF2-40B4-BE49-F238E27FC236}">
                <a16:creationId xmlns:a16="http://schemas.microsoft.com/office/drawing/2014/main" id="{14DCFE0E-11F8-C15D-DD5E-0ED5F619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A0C71-E9F2-5840-BCCA-322F9B1002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6D88F88-912F-4355-77E2-38E055B1A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Time Constant RC Wire model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C2FDE400-0542-C7A2-713B-D62CB26AC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From the above Formula we see that the delay is quadratic function of length 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delay of distributed rc line is one half the lumped model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Lumped RC model is pessimistic model for RC wire as compared to distributed model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distributed model  is more appropriate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Date Placeholder 3">
            <a:extLst>
              <a:ext uri="{FF2B5EF4-FFF2-40B4-BE49-F238E27FC236}">
                <a16:creationId xmlns:a16="http://schemas.microsoft.com/office/drawing/2014/main" id="{3F976225-DBAC-49A1-FB9A-CEBB62CE2D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98FCB1-2CB1-2C48-B4E8-282963EA5AA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97282" name="Slide Number Placeholder 5">
            <a:extLst>
              <a:ext uri="{FF2B5EF4-FFF2-40B4-BE49-F238E27FC236}">
                <a16:creationId xmlns:a16="http://schemas.microsoft.com/office/drawing/2014/main" id="{4C5A55D9-BAD8-B2E3-1A3D-96C50AC6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11000A-68A2-9943-927D-2F0898BDD5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6A09EFCB-F3E3-9D6A-B06E-79BE8D67C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Distributed rc Line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AA55DA7-9EC6-790F-623C-33BA11BB2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 is resistance per unit length, c is capacitance per unit length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schematic representation is as shown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correct behavior is obtained by the diffusion equation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Date Placeholder 2">
            <a:extLst>
              <a:ext uri="{FF2B5EF4-FFF2-40B4-BE49-F238E27FC236}">
                <a16:creationId xmlns:a16="http://schemas.microsoft.com/office/drawing/2014/main" id="{12316BB0-76D4-10F5-EF18-8B057C75A5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82F9A-0934-7E44-AEE3-2AC35052BE6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99330" name="Slide Number Placeholder 4">
            <a:extLst>
              <a:ext uri="{FF2B5EF4-FFF2-40B4-BE49-F238E27FC236}">
                <a16:creationId xmlns:a16="http://schemas.microsoft.com/office/drawing/2014/main" id="{BA35183F-78AF-DD05-3172-419C2912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94E3DE-4093-394C-9A4E-9026D54A84E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C2F6762-81A7-5E9B-58B0-D2AECD0DA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4800">
                <a:ea typeface="ＭＳ Ｐゴシック" panose="020B0600070205080204" pitchFamily="34" charset="-128"/>
              </a:rPr>
              <a:t>The Distributed RC-line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99332" name="Picture 3">
            <a:extLst>
              <a:ext uri="{FF2B5EF4-FFF2-40B4-BE49-F238E27FC236}">
                <a16:creationId xmlns:a16="http://schemas.microsoft.com/office/drawing/2014/main" id="{30B31E58-7F83-F81F-F91E-80BFD919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179638"/>
            <a:ext cx="599440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4">
            <a:extLst>
              <a:ext uri="{FF2B5EF4-FFF2-40B4-BE49-F238E27FC236}">
                <a16:creationId xmlns:a16="http://schemas.microsoft.com/office/drawing/2014/main" id="{07195874-733E-C4DB-3C52-8092C7C3A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2" t="25806" r="20663" b="21721"/>
          <a:stretch>
            <a:fillRect/>
          </a:stretch>
        </p:blipFill>
        <p:spPr bwMode="auto">
          <a:xfrm>
            <a:off x="1219200" y="1219200"/>
            <a:ext cx="6324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3CCC3000-B096-A3C1-A349-8738416AC92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743200"/>
            <a:ext cx="6324600" cy="3200400"/>
            <a:chOff x="1200" y="2064"/>
            <a:chExt cx="3984" cy="2016"/>
          </a:xfrm>
        </p:grpSpPr>
        <p:sp>
          <p:nvSpPr>
            <p:cNvPr id="99336" name="Rectangle 6">
              <a:extLst>
                <a:ext uri="{FF2B5EF4-FFF2-40B4-BE49-F238E27FC236}">
                  <a16:creationId xmlns:a16="http://schemas.microsoft.com/office/drawing/2014/main" id="{A67DB6A9-6966-8922-27C5-DEA5249A1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08"/>
              <a:ext cx="1152" cy="6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9337" name="WordArt 7">
              <a:extLst>
                <a:ext uri="{FF2B5EF4-FFF2-40B4-BE49-F238E27FC236}">
                  <a16:creationId xmlns:a16="http://schemas.microsoft.com/office/drawing/2014/main" id="{65794BEC-482F-C993-E860-B2E86F8CA0A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448" y="2064"/>
              <a:ext cx="2736" cy="1398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Comic Sans MS" panose="030F0902030302020204" pitchFamily="66" charset="0"/>
                </a:rPr>
                <a:t>The diffusion equation</a:t>
              </a:r>
            </a:p>
          </p:txBody>
        </p:sp>
      </p:grpSp>
      <p:sp>
        <p:nvSpPr>
          <p:cNvPr id="99335" name="TextBox 2">
            <a:extLst>
              <a:ext uri="{FF2B5EF4-FFF2-40B4-BE49-F238E27FC236}">
                <a16:creationId xmlns:a16="http://schemas.microsoft.com/office/drawing/2014/main" id="{A0D93A6D-83AE-A75A-EDC1-041472245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8674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It can be represented by diffusion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Date Placeholder 2">
            <a:extLst>
              <a:ext uri="{FF2B5EF4-FFF2-40B4-BE49-F238E27FC236}">
                <a16:creationId xmlns:a16="http://schemas.microsoft.com/office/drawing/2014/main" id="{2F5E0C78-5D39-0B79-D6F8-FE5E34959A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8E7EA8-439B-0B44-9ACD-C15B0B45182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01378" name="Slide Number Placeholder 4">
            <a:extLst>
              <a:ext uri="{FF2B5EF4-FFF2-40B4-BE49-F238E27FC236}">
                <a16:creationId xmlns:a16="http://schemas.microsoft.com/office/drawing/2014/main" id="{762F52F9-5539-8A36-CF46-1FB9D096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35033F-3327-B247-A82C-64D178B2BDA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32127282-375E-7993-8CB8-544BDDD28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392113"/>
            <a:ext cx="7900987" cy="1346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Simulation of Step-response of RC wire as a function of time </a:t>
            </a:r>
          </a:p>
        </p:txBody>
      </p:sp>
      <p:pic>
        <p:nvPicPr>
          <p:cNvPr id="101380" name="Picture 3">
            <a:extLst>
              <a:ext uri="{FF2B5EF4-FFF2-40B4-BE49-F238E27FC236}">
                <a16:creationId xmlns:a16="http://schemas.microsoft.com/office/drawing/2014/main" id="{9F49A9EE-9ECA-D4FC-F225-AB5298F57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738313"/>
            <a:ext cx="6781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4">
            <a:extLst>
              <a:ext uri="{FF2B5EF4-FFF2-40B4-BE49-F238E27FC236}">
                <a16:creationId xmlns:a16="http://schemas.microsoft.com/office/drawing/2014/main" id="{43BB7C0B-B19D-A737-97FF-FD6B51C1C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81400"/>
            <a:ext cx="1752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Solution of the Differential Equation as function of time and place</a:t>
            </a:r>
          </a:p>
        </p:txBody>
      </p:sp>
      <p:sp>
        <p:nvSpPr>
          <p:cNvPr id="101382" name="Text Box 5">
            <a:extLst>
              <a:ext uri="{FF2B5EF4-FFF2-40B4-BE49-F238E27FC236}">
                <a16:creationId xmlns:a16="http://schemas.microsoft.com/office/drawing/2014/main" id="{5D3E5A50-16ED-1B88-F846-1A80D5D6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35675"/>
            <a:ext cx="426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The waveform rapidly degrades for long wires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Date Placeholder 4">
            <a:extLst>
              <a:ext uri="{FF2B5EF4-FFF2-40B4-BE49-F238E27FC236}">
                <a16:creationId xmlns:a16="http://schemas.microsoft.com/office/drawing/2014/main" id="{7B3350AE-306A-5F40-B0F4-86980A8079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15E2E9-7461-8749-B5F2-AD016D668E3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03426" name="Slide Number Placeholder 6">
            <a:extLst>
              <a:ext uri="{FF2B5EF4-FFF2-40B4-BE49-F238E27FC236}">
                <a16:creationId xmlns:a16="http://schemas.microsoft.com/office/drawing/2014/main" id="{27B778AF-DE83-BCAB-86B5-F9AA7218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D26EDE-6766-FD42-B5B1-8EFE9D9E6EC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9DB9EF40-FED0-350A-E2B8-BC81B2C94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Design Rules of Thumb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085C3FF-CF07-4642-01B6-1E404ED66B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73152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Table 4-7 ( page 158-Rabaey) shows the delay of Lumped and distributed RC networks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rc delays should only be considered when </a:t>
            </a:r>
            <a:r>
              <a:rPr lang="en-US" altLang="en-US" sz="1800" i="1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pRC</a:t>
            </a:r>
            <a:r>
              <a:rPr lang="en-US" altLang="en-US" sz="1800">
                <a:ea typeface="ＭＳ Ｐゴシック" panose="020B0600070205080204" pitchFamily="34" charset="-128"/>
              </a:rPr>
              <a:t> &gt;&gt; </a:t>
            </a:r>
            <a:r>
              <a:rPr lang="en-US" altLang="en-US" sz="1800" i="1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pgate</a:t>
            </a:r>
            <a:r>
              <a:rPr lang="en-US" altLang="en-US" sz="1800">
                <a:ea typeface="ＭＳ Ｐゴシック" panose="020B0600070205080204" pitchFamily="34" charset="-128"/>
              </a:rPr>
              <a:t> of the driving gate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Time delay 0.69% lumped and 0.38RC distributed Voltage 0-50% voltage range drop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This will define critical length of the wire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                        0.38RC &gt;&gt; 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pgate</a:t>
            </a:r>
            <a:r>
              <a:rPr lang="en-US" altLang="en-US" sz="18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                Lcrit &gt;&gt;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R = rL, and  C = c 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rc delays should only be considered when the rise (fall) time at the gate input is smaller than RC, the rise (fall) time of the line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rise</a:t>
            </a:r>
            <a:r>
              <a:rPr lang="en-US" altLang="en-US" sz="1800">
                <a:ea typeface="ＭＳ Ｐゴシック" panose="020B0600070205080204" pitchFamily="34" charset="-128"/>
              </a:rPr>
              <a:t> &lt; RC</a:t>
            </a:r>
          </a:p>
        </p:txBody>
      </p:sp>
      <p:graphicFrame>
        <p:nvGraphicFramePr>
          <p:cNvPr id="103429" name="Object 6">
            <a:extLst>
              <a:ext uri="{FF2B5EF4-FFF2-40B4-BE49-F238E27FC236}">
                <a16:creationId xmlns:a16="http://schemas.microsoft.com/office/drawing/2014/main" id="{9A2AA991-F0B0-AE94-CDBD-1E648E618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" y="-128588"/>
          <a:ext cx="584200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2000" imgH="10528300" progId="Equation.DSMT4">
                  <p:embed/>
                </p:oleObj>
              </mc:Choice>
              <mc:Fallback>
                <p:oleObj name="Equation" r:id="rId3" imgW="13462000" imgH="1052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-128588"/>
                        <a:ext cx="584200" cy="45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7">
            <a:extLst>
              <a:ext uri="{FF2B5EF4-FFF2-40B4-BE49-F238E27FC236}">
                <a16:creationId xmlns:a16="http://schemas.microsoft.com/office/drawing/2014/main" id="{E6EBB671-C309-96F1-3C1C-ACE781E4556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048000" y="3810000"/>
          <a:ext cx="1143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2000" imgH="10528300" progId="Equation.DSMT4">
                  <p:embed/>
                </p:oleObj>
              </mc:Choice>
              <mc:Fallback>
                <p:oleObj name="Equation" r:id="rId5" imgW="13462000" imgH="1052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11430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Date Placeholder 3">
            <a:extLst>
              <a:ext uri="{FF2B5EF4-FFF2-40B4-BE49-F238E27FC236}">
                <a16:creationId xmlns:a16="http://schemas.microsoft.com/office/drawing/2014/main" id="{3B5BF387-C604-CAA2-F820-0E5789125A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8F455-8C09-F041-9E82-3EBAF4B8676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05474" name="Slide Number Placeholder 5">
            <a:extLst>
              <a:ext uri="{FF2B5EF4-FFF2-40B4-BE49-F238E27FC236}">
                <a16:creationId xmlns:a16="http://schemas.microsoft.com/office/drawing/2014/main" id="{DA2F3D94-6B5D-FF8C-B3F5-AACF1255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D67CBA-51D7-A342-82EC-F2F73780A99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DDED4E73-49D5-05CD-9435-A719BADF1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Transmission line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B22C9B99-7DE5-C003-E978-401492A1B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When the switching speeds become sufficiently fast the inductance of the wire starts to dominate the delay behavior and transmission line effect must be considered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TR line effect must be already considered for deep submicron ( Technology Now  ) designs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Transmission line effect should be considered when the rise  and the fall time of the input signal is smaller than the time of flight of the transmission line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Date Placeholder 3">
            <a:extLst>
              <a:ext uri="{FF2B5EF4-FFF2-40B4-BE49-F238E27FC236}">
                <a16:creationId xmlns:a16="http://schemas.microsoft.com/office/drawing/2014/main" id="{652BB386-1620-3F79-17AF-C5817937AD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28894F-6EF9-8443-88AD-E37321BC7A9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07522" name="Slide Number Placeholder 5">
            <a:extLst>
              <a:ext uri="{FF2B5EF4-FFF2-40B4-BE49-F238E27FC236}">
                <a16:creationId xmlns:a16="http://schemas.microsoft.com/office/drawing/2014/main" id="{110CEF6C-191D-EC3B-6E96-F8B03F9B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26067A-D756-804B-9B9E-A79B3FE83E5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50856B12-CF29-081E-FD8F-76B606B55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8486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B7F6F11-D84A-CED5-B472-7107908CE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7912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We will not discuss section 4.4.5 Transmission line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The simulation tools should calculate the wire parasitic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This chapter presented in depth analysis of the behavior of the interconnect wire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One should always differentiate between global interconnection and local( what is local and Global interconnect)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Constant delay is predicted for local wire, while for global wire it increases 50% per year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Wire delay is starting to play a predominant role in today digital design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>
            <a:extLst>
              <a:ext uri="{FF2B5EF4-FFF2-40B4-BE49-F238E27FC236}">
                <a16:creationId xmlns:a16="http://schemas.microsoft.com/office/drawing/2014/main" id="{1535C1A0-4D95-70F8-B5D6-A89529D2C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BREAK</a:t>
            </a:r>
          </a:p>
        </p:txBody>
      </p:sp>
      <p:sp>
        <p:nvSpPr>
          <p:cNvPr id="109570" name="Date Placeholder 2">
            <a:extLst>
              <a:ext uri="{FF2B5EF4-FFF2-40B4-BE49-F238E27FC236}">
                <a16:creationId xmlns:a16="http://schemas.microsoft.com/office/drawing/2014/main" id="{822DD0B4-BFFC-3B13-9E91-9373297AA9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5E5E7A-E14B-E742-988F-D11E3A52B97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AE79A7D1-911D-29F5-E8AC-00ACBBC5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2DA407-7078-5645-BF04-CABA3BCD8B4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Date Placeholder 3">
            <a:extLst>
              <a:ext uri="{FF2B5EF4-FFF2-40B4-BE49-F238E27FC236}">
                <a16:creationId xmlns:a16="http://schemas.microsoft.com/office/drawing/2014/main" id="{7AC77C38-9E50-0995-D417-350D10A7E8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4E692F-6265-EA4F-BE47-C097C11CD8E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7420A016-560A-32AA-F998-C2981D9B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5FFAD8-3300-EC44-BE76-2F3EB9E2987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110595" name="Rectangle 4">
            <a:extLst>
              <a:ext uri="{FF2B5EF4-FFF2-40B4-BE49-F238E27FC236}">
                <a16:creationId xmlns:a16="http://schemas.microsoft.com/office/drawing/2014/main" id="{D881D155-4405-375F-A9D6-27E9145E4D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Inverter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Chapter 5</a:t>
            </a:r>
          </a:p>
        </p:txBody>
      </p:sp>
      <p:sp>
        <p:nvSpPr>
          <p:cNvPr id="110596" name="Rectangle 5">
            <a:extLst>
              <a:ext uri="{FF2B5EF4-FFF2-40B4-BE49-F238E27FC236}">
                <a16:creationId xmlns:a16="http://schemas.microsoft.com/office/drawing/2014/main" id="{7337DDCF-8FEA-C536-2039-E1E7AA8AED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ECE6140/6240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Fall 2018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Date Placeholder 3">
            <a:extLst>
              <a:ext uri="{FF2B5EF4-FFF2-40B4-BE49-F238E27FC236}">
                <a16:creationId xmlns:a16="http://schemas.microsoft.com/office/drawing/2014/main" id="{9945DDC6-DCCD-46EE-FF10-CFCD5F4306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943989-5B48-504F-8748-2DCFFAAE9C1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12642" name="Slide Number Placeholder 5">
            <a:extLst>
              <a:ext uri="{FF2B5EF4-FFF2-40B4-BE49-F238E27FC236}">
                <a16:creationId xmlns:a16="http://schemas.microsoft.com/office/drawing/2014/main" id="{D44B7F44-8095-27E4-8357-C44DAE94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F4E628-DDD5-5846-AFF1-CF248D6392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2FEC89E5-9464-A8FE-BE58-D0BD081C9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CMOS Inverter: A First Glance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12644" name="Group 3">
            <a:extLst>
              <a:ext uri="{FF2B5EF4-FFF2-40B4-BE49-F238E27FC236}">
                <a16:creationId xmlns:a16="http://schemas.microsoft.com/office/drawing/2014/main" id="{A2564D87-AE71-BCBE-CCCF-D76C7BB790AE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290638"/>
            <a:ext cx="3629025" cy="4559300"/>
            <a:chOff x="1882" y="928"/>
            <a:chExt cx="2286" cy="2872"/>
          </a:xfrm>
        </p:grpSpPr>
        <p:sp>
          <p:nvSpPr>
            <p:cNvPr id="112645" name="Oval 4">
              <a:extLst>
                <a:ext uri="{FF2B5EF4-FFF2-40B4-BE49-F238E27FC236}">
                  <a16:creationId xmlns:a16="http://schemas.microsoft.com/office/drawing/2014/main" id="{4BD266E9-F21F-C7C1-F15B-48CBEEC1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419"/>
              <a:ext cx="66" cy="6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646" name="Oval 5">
              <a:extLst>
                <a:ext uri="{FF2B5EF4-FFF2-40B4-BE49-F238E27FC236}">
                  <a16:creationId xmlns:a16="http://schemas.microsoft.com/office/drawing/2014/main" id="{E07242EA-69F7-4696-7F3E-CFEB03F1F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419"/>
              <a:ext cx="66" cy="6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647" name="Oval 6">
              <a:extLst>
                <a:ext uri="{FF2B5EF4-FFF2-40B4-BE49-F238E27FC236}">
                  <a16:creationId xmlns:a16="http://schemas.microsoft.com/office/drawing/2014/main" id="{56A7420B-5145-20A1-5A0A-3A8FF1F30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419"/>
              <a:ext cx="66" cy="6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648" name="Line 7">
              <a:extLst>
                <a:ext uri="{FF2B5EF4-FFF2-40B4-BE49-F238E27FC236}">
                  <a16:creationId xmlns:a16="http://schemas.microsoft.com/office/drawing/2014/main" id="{F4E588E3-5DC7-D802-61A9-A0EA4053A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2452"/>
              <a:ext cx="3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49" name="Line 8">
              <a:extLst>
                <a:ext uri="{FF2B5EF4-FFF2-40B4-BE49-F238E27FC236}">
                  <a16:creationId xmlns:a16="http://schemas.microsoft.com/office/drawing/2014/main" id="{F06F980A-B95D-50CF-17EF-CE83D3E26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2452"/>
              <a:ext cx="85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0" name="Oval 9">
              <a:extLst>
                <a:ext uri="{FF2B5EF4-FFF2-40B4-BE49-F238E27FC236}">
                  <a16:creationId xmlns:a16="http://schemas.microsoft.com/office/drawing/2014/main" id="{D837F38F-3178-E494-43E4-2C688EA6A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1693"/>
              <a:ext cx="77" cy="77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651" name="Oval 10">
              <a:extLst>
                <a:ext uri="{FF2B5EF4-FFF2-40B4-BE49-F238E27FC236}">
                  <a16:creationId xmlns:a16="http://schemas.microsoft.com/office/drawing/2014/main" id="{F4CA68D4-69A8-EFCB-D596-3656527D6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414"/>
              <a:ext cx="77" cy="77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652" name="Line 11">
              <a:extLst>
                <a:ext uri="{FF2B5EF4-FFF2-40B4-BE49-F238E27FC236}">
                  <a16:creationId xmlns:a16="http://schemas.microsoft.com/office/drawing/2014/main" id="{E344C84C-785B-22A0-3C3E-C3B8F51F8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3398"/>
              <a:ext cx="1" cy="29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3" name="Line 12">
              <a:extLst>
                <a:ext uri="{FF2B5EF4-FFF2-40B4-BE49-F238E27FC236}">
                  <a16:creationId xmlns:a16="http://schemas.microsoft.com/office/drawing/2014/main" id="{50DB2373-94AE-791D-CB48-1917C181E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1" y="3695"/>
              <a:ext cx="25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4" name="Line 13">
              <a:extLst>
                <a:ext uri="{FF2B5EF4-FFF2-40B4-BE49-F238E27FC236}">
                  <a16:creationId xmlns:a16="http://schemas.microsoft.com/office/drawing/2014/main" id="{48B2A5E4-7367-973D-27AD-59A6179C1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1" y="3750"/>
              <a:ext cx="15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5" name="Line 14">
              <a:extLst>
                <a:ext uri="{FF2B5EF4-FFF2-40B4-BE49-F238E27FC236}">
                  <a16:creationId xmlns:a16="http://schemas.microsoft.com/office/drawing/2014/main" id="{A39F9111-4660-84D3-56F4-3DC44BA96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9" y="3799"/>
              <a:ext cx="7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6" name="Line 15">
              <a:extLst>
                <a:ext uri="{FF2B5EF4-FFF2-40B4-BE49-F238E27FC236}">
                  <a16:creationId xmlns:a16="http://schemas.microsoft.com/office/drawing/2014/main" id="{967CBC75-60D7-2A47-DC32-A361A5A49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1" y="3041"/>
              <a:ext cx="24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7" name="Line 16">
              <a:extLst>
                <a:ext uri="{FF2B5EF4-FFF2-40B4-BE49-F238E27FC236}">
                  <a16:creationId xmlns:a16="http://schemas.microsoft.com/office/drawing/2014/main" id="{245E3265-F4E1-C29A-C05C-92EE5C6E8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5" y="3096"/>
              <a:ext cx="1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8" name="Line 17">
              <a:extLst>
                <a:ext uri="{FF2B5EF4-FFF2-40B4-BE49-F238E27FC236}">
                  <a16:creationId xmlns:a16="http://schemas.microsoft.com/office/drawing/2014/main" id="{5CE5D98C-E149-4F58-3B39-5606BC02B2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9" y="3145"/>
              <a:ext cx="7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9" name="Line 18">
              <a:extLst>
                <a:ext uri="{FF2B5EF4-FFF2-40B4-BE49-F238E27FC236}">
                  <a16:creationId xmlns:a16="http://schemas.microsoft.com/office/drawing/2014/main" id="{0812CC3E-E1B0-AD1F-D802-902DEC8AF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45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0" name="Line 19">
              <a:extLst>
                <a:ext uri="{FF2B5EF4-FFF2-40B4-BE49-F238E27FC236}">
                  <a16:creationId xmlns:a16="http://schemas.microsoft.com/office/drawing/2014/main" id="{06B95312-98B8-7E68-629F-C7AF98023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2711"/>
              <a:ext cx="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1" name="Line 20">
              <a:extLst>
                <a:ext uri="{FF2B5EF4-FFF2-40B4-BE49-F238E27FC236}">
                  <a16:creationId xmlns:a16="http://schemas.microsoft.com/office/drawing/2014/main" id="{28D9C24D-011D-FBE6-F184-8794775CB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788"/>
              <a:ext cx="1" cy="2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2" name="Line 21">
              <a:extLst>
                <a:ext uri="{FF2B5EF4-FFF2-40B4-BE49-F238E27FC236}">
                  <a16:creationId xmlns:a16="http://schemas.microsoft.com/office/drawing/2014/main" id="{BDB3AD0E-2F27-EC45-AC1F-AB9E2C00C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2788"/>
              <a:ext cx="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3" name="Line 22">
              <a:extLst>
                <a:ext uri="{FF2B5EF4-FFF2-40B4-BE49-F238E27FC236}">
                  <a16:creationId xmlns:a16="http://schemas.microsoft.com/office/drawing/2014/main" id="{1BB84A5F-0700-3BE8-0A15-A58A9C2A5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398"/>
              <a:ext cx="2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4" name="Line 23">
              <a:extLst>
                <a:ext uri="{FF2B5EF4-FFF2-40B4-BE49-F238E27FC236}">
                  <a16:creationId xmlns:a16="http://schemas.microsoft.com/office/drawing/2014/main" id="{C417C2CA-7C46-BDD2-7432-A2E4D5511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6" y="2947"/>
              <a:ext cx="2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5" name="Line 24">
              <a:extLst>
                <a:ext uri="{FF2B5EF4-FFF2-40B4-BE49-F238E27FC236}">
                  <a16:creationId xmlns:a16="http://schemas.microsoft.com/office/drawing/2014/main" id="{65B3A7E2-C153-DC6D-31AD-EC107F91A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881"/>
              <a:ext cx="1" cy="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6" name="Line 25">
              <a:extLst>
                <a:ext uri="{FF2B5EF4-FFF2-40B4-BE49-F238E27FC236}">
                  <a16:creationId xmlns:a16="http://schemas.microsoft.com/office/drawing/2014/main" id="{8B12597E-93DF-BAF8-4A6C-9D5CEF5D5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3030"/>
              <a:ext cx="1" cy="2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7" name="Line 26">
              <a:extLst>
                <a:ext uri="{FF2B5EF4-FFF2-40B4-BE49-F238E27FC236}">
                  <a16:creationId xmlns:a16="http://schemas.microsoft.com/office/drawing/2014/main" id="{09D20D6D-392F-FA14-9A80-DDA99D6FE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173"/>
              <a:ext cx="27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8" name="Line 27">
              <a:extLst>
                <a:ext uri="{FF2B5EF4-FFF2-40B4-BE49-F238E27FC236}">
                  <a16:creationId xmlns:a16="http://schemas.microsoft.com/office/drawing/2014/main" id="{71F5D6CE-8326-2925-5A65-7DEB576BC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2876"/>
              <a:ext cx="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9" name="Line 28">
              <a:extLst>
                <a:ext uri="{FF2B5EF4-FFF2-40B4-BE49-F238E27FC236}">
                  <a16:creationId xmlns:a16="http://schemas.microsoft.com/office/drawing/2014/main" id="{33C8FA2A-E441-7D21-F6FE-E53832C60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732"/>
              <a:ext cx="1" cy="144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0" name="Line 29">
              <a:extLst>
                <a:ext uri="{FF2B5EF4-FFF2-40B4-BE49-F238E27FC236}">
                  <a16:creationId xmlns:a16="http://schemas.microsoft.com/office/drawing/2014/main" id="{6D6D96CD-ACBF-415C-B73B-65F464943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732"/>
              <a:ext cx="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1" name="Line 30">
              <a:extLst>
                <a:ext uri="{FF2B5EF4-FFF2-40B4-BE49-F238E27FC236}">
                  <a16:creationId xmlns:a16="http://schemas.microsoft.com/office/drawing/2014/main" id="{F8667018-DF9C-D62D-D18F-C6C7746F1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0" y="1732"/>
              <a:ext cx="19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2" name="Line 31">
              <a:extLst>
                <a:ext uri="{FF2B5EF4-FFF2-40B4-BE49-F238E27FC236}">
                  <a16:creationId xmlns:a16="http://schemas.microsoft.com/office/drawing/2014/main" id="{F2CC22D4-3BCB-77BB-229A-694A8143B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957"/>
              <a:ext cx="2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3" name="Freeform 32">
              <a:extLst>
                <a:ext uri="{FF2B5EF4-FFF2-40B4-BE49-F238E27FC236}">
                  <a16:creationId xmlns:a16="http://schemas.microsoft.com/office/drawing/2014/main" id="{75AF83ED-9ED5-0D7C-14B0-84DC95399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" y="1209"/>
              <a:ext cx="242" cy="297"/>
            </a:xfrm>
            <a:custGeom>
              <a:avLst/>
              <a:gdLst>
                <a:gd name="T0" fmla="*/ 242 w 242"/>
                <a:gd name="T1" fmla="*/ 0 h 297"/>
                <a:gd name="T2" fmla="*/ 242 w 242"/>
                <a:gd name="T3" fmla="*/ 297 h 297"/>
                <a:gd name="T4" fmla="*/ 0 w 242"/>
                <a:gd name="T5" fmla="*/ 297 h 297"/>
                <a:gd name="T6" fmla="*/ 0 60000 65536"/>
                <a:gd name="T7" fmla="*/ 0 60000 65536"/>
                <a:gd name="T8" fmla="*/ 0 60000 65536"/>
                <a:gd name="T9" fmla="*/ 0 w 242"/>
                <a:gd name="T10" fmla="*/ 0 h 297"/>
                <a:gd name="T11" fmla="*/ 242 w 242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" h="297">
                  <a:moveTo>
                    <a:pt x="242" y="0"/>
                  </a:moveTo>
                  <a:lnTo>
                    <a:pt x="242" y="297"/>
                  </a:lnTo>
                  <a:lnTo>
                    <a:pt x="0" y="29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4" name="Line 33">
              <a:extLst>
                <a:ext uri="{FF2B5EF4-FFF2-40B4-BE49-F238E27FC236}">
                  <a16:creationId xmlns:a16="http://schemas.microsoft.com/office/drawing/2014/main" id="{D43E035E-71C4-2FA6-ECEC-4BE61E507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440"/>
              <a:ext cx="1" cy="5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5" name="Line 34">
              <a:extLst>
                <a:ext uri="{FF2B5EF4-FFF2-40B4-BE49-F238E27FC236}">
                  <a16:creationId xmlns:a16="http://schemas.microsoft.com/office/drawing/2014/main" id="{34BA0D90-AA20-670A-14CF-47A9F9BD3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1583"/>
              <a:ext cx="1" cy="2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6" name="Line 35">
              <a:extLst>
                <a:ext uri="{FF2B5EF4-FFF2-40B4-BE49-F238E27FC236}">
                  <a16:creationId xmlns:a16="http://schemas.microsoft.com/office/drawing/2014/main" id="{1B49DFAE-9CE4-D6CE-8A94-CB952EA03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1209"/>
              <a:ext cx="29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7" name="Line 36">
              <a:extLst>
                <a:ext uri="{FF2B5EF4-FFF2-40B4-BE49-F238E27FC236}">
                  <a16:creationId xmlns:a16="http://schemas.microsoft.com/office/drawing/2014/main" id="{C2795C27-7D9A-4433-1951-0102C6466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1957"/>
              <a:ext cx="1" cy="9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8" name="Rectangle 37">
              <a:extLst>
                <a:ext uri="{FF2B5EF4-FFF2-40B4-BE49-F238E27FC236}">
                  <a16:creationId xmlns:a16="http://schemas.microsoft.com/office/drawing/2014/main" id="{A6A0E6BC-17DF-8C61-8D63-4CB3010AA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14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79" name="Rectangle 38">
              <a:extLst>
                <a:ext uri="{FF2B5EF4-FFF2-40B4-BE49-F238E27FC236}">
                  <a16:creationId xmlns:a16="http://schemas.microsoft.com/office/drawing/2014/main" id="{225CB353-C0B2-FB70-A4F7-F6A7D6C6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2236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in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0" name="Rectangle 39">
              <a:extLst>
                <a:ext uri="{FF2B5EF4-FFF2-40B4-BE49-F238E27FC236}">
                  <a16:creationId xmlns:a16="http://schemas.microsoft.com/office/drawing/2014/main" id="{DEC18DF4-7103-BB19-D6BF-08DB521E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214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1" name="Rectangle 40">
              <a:extLst>
                <a:ext uri="{FF2B5EF4-FFF2-40B4-BE49-F238E27FC236}">
                  <a16:creationId xmlns:a16="http://schemas.microsoft.com/office/drawing/2014/main" id="{C8743A5D-D79A-9872-8532-4FFC212D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236"/>
              <a:ext cx="19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2" name="Rectangle 41">
              <a:extLst>
                <a:ext uri="{FF2B5EF4-FFF2-40B4-BE49-F238E27FC236}">
                  <a16:creationId xmlns:a16="http://schemas.microsoft.com/office/drawing/2014/main" id="{78C016FC-BF2B-2D36-54FB-A2FF0C217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2616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i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3" name="Rectangle 42">
              <a:extLst>
                <a:ext uri="{FF2B5EF4-FFF2-40B4-BE49-F238E27FC236}">
                  <a16:creationId xmlns:a16="http://schemas.microsoft.com/office/drawing/2014/main" id="{107424CF-C374-A30F-8038-7CC3474F5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270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4" name="Rectangle 43">
              <a:extLst>
                <a:ext uri="{FF2B5EF4-FFF2-40B4-BE49-F238E27FC236}">
                  <a16:creationId xmlns:a16="http://schemas.microsoft.com/office/drawing/2014/main" id="{760F85A3-F165-8236-69C5-D577149BC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92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5" name="Rectangle 44">
              <a:extLst>
                <a:ext uri="{FF2B5EF4-FFF2-40B4-BE49-F238E27FC236}">
                  <a16:creationId xmlns:a16="http://schemas.microsoft.com/office/drawing/2014/main" id="{53EE1A95-9738-CDF6-99BF-7076F7AC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016"/>
              <a:ext cx="19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DD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6" name="Oval 45">
              <a:extLst>
                <a:ext uri="{FF2B5EF4-FFF2-40B4-BE49-F238E27FC236}">
                  <a16:creationId xmlns:a16="http://schemas.microsoft.com/office/drawing/2014/main" id="{F023C238-15C3-0A70-FCFD-41C72556E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2414"/>
              <a:ext cx="77" cy="77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id="{5FA80F5C-4A68-1077-45C9-492A8FD28B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7FF556-A460-8743-AE65-567EB1F6447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56CAF91B-E751-432F-6F38-29577F7E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10A0D6-2B90-B542-9EE7-D1310B5EC53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AFE0161-DBBF-BF5E-F090-412F34747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125" y="293688"/>
            <a:ext cx="7772400" cy="715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Interconnect Impact on Chip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A5B1872-4C59-15BC-AFB7-B2C3829B0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4581" name="Picture 4" descr="Intercon1">
            <a:extLst>
              <a:ext uri="{FF2B5EF4-FFF2-40B4-BE49-F238E27FC236}">
                <a16:creationId xmlns:a16="http://schemas.microsoft.com/office/drawing/2014/main" id="{2D111BA6-AE75-EA79-454C-4F3F970A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219200"/>
            <a:ext cx="76200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Date Placeholder 2">
            <a:extLst>
              <a:ext uri="{FF2B5EF4-FFF2-40B4-BE49-F238E27FC236}">
                <a16:creationId xmlns:a16="http://schemas.microsoft.com/office/drawing/2014/main" id="{BF36CB0A-B23D-AA94-5094-F23B133469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A7CD1B-27DB-0240-8937-2FABB3E09C7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14690" name="Slide Number Placeholder 4">
            <a:extLst>
              <a:ext uri="{FF2B5EF4-FFF2-40B4-BE49-F238E27FC236}">
                <a16:creationId xmlns:a16="http://schemas.microsoft.com/office/drawing/2014/main" id="{2A6C6ECE-857F-9FC4-1977-442282C7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979849-2163-994F-AF1E-2245468BCC5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B64C77D-D515-F8F5-E8BE-6122EA4A1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046163"/>
            <a:ext cx="1998662" cy="4797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0C0BDA13-AFD9-EDA7-045A-ECE8708DB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046163"/>
            <a:ext cx="1998662" cy="4797425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114693" name="Picture 4">
            <a:extLst>
              <a:ext uri="{FF2B5EF4-FFF2-40B4-BE49-F238E27FC236}">
                <a16:creationId xmlns:a16="http://schemas.microsoft.com/office/drawing/2014/main" id="{1BDD6A40-2A80-CB12-0F77-87090B56D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046163"/>
            <a:ext cx="1998663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Rectangle 5">
            <a:extLst>
              <a:ext uri="{FF2B5EF4-FFF2-40B4-BE49-F238E27FC236}">
                <a16:creationId xmlns:a16="http://schemas.microsoft.com/office/drawing/2014/main" id="{E4B0428D-4721-DF23-BB7A-F14654A5B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Inverter</a:t>
            </a:r>
          </a:p>
        </p:txBody>
      </p:sp>
      <p:sp>
        <p:nvSpPr>
          <p:cNvPr id="114695" name="Rectangle 6">
            <a:extLst>
              <a:ext uri="{FF2B5EF4-FFF2-40B4-BE49-F238E27FC236}">
                <a16:creationId xmlns:a16="http://schemas.microsoft.com/office/drawing/2014/main" id="{706B927A-727B-EB53-E2CF-AE76C2993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4840288"/>
            <a:ext cx="0" cy="142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696" name="Rectangle 7">
            <a:extLst>
              <a:ext uri="{FF2B5EF4-FFF2-40B4-BE49-F238E27FC236}">
                <a16:creationId xmlns:a16="http://schemas.microsoft.com/office/drawing/2014/main" id="{2166DE17-F93C-7EBD-D61B-4242FF3A3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4303713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697" name="Rectangle 8">
            <a:extLst>
              <a:ext uri="{FF2B5EF4-FFF2-40B4-BE49-F238E27FC236}">
                <a16:creationId xmlns:a16="http://schemas.microsoft.com/office/drawing/2014/main" id="{298CDE03-0081-98FF-77FF-5C0F1C71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4303713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698" name="Rectangle 9">
            <a:extLst>
              <a:ext uri="{FF2B5EF4-FFF2-40B4-BE49-F238E27FC236}">
                <a16:creationId xmlns:a16="http://schemas.microsoft.com/office/drawing/2014/main" id="{C62C316E-105C-8B6F-5741-F2172EA3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873500"/>
            <a:ext cx="142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699" name="Rectangle 10">
            <a:extLst>
              <a:ext uri="{FF2B5EF4-FFF2-40B4-BE49-F238E27FC236}">
                <a16:creationId xmlns:a16="http://schemas.microsoft.com/office/drawing/2014/main" id="{795433B6-4096-9BC9-01D0-3A22D6A87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765550"/>
            <a:ext cx="142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00" name="Rectangle 11">
            <a:extLst>
              <a:ext uri="{FF2B5EF4-FFF2-40B4-BE49-F238E27FC236}">
                <a16:creationId xmlns:a16="http://schemas.microsoft.com/office/drawing/2014/main" id="{664DCC8F-9840-F4F0-0616-0BF06C64D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87350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01" name="Rectangle 12">
            <a:extLst>
              <a:ext uri="{FF2B5EF4-FFF2-40B4-BE49-F238E27FC236}">
                <a16:creationId xmlns:a16="http://schemas.microsoft.com/office/drawing/2014/main" id="{9D196D8F-9C17-1E08-CE55-9FB78EF1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76555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02" name="Rectangle 13">
            <a:extLst>
              <a:ext uri="{FF2B5EF4-FFF2-40B4-BE49-F238E27FC236}">
                <a16:creationId xmlns:a16="http://schemas.microsoft.com/office/drawing/2014/main" id="{0D67FBF9-B89D-5CBF-70D1-741649939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3065463"/>
            <a:ext cx="0" cy="142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03" name="Rectangle 14">
            <a:extLst>
              <a:ext uri="{FF2B5EF4-FFF2-40B4-BE49-F238E27FC236}">
                <a16:creationId xmlns:a16="http://schemas.microsoft.com/office/drawing/2014/main" id="{7730E34E-04C2-EA2B-7B5F-42A7B1D5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4962525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04" name="Rectangle 15">
            <a:extLst>
              <a:ext uri="{FF2B5EF4-FFF2-40B4-BE49-F238E27FC236}">
                <a16:creationId xmlns:a16="http://schemas.microsoft.com/office/drawing/2014/main" id="{8768BFDD-3F2D-6F4D-B291-B0DE0E50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4094163"/>
            <a:ext cx="819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Polysilicon</a:t>
            </a:r>
            <a:endParaRPr lang="en-US" altLang="en-US" sz="440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114705" name="Rectangle 16">
            <a:extLst>
              <a:ext uri="{FF2B5EF4-FFF2-40B4-BE49-F238E27FC236}">
                <a16:creationId xmlns:a16="http://schemas.microsoft.com/office/drawing/2014/main" id="{2F738CB3-A232-1935-3C92-45DFD598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3636963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In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06" name="Rectangle 17">
            <a:extLst>
              <a:ext uri="{FF2B5EF4-FFF2-40B4-BE49-F238E27FC236}">
                <a16:creationId xmlns:a16="http://schemas.microsoft.com/office/drawing/2014/main" id="{3AB23E14-26D0-1C1D-ECFD-7A380AD1F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3560763"/>
            <a:ext cx="304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Out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grpSp>
        <p:nvGrpSpPr>
          <p:cNvPr id="114707" name="Group 18">
            <a:extLst>
              <a:ext uri="{FF2B5EF4-FFF2-40B4-BE49-F238E27FC236}">
                <a16:creationId xmlns:a16="http://schemas.microsoft.com/office/drawing/2014/main" id="{85277E2A-25F3-2041-4A7A-F34904253F03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1274763"/>
            <a:ext cx="365125" cy="293687"/>
            <a:chOff x="3745" y="1296"/>
            <a:chExt cx="230" cy="185"/>
          </a:xfrm>
        </p:grpSpPr>
        <p:sp>
          <p:nvSpPr>
            <p:cNvPr id="114733" name="Rectangle 19">
              <a:extLst>
                <a:ext uri="{FF2B5EF4-FFF2-40B4-BE49-F238E27FC236}">
                  <a16:creationId xmlns:a16="http://schemas.microsoft.com/office/drawing/2014/main" id="{980DD51E-B228-EEAD-A114-6350A7BB1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2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400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34" name="Rectangle 20">
              <a:extLst>
                <a:ext uri="{FF2B5EF4-FFF2-40B4-BE49-F238E27FC236}">
                  <a16:creationId xmlns:a16="http://schemas.microsoft.com/office/drawing/2014/main" id="{AB82A602-EE5F-51D9-347F-AB37C00EF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1347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DD</a:t>
              </a:r>
              <a:endParaRPr lang="en-US" altLang="en-US" sz="1400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4708" name="Rectangle 21">
            <a:extLst>
              <a:ext uri="{FF2B5EF4-FFF2-40B4-BE49-F238E27FC236}">
                <a16:creationId xmlns:a16="http://schemas.microsoft.com/office/drawing/2014/main" id="{9D96042C-E4A0-407F-694D-62C9C7B98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465763"/>
            <a:ext cx="3952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GND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09" name="Rectangle 22">
            <a:extLst>
              <a:ext uri="{FF2B5EF4-FFF2-40B4-BE49-F238E27FC236}">
                <a16:creationId xmlns:a16="http://schemas.microsoft.com/office/drawing/2014/main" id="{D422A357-C4E8-38AD-ECEC-388EA7AF2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2598738"/>
            <a:ext cx="0" cy="142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10" name="Rectangle 23">
            <a:extLst>
              <a:ext uri="{FF2B5EF4-FFF2-40B4-BE49-F238E27FC236}">
                <a16:creationId xmlns:a16="http://schemas.microsoft.com/office/drawing/2014/main" id="{DD7D726E-EAF3-1499-1A98-10EE22C4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1817688"/>
            <a:ext cx="523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PMOS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11" name="Rectangle 24">
            <a:extLst>
              <a:ext uri="{FF2B5EF4-FFF2-40B4-BE49-F238E27FC236}">
                <a16:creationId xmlns:a16="http://schemas.microsoft.com/office/drawing/2014/main" id="{A926758A-4F78-30FA-93ED-7806E3AEC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2028825"/>
            <a:ext cx="838200" cy="269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12" name="Rectangle 25">
            <a:extLst>
              <a:ext uri="{FF2B5EF4-FFF2-40B4-BE49-F238E27FC236}">
                <a16:creationId xmlns:a16="http://schemas.microsoft.com/office/drawing/2014/main" id="{4879BE10-46C2-3CE4-AC2D-541925B6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043113"/>
            <a:ext cx="28575" cy="2095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13" name="Rectangle 26">
            <a:extLst>
              <a:ext uri="{FF2B5EF4-FFF2-40B4-BE49-F238E27FC236}">
                <a16:creationId xmlns:a16="http://schemas.microsoft.com/office/drawing/2014/main" id="{E742B9C3-3CEA-08B5-EC82-6A780970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2222500"/>
            <a:ext cx="836612" cy="3016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14" name="Rectangle 27">
            <a:extLst>
              <a:ext uri="{FF2B5EF4-FFF2-40B4-BE49-F238E27FC236}">
                <a16:creationId xmlns:a16="http://schemas.microsoft.com/office/drawing/2014/main" id="{1E09CDC1-BE4B-3A3E-B893-5A1223908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15" name="Rectangle 28">
            <a:extLst>
              <a:ext uri="{FF2B5EF4-FFF2-40B4-BE49-F238E27FC236}">
                <a16:creationId xmlns:a16="http://schemas.microsoft.com/office/drawing/2014/main" id="{2304DC99-5D76-1B17-3829-6B74F487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16" name="Rectangle 29">
            <a:extLst>
              <a:ext uri="{FF2B5EF4-FFF2-40B4-BE49-F238E27FC236}">
                <a16:creationId xmlns:a16="http://schemas.microsoft.com/office/drawing/2014/main" id="{6EC4BAB6-F317-A21D-FB2F-16183137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17" name="Rectangle 30">
            <a:extLst>
              <a:ext uri="{FF2B5EF4-FFF2-40B4-BE49-F238E27FC236}">
                <a16:creationId xmlns:a16="http://schemas.microsoft.com/office/drawing/2014/main" id="{F9DD504D-DE59-CE04-61A6-B7E98735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18" name="Rectangle 31">
            <a:extLst>
              <a:ext uri="{FF2B5EF4-FFF2-40B4-BE49-F238E27FC236}">
                <a16:creationId xmlns:a16="http://schemas.microsoft.com/office/drawing/2014/main" id="{CC2A5599-53BB-F679-1F7D-35230E091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8" y="2187575"/>
            <a:ext cx="176212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19" name="Rectangle 32">
            <a:extLst>
              <a:ext uri="{FF2B5EF4-FFF2-40B4-BE49-F238E27FC236}">
                <a16:creationId xmlns:a16="http://schemas.microsoft.com/office/drawing/2014/main" id="{D54BE7EA-9838-7C22-79FE-C71DBE1E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8" y="2133600"/>
            <a:ext cx="14287" cy="107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20" name="Rectangle 33">
            <a:extLst>
              <a:ext uri="{FF2B5EF4-FFF2-40B4-BE49-F238E27FC236}">
                <a16:creationId xmlns:a16="http://schemas.microsoft.com/office/drawing/2014/main" id="{87F24963-6866-82C6-5D90-581B888B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350" y="2133600"/>
            <a:ext cx="12700" cy="107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21" name="Rectangle 34">
            <a:extLst>
              <a:ext uri="{FF2B5EF4-FFF2-40B4-BE49-F238E27FC236}">
                <a16:creationId xmlns:a16="http://schemas.microsoft.com/office/drawing/2014/main" id="{2CD093DC-4D66-CDB4-8F56-5399FD6EF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8" y="19050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400" b="1">
                <a:solidFill>
                  <a:srgbClr val="000000"/>
                </a:solidFill>
                <a:latin typeface="Symbol" pitchFamily="2" charset="2"/>
              </a:rPr>
              <a:t>l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22" name="Text Box 35">
            <a:extLst>
              <a:ext uri="{FF2B5EF4-FFF2-40B4-BE49-F238E27FC236}">
                <a16:creationId xmlns:a16="http://schemas.microsoft.com/office/drawing/2014/main" id="{B0F3E151-D61E-1313-C73C-9DCB4540F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013" y="3724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Metal 1</a:t>
            </a:r>
          </a:p>
        </p:txBody>
      </p:sp>
      <p:sp>
        <p:nvSpPr>
          <p:cNvPr id="114723" name="Rectangle 36">
            <a:extLst>
              <a:ext uri="{FF2B5EF4-FFF2-40B4-BE49-F238E27FC236}">
                <a16:creationId xmlns:a16="http://schemas.microsoft.com/office/drawing/2014/main" id="{722F7C82-F53C-8341-C0C6-29234746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5160963"/>
            <a:ext cx="533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NMOS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24" name="Rectangle 37">
            <a:extLst>
              <a:ext uri="{FF2B5EF4-FFF2-40B4-BE49-F238E27FC236}">
                <a16:creationId xmlns:a16="http://schemas.microsoft.com/office/drawing/2014/main" id="{A02C5D7E-C760-223C-9B16-DA519BBEE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365625"/>
            <a:ext cx="152400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25" name="Line 38">
            <a:extLst>
              <a:ext uri="{FF2B5EF4-FFF2-40B4-BE49-F238E27FC236}">
                <a16:creationId xmlns:a16="http://schemas.microsoft.com/office/drawing/2014/main" id="{F4567547-AF78-291D-EAFB-B66557323C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4750" y="4870450"/>
            <a:ext cx="81280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Line 39">
            <a:extLst>
              <a:ext uri="{FF2B5EF4-FFF2-40B4-BE49-F238E27FC236}">
                <a16:creationId xmlns:a16="http://schemas.microsoft.com/office/drawing/2014/main" id="{BADA09E5-46DD-10FF-E16D-0E1AA5316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2017713"/>
            <a:ext cx="1095375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7" name="Line 40">
            <a:extLst>
              <a:ext uri="{FF2B5EF4-FFF2-40B4-BE49-F238E27FC236}">
                <a16:creationId xmlns:a16="http://schemas.microsoft.com/office/drawing/2014/main" id="{BFCD20F9-F90F-977F-8EA6-E63857D9D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0438" y="4160838"/>
            <a:ext cx="1133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4728" name="Object 41">
            <a:extLst>
              <a:ext uri="{FF2B5EF4-FFF2-40B4-BE49-F238E27FC236}">
                <a16:creationId xmlns:a16="http://schemas.microsoft.com/office/drawing/2014/main" id="{22CADF54-9B28-EEBE-C299-486D5A59B1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1609725"/>
          <a:ext cx="3521075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1214100" imgH="11899900" progId="Visio.Drawing.6">
                  <p:embed/>
                </p:oleObj>
              </mc:Choice>
              <mc:Fallback>
                <p:oleObj name="VISIO" r:id="rId4" imgW="11214100" imgH="11899900" progId="Visio.Drawing.6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609725"/>
                        <a:ext cx="3521075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9" name="Rectangle 42">
            <a:extLst>
              <a:ext uri="{FF2B5EF4-FFF2-40B4-BE49-F238E27FC236}">
                <a16:creationId xmlns:a16="http://schemas.microsoft.com/office/drawing/2014/main" id="{2D5BA26B-44A8-53FC-05FF-82825B1C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2635250"/>
            <a:ext cx="6715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Contacts</a:t>
            </a:r>
            <a:endParaRPr lang="en-US" altLang="en-US" sz="440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114730" name="Line 43">
            <a:extLst>
              <a:ext uri="{FF2B5EF4-FFF2-40B4-BE49-F238E27FC236}">
                <a16:creationId xmlns:a16="http://schemas.microsoft.com/office/drawing/2014/main" id="{953FA3CA-3523-D17F-8116-E4E5EED8EE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2688" y="2490788"/>
            <a:ext cx="581025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1" name="Rectangle 44">
            <a:extLst>
              <a:ext uri="{FF2B5EF4-FFF2-40B4-BE49-F238E27FC236}">
                <a16:creationId xmlns:a16="http://schemas.microsoft.com/office/drawing/2014/main" id="{9C47E793-7909-D75B-780C-B65C5167E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1187450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N Well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32" name="Line 45">
            <a:extLst>
              <a:ext uri="{FF2B5EF4-FFF2-40B4-BE49-F238E27FC236}">
                <a16:creationId xmlns:a16="http://schemas.microsoft.com/office/drawing/2014/main" id="{B1ADBEF1-8582-CE39-38EF-3BA8BF745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1358900"/>
            <a:ext cx="420688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Date Placeholder 2">
            <a:extLst>
              <a:ext uri="{FF2B5EF4-FFF2-40B4-BE49-F238E27FC236}">
                <a16:creationId xmlns:a16="http://schemas.microsoft.com/office/drawing/2014/main" id="{0CC4D9CA-1F98-12BD-86A7-C967193624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5D3B96-1055-034D-BACC-C70FFFF0DB0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16738" name="Slide Number Placeholder 4">
            <a:extLst>
              <a:ext uri="{FF2B5EF4-FFF2-40B4-BE49-F238E27FC236}">
                <a16:creationId xmlns:a16="http://schemas.microsoft.com/office/drawing/2014/main" id="{A55B1404-B42F-1B83-990C-AD31F984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D343D6-86B8-E541-92D0-5B4B275864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pic>
        <p:nvPicPr>
          <p:cNvPr id="116739" name="Picture 2">
            <a:extLst>
              <a:ext uri="{FF2B5EF4-FFF2-40B4-BE49-F238E27FC236}">
                <a16:creationId xmlns:a16="http://schemas.microsoft.com/office/drawing/2014/main" id="{B81DA66A-E972-3A2C-D2ED-6234FC6E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" r="17085"/>
          <a:stretch>
            <a:fillRect/>
          </a:stretch>
        </p:blipFill>
        <p:spPr bwMode="auto">
          <a:xfrm>
            <a:off x="3930650" y="1249363"/>
            <a:ext cx="1625600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3">
            <a:extLst>
              <a:ext uri="{FF2B5EF4-FFF2-40B4-BE49-F238E27FC236}">
                <a16:creationId xmlns:a16="http://schemas.microsoft.com/office/drawing/2014/main" id="{16D5A6C6-A570-B7C3-09E9-3C5ADDB12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98450"/>
            <a:ext cx="7772400" cy="715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Two Inverters</a:t>
            </a:r>
          </a:p>
        </p:txBody>
      </p:sp>
      <p:pic>
        <p:nvPicPr>
          <p:cNvPr id="116741" name="Picture 4">
            <a:extLst>
              <a:ext uri="{FF2B5EF4-FFF2-40B4-BE49-F238E27FC236}">
                <a16:creationId xmlns:a16="http://schemas.microsoft.com/office/drawing/2014/main" id="{8DC6B676-61D9-988B-C62E-E1B56513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871"/>
          <a:stretch>
            <a:fillRect/>
          </a:stretch>
        </p:blipFill>
        <p:spPr bwMode="auto">
          <a:xfrm>
            <a:off x="5535613" y="1263650"/>
            <a:ext cx="15843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Rectangle 5">
            <a:extLst>
              <a:ext uri="{FF2B5EF4-FFF2-40B4-BE49-F238E27FC236}">
                <a16:creationId xmlns:a16="http://schemas.microsoft.com/office/drawing/2014/main" id="{0BCD5E4D-07A4-9D4B-17BB-AD9CAB6EC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3835400"/>
            <a:ext cx="752475" cy="173038"/>
          </a:xfrm>
          <a:prstGeom prst="rect">
            <a:avLst/>
          </a:prstGeom>
          <a:solidFill>
            <a:srgbClr val="B1C5D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743" name="Text Box 6">
            <a:extLst>
              <a:ext uri="{FF2B5EF4-FFF2-40B4-BE49-F238E27FC236}">
                <a16:creationId xmlns:a16="http://schemas.microsoft.com/office/drawing/2014/main" id="{DAAD3956-060B-C1E9-E383-6B0A0FEA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3195638"/>
            <a:ext cx="1497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Connect in Metal</a:t>
            </a:r>
          </a:p>
        </p:txBody>
      </p:sp>
      <p:sp>
        <p:nvSpPr>
          <p:cNvPr id="116744" name="Line 7">
            <a:extLst>
              <a:ext uri="{FF2B5EF4-FFF2-40B4-BE49-F238E27FC236}">
                <a16:creationId xmlns:a16="http://schemas.microsoft.com/office/drawing/2014/main" id="{D6D9CAF5-1601-EDA5-39CD-465F685658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9938" y="3384550"/>
            <a:ext cx="1481137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Text Box 8">
            <a:extLst>
              <a:ext uri="{FF2B5EF4-FFF2-40B4-BE49-F238E27FC236}">
                <a16:creationId xmlns:a16="http://schemas.microsoft.com/office/drawing/2014/main" id="{49E97120-310D-2E68-375E-30F5AF6BB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538288"/>
            <a:ext cx="234473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Share power and ground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Abut cells</a:t>
            </a:r>
          </a:p>
        </p:txBody>
      </p:sp>
      <p:graphicFrame>
        <p:nvGraphicFramePr>
          <p:cNvPr id="116746" name="Object 9">
            <a:extLst>
              <a:ext uri="{FF2B5EF4-FFF2-40B4-BE49-F238E27FC236}">
                <a16:creationId xmlns:a16="http://schemas.microsoft.com/office/drawing/2014/main" id="{746B7D1D-6B87-76FC-273B-29348A91C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350" y="2940050"/>
          <a:ext cx="352425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7907000" imgH="14986000" progId="Visio.Drawing.6">
                  <p:embed/>
                </p:oleObj>
              </mc:Choice>
              <mc:Fallback>
                <p:oleObj name="VISIO" r:id="rId4" imgW="17907000" imgH="1498600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940050"/>
                        <a:ext cx="3524250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Date Placeholder 2">
            <a:extLst>
              <a:ext uri="{FF2B5EF4-FFF2-40B4-BE49-F238E27FC236}">
                <a16:creationId xmlns:a16="http://schemas.microsoft.com/office/drawing/2014/main" id="{D9B018EA-6D0E-965C-DC9A-0230286334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4E7D5F-6B3C-884D-8A8F-7554EF236DF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18786" name="Slide Number Placeholder 4">
            <a:extLst>
              <a:ext uri="{FF2B5EF4-FFF2-40B4-BE49-F238E27FC236}">
                <a16:creationId xmlns:a16="http://schemas.microsoft.com/office/drawing/2014/main" id="{B320E077-341F-A3B8-6049-67116601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496111-BC1F-854A-81C9-67B6C0C463D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4E910771-F528-7B20-1128-4811AD4EC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CMOS Inverter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First-Order DC Analysis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570FE974-2EA6-1BBE-2EC7-DCB99D012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473325"/>
            <a:ext cx="2206625" cy="1698625"/>
          </a:xfrm>
          <a:prstGeom prst="rect">
            <a:avLst/>
          </a:prstGeom>
          <a:gradFill rotWithShape="1">
            <a:gsLst>
              <a:gs pos="0">
                <a:srgbClr val="7B84C6"/>
              </a:gs>
              <a:gs pos="100000">
                <a:srgbClr val="393D5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V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OL</a:t>
            </a: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 = 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V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OH</a:t>
            </a: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 = V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DD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V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 = f(R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, R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118789" name="Group 4">
            <a:extLst>
              <a:ext uri="{FF2B5EF4-FFF2-40B4-BE49-F238E27FC236}">
                <a16:creationId xmlns:a16="http://schemas.microsoft.com/office/drawing/2014/main" id="{C44B9986-19A3-FC4C-07EA-869C742C0B7F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752600"/>
            <a:ext cx="4502150" cy="4395788"/>
            <a:chOff x="953" y="1249"/>
            <a:chExt cx="2836" cy="2769"/>
          </a:xfrm>
        </p:grpSpPr>
        <p:sp>
          <p:nvSpPr>
            <p:cNvPr id="118790" name="Oval 5">
              <a:extLst>
                <a:ext uri="{FF2B5EF4-FFF2-40B4-BE49-F238E27FC236}">
                  <a16:creationId xmlns:a16="http://schemas.microsoft.com/office/drawing/2014/main" id="{5EA46C2D-9519-A646-BB2E-A879ECAF8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479"/>
              <a:ext cx="59" cy="5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791" name="Line 6">
              <a:extLst>
                <a:ext uri="{FF2B5EF4-FFF2-40B4-BE49-F238E27FC236}">
                  <a16:creationId xmlns:a16="http://schemas.microsoft.com/office/drawing/2014/main" id="{1BD78913-0948-E587-8534-07CC7E3BF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8" y="1515"/>
              <a:ext cx="39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2" name="Line 7">
              <a:extLst>
                <a:ext uri="{FF2B5EF4-FFF2-40B4-BE49-F238E27FC236}">
                  <a16:creationId xmlns:a16="http://schemas.microsoft.com/office/drawing/2014/main" id="{93E618B0-C4B6-6A22-38B7-DF99BFC76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2509"/>
              <a:ext cx="33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3" name="Oval 8">
              <a:extLst>
                <a:ext uri="{FF2B5EF4-FFF2-40B4-BE49-F238E27FC236}">
                  <a16:creationId xmlns:a16="http://schemas.microsoft.com/office/drawing/2014/main" id="{3A443C5C-CB3B-CF1C-2D07-3273116B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474"/>
              <a:ext cx="69" cy="69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794" name="Line 9">
              <a:extLst>
                <a:ext uri="{FF2B5EF4-FFF2-40B4-BE49-F238E27FC236}">
                  <a16:creationId xmlns:a16="http://schemas.microsoft.com/office/drawing/2014/main" id="{19F14F1C-5A1F-2871-A7B6-76A1368D1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2" y="3556"/>
              <a:ext cx="2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5" name="Line 10">
              <a:extLst>
                <a:ext uri="{FF2B5EF4-FFF2-40B4-BE49-F238E27FC236}">
                  <a16:creationId xmlns:a16="http://schemas.microsoft.com/office/drawing/2014/main" id="{FA60C5DB-1749-126E-1691-2FF252025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7" y="3601"/>
              <a:ext cx="13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6" name="Line 11">
              <a:extLst>
                <a:ext uri="{FF2B5EF4-FFF2-40B4-BE49-F238E27FC236}">
                  <a16:creationId xmlns:a16="http://schemas.microsoft.com/office/drawing/2014/main" id="{E2A1BA33-A121-6144-1C24-6B762DB3C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1" y="3645"/>
              <a:ext cx="6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7" name="Freeform 12">
              <a:extLst>
                <a:ext uri="{FF2B5EF4-FFF2-40B4-BE49-F238E27FC236}">
                  <a16:creationId xmlns:a16="http://schemas.microsoft.com/office/drawing/2014/main" id="{82E355A5-F7E2-5909-2505-101427E06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" y="2192"/>
              <a:ext cx="133" cy="79"/>
            </a:xfrm>
            <a:custGeom>
              <a:avLst/>
              <a:gdLst>
                <a:gd name="T0" fmla="*/ 2147483646 w 27"/>
                <a:gd name="T1" fmla="*/ 0 h 16"/>
                <a:gd name="T2" fmla="*/ 0 w 27"/>
                <a:gd name="T3" fmla="*/ 2147483646 h 16"/>
                <a:gd name="T4" fmla="*/ 0 60000 65536"/>
                <a:gd name="T5" fmla="*/ 0 60000 65536"/>
                <a:gd name="T6" fmla="*/ 0 w 27"/>
                <a:gd name="T7" fmla="*/ 0 h 16"/>
                <a:gd name="T8" fmla="*/ 27 w 27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16">
                  <a:moveTo>
                    <a:pt x="27" y="0"/>
                  </a:moveTo>
                  <a:cubicBezTo>
                    <a:pt x="17" y="3"/>
                    <a:pt x="8" y="8"/>
                    <a:pt x="0" y="16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8" name="Freeform 13">
              <a:extLst>
                <a:ext uri="{FF2B5EF4-FFF2-40B4-BE49-F238E27FC236}">
                  <a16:creationId xmlns:a16="http://schemas.microsoft.com/office/drawing/2014/main" id="{FB90B79C-C186-F50A-DA52-9CF85DBFB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32"/>
              <a:ext cx="89" cy="84"/>
            </a:xfrm>
            <a:custGeom>
              <a:avLst/>
              <a:gdLst>
                <a:gd name="T0" fmla="*/ 2147483646 w 18"/>
                <a:gd name="T1" fmla="*/ 2147483646 h 17"/>
                <a:gd name="T2" fmla="*/ 2147483646 w 18"/>
                <a:gd name="T3" fmla="*/ 2147483646 h 17"/>
                <a:gd name="T4" fmla="*/ 2147483646 w 18"/>
                <a:gd name="T5" fmla="*/ 2147483646 h 17"/>
                <a:gd name="T6" fmla="*/ 2147483646 w 18"/>
                <a:gd name="T7" fmla="*/ 2147483646 h 17"/>
                <a:gd name="T8" fmla="*/ 0 w 18"/>
                <a:gd name="T9" fmla="*/ 2147483646 h 17"/>
                <a:gd name="T10" fmla="*/ 2147483646 w 18"/>
                <a:gd name="T11" fmla="*/ 2147483646 h 17"/>
                <a:gd name="T12" fmla="*/ 2147483646 w 18"/>
                <a:gd name="T13" fmla="*/ 0 h 17"/>
                <a:gd name="T14" fmla="*/ 2147483646 w 18"/>
                <a:gd name="T15" fmla="*/ 0 h 17"/>
                <a:gd name="T16" fmla="*/ 2147483646 w 18"/>
                <a:gd name="T17" fmla="*/ 214748364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7"/>
                <a:gd name="T29" fmla="*/ 18 w 18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7">
                  <a:moveTo>
                    <a:pt x="11" y="6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4"/>
                    <a:pt x="3" y="16"/>
                    <a:pt x="0" y="17"/>
                  </a:cubicBezTo>
                  <a:cubicBezTo>
                    <a:pt x="2" y="15"/>
                    <a:pt x="4" y="12"/>
                    <a:pt x="5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6"/>
                    <a:pt x="11" y="6"/>
                    <a:pt x="11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Freeform 14">
              <a:extLst>
                <a:ext uri="{FF2B5EF4-FFF2-40B4-BE49-F238E27FC236}">
                  <a16:creationId xmlns:a16="http://schemas.microsoft.com/office/drawing/2014/main" id="{EEBEC10A-B418-9E33-6391-86B430FCCF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3" y="1515"/>
              <a:ext cx="168" cy="1483"/>
            </a:xfrm>
            <a:custGeom>
              <a:avLst/>
              <a:gdLst>
                <a:gd name="T0" fmla="*/ 168 w 168"/>
                <a:gd name="T1" fmla="*/ 1483 h 1483"/>
                <a:gd name="T2" fmla="*/ 168 w 168"/>
                <a:gd name="T3" fmla="*/ 865 h 1483"/>
                <a:gd name="T4" fmla="*/ 0 w 168"/>
                <a:gd name="T5" fmla="*/ 588 h 1483"/>
                <a:gd name="T6" fmla="*/ 168 w 168"/>
                <a:gd name="T7" fmla="*/ 539 h 1483"/>
                <a:gd name="T8" fmla="*/ 168 w 168"/>
                <a:gd name="T9" fmla="*/ 0 h 14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483"/>
                <a:gd name="T17" fmla="*/ 168 w 168"/>
                <a:gd name="T18" fmla="*/ 1483 h 14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483">
                  <a:moveTo>
                    <a:pt x="168" y="1483"/>
                  </a:moveTo>
                  <a:lnTo>
                    <a:pt x="168" y="865"/>
                  </a:lnTo>
                  <a:lnTo>
                    <a:pt x="0" y="588"/>
                  </a:lnTo>
                  <a:moveTo>
                    <a:pt x="168" y="539"/>
                  </a:moveTo>
                  <a:lnTo>
                    <a:pt x="16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0" name="Freeform 15">
              <a:extLst>
                <a:ext uri="{FF2B5EF4-FFF2-40B4-BE49-F238E27FC236}">
                  <a16:creationId xmlns:a16="http://schemas.microsoft.com/office/drawing/2014/main" id="{73EDD64F-A2EC-A345-B034-F6814C3E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978"/>
              <a:ext cx="133" cy="79"/>
            </a:xfrm>
            <a:custGeom>
              <a:avLst/>
              <a:gdLst>
                <a:gd name="T0" fmla="*/ 2147483646 w 27"/>
                <a:gd name="T1" fmla="*/ 0 h 16"/>
                <a:gd name="T2" fmla="*/ 0 w 27"/>
                <a:gd name="T3" fmla="*/ 2147483646 h 16"/>
                <a:gd name="T4" fmla="*/ 0 60000 65536"/>
                <a:gd name="T5" fmla="*/ 0 60000 65536"/>
                <a:gd name="T6" fmla="*/ 0 w 27"/>
                <a:gd name="T7" fmla="*/ 0 h 16"/>
                <a:gd name="T8" fmla="*/ 27 w 27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16">
                  <a:moveTo>
                    <a:pt x="27" y="0"/>
                  </a:moveTo>
                  <a:cubicBezTo>
                    <a:pt x="17" y="3"/>
                    <a:pt x="7" y="9"/>
                    <a:pt x="0" y="16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1" name="Freeform 16">
              <a:extLst>
                <a:ext uri="{FF2B5EF4-FFF2-40B4-BE49-F238E27FC236}">
                  <a16:creationId xmlns:a16="http://schemas.microsoft.com/office/drawing/2014/main" id="{5F5F4B1C-40F8-6954-C439-15D922EA3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3018"/>
              <a:ext cx="89" cy="84"/>
            </a:xfrm>
            <a:custGeom>
              <a:avLst/>
              <a:gdLst>
                <a:gd name="T0" fmla="*/ 2147483646 w 18"/>
                <a:gd name="T1" fmla="*/ 2147483646 h 17"/>
                <a:gd name="T2" fmla="*/ 2147483646 w 18"/>
                <a:gd name="T3" fmla="*/ 2147483646 h 17"/>
                <a:gd name="T4" fmla="*/ 2147483646 w 18"/>
                <a:gd name="T5" fmla="*/ 2147483646 h 17"/>
                <a:gd name="T6" fmla="*/ 2147483646 w 18"/>
                <a:gd name="T7" fmla="*/ 2147483646 h 17"/>
                <a:gd name="T8" fmla="*/ 0 w 18"/>
                <a:gd name="T9" fmla="*/ 2147483646 h 17"/>
                <a:gd name="T10" fmla="*/ 2147483646 w 18"/>
                <a:gd name="T11" fmla="*/ 2147483646 h 17"/>
                <a:gd name="T12" fmla="*/ 2147483646 w 18"/>
                <a:gd name="T13" fmla="*/ 0 h 17"/>
                <a:gd name="T14" fmla="*/ 2147483646 w 18"/>
                <a:gd name="T15" fmla="*/ 0 h 17"/>
                <a:gd name="T16" fmla="*/ 2147483646 w 18"/>
                <a:gd name="T17" fmla="*/ 214748364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7"/>
                <a:gd name="T29" fmla="*/ 18 w 18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7">
                  <a:moveTo>
                    <a:pt x="12" y="7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6" y="14"/>
                    <a:pt x="3" y="16"/>
                    <a:pt x="0" y="17"/>
                  </a:cubicBezTo>
                  <a:cubicBezTo>
                    <a:pt x="2" y="15"/>
                    <a:pt x="4" y="12"/>
                    <a:pt x="6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2" name="Freeform 17">
              <a:extLst>
                <a:ext uri="{FF2B5EF4-FFF2-40B4-BE49-F238E27FC236}">
                  <a16:creationId xmlns:a16="http://schemas.microsoft.com/office/drawing/2014/main" id="{BF692506-548F-1C60-2C72-BCEC97D57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" y="2889"/>
              <a:ext cx="168" cy="667"/>
            </a:xfrm>
            <a:custGeom>
              <a:avLst/>
              <a:gdLst>
                <a:gd name="T0" fmla="*/ 168 w 168"/>
                <a:gd name="T1" fmla="*/ 667 h 667"/>
                <a:gd name="T2" fmla="*/ 168 w 168"/>
                <a:gd name="T3" fmla="*/ 277 h 667"/>
                <a:gd name="T4" fmla="*/ 0 w 168"/>
                <a:gd name="T5" fmla="*/ 0 h 667"/>
                <a:gd name="T6" fmla="*/ 0 60000 65536"/>
                <a:gd name="T7" fmla="*/ 0 60000 65536"/>
                <a:gd name="T8" fmla="*/ 0 60000 65536"/>
                <a:gd name="T9" fmla="*/ 0 w 168"/>
                <a:gd name="T10" fmla="*/ 0 h 667"/>
                <a:gd name="T11" fmla="*/ 168 w 168"/>
                <a:gd name="T12" fmla="*/ 667 h 6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667">
                  <a:moveTo>
                    <a:pt x="168" y="667"/>
                  </a:moveTo>
                  <a:lnTo>
                    <a:pt x="168" y="27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3" name="Line 18">
              <a:extLst>
                <a:ext uri="{FF2B5EF4-FFF2-40B4-BE49-F238E27FC236}">
                  <a16:creationId xmlns:a16="http://schemas.microsoft.com/office/drawing/2014/main" id="{1A51C9C5-2B84-A6B5-00A5-67FDA5429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" y="1515"/>
              <a:ext cx="1" cy="20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4" name="Line 19">
              <a:extLst>
                <a:ext uri="{FF2B5EF4-FFF2-40B4-BE49-F238E27FC236}">
                  <a16:creationId xmlns:a16="http://schemas.microsoft.com/office/drawing/2014/main" id="{E0B80D6B-9F71-9CCE-6298-505A21C7A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" y="2074"/>
              <a:ext cx="1" cy="76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5" name="Freeform 20">
              <a:extLst>
                <a:ext uri="{FF2B5EF4-FFF2-40B4-BE49-F238E27FC236}">
                  <a16:creationId xmlns:a16="http://schemas.microsoft.com/office/drawing/2014/main" id="{55AD2817-9C98-4605-00DD-141EE3FFD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" y="1718"/>
              <a:ext cx="124" cy="356"/>
            </a:xfrm>
            <a:custGeom>
              <a:avLst/>
              <a:gdLst>
                <a:gd name="T0" fmla="*/ 60 w 124"/>
                <a:gd name="T1" fmla="*/ 0 h 356"/>
                <a:gd name="T2" fmla="*/ 124 w 124"/>
                <a:gd name="T3" fmla="*/ 29 h 356"/>
                <a:gd name="T4" fmla="*/ 0 w 124"/>
                <a:gd name="T5" fmla="*/ 89 h 356"/>
                <a:gd name="T6" fmla="*/ 124 w 124"/>
                <a:gd name="T7" fmla="*/ 148 h 356"/>
                <a:gd name="T8" fmla="*/ 0 w 124"/>
                <a:gd name="T9" fmla="*/ 207 h 356"/>
                <a:gd name="T10" fmla="*/ 124 w 124"/>
                <a:gd name="T11" fmla="*/ 267 h 356"/>
                <a:gd name="T12" fmla="*/ 0 w 124"/>
                <a:gd name="T13" fmla="*/ 326 h 356"/>
                <a:gd name="T14" fmla="*/ 60 w 124"/>
                <a:gd name="T15" fmla="*/ 356 h 3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4"/>
                <a:gd name="T25" fmla="*/ 0 h 356"/>
                <a:gd name="T26" fmla="*/ 124 w 124"/>
                <a:gd name="T27" fmla="*/ 356 h 3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4" h="356">
                  <a:moveTo>
                    <a:pt x="60" y="0"/>
                  </a:moveTo>
                  <a:lnTo>
                    <a:pt x="124" y="29"/>
                  </a:lnTo>
                  <a:lnTo>
                    <a:pt x="0" y="89"/>
                  </a:lnTo>
                  <a:lnTo>
                    <a:pt x="124" y="148"/>
                  </a:lnTo>
                  <a:lnTo>
                    <a:pt x="0" y="207"/>
                  </a:lnTo>
                  <a:lnTo>
                    <a:pt x="124" y="267"/>
                  </a:lnTo>
                  <a:lnTo>
                    <a:pt x="0" y="326"/>
                  </a:lnTo>
                  <a:lnTo>
                    <a:pt x="60" y="356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6" name="Oval 21">
              <a:extLst>
                <a:ext uri="{FF2B5EF4-FFF2-40B4-BE49-F238E27FC236}">
                  <a16:creationId xmlns:a16="http://schemas.microsoft.com/office/drawing/2014/main" id="{61D9CD1A-368A-7C5C-4654-C7DD89F4A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3131"/>
              <a:ext cx="69" cy="7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807" name="Line 22">
              <a:extLst>
                <a:ext uri="{FF2B5EF4-FFF2-40B4-BE49-F238E27FC236}">
                  <a16:creationId xmlns:a16="http://schemas.microsoft.com/office/drawing/2014/main" id="{87ED7A36-7CC3-C509-A71C-5E16F7A70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3" y="1515"/>
              <a:ext cx="39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8" name="Line 23">
              <a:extLst>
                <a:ext uri="{FF2B5EF4-FFF2-40B4-BE49-F238E27FC236}">
                  <a16:creationId xmlns:a16="http://schemas.microsoft.com/office/drawing/2014/main" id="{F816CF11-1B7A-EA93-F372-EEA0AD429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7" y="3556"/>
              <a:ext cx="2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9" name="Line 24">
              <a:extLst>
                <a:ext uri="{FF2B5EF4-FFF2-40B4-BE49-F238E27FC236}">
                  <a16:creationId xmlns:a16="http://schemas.microsoft.com/office/drawing/2014/main" id="{9F7B244C-7F45-AE11-437D-CCCB718B0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2" y="3601"/>
              <a:ext cx="14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0" name="Line 25">
              <a:extLst>
                <a:ext uri="{FF2B5EF4-FFF2-40B4-BE49-F238E27FC236}">
                  <a16:creationId xmlns:a16="http://schemas.microsoft.com/office/drawing/2014/main" id="{5133240D-A5DA-EA90-3600-F48983F46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6" y="3645"/>
              <a:ext cx="6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1" name="Oval 26">
              <a:extLst>
                <a:ext uri="{FF2B5EF4-FFF2-40B4-BE49-F238E27FC236}">
                  <a16:creationId xmlns:a16="http://schemas.microsoft.com/office/drawing/2014/main" id="{9D2D9EC0-D5FF-A190-E97E-3DBFCA27D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" y="2603"/>
              <a:ext cx="60" cy="5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812" name="Line 27">
              <a:extLst>
                <a:ext uri="{FF2B5EF4-FFF2-40B4-BE49-F238E27FC236}">
                  <a16:creationId xmlns:a16="http://schemas.microsoft.com/office/drawing/2014/main" id="{CFE7B2D3-6C8E-3377-BDF4-6AFEAA06B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1" y="2632"/>
              <a:ext cx="29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3" name="Oval 28">
              <a:extLst>
                <a:ext uri="{FF2B5EF4-FFF2-40B4-BE49-F238E27FC236}">
                  <a16:creationId xmlns:a16="http://schemas.microsoft.com/office/drawing/2014/main" id="{414410AC-5DF5-BD6D-1473-666BB1FB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2598"/>
              <a:ext cx="70" cy="69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814" name="Oval 29">
              <a:extLst>
                <a:ext uri="{FF2B5EF4-FFF2-40B4-BE49-F238E27FC236}">
                  <a16:creationId xmlns:a16="http://schemas.microsoft.com/office/drawing/2014/main" id="{965213CE-6E61-D5F4-2496-516498896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345"/>
              <a:ext cx="69" cy="7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815" name="Line 30">
              <a:extLst>
                <a:ext uri="{FF2B5EF4-FFF2-40B4-BE49-F238E27FC236}">
                  <a16:creationId xmlns:a16="http://schemas.microsoft.com/office/drawing/2014/main" id="{A23BACC8-5EA0-FBC2-5B9F-9B1E34881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1" y="3354"/>
              <a:ext cx="1" cy="2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6" name="Freeform 31">
              <a:extLst>
                <a:ext uri="{FF2B5EF4-FFF2-40B4-BE49-F238E27FC236}">
                  <a16:creationId xmlns:a16="http://schemas.microsoft.com/office/drawing/2014/main" id="{79D82153-3990-00DD-1C3D-46853B36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" y="2998"/>
              <a:ext cx="118" cy="356"/>
            </a:xfrm>
            <a:custGeom>
              <a:avLst/>
              <a:gdLst>
                <a:gd name="T0" fmla="*/ 59 w 118"/>
                <a:gd name="T1" fmla="*/ 356 h 356"/>
                <a:gd name="T2" fmla="*/ 0 w 118"/>
                <a:gd name="T3" fmla="*/ 326 h 356"/>
                <a:gd name="T4" fmla="*/ 118 w 118"/>
                <a:gd name="T5" fmla="*/ 267 h 356"/>
                <a:gd name="T6" fmla="*/ 0 w 118"/>
                <a:gd name="T7" fmla="*/ 208 h 356"/>
                <a:gd name="T8" fmla="*/ 118 w 118"/>
                <a:gd name="T9" fmla="*/ 148 h 356"/>
                <a:gd name="T10" fmla="*/ 0 w 118"/>
                <a:gd name="T11" fmla="*/ 89 h 356"/>
                <a:gd name="T12" fmla="*/ 118 w 118"/>
                <a:gd name="T13" fmla="*/ 30 h 356"/>
                <a:gd name="T14" fmla="*/ 59 w 118"/>
                <a:gd name="T15" fmla="*/ 0 h 3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356"/>
                <a:gd name="T26" fmla="*/ 118 w 118"/>
                <a:gd name="T27" fmla="*/ 356 h 3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356">
                  <a:moveTo>
                    <a:pt x="59" y="356"/>
                  </a:moveTo>
                  <a:lnTo>
                    <a:pt x="0" y="326"/>
                  </a:lnTo>
                  <a:lnTo>
                    <a:pt x="118" y="267"/>
                  </a:lnTo>
                  <a:lnTo>
                    <a:pt x="0" y="208"/>
                  </a:lnTo>
                  <a:lnTo>
                    <a:pt x="118" y="148"/>
                  </a:lnTo>
                  <a:lnTo>
                    <a:pt x="0" y="89"/>
                  </a:lnTo>
                  <a:lnTo>
                    <a:pt x="118" y="30"/>
                  </a:lnTo>
                  <a:lnTo>
                    <a:pt x="59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7" name="Rectangle 32">
              <a:extLst>
                <a:ext uri="{FF2B5EF4-FFF2-40B4-BE49-F238E27FC236}">
                  <a16:creationId xmlns:a16="http://schemas.microsoft.com/office/drawing/2014/main" id="{493819AB-0094-DE7F-4626-768520097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24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18" name="Rectangle 33">
              <a:extLst>
                <a:ext uri="{FF2B5EF4-FFF2-40B4-BE49-F238E27FC236}">
                  <a16:creationId xmlns:a16="http://schemas.microsoft.com/office/drawing/2014/main" id="{530E80FF-DA4C-7A33-00BF-7E280DB4F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1329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DD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19" name="Rectangle 34">
              <a:extLst>
                <a:ext uri="{FF2B5EF4-FFF2-40B4-BE49-F238E27FC236}">
                  <a16:creationId xmlns:a16="http://schemas.microsoft.com/office/drawing/2014/main" id="{738EAB03-6639-722B-A28C-439EB818B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24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0" name="Rectangle 35">
              <a:extLst>
                <a:ext uri="{FF2B5EF4-FFF2-40B4-BE49-F238E27FC236}">
                  <a16:creationId xmlns:a16="http://schemas.microsoft.com/office/drawing/2014/main" id="{7C27417D-298C-7DC6-A3C5-AD0A7B72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329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DD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1" name="Rectangle 36">
              <a:extLst>
                <a:ext uri="{FF2B5EF4-FFF2-40B4-BE49-F238E27FC236}">
                  <a16:creationId xmlns:a16="http://schemas.microsoft.com/office/drawing/2014/main" id="{25143779-C990-74E7-9238-6D0B735EB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379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2" name="Rectangle 37">
              <a:extLst>
                <a:ext uri="{FF2B5EF4-FFF2-40B4-BE49-F238E27FC236}">
                  <a16:creationId xmlns:a16="http://schemas.microsoft.com/office/drawing/2014/main" id="{DEACB85B-8BC2-C6DA-9B0B-10583A1BB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874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in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3" name="Rectangle 38">
              <a:extLst>
                <a:ext uri="{FF2B5EF4-FFF2-40B4-BE49-F238E27FC236}">
                  <a16:creationId xmlns:a16="http://schemas.microsoft.com/office/drawing/2014/main" id="{E3B4935B-A869-90FB-961A-FAB449A51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3821"/>
              <a:ext cx="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MathematicalPi 1" pitchFamily="82" charset="0"/>
                </a:rPr>
                <a:t>=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18824" name="Rectangle 39">
              <a:extLst>
                <a:ext uri="{FF2B5EF4-FFF2-40B4-BE49-F238E27FC236}">
                  <a16:creationId xmlns:a16="http://schemas.microsoft.com/office/drawing/2014/main" id="{2975CF87-AB30-8143-EC12-D9A4B29F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79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5" name="Rectangle 40">
              <a:extLst>
                <a:ext uri="{FF2B5EF4-FFF2-40B4-BE49-F238E27FC236}">
                  <a16:creationId xmlns:a16="http://schemas.microsoft.com/office/drawing/2014/main" id="{15EF14C0-5DF5-E729-52AB-78B570AAF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3874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DD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6" name="Rectangle 41">
              <a:extLst>
                <a:ext uri="{FF2B5EF4-FFF2-40B4-BE49-F238E27FC236}">
                  <a16:creationId xmlns:a16="http://schemas.microsoft.com/office/drawing/2014/main" id="{B0E6A7BC-9382-ED29-7C45-B71511C38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379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7" name="Rectangle 42">
              <a:extLst>
                <a:ext uri="{FF2B5EF4-FFF2-40B4-BE49-F238E27FC236}">
                  <a16:creationId xmlns:a16="http://schemas.microsoft.com/office/drawing/2014/main" id="{7BDAEACA-4528-723A-A266-12BF0672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3874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in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8" name="Rectangle 43">
              <a:extLst>
                <a:ext uri="{FF2B5EF4-FFF2-40B4-BE49-F238E27FC236}">
                  <a16:creationId xmlns:a16="http://schemas.microsoft.com/office/drawing/2014/main" id="{828663EA-909A-211A-3AF8-FAC30600A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3821"/>
              <a:ext cx="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MathematicalPi 1" pitchFamily="82" charset="0"/>
                </a:rPr>
                <a:t>=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18829" name="Rectangle 44">
              <a:extLst>
                <a:ext uri="{FF2B5EF4-FFF2-40B4-BE49-F238E27FC236}">
                  <a16:creationId xmlns:a16="http://schemas.microsoft.com/office/drawing/2014/main" id="{C468A6EB-F0F5-6E53-C39F-5BA4C3D2A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3796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 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18830" name="Rectangle 45">
              <a:extLst>
                <a:ext uri="{FF2B5EF4-FFF2-40B4-BE49-F238E27FC236}">
                  <a16:creationId xmlns:a16="http://schemas.microsoft.com/office/drawing/2014/main" id="{BDD4F494-F496-9A6D-ED1B-33247710B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50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1" name="Rectangle 46">
              <a:extLst>
                <a:ext uri="{FF2B5EF4-FFF2-40B4-BE49-F238E27FC236}">
                  <a16:creationId xmlns:a16="http://schemas.microsoft.com/office/drawing/2014/main" id="{B06481CE-92FC-22CE-D8F2-55E1E52DB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2582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2" name="Rectangle 47">
              <a:extLst>
                <a:ext uri="{FF2B5EF4-FFF2-40B4-BE49-F238E27FC236}">
                  <a16:creationId xmlns:a16="http://schemas.microsoft.com/office/drawing/2014/main" id="{D82A5599-6F85-768E-F398-D20B36372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239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3" name="Rectangle 48">
              <a:extLst>
                <a:ext uri="{FF2B5EF4-FFF2-40B4-BE49-F238E27FC236}">
                  <a16:creationId xmlns:a16="http://schemas.microsoft.com/office/drawing/2014/main" id="{E16DB528-49A6-0572-F0F2-5BF8ED90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472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4" name="Rectangle 49">
              <a:extLst>
                <a:ext uri="{FF2B5EF4-FFF2-40B4-BE49-F238E27FC236}">
                  <a16:creationId xmlns:a16="http://schemas.microsoft.com/office/drawing/2014/main" id="{E19EBD9F-596E-1F78-94A4-71D8ED8F3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302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5" name="Rectangle 50">
              <a:extLst>
                <a:ext uri="{FF2B5EF4-FFF2-40B4-BE49-F238E27FC236}">
                  <a16:creationId xmlns:a16="http://schemas.microsoft.com/office/drawing/2014/main" id="{66724EEC-EF3B-DDEE-17DB-29760245E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310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6" name="Rectangle 51">
              <a:extLst>
                <a:ext uri="{FF2B5EF4-FFF2-40B4-BE49-F238E27FC236}">
                  <a16:creationId xmlns:a16="http://schemas.microsoft.com/office/drawing/2014/main" id="{BC060835-003A-DBBD-B215-45A16A2A2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179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7" name="Rectangle 52">
              <a:extLst>
                <a:ext uri="{FF2B5EF4-FFF2-40B4-BE49-F238E27FC236}">
                  <a16:creationId xmlns:a16="http://schemas.microsoft.com/office/drawing/2014/main" id="{4193F1AB-7C6E-9A2D-D1A6-F1A866FB9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7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Date Placeholder 2">
            <a:extLst>
              <a:ext uri="{FF2B5EF4-FFF2-40B4-BE49-F238E27FC236}">
                <a16:creationId xmlns:a16="http://schemas.microsoft.com/office/drawing/2014/main" id="{9633C201-29FE-4E04-15EA-5E6F3E83D8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BFC1CB-010C-1B49-9D97-43C89687A22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20834" name="Slide Number Placeholder 4">
            <a:extLst>
              <a:ext uri="{FF2B5EF4-FFF2-40B4-BE49-F238E27FC236}">
                <a16:creationId xmlns:a16="http://schemas.microsoft.com/office/drawing/2014/main" id="{1C897265-E5C1-AC89-0161-84E97888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03E459-167B-2B46-BB71-247CDB16179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78FB3BCF-BDCC-EE1E-7061-88E2990CA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Delay Definitions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20836" name="Picture 3">
            <a:extLst>
              <a:ext uri="{FF2B5EF4-FFF2-40B4-BE49-F238E27FC236}">
                <a16:creationId xmlns:a16="http://schemas.microsoft.com/office/drawing/2014/main" id="{23B9F1B5-C7F7-8DB6-142A-900AEEC2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019800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Date Placeholder 3">
            <a:extLst>
              <a:ext uri="{FF2B5EF4-FFF2-40B4-BE49-F238E27FC236}">
                <a16:creationId xmlns:a16="http://schemas.microsoft.com/office/drawing/2014/main" id="{DDE71657-EBEC-0EEC-236E-993429490F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D41FA4-F60F-E347-82BC-541D1B44D4E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22882" name="Slide Number Placeholder 5">
            <a:extLst>
              <a:ext uri="{FF2B5EF4-FFF2-40B4-BE49-F238E27FC236}">
                <a16:creationId xmlns:a16="http://schemas.microsoft.com/office/drawing/2014/main" id="{E1AA652F-0374-1D18-DBE8-77E69BEF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20D489-1856-1240-AD96-77112E38D4D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65661A70-D577-AB2A-4408-6FEDC58C0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Important Reference Points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200D427D-D04F-EF22-4B7F-E03DD2394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Propagation delay  </a:t>
            </a:r>
            <a:r>
              <a:rPr lang="el-GR" altLang="en-US" sz="2800">
                <a:ea typeface="ＭＳ Ｐゴシック" panose="020B0600070205080204" pitchFamily="34" charset="-128"/>
              </a:rPr>
              <a:t>Τ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p</a:t>
            </a:r>
            <a:r>
              <a:rPr lang="en-US" altLang="en-US" sz="2800">
                <a:ea typeface="ＭＳ Ｐゴシック" panose="020B0600070205080204" pitchFamily="34" charset="-128"/>
              </a:rPr>
              <a:t> defined as 50% of final voltage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p</a:t>
            </a:r>
            <a:r>
              <a:rPr lang="en-US" altLang="en-US" sz="2800">
                <a:ea typeface="ＭＳ Ｐゴシック" panose="020B0600070205080204" pitchFamily="34" charset="-128"/>
              </a:rPr>
              <a:t> is calculated as .38RC ( distributed) and .69RC ( Lumped)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Rise time T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r </a:t>
            </a:r>
            <a:r>
              <a:rPr lang="en-US" altLang="en-US" sz="2800">
                <a:ea typeface="ＭＳ Ｐゴシック" panose="020B0600070205080204" pitchFamily="34" charset="-128"/>
              </a:rPr>
              <a:t>is the time to reach 90% of the final voltage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Fall time T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f</a:t>
            </a:r>
            <a:r>
              <a:rPr lang="en-US" altLang="en-US" sz="2800">
                <a:ea typeface="ＭＳ Ｐゴシック" panose="020B0600070205080204" pitchFamily="34" charset="-128"/>
              </a:rPr>
              <a:t> is the time to reach 10% of the final voltage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( these results are from applying step response to lumped and distributed RC circuit)</a:t>
            </a:r>
            <a:endParaRPr lang="el-GR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>
            <a:extLst>
              <a:ext uri="{FF2B5EF4-FFF2-40B4-BE49-F238E27FC236}">
                <a16:creationId xmlns:a16="http://schemas.microsoft.com/office/drawing/2014/main" id="{6F853E08-C49B-8322-A8ED-7FBF6A1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26E3BD0-9E4C-E34F-BE70-41FC9BFC4379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A27C4110-1281-777B-2858-39224C38D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Delay Estimation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5B0D5D0E-717C-D14E-D6B1-160D803DE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We would like to be able to easily estimate delay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Not as accurate as simulation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But easier to ask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What if?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step response usually looks like a 1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st</a:t>
            </a:r>
            <a:r>
              <a:rPr lang="en-US" altLang="en-US" sz="2400">
                <a:ea typeface="ＭＳ Ｐゴシック" panose="020B0600070205080204" pitchFamily="34" charset="-128"/>
              </a:rPr>
              <a:t> order RC response with a decaying exponential.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Use RC delay models to estimate delay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 = total capacitance on output node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Use </a:t>
            </a:r>
            <a:r>
              <a:rPr lang="en-US" altLang="en-US" sz="2400" i="1">
                <a:ea typeface="ＭＳ Ｐゴシック" panose="020B0600070205080204" pitchFamily="34" charset="-128"/>
              </a:rPr>
              <a:t>effective resistance</a:t>
            </a:r>
            <a:r>
              <a:rPr lang="en-US" altLang="en-US" sz="2400">
                <a:ea typeface="ＭＳ Ｐゴシック" panose="020B0600070205080204" pitchFamily="34" charset="-128"/>
              </a:rPr>
              <a:t> R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So that t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pd</a:t>
            </a:r>
            <a:r>
              <a:rPr lang="en-US" altLang="en-US" sz="2400">
                <a:ea typeface="ＭＳ Ｐゴシック" panose="020B0600070205080204" pitchFamily="34" charset="-128"/>
              </a:rPr>
              <a:t> = RC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Characterize transistors by finding their effective R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Depends on average current as gate switches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Date Placeholder 3">
            <a:extLst>
              <a:ext uri="{FF2B5EF4-FFF2-40B4-BE49-F238E27FC236}">
                <a16:creationId xmlns:a16="http://schemas.microsoft.com/office/drawing/2014/main" id="{4F87F781-158B-103F-B29C-0B45512936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6114B-F662-3B42-A793-338BFC73241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26978" name="Slide Number Placeholder 5">
            <a:extLst>
              <a:ext uri="{FF2B5EF4-FFF2-40B4-BE49-F238E27FC236}">
                <a16:creationId xmlns:a16="http://schemas.microsoft.com/office/drawing/2014/main" id="{744B3DB7-7344-1ACF-34B6-BC7F91CF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FEDABE-4F0B-194B-BEA8-90496ADD4E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E493474C-D9FB-F11B-5FEF-F6239A8B6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Properties</a:t>
            </a: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0CFEF2D0-1214-C2EA-1FFC-242677809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logic levels at the output are not dependent on the relative sizes of the transistors, transistors can be minimum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There is always a path from power supply or Ground to output. Well designed inverter have low output impedance less noise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input resistance of the CMOS inverter is extremely high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Date Placeholder 2">
            <a:extLst>
              <a:ext uri="{FF2B5EF4-FFF2-40B4-BE49-F238E27FC236}">
                <a16:creationId xmlns:a16="http://schemas.microsoft.com/office/drawing/2014/main" id="{3C348174-C693-57FF-1D72-8ADE28D893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AC5697-A3F8-C34C-98E5-B624FBEF90B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29026" name="Slide Number Placeholder 4">
            <a:extLst>
              <a:ext uri="{FF2B5EF4-FFF2-40B4-BE49-F238E27FC236}">
                <a16:creationId xmlns:a16="http://schemas.microsoft.com/office/drawing/2014/main" id="{F4EEFAB9-D6D5-0483-E32A-7454BBC8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175568-EB55-C748-8864-A0DB5C44749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6D3194C1-D1B1-1220-CF99-C5B286A9A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400">
                <a:ea typeface="ＭＳ Ｐゴシック" panose="020B0600070205080204" pitchFamily="34" charset="-128"/>
              </a:rPr>
              <a:t>DC Operation: </a:t>
            </a:r>
            <a:br>
              <a:rPr lang="en-US" altLang="en-US" sz="3400">
                <a:ea typeface="ＭＳ Ｐゴシック" panose="020B0600070205080204" pitchFamily="34" charset="-128"/>
              </a:rPr>
            </a:br>
            <a:r>
              <a:rPr lang="en-US" altLang="en-US" sz="3400">
                <a:ea typeface="ＭＳ Ｐゴシック" panose="020B0600070205080204" pitchFamily="34" charset="-128"/>
              </a:rPr>
              <a:t>Voltage Transfer Characteristic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29028" name="Picture 3">
            <a:extLst>
              <a:ext uri="{FF2B5EF4-FFF2-40B4-BE49-F238E27FC236}">
                <a16:creationId xmlns:a16="http://schemas.microsoft.com/office/drawing/2014/main" id="{4834C675-010D-F397-B045-3CA98CE47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6294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Date Placeholder 2">
            <a:extLst>
              <a:ext uri="{FF2B5EF4-FFF2-40B4-BE49-F238E27FC236}">
                <a16:creationId xmlns:a16="http://schemas.microsoft.com/office/drawing/2014/main" id="{8AA2AC85-128F-64C6-EAA7-3171239B8F2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E25F0-5633-1D4C-9FDB-A364790B237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31074" name="Slide Number Placeholder 4">
            <a:extLst>
              <a:ext uri="{FF2B5EF4-FFF2-40B4-BE49-F238E27FC236}">
                <a16:creationId xmlns:a16="http://schemas.microsoft.com/office/drawing/2014/main" id="{2E923DCC-B3CE-40B6-FD3B-86D46633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2A2675-F837-B24E-8951-8B2EA125698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F3BB1251-A666-5AEB-3ABE-7CD8B47F1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CMOS Inverter VTC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31076" name="Picture 3">
            <a:extLst>
              <a:ext uri="{FF2B5EF4-FFF2-40B4-BE49-F238E27FC236}">
                <a16:creationId xmlns:a16="http://schemas.microsoft.com/office/drawing/2014/main" id="{107CF1F0-5E23-501A-C35B-EA5905FDA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1143000"/>
            <a:ext cx="892492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Date Placeholder 3">
            <a:extLst>
              <a:ext uri="{FF2B5EF4-FFF2-40B4-BE49-F238E27FC236}">
                <a16:creationId xmlns:a16="http://schemas.microsoft.com/office/drawing/2014/main" id="{79F713E9-51A7-B13C-6C23-C67ACBAD44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F9C218-6BBD-0546-98A4-2EE75E79C8C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33122" name="Slide Number Placeholder 5">
            <a:extLst>
              <a:ext uri="{FF2B5EF4-FFF2-40B4-BE49-F238E27FC236}">
                <a16:creationId xmlns:a16="http://schemas.microsoft.com/office/drawing/2014/main" id="{05D4FFBE-9F33-C69F-6EAB-11503E5F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9D9BD-8007-2945-AE8E-C30F4C5182A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EE46ADEB-C0AB-0C09-BD5C-D78AC2927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CMOS Inverter  Region of Operation</a:t>
            </a:r>
          </a:p>
        </p:txBody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D463ED9B-2AFA-7505-4662-15F3911BB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0&lt;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Th</a:t>
            </a:r>
            <a:r>
              <a:rPr lang="en-US" altLang="en-US">
                <a:ea typeface="ＭＳ Ｐゴシック" panose="020B0600070205080204" pitchFamily="34" charset="-128"/>
              </a:rPr>
              <a:t> , p-Linear, n-Off</a:t>
            </a:r>
            <a:endParaRPr lang="en-US" altLang="en-US" baseline="-25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baseline="-25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TH </a:t>
            </a:r>
            <a:r>
              <a:rPr lang="en-US" altLang="en-US">
                <a:ea typeface="ＭＳ Ｐゴシック" panose="020B0600070205080204" pitchFamily="34" charset="-128"/>
              </a:rPr>
              <a:t>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 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DD</a:t>
            </a:r>
            <a:r>
              <a:rPr lang="en-US" altLang="en-US">
                <a:ea typeface="ＭＳ Ｐゴシック" panose="020B0600070205080204" pitchFamily="34" charset="-128"/>
              </a:rPr>
              <a:t>/2, p-linear,n-Sat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 = V</a:t>
            </a:r>
            <a:r>
              <a:rPr lang="en-US" altLang="en-US" baseline="-25000">
                <a:ea typeface="ＭＳ Ｐゴシック" panose="020B0600070205080204" pitchFamily="34" charset="-128"/>
              </a:rPr>
              <a:t>DD</a:t>
            </a:r>
            <a:r>
              <a:rPr lang="en-US" altLang="en-US">
                <a:ea typeface="ＭＳ Ｐゴシック" panose="020B0600070205080204" pitchFamily="34" charset="-128"/>
              </a:rPr>
              <a:t>/2 , P-Sat, n- Sat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DD</a:t>
            </a:r>
            <a:r>
              <a:rPr lang="en-US" altLang="en-US">
                <a:ea typeface="ＭＳ Ｐゴシック" panose="020B0600070205080204" pitchFamily="34" charset="-128"/>
              </a:rPr>
              <a:t>/2 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DD</a:t>
            </a:r>
            <a:r>
              <a:rPr lang="en-US" altLang="en-US">
                <a:ea typeface="ＭＳ Ｐゴシック" panose="020B0600070205080204" pitchFamily="34" charset="-128"/>
              </a:rPr>
              <a:t>- V</a:t>
            </a:r>
            <a:r>
              <a:rPr lang="en-US" altLang="en-US" baseline="-25000">
                <a:ea typeface="ＭＳ Ｐゴシック" panose="020B0600070205080204" pitchFamily="34" charset="-128"/>
              </a:rPr>
              <a:t>TH</a:t>
            </a:r>
            <a:r>
              <a:rPr lang="en-US" altLang="en-US">
                <a:ea typeface="ＭＳ Ｐゴシック" panose="020B0600070205080204" pitchFamily="34" charset="-128"/>
              </a:rPr>
              <a:t>, P-Sat, n-Linear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&gt; V</a:t>
            </a:r>
            <a:r>
              <a:rPr lang="en-US" altLang="en-US" baseline="-25000">
                <a:ea typeface="ＭＳ Ｐゴシック" panose="020B0600070205080204" pitchFamily="34" charset="-128"/>
              </a:rPr>
              <a:t>DD</a:t>
            </a:r>
            <a:r>
              <a:rPr lang="en-US" altLang="en-US">
                <a:ea typeface="ＭＳ Ｐゴシック" panose="020B0600070205080204" pitchFamily="34" charset="-128"/>
              </a:rPr>
              <a:t> – V</a:t>
            </a:r>
            <a:r>
              <a:rPr lang="en-US" altLang="en-US" baseline="-25000">
                <a:ea typeface="ＭＳ Ｐゴシック" panose="020B0600070205080204" pitchFamily="34" charset="-128"/>
              </a:rPr>
              <a:t>TH</a:t>
            </a:r>
            <a:r>
              <a:rPr lang="en-US" altLang="en-US">
                <a:ea typeface="ＭＳ Ｐゴシック" panose="020B0600070205080204" pitchFamily="34" charset="-128"/>
              </a:rPr>
              <a:t> , P-Off, n-Linear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2">
            <a:extLst>
              <a:ext uri="{FF2B5EF4-FFF2-40B4-BE49-F238E27FC236}">
                <a16:creationId xmlns:a16="http://schemas.microsoft.com/office/drawing/2014/main" id="{F5736984-012D-C429-F748-BF694464DB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C1258-D8A6-444F-9CF6-0159059A825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CF611DEA-D30D-97E3-67CA-62680DF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2F200C-CC2D-444C-A3AC-A2E6270DB00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52BE390-C1A4-2853-70C7-0738EEC49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Wire Models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D09B86A6-8D7D-B24F-385C-32E419D4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8580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4">
            <a:extLst>
              <a:ext uri="{FF2B5EF4-FFF2-40B4-BE49-F238E27FC236}">
                <a16:creationId xmlns:a16="http://schemas.microsoft.com/office/drawing/2014/main" id="{B7AE6DDA-F51F-86D0-CCDC-2DC9607FF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370513"/>
            <a:ext cx="207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B6"/>
                </a:solidFill>
                <a:latin typeface="Arial" panose="020B0604020202020204" pitchFamily="34" charset="0"/>
              </a:rPr>
              <a:t>All-inclusive model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8D6595F6-55FE-008F-13C1-4A3BE4594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57800"/>
            <a:ext cx="194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B6"/>
                </a:solidFill>
                <a:latin typeface="Arial" panose="020B0604020202020204" pitchFamily="34" charset="0"/>
              </a:rPr>
              <a:t>Capacitance-only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Date Placeholder 1">
            <a:extLst>
              <a:ext uri="{FF2B5EF4-FFF2-40B4-BE49-F238E27FC236}">
                <a16:creationId xmlns:a16="http://schemas.microsoft.com/office/drawing/2014/main" id="{75B47D84-8A51-3E10-B7C0-4AD77D152E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25EF8F-2ECD-514D-8410-5FBE7385BC0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35170" name="Slide Number Placeholder 3">
            <a:extLst>
              <a:ext uri="{FF2B5EF4-FFF2-40B4-BE49-F238E27FC236}">
                <a16:creationId xmlns:a16="http://schemas.microsoft.com/office/drawing/2014/main" id="{260143F7-8801-8D93-F0F5-2A9DE693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FB149F-D609-7A4A-A7CB-443A7300FCE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pic>
        <p:nvPicPr>
          <p:cNvPr id="135171" name="Picture 4">
            <a:extLst>
              <a:ext uri="{FF2B5EF4-FFF2-40B4-BE49-F238E27FC236}">
                <a16:creationId xmlns:a16="http://schemas.microsoft.com/office/drawing/2014/main" id="{D0C96D35-1657-E329-0BD0-C357B7596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9563"/>
            <a:ext cx="8763000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Date Placeholder 1">
            <a:extLst>
              <a:ext uri="{FF2B5EF4-FFF2-40B4-BE49-F238E27FC236}">
                <a16:creationId xmlns:a16="http://schemas.microsoft.com/office/drawing/2014/main" id="{9FC1481F-4B98-77BC-840C-07503432C6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DB4F5-6423-C347-BD26-A3480CBEEB1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37218" name="Slide Number Placeholder 3">
            <a:extLst>
              <a:ext uri="{FF2B5EF4-FFF2-40B4-BE49-F238E27FC236}">
                <a16:creationId xmlns:a16="http://schemas.microsoft.com/office/drawing/2014/main" id="{E1623336-2DB0-337D-003A-0E5D5975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A6318-366A-124A-9EC8-C594E97B737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  <p:pic>
        <p:nvPicPr>
          <p:cNvPr id="137219" name="Picture 4">
            <a:extLst>
              <a:ext uri="{FF2B5EF4-FFF2-40B4-BE49-F238E27FC236}">
                <a16:creationId xmlns:a16="http://schemas.microsoft.com/office/drawing/2014/main" id="{777FD4C0-E311-E4C9-3625-FE6B5A22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58200" cy="57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Date Placeholder 2">
            <a:extLst>
              <a:ext uri="{FF2B5EF4-FFF2-40B4-BE49-F238E27FC236}">
                <a16:creationId xmlns:a16="http://schemas.microsoft.com/office/drawing/2014/main" id="{DB0FCED5-F21D-CBBB-EDC7-0608E4D0DE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76E3D8-46B1-7740-AB92-46053FFE2DF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39266" name="Slide Number Placeholder 4">
            <a:extLst>
              <a:ext uri="{FF2B5EF4-FFF2-40B4-BE49-F238E27FC236}">
                <a16:creationId xmlns:a16="http://schemas.microsoft.com/office/drawing/2014/main" id="{A2760D54-103F-7328-D4EF-5761D276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415FA4-0741-6843-AF65-2B072883E8E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C736780A-924B-E168-50B9-BBB8FAC65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CMOS Inverter Load Characteristics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39268" name="Picture 3">
            <a:extLst>
              <a:ext uri="{FF2B5EF4-FFF2-40B4-BE49-F238E27FC236}">
                <a16:creationId xmlns:a16="http://schemas.microsoft.com/office/drawing/2014/main" id="{1ED53485-09DD-DBEC-FE0C-E2CEEE251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60550"/>
            <a:ext cx="763587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Oval 4">
            <a:extLst>
              <a:ext uri="{FF2B5EF4-FFF2-40B4-BE49-F238E27FC236}">
                <a16:creationId xmlns:a16="http://schemas.microsoft.com/office/drawing/2014/main" id="{2F838A89-3175-8929-8D3D-AF661A2D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580072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0597" name="Oval 5">
            <a:extLst>
              <a:ext uri="{FF2B5EF4-FFF2-40B4-BE49-F238E27FC236}">
                <a16:creationId xmlns:a16="http://schemas.microsoft.com/office/drawing/2014/main" id="{C6DCB77C-0C33-61D8-0957-E6D9D8D0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5524500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0598" name="Oval 6">
            <a:extLst>
              <a:ext uri="{FF2B5EF4-FFF2-40B4-BE49-F238E27FC236}">
                <a16:creationId xmlns:a16="http://schemas.microsoft.com/office/drawing/2014/main" id="{D8018649-FAE5-08EC-AAAF-021494CDF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0062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0599" name="Oval 7">
            <a:extLst>
              <a:ext uri="{FF2B5EF4-FFF2-40B4-BE49-F238E27FC236}">
                <a16:creationId xmlns:a16="http://schemas.microsoft.com/office/drawing/2014/main" id="{54F3D49E-5644-5866-B057-8CE886DDF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98157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0600" name="Oval 8">
            <a:extLst>
              <a:ext uri="{FF2B5EF4-FFF2-40B4-BE49-F238E27FC236}">
                <a16:creationId xmlns:a16="http://schemas.microsoft.com/office/drawing/2014/main" id="{A84BB31A-18BE-188A-5774-E7EE7AE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553402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0601" name="Oval 9">
            <a:extLst>
              <a:ext uri="{FF2B5EF4-FFF2-40B4-BE49-F238E27FC236}">
                <a16:creationId xmlns:a16="http://schemas.microsoft.com/office/drawing/2014/main" id="{13C5E8B2-E493-769B-4BC1-917172A4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5810250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  <p:bldP spid="110597" grpId="0" animBg="1"/>
      <p:bldP spid="110598" grpId="0" animBg="1"/>
      <p:bldP spid="110599" grpId="0" animBg="1"/>
      <p:bldP spid="110600" grpId="0" animBg="1"/>
      <p:bldP spid="11060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Date Placeholder 3">
            <a:extLst>
              <a:ext uri="{FF2B5EF4-FFF2-40B4-BE49-F238E27FC236}">
                <a16:creationId xmlns:a16="http://schemas.microsoft.com/office/drawing/2014/main" id="{699173F0-6EEE-033D-9644-7627F62B45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7D3344-EB72-5249-ADF7-447A730C034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41314" name="Slide Number Placeholder 5">
            <a:extLst>
              <a:ext uri="{FF2B5EF4-FFF2-40B4-BE49-F238E27FC236}">
                <a16:creationId xmlns:a16="http://schemas.microsoft.com/office/drawing/2014/main" id="{444DCC4B-FB81-4F15-D109-43430F63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76407-0243-A645-822E-71A702E1BB8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B78EF250-8F44-C121-C811-3F1516C74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90513"/>
            <a:ext cx="7772400" cy="715962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CMOS Inverter: Transient Response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41316" name="Group 3">
            <a:extLst>
              <a:ext uri="{FF2B5EF4-FFF2-40B4-BE49-F238E27FC236}">
                <a16:creationId xmlns:a16="http://schemas.microsoft.com/office/drawing/2014/main" id="{57F05122-0588-FD3C-E41D-9C430F3FE3E0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862138"/>
            <a:ext cx="2667000" cy="1470025"/>
            <a:chOff x="3936" y="1090"/>
            <a:chExt cx="1680" cy="926"/>
          </a:xfrm>
        </p:grpSpPr>
        <p:sp>
          <p:nvSpPr>
            <p:cNvPr id="141411" name="Rectangle 4">
              <a:extLst>
                <a:ext uri="{FF2B5EF4-FFF2-40B4-BE49-F238E27FC236}">
                  <a16:creationId xmlns:a16="http://schemas.microsoft.com/office/drawing/2014/main" id="{E837F807-311C-FC74-AF54-F939CDDC7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90"/>
              <a:ext cx="1680" cy="926"/>
            </a:xfrm>
            <a:prstGeom prst="rect">
              <a:avLst/>
            </a:prstGeom>
            <a:gradFill rotWithShape="1">
              <a:gsLst>
                <a:gs pos="0">
                  <a:srgbClr val="7B84C6"/>
                </a:gs>
                <a:gs pos="100000">
                  <a:srgbClr val="393D5C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2" name="Rectangle 5">
              <a:extLst>
                <a:ext uri="{FF2B5EF4-FFF2-40B4-BE49-F238E27FC236}">
                  <a16:creationId xmlns:a16="http://schemas.microsoft.com/office/drawing/2014/main" id="{08839493-AF2B-371F-8A55-D9B7133E9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322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t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3" name="Rectangle 6">
              <a:extLst>
                <a:ext uri="{FF2B5EF4-FFF2-40B4-BE49-F238E27FC236}">
                  <a16:creationId xmlns:a16="http://schemas.microsoft.com/office/drawing/2014/main" id="{49FBF757-185D-2CD4-AFC0-33753997B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1403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pHL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4" name="Rectangle 7">
              <a:extLst>
                <a:ext uri="{FF2B5EF4-FFF2-40B4-BE49-F238E27FC236}">
                  <a16:creationId xmlns:a16="http://schemas.microsoft.com/office/drawing/2014/main" id="{36D6F378-8035-D07F-AA22-9B3C41550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322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 = f(R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5" name="Rectangle 8">
              <a:extLst>
                <a:ext uri="{FF2B5EF4-FFF2-40B4-BE49-F238E27FC236}">
                  <a16:creationId xmlns:a16="http://schemas.microsoft.com/office/drawing/2014/main" id="{42FAB389-69E6-16E3-BA1F-1342AE725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1403"/>
              <a:ext cx="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on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6" name="Rectangle 9">
              <a:extLst>
                <a:ext uri="{FF2B5EF4-FFF2-40B4-BE49-F238E27FC236}">
                  <a16:creationId xmlns:a16="http://schemas.microsoft.com/office/drawing/2014/main" id="{891F0C99-0533-41CD-505B-FF854A9F6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1322"/>
              <a:ext cx="1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.C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7" name="Rectangle 10">
              <a:extLst>
                <a:ext uri="{FF2B5EF4-FFF2-40B4-BE49-F238E27FC236}">
                  <a16:creationId xmlns:a16="http://schemas.microsoft.com/office/drawing/2014/main" id="{E2F4A00D-C089-DE15-9DC8-540B29441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1403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L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8" name="Rectangle 11">
              <a:extLst>
                <a:ext uri="{FF2B5EF4-FFF2-40B4-BE49-F238E27FC236}">
                  <a16:creationId xmlns:a16="http://schemas.microsoft.com/office/drawing/2014/main" id="{56D4B186-FA8C-87AD-73B7-F3BE7B854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" y="1322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)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9" name="Rectangle 12">
              <a:extLst>
                <a:ext uri="{FF2B5EF4-FFF2-40B4-BE49-F238E27FC236}">
                  <a16:creationId xmlns:a16="http://schemas.microsoft.com/office/drawing/2014/main" id="{7E14ECB0-FF57-884F-F99B-4AC337CA1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18"/>
              <a:ext cx="6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= 0.69 R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20" name="Rectangle 13">
              <a:extLst>
                <a:ext uri="{FF2B5EF4-FFF2-40B4-BE49-F238E27FC236}">
                  <a16:creationId xmlns:a16="http://schemas.microsoft.com/office/drawing/2014/main" id="{132BEAC9-BF32-9BE2-505D-A5F49F5D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1699"/>
              <a:ext cx="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on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21" name="Rectangle 14">
              <a:extLst>
                <a:ext uri="{FF2B5EF4-FFF2-40B4-BE49-F238E27FC236}">
                  <a16:creationId xmlns:a16="http://schemas.microsoft.com/office/drawing/2014/main" id="{DCAC994D-FED6-7789-4FAF-2C3645537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618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C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22" name="Rectangle 15">
              <a:extLst>
                <a:ext uri="{FF2B5EF4-FFF2-40B4-BE49-F238E27FC236}">
                  <a16:creationId xmlns:a16="http://schemas.microsoft.com/office/drawing/2014/main" id="{408B8167-E753-BE0D-1396-6B41A773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" y="1699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L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1317" name="Rectangle 16">
            <a:extLst>
              <a:ext uri="{FF2B5EF4-FFF2-40B4-BE49-F238E27FC236}">
                <a16:creationId xmlns:a16="http://schemas.microsoft.com/office/drawing/2014/main" id="{1EBDFFD8-FB37-5F0A-C2F2-276884C5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3797300"/>
            <a:ext cx="11113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18" name="Rectangle 17">
            <a:extLst>
              <a:ext uri="{FF2B5EF4-FFF2-40B4-BE49-F238E27FC236}">
                <a16:creationId xmlns:a16="http://schemas.microsoft.com/office/drawing/2014/main" id="{94DCBB99-449D-CC5A-DCAB-3A980B1C3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553243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19" name="Rectangle 18">
            <a:extLst>
              <a:ext uri="{FF2B5EF4-FFF2-40B4-BE49-F238E27FC236}">
                <a16:creationId xmlns:a16="http://schemas.microsoft.com/office/drawing/2014/main" id="{8EFA97D1-2D24-ECA1-96CA-FA1793224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553243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0" name="Rectangle 19">
            <a:extLst>
              <a:ext uri="{FF2B5EF4-FFF2-40B4-BE49-F238E27FC236}">
                <a16:creationId xmlns:a16="http://schemas.microsoft.com/office/drawing/2014/main" id="{617B12B1-74A0-EE92-4E01-5D75A648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1" name="Rectangle 20">
            <a:extLst>
              <a:ext uri="{FF2B5EF4-FFF2-40B4-BE49-F238E27FC236}">
                <a16:creationId xmlns:a16="http://schemas.microsoft.com/office/drawing/2014/main" id="{D19E4745-B2C2-10D3-947E-70C5F19D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2" name="Rectangle 21">
            <a:extLst>
              <a:ext uri="{FF2B5EF4-FFF2-40B4-BE49-F238E27FC236}">
                <a16:creationId xmlns:a16="http://schemas.microsoft.com/office/drawing/2014/main" id="{09A2966B-8627-6AA7-8F23-436915F3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3" name="Rectangle 22">
            <a:extLst>
              <a:ext uri="{FF2B5EF4-FFF2-40B4-BE49-F238E27FC236}">
                <a16:creationId xmlns:a16="http://schemas.microsoft.com/office/drawing/2014/main" id="{AB7EE4A9-DC42-72C8-13AA-DCDA4547C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18125"/>
            <a:ext cx="11113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4" name="Rectangle 23">
            <a:extLst>
              <a:ext uri="{FF2B5EF4-FFF2-40B4-BE49-F238E27FC236}">
                <a16:creationId xmlns:a16="http://schemas.microsoft.com/office/drawing/2014/main" id="{FF101676-3162-34B4-67C2-05F4889E3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07013"/>
            <a:ext cx="11113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5" name="Rectangle 24">
            <a:extLst>
              <a:ext uri="{FF2B5EF4-FFF2-40B4-BE49-F238E27FC236}">
                <a16:creationId xmlns:a16="http://schemas.microsoft.com/office/drawing/2014/main" id="{0FE99873-69AC-A9BA-89AC-100B32F4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5202238"/>
            <a:ext cx="1588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6" name="Rectangle 25">
            <a:extLst>
              <a:ext uri="{FF2B5EF4-FFF2-40B4-BE49-F238E27FC236}">
                <a16:creationId xmlns:a16="http://schemas.microsoft.com/office/drawing/2014/main" id="{F5E1CA9C-34F1-C679-75AD-C0C2F206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202238"/>
            <a:ext cx="1588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7" name="Rectangle 26">
            <a:extLst>
              <a:ext uri="{FF2B5EF4-FFF2-40B4-BE49-F238E27FC236}">
                <a16:creationId xmlns:a16="http://schemas.microsoft.com/office/drawing/2014/main" id="{A00F8971-5C63-8289-23A3-02E99C45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5510213"/>
            <a:ext cx="11113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8" name="Rectangle 27">
            <a:extLst>
              <a:ext uri="{FF2B5EF4-FFF2-40B4-BE49-F238E27FC236}">
                <a16:creationId xmlns:a16="http://schemas.microsoft.com/office/drawing/2014/main" id="{7103B4FE-9E72-D429-DFE7-788892D2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3562350"/>
            <a:ext cx="11112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9" name="Rectangle 28">
            <a:extLst>
              <a:ext uri="{FF2B5EF4-FFF2-40B4-BE49-F238E27FC236}">
                <a16:creationId xmlns:a16="http://schemas.microsoft.com/office/drawing/2014/main" id="{7EE8B627-2521-DC54-4EFE-2A49195D0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3230563"/>
            <a:ext cx="12700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0" name="Rectangle 29">
            <a:extLst>
              <a:ext uri="{FF2B5EF4-FFF2-40B4-BE49-F238E27FC236}">
                <a16:creationId xmlns:a16="http://schemas.microsoft.com/office/drawing/2014/main" id="{F6376E18-C8BD-5CDE-3476-A566717B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1" name="Rectangle 30">
            <a:extLst>
              <a:ext uri="{FF2B5EF4-FFF2-40B4-BE49-F238E27FC236}">
                <a16:creationId xmlns:a16="http://schemas.microsoft.com/office/drawing/2014/main" id="{090E4978-6421-12DC-CFEF-CDC5A3F0C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2" name="Rectangle 31">
            <a:extLst>
              <a:ext uri="{FF2B5EF4-FFF2-40B4-BE49-F238E27FC236}">
                <a16:creationId xmlns:a16="http://schemas.microsoft.com/office/drawing/2014/main" id="{88DAFC86-1445-AC21-21C6-249F38AA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3" name="Rectangle 32">
            <a:extLst>
              <a:ext uri="{FF2B5EF4-FFF2-40B4-BE49-F238E27FC236}">
                <a16:creationId xmlns:a16="http://schemas.microsoft.com/office/drawing/2014/main" id="{8C764241-2551-AD9D-9FB1-1D45E9EFA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54638"/>
            <a:ext cx="1588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4" name="Rectangle 33">
            <a:extLst>
              <a:ext uri="{FF2B5EF4-FFF2-40B4-BE49-F238E27FC236}">
                <a16:creationId xmlns:a16="http://schemas.microsoft.com/office/drawing/2014/main" id="{B46D6463-7919-AA5B-8FBA-513C6B26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5029200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5" name="Line 34">
            <a:extLst>
              <a:ext uri="{FF2B5EF4-FFF2-40B4-BE49-F238E27FC236}">
                <a16:creationId xmlns:a16="http://schemas.microsoft.com/office/drawing/2014/main" id="{F2D8E86D-B4F6-961F-5C2D-9FFA561A3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4673600"/>
            <a:ext cx="1587" cy="4333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6" name="Line 35">
            <a:extLst>
              <a:ext uri="{FF2B5EF4-FFF2-40B4-BE49-F238E27FC236}">
                <a16:creationId xmlns:a16="http://schemas.microsoft.com/office/drawing/2014/main" id="{22472CEF-1688-FCB7-D590-A27DA4287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8225" y="3514725"/>
            <a:ext cx="1588" cy="4953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7" name="Line 36">
            <a:extLst>
              <a:ext uri="{FF2B5EF4-FFF2-40B4-BE49-F238E27FC236}">
                <a16:creationId xmlns:a16="http://schemas.microsoft.com/office/drawing/2014/main" id="{4171105A-2DB4-7F83-5EC2-7968D5536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8225" y="4116388"/>
            <a:ext cx="1588" cy="481012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8" name="Line 37">
            <a:extLst>
              <a:ext uri="{FF2B5EF4-FFF2-40B4-BE49-F238E27FC236}">
                <a16:creationId xmlns:a16="http://schemas.microsoft.com/office/drawing/2014/main" id="{CDBCA4F6-2D1A-56E9-037A-C1C617F34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2776538"/>
            <a:ext cx="1587" cy="7381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9" name="Line 38">
            <a:extLst>
              <a:ext uri="{FF2B5EF4-FFF2-40B4-BE49-F238E27FC236}">
                <a16:creationId xmlns:a16="http://schemas.microsoft.com/office/drawing/2014/main" id="{8373F302-9638-201F-B73B-BD6CC658F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876425"/>
            <a:ext cx="1587" cy="3508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0" name="Line 39">
            <a:extLst>
              <a:ext uri="{FF2B5EF4-FFF2-40B4-BE49-F238E27FC236}">
                <a16:creationId xmlns:a16="http://schemas.microsoft.com/office/drawing/2014/main" id="{B1E138D0-65E2-D789-6C54-48B79DE65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1425" y="1876425"/>
            <a:ext cx="739775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1" name="Line 40">
            <a:extLst>
              <a:ext uri="{FF2B5EF4-FFF2-40B4-BE49-F238E27FC236}">
                <a16:creationId xmlns:a16="http://schemas.microsoft.com/office/drawing/2014/main" id="{46B22A0D-58E9-AF6E-D0E5-9B2B3311E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438" y="1908175"/>
            <a:ext cx="746125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2" name="Line 41">
            <a:extLst>
              <a:ext uri="{FF2B5EF4-FFF2-40B4-BE49-F238E27FC236}">
                <a16:creationId xmlns:a16="http://schemas.microsoft.com/office/drawing/2014/main" id="{CF1A0136-0497-D2F1-584D-2A110EB9D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3514725"/>
            <a:ext cx="1098550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3" name="Oval 42">
            <a:extLst>
              <a:ext uri="{FF2B5EF4-FFF2-40B4-BE49-F238E27FC236}">
                <a16:creationId xmlns:a16="http://schemas.microsoft.com/office/drawing/2014/main" id="{B4367476-31DF-9F60-54C0-DD5E504A9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3468688"/>
            <a:ext cx="90487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44" name="Oval 43">
            <a:extLst>
              <a:ext uri="{FF2B5EF4-FFF2-40B4-BE49-F238E27FC236}">
                <a16:creationId xmlns:a16="http://schemas.microsoft.com/office/drawing/2014/main" id="{95AC45FA-138A-A534-E98D-F914E917E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3468688"/>
            <a:ext cx="92075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45" name="Freeform 44">
            <a:extLst>
              <a:ext uri="{FF2B5EF4-FFF2-40B4-BE49-F238E27FC236}">
                <a16:creationId xmlns:a16="http://schemas.microsoft.com/office/drawing/2014/main" id="{B952CFFE-DE71-7D40-2D4B-DC86C62FAAD5}"/>
              </a:ext>
            </a:extLst>
          </p:cNvPr>
          <p:cNvSpPr>
            <a:spLocks/>
          </p:cNvSpPr>
          <p:nvPr/>
        </p:nvSpPr>
        <p:spPr bwMode="auto">
          <a:xfrm>
            <a:off x="1524000" y="2227263"/>
            <a:ext cx="182563" cy="549275"/>
          </a:xfrm>
          <a:custGeom>
            <a:avLst/>
            <a:gdLst>
              <a:gd name="T0" fmla="*/ 2147483646 w 115"/>
              <a:gd name="T1" fmla="*/ 2147483646 h 346"/>
              <a:gd name="T2" fmla="*/ 0 w 115"/>
              <a:gd name="T3" fmla="*/ 2147483646 h 346"/>
              <a:gd name="T4" fmla="*/ 2147483646 w 115"/>
              <a:gd name="T5" fmla="*/ 2147483646 h 346"/>
              <a:gd name="T6" fmla="*/ 0 w 115"/>
              <a:gd name="T7" fmla="*/ 2147483646 h 346"/>
              <a:gd name="T8" fmla="*/ 2147483646 w 115"/>
              <a:gd name="T9" fmla="*/ 2147483646 h 346"/>
              <a:gd name="T10" fmla="*/ 0 w 115"/>
              <a:gd name="T11" fmla="*/ 2147483646 h 346"/>
              <a:gd name="T12" fmla="*/ 2147483646 w 115"/>
              <a:gd name="T13" fmla="*/ 2147483646 h 346"/>
              <a:gd name="T14" fmla="*/ 2147483646 w 115"/>
              <a:gd name="T15" fmla="*/ 0 h 3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"/>
              <a:gd name="T25" fmla="*/ 0 h 346"/>
              <a:gd name="T26" fmla="*/ 115 w 115"/>
              <a:gd name="T27" fmla="*/ 346 h 3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" h="346">
                <a:moveTo>
                  <a:pt x="57" y="346"/>
                </a:moveTo>
                <a:lnTo>
                  <a:pt x="0" y="317"/>
                </a:lnTo>
                <a:lnTo>
                  <a:pt x="115" y="259"/>
                </a:lnTo>
                <a:lnTo>
                  <a:pt x="0" y="202"/>
                </a:lnTo>
                <a:lnTo>
                  <a:pt x="115" y="144"/>
                </a:lnTo>
                <a:lnTo>
                  <a:pt x="0" y="86"/>
                </a:lnTo>
                <a:lnTo>
                  <a:pt x="115" y="29"/>
                </a:lnTo>
                <a:lnTo>
                  <a:pt x="57" y="0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6" name="Line 45">
            <a:extLst>
              <a:ext uri="{FF2B5EF4-FFF2-40B4-BE49-F238E27FC236}">
                <a16:creationId xmlns:a16="http://schemas.microsoft.com/office/drawing/2014/main" id="{CC22F84D-7D70-0BD8-2073-001C30A9D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794250"/>
            <a:ext cx="1588" cy="3127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7" name="Line 46">
            <a:extLst>
              <a:ext uri="{FF2B5EF4-FFF2-40B4-BE49-F238E27FC236}">
                <a16:creationId xmlns:a16="http://schemas.microsoft.com/office/drawing/2014/main" id="{65DAE680-3DD0-A655-FD27-7BE621681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484563"/>
            <a:ext cx="1588" cy="7620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8" name="Freeform 47">
            <a:extLst>
              <a:ext uri="{FF2B5EF4-FFF2-40B4-BE49-F238E27FC236}">
                <a16:creationId xmlns:a16="http://schemas.microsoft.com/office/drawing/2014/main" id="{9FEF5AC7-1F9F-4745-D05C-0657343DDBE3}"/>
              </a:ext>
            </a:extLst>
          </p:cNvPr>
          <p:cNvSpPr>
            <a:spLocks/>
          </p:cNvSpPr>
          <p:nvPr/>
        </p:nvSpPr>
        <p:spPr bwMode="auto">
          <a:xfrm>
            <a:off x="4670425" y="4246563"/>
            <a:ext cx="182563" cy="547687"/>
          </a:xfrm>
          <a:custGeom>
            <a:avLst/>
            <a:gdLst>
              <a:gd name="T0" fmla="*/ 2147483646 w 115"/>
              <a:gd name="T1" fmla="*/ 2147483646 h 345"/>
              <a:gd name="T2" fmla="*/ 0 w 115"/>
              <a:gd name="T3" fmla="*/ 2147483646 h 345"/>
              <a:gd name="T4" fmla="*/ 2147483646 w 115"/>
              <a:gd name="T5" fmla="*/ 2147483646 h 345"/>
              <a:gd name="T6" fmla="*/ 0 w 115"/>
              <a:gd name="T7" fmla="*/ 2147483646 h 345"/>
              <a:gd name="T8" fmla="*/ 2147483646 w 115"/>
              <a:gd name="T9" fmla="*/ 2147483646 h 345"/>
              <a:gd name="T10" fmla="*/ 0 w 115"/>
              <a:gd name="T11" fmla="*/ 2147483646 h 345"/>
              <a:gd name="T12" fmla="*/ 2147483646 w 115"/>
              <a:gd name="T13" fmla="*/ 2147483646 h 345"/>
              <a:gd name="T14" fmla="*/ 2147483646 w 115"/>
              <a:gd name="T15" fmla="*/ 0 h 3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"/>
              <a:gd name="T25" fmla="*/ 0 h 345"/>
              <a:gd name="T26" fmla="*/ 115 w 115"/>
              <a:gd name="T27" fmla="*/ 345 h 3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" h="345">
                <a:moveTo>
                  <a:pt x="58" y="345"/>
                </a:moveTo>
                <a:lnTo>
                  <a:pt x="0" y="317"/>
                </a:lnTo>
                <a:lnTo>
                  <a:pt x="115" y="259"/>
                </a:lnTo>
                <a:lnTo>
                  <a:pt x="0" y="201"/>
                </a:lnTo>
                <a:lnTo>
                  <a:pt x="115" y="144"/>
                </a:lnTo>
                <a:lnTo>
                  <a:pt x="0" y="86"/>
                </a:lnTo>
                <a:lnTo>
                  <a:pt x="115" y="29"/>
                </a:lnTo>
                <a:lnTo>
                  <a:pt x="58" y="0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9" name="Line 48">
            <a:extLst>
              <a:ext uri="{FF2B5EF4-FFF2-40B4-BE49-F238E27FC236}">
                <a16:creationId xmlns:a16="http://schemas.microsoft.com/office/drawing/2014/main" id="{664327F8-CBB8-D231-9EBB-138184596F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9863" y="5106988"/>
            <a:ext cx="34290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0" name="Line 49">
            <a:extLst>
              <a:ext uri="{FF2B5EF4-FFF2-40B4-BE49-F238E27FC236}">
                <a16:creationId xmlns:a16="http://schemas.microsoft.com/office/drawing/2014/main" id="{133D2A33-7352-2711-E7FC-D759638F2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8" y="5183188"/>
            <a:ext cx="22225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1" name="Line 50">
            <a:extLst>
              <a:ext uri="{FF2B5EF4-FFF2-40B4-BE49-F238E27FC236}">
                <a16:creationId xmlns:a16="http://schemas.microsoft.com/office/drawing/2014/main" id="{1089DBBF-4799-9D90-420A-6CFCB2EC49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2100" y="5251450"/>
            <a:ext cx="984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2" name="Line 51">
            <a:extLst>
              <a:ext uri="{FF2B5EF4-FFF2-40B4-BE49-F238E27FC236}">
                <a16:creationId xmlns:a16="http://schemas.microsoft.com/office/drawing/2014/main" id="{3A6CDBF1-CD7F-CEBE-B84C-1EF1097C88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6288" y="5106988"/>
            <a:ext cx="350837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3" name="Line 52">
            <a:extLst>
              <a:ext uri="{FF2B5EF4-FFF2-40B4-BE49-F238E27FC236}">
                <a16:creationId xmlns:a16="http://schemas.microsoft.com/office/drawing/2014/main" id="{F2489096-4956-3A5C-148F-26DD7848A7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183188"/>
            <a:ext cx="220663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4" name="Line 53">
            <a:extLst>
              <a:ext uri="{FF2B5EF4-FFF2-40B4-BE49-F238E27FC236}">
                <a16:creationId xmlns:a16="http://schemas.microsoft.com/office/drawing/2014/main" id="{28B84947-DE8B-38A4-A68B-65F74D0893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8525" y="5251450"/>
            <a:ext cx="106363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5" name="Line 54">
            <a:extLst>
              <a:ext uri="{FF2B5EF4-FFF2-40B4-BE49-F238E27FC236}">
                <a16:creationId xmlns:a16="http://schemas.microsoft.com/office/drawing/2014/main" id="{DC14B934-BC94-1795-106A-EBBBB904F5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1538" y="4597400"/>
            <a:ext cx="34290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6" name="Line 55">
            <a:extLst>
              <a:ext uri="{FF2B5EF4-FFF2-40B4-BE49-F238E27FC236}">
                <a16:creationId xmlns:a16="http://schemas.microsoft.com/office/drawing/2014/main" id="{706C9B76-9242-CB2A-40F2-36DE266173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1863" y="4665663"/>
            <a:ext cx="22066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7" name="Line 56">
            <a:extLst>
              <a:ext uri="{FF2B5EF4-FFF2-40B4-BE49-F238E27FC236}">
                <a16:creationId xmlns:a16="http://schemas.microsoft.com/office/drawing/2014/main" id="{171676A5-8619-5989-EE93-44243830E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4741863"/>
            <a:ext cx="10001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8" name="Line 57">
            <a:extLst>
              <a:ext uri="{FF2B5EF4-FFF2-40B4-BE49-F238E27FC236}">
                <a16:creationId xmlns:a16="http://schemas.microsoft.com/office/drawing/2014/main" id="{C2B57964-0A96-F67E-D5CB-49DC8040A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763" y="4010025"/>
            <a:ext cx="296862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9" name="Line 58">
            <a:extLst>
              <a:ext uri="{FF2B5EF4-FFF2-40B4-BE49-F238E27FC236}">
                <a16:creationId xmlns:a16="http://schemas.microsoft.com/office/drawing/2014/main" id="{B7B0C7EE-CDA5-431F-7F91-9FF92C64A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763" y="4116388"/>
            <a:ext cx="29686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0" name="Oval 59">
            <a:extLst>
              <a:ext uri="{FF2B5EF4-FFF2-40B4-BE49-F238E27FC236}">
                <a16:creationId xmlns:a16="http://schemas.microsoft.com/office/drawing/2014/main" id="{7AEBFFAE-4EAA-5308-1E97-66E3FE9A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4565650"/>
            <a:ext cx="106363" cy="107950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61" name="Oval 60">
            <a:extLst>
              <a:ext uri="{FF2B5EF4-FFF2-40B4-BE49-F238E27FC236}">
                <a16:creationId xmlns:a16="http://schemas.microsoft.com/office/drawing/2014/main" id="{292CB2C2-5FD5-D497-3560-A6B4D15BF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462338"/>
            <a:ext cx="106362" cy="106362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62" name="Line 61">
            <a:extLst>
              <a:ext uri="{FF2B5EF4-FFF2-40B4-BE49-F238E27FC236}">
                <a16:creationId xmlns:a16="http://schemas.microsoft.com/office/drawing/2014/main" id="{C51221E2-1005-C7C2-6F15-7D6FFCB52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3636963"/>
            <a:ext cx="1587" cy="4953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3" name="Line 62">
            <a:extLst>
              <a:ext uri="{FF2B5EF4-FFF2-40B4-BE49-F238E27FC236}">
                <a16:creationId xmlns:a16="http://schemas.microsoft.com/office/drawing/2014/main" id="{18856928-5D28-6BB4-C498-D7E293710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4238625"/>
            <a:ext cx="1587" cy="4794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4" name="Line 63">
            <a:extLst>
              <a:ext uri="{FF2B5EF4-FFF2-40B4-BE49-F238E27FC236}">
                <a16:creationId xmlns:a16="http://schemas.microsoft.com/office/drawing/2014/main" id="{A116BAD6-338E-3528-83DD-24A2B2737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636963"/>
            <a:ext cx="1698625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5" name="Oval 64">
            <a:extLst>
              <a:ext uri="{FF2B5EF4-FFF2-40B4-BE49-F238E27FC236}">
                <a16:creationId xmlns:a16="http://schemas.microsoft.com/office/drawing/2014/main" id="{46746FA7-CB36-024F-3F80-73D9398D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90925"/>
            <a:ext cx="92075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66" name="Oval 65">
            <a:extLst>
              <a:ext uri="{FF2B5EF4-FFF2-40B4-BE49-F238E27FC236}">
                <a16:creationId xmlns:a16="http://schemas.microsoft.com/office/drawing/2014/main" id="{8B3BF121-CE01-5828-9C9A-4923FE01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3590925"/>
            <a:ext cx="92075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67" name="Line 66">
            <a:extLst>
              <a:ext uri="{FF2B5EF4-FFF2-40B4-BE49-F238E27FC236}">
                <a16:creationId xmlns:a16="http://schemas.microsoft.com/office/drawing/2014/main" id="{88D6A69D-387A-784B-8ABC-6246FAAF7D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638" y="4718050"/>
            <a:ext cx="34925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8" name="Line 67">
            <a:extLst>
              <a:ext uri="{FF2B5EF4-FFF2-40B4-BE49-F238E27FC236}">
                <a16:creationId xmlns:a16="http://schemas.microsoft.com/office/drawing/2014/main" id="{32ED35A9-05A4-BF41-F5FD-0C85DF9C9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9963" y="4787900"/>
            <a:ext cx="220662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9" name="Line 68">
            <a:extLst>
              <a:ext uri="{FF2B5EF4-FFF2-40B4-BE49-F238E27FC236}">
                <a16:creationId xmlns:a16="http://schemas.microsoft.com/office/drawing/2014/main" id="{6705BCFF-447E-4B5D-D481-C944D9C334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0288" y="4862513"/>
            <a:ext cx="10795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0" name="Line 69">
            <a:extLst>
              <a:ext uri="{FF2B5EF4-FFF2-40B4-BE49-F238E27FC236}">
                <a16:creationId xmlns:a16="http://schemas.microsoft.com/office/drawing/2014/main" id="{5F2C3323-C4F8-BC15-53CE-751B81776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32263"/>
            <a:ext cx="288925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1" name="Line 70">
            <a:extLst>
              <a:ext uri="{FF2B5EF4-FFF2-40B4-BE49-F238E27FC236}">
                <a16:creationId xmlns:a16="http://schemas.microsoft.com/office/drawing/2014/main" id="{2A5C1D42-D7E8-307A-FA23-EDA52D053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238625"/>
            <a:ext cx="2889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2" name="Oval 71">
            <a:extLst>
              <a:ext uri="{FF2B5EF4-FFF2-40B4-BE49-F238E27FC236}">
                <a16:creationId xmlns:a16="http://schemas.microsoft.com/office/drawing/2014/main" id="{288C64B4-0035-2712-CEFE-B9C0B4C6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3582988"/>
            <a:ext cx="106363" cy="106362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73" name="Oval 72">
            <a:extLst>
              <a:ext uri="{FF2B5EF4-FFF2-40B4-BE49-F238E27FC236}">
                <a16:creationId xmlns:a16="http://schemas.microsoft.com/office/drawing/2014/main" id="{74B3A6B8-C991-3D66-7225-5E852E58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3378200"/>
            <a:ext cx="106363" cy="106363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74" name="Freeform 73">
            <a:extLst>
              <a:ext uri="{FF2B5EF4-FFF2-40B4-BE49-F238E27FC236}">
                <a16:creationId xmlns:a16="http://schemas.microsoft.com/office/drawing/2014/main" id="{E2B6D290-0A37-4632-8D9C-7A9EBD8A242F}"/>
              </a:ext>
            </a:extLst>
          </p:cNvPr>
          <p:cNvSpPr>
            <a:spLocks/>
          </p:cNvSpPr>
          <p:nvPr/>
        </p:nvSpPr>
        <p:spPr bwMode="auto">
          <a:xfrm>
            <a:off x="1371600" y="4276725"/>
            <a:ext cx="204788" cy="122238"/>
          </a:xfrm>
          <a:custGeom>
            <a:avLst/>
            <a:gdLst>
              <a:gd name="T0" fmla="*/ 2147483646 w 27"/>
              <a:gd name="T1" fmla="*/ 0 h 16"/>
              <a:gd name="T2" fmla="*/ 0 w 27"/>
              <a:gd name="T3" fmla="*/ 2147483646 h 16"/>
              <a:gd name="T4" fmla="*/ 0 60000 65536"/>
              <a:gd name="T5" fmla="*/ 0 60000 65536"/>
              <a:gd name="T6" fmla="*/ 0 w 27"/>
              <a:gd name="T7" fmla="*/ 0 h 16"/>
              <a:gd name="T8" fmla="*/ 27 w 27"/>
              <a:gd name="T9" fmla="*/ 16 h 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" h="16">
                <a:moveTo>
                  <a:pt x="27" y="0"/>
                </a:moveTo>
                <a:cubicBezTo>
                  <a:pt x="17" y="3"/>
                  <a:pt x="8" y="9"/>
                  <a:pt x="0" y="16"/>
                </a:cubicBez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5" name="Freeform 74">
            <a:extLst>
              <a:ext uri="{FF2B5EF4-FFF2-40B4-BE49-F238E27FC236}">
                <a16:creationId xmlns:a16="http://schemas.microsoft.com/office/drawing/2014/main" id="{2CB25EF7-C97A-69C5-E284-20194FA76B58}"/>
              </a:ext>
            </a:extLst>
          </p:cNvPr>
          <p:cNvSpPr>
            <a:spLocks/>
          </p:cNvSpPr>
          <p:nvPr/>
        </p:nvSpPr>
        <p:spPr bwMode="auto">
          <a:xfrm>
            <a:off x="1287463" y="4337050"/>
            <a:ext cx="144462" cy="130175"/>
          </a:xfrm>
          <a:custGeom>
            <a:avLst/>
            <a:gdLst>
              <a:gd name="T0" fmla="*/ 2147483646 w 19"/>
              <a:gd name="T1" fmla="*/ 2147483646 h 17"/>
              <a:gd name="T2" fmla="*/ 2147483646 w 19"/>
              <a:gd name="T3" fmla="*/ 2147483646 h 17"/>
              <a:gd name="T4" fmla="*/ 2147483646 w 19"/>
              <a:gd name="T5" fmla="*/ 2147483646 h 17"/>
              <a:gd name="T6" fmla="*/ 2147483646 w 19"/>
              <a:gd name="T7" fmla="*/ 2147483646 h 17"/>
              <a:gd name="T8" fmla="*/ 0 w 19"/>
              <a:gd name="T9" fmla="*/ 2147483646 h 17"/>
              <a:gd name="T10" fmla="*/ 2147483646 w 19"/>
              <a:gd name="T11" fmla="*/ 2147483646 h 17"/>
              <a:gd name="T12" fmla="*/ 2147483646 w 19"/>
              <a:gd name="T13" fmla="*/ 0 h 17"/>
              <a:gd name="T14" fmla="*/ 2147483646 w 19"/>
              <a:gd name="T15" fmla="*/ 0 h 17"/>
              <a:gd name="T16" fmla="*/ 2147483646 w 19"/>
              <a:gd name="T17" fmla="*/ 2147483646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17"/>
              <a:gd name="T29" fmla="*/ 19 w 19"/>
              <a:gd name="T30" fmla="*/ 17 h 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17">
                <a:moveTo>
                  <a:pt x="12" y="7"/>
                </a:move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12"/>
                  <a:pt x="9" y="12"/>
                  <a:pt x="9" y="12"/>
                </a:cubicBezTo>
                <a:cubicBezTo>
                  <a:pt x="6" y="14"/>
                  <a:pt x="3" y="16"/>
                  <a:pt x="0" y="17"/>
                </a:cubicBezTo>
                <a:cubicBezTo>
                  <a:pt x="2" y="15"/>
                  <a:pt x="4" y="12"/>
                  <a:pt x="6" y="9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7"/>
                  <a:pt x="12" y="7"/>
                  <a:pt x="12" y="7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6" name="Freeform 75">
            <a:extLst>
              <a:ext uri="{FF2B5EF4-FFF2-40B4-BE49-F238E27FC236}">
                <a16:creationId xmlns:a16="http://schemas.microsoft.com/office/drawing/2014/main" id="{AC408CF0-3A2A-D40A-5BF1-0D3F7042F516}"/>
              </a:ext>
            </a:extLst>
          </p:cNvPr>
          <p:cNvSpPr>
            <a:spLocks noEditPoints="1"/>
          </p:cNvSpPr>
          <p:nvPr/>
        </p:nvSpPr>
        <p:spPr bwMode="auto">
          <a:xfrm>
            <a:off x="1355725" y="3514725"/>
            <a:ext cx="258763" cy="1050925"/>
          </a:xfrm>
          <a:custGeom>
            <a:avLst/>
            <a:gdLst>
              <a:gd name="T0" fmla="*/ 2147483646 w 163"/>
              <a:gd name="T1" fmla="*/ 2147483646 h 662"/>
              <a:gd name="T2" fmla="*/ 0 w 163"/>
              <a:gd name="T3" fmla="*/ 2147483646 h 662"/>
              <a:gd name="T4" fmla="*/ 2147483646 w 163"/>
              <a:gd name="T5" fmla="*/ 2147483646 h 662"/>
              <a:gd name="T6" fmla="*/ 2147483646 w 163"/>
              <a:gd name="T7" fmla="*/ 0 h 662"/>
              <a:gd name="T8" fmla="*/ 0 60000 65536"/>
              <a:gd name="T9" fmla="*/ 0 60000 65536"/>
              <a:gd name="T10" fmla="*/ 0 60000 65536"/>
              <a:gd name="T11" fmla="*/ 0 60000 65536"/>
              <a:gd name="T12" fmla="*/ 0 w 163"/>
              <a:gd name="T13" fmla="*/ 0 h 662"/>
              <a:gd name="T14" fmla="*/ 163 w 163"/>
              <a:gd name="T15" fmla="*/ 662 h 6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" h="662">
                <a:moveTo>
                  <a:pt x="163" y="662"/>
                </a:moveTo>
                <a:lnTo>
                  <a:pt x="0" y="394"/>
                </a:lnTo>
                <a:moveTo>
                  <a:pt x="163" y="346"/>
                </a:moveTo>
                <a:lnTo>
                  <a:pt x="163" y="0"/>
                </a:ln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7" name="Freeform 76">
            <a:extLst>
              <a:ext uri="{FF2B5EF4-FFF2-40B4-BE49-F238E27FC236}">
                <a16:creationId xmlns:a16="http://schemas.microsoft.com/office/drawing/2014/main" id="{27261A7B-EAC4-CA78-F917-AB704858F4A2}"/>
              </a:ext>
            </a:extLst>
          </p:cNvPr>
          <p:cNvSpPr>
            <a:spLocks/>
          </p:cNvSpPr>
          <p:nvPr/>
        </p:nvSpPr>
        <p:spPr bwMode="auto">
          <a:xfrm>
            <a:off x="4518025" y="3087688"/>
            <a:ext cx="206375" cy="122237"/>
          </a:xfrm>
          <a:custGeom>
            <a:avLst/>
            <a:gdLst>
              <a:gd name="T0" fmla="*/ 2147483646 w 27"/>
              <a:gd name="T1" fmla="*/ 0 h 16"/>
              <a:gd name="T2" fmla="*/ 0 w 27"/>
              <a:gd name="T3" fmla="*/ 2147483646 h 16"/>
              <a:gd name="T4" fmla="*/ 0 60000 65536"/>
              <a:gd name="T5" fmla="*/ 0 60000 65536"/>
              <a:gd name="T6" fmla="*/ 0 w 27"/>
              <a:gd name="T7" fmla="*/ 0 h 16"/>
              <a:gd name="T8" fmla="*/ 27 w 27"/>
              <a:gd name="T9" fmla="*/ 16 h 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" h="16">
                <a:moveTo>
                  <a:pt x="27" y="0"/>
                </a:moveTo>
                <a:cubicBezTo>
                  <a:pt x="17" y="3"/>
                  <a:pt x="8" y="9"/>
                  <a:pt x="0" y="16"/>
                </a:cubicBez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8" name="Freeform 77">
            <a:extLst>
              <a:ext uri="{FF2B5EF4-FFF2-40B4-BE49-F238E27FC236}">
                <a16:creationId xmlns:a16="http://schemas.microsoft.com/office/drawing/2014/main" id="{ECF92126-9886-E56B-2326-6A5FDB5F4446}"/>
              </a:ext>
            </a:extLst>
          </p:cNvPr>
          <p:cNvSpPr>
            <a:spLocks/>
          </p:cNvSpPr>
          <p:nvPr/>
        </p:nvSpPr>
        <p:spPr bwMode="auto">
          <a:xfrm>
            <a:off x="4441825" y="3149600"/>
            <a:ext cx="138113" cy="128588"/>
          </a:xfrm>
          <a:custGeom>
            <a:avLst/>
            <a:gdLst>
              <a:gd name="T0" fmla="*/ 2147483646 w 18"/>
              <a:gd name="T1" fmla="*/ 2147483646 h 17"/>
              <a:gd name="T2" fmla="*/ 2147483646 w 18"/>
              <a:gd name="T3" fmla="*/ 2147483646 h 17"/>
              <a:gd name="T4" fmla="*/ 2147483646 w 18"/>
              <a:gd name="T5" fmla="*/ 2147483646 h 17"/>
              <a:gd name="T6" fmla="*/ 2147483646 w 18"/>
              <a:gd name="T7" fmla="*/ 2147483646 h 17"/>
              <a:gd name="T8" fmla="*/ 0 w 18"/>
              <a:gd name="T9" fmla="*/ 2147483646 h 17"/>
              <a:gd name="T10" fmla="*/ 2147483646 w 18"/>
              <a:gd name="T11" fmla="*/ 2147483646 h 17"/>
              <a:gd name="T12" fmla="*/ 2147483646 w 18"/>
              <a:gd name="T13" fmla="*/ 0 h 17"/>
              <a:gd name="T14" fmla="*/ 2147483646 w 18"/>
              <a:gd name="T15" fmla="*/ 0 h 17"/>
              <a:gd name="T16" fmla="*/ 2147483646 w 18"/>
              <a:gd name="T17" fmla="*/ 2147483646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17"/>
              <a:gd name="T29" fmla="*/ 18 w 18"/>
              <a:gd name="T30" fmla="*/ 17 h 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17">
                <a:moveTo>
                  <a:pt x="11" y="7"/>
                </a:move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8" y="12"/>
                  <a:pt x="8" y="12"/>
                  <a:pt x="8" y="12"/>
                </a:cubicBezTo>
                <a:cubicBezTo>
                  <a:pt x="5" y="14"/>
                  <a:pt x="2" y="16"/>
                  <a:pt x="0" y="17"/>
                </a:cubicBezTo>
                <a:cubicBezTo>
                  <a:pt x="1" y="15"/>
                  <a:pt x="3" y="12"/>
                  <a:pt x="5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7"/>
                  <a:pt x="11" y="7"/>
                  <a:pt x="11" y="7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9" name="Freeform 78">
            <a:extLst>
              <a:ext uri="{FF2B5EF4-FFF2-40B4-BE49-F238E27FC236}">
                <a16:creationId xmlns:a16="http://schemas.microsoft.com/office/drawing/2014/main" id="{D242D982-B4BD-9607-294E-3596EAAFF671}"/>
              </a:ext>
            </a:extLst>
          </p:cNvPr>
          <p:cNvSpPr>
            <a:spLocks noEditPoints="1"/>
          </p:cNvSpPr>
          <p:nvPr/>
        </p:nvSpPr>
        <p:spPr bwMode="auto">
          <a:xfrm>
            <a:off x="4503738" y="1908175"/>
            <a:ext cx="258762" cy="1470025"/>
          </a:xfrm>
          <a:custGeom>
            <a:avLst/>
            <a:gdLst>
              <a:gd name="T0" fmla="*/ 2147483646 w 163"/>
              <a:gd name="T1" fmla="*/ 2147483646 h 926"/>
              <a:gd name="T2" fmla="*/ 0 w 163"/>
              <a:gd name="T3" fmla="*/ 2147483646 h 926"/>
              <a:gd name="T4" fmla="*/ 2147483646 w 163"/>
              <a:gd name="T5" fmla="*/ 2147483646 h 926"/>
              <a:gd name="T6" fmla="*/ 2147483646 w 163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63"/>
              <a:gd name="T13" fmla="*/ 0 h 926"/>
              <a:gd name="T14" fmla="*/ 163 w 163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" h="926">
                <a:moveTo>
                  <a:pt x="163" y="926"/>
                </a:moveTo>
                <a:lnTo>
                  <a:pt x="0" y="657"/>
                </a:lnTo>
                <a:moveTo>
                  <a:pt x="163" y="609"/>
                </a:moveTo>
                <a:lnTo>
                  <a:pt x="163" y="0"/>
                </a:ln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80" name="Freeform 79">
            <a:extLst>
              <a:ext uri="{FF2B5EF4-FFF2-40B4-BE49-F238E27FC236}">
                <a16:creationId xmlns:a16="http://schemas.microsoft.com/office/drawing/2014/main" id="{644DBBE4-E57F-0B4B-87F1-6D90D52128E3}"/>
              </a:ext>
            </a:extLst>
          </p:cNvPr>
          <p:cNvSpPr>
            <a:spLocks/>
          </p:cNvSpPr>
          <p:nvPr/>
        </p:nvSpPr>
        <p:spPr bwMode="auto">
          <a:xfrm>
            <a:off x="1989138" y="2159000"/>
            <a:ext cx="220662" cy="898525"/>
          </a:xfrm>
          <a:custGeom>
            <a:avLst/>
            <a:gdLst>
              <a:gd name="T0" fmla="*/ 0 w 29"/>
              <a:gd name="T1" fmla="*/ 0 h 118"/>
              <a:gd name="T2" fmla="*/ 2147483646 w 29"/>
              <a:gd name="T3" fmla="*/ 2147483646 h 118"/>
              <a:gd name="T4" fmla="*/ 2147483646 w 29"/>
              <a:gd name="T5" fmla="*/ 2147483646 h 118"/>
              <a:gd name="T6" fmla="*/ 2147483646 w 29"/>
              <a:gd name="T7" fmla="*/ 2147483646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29"/>
              <a:gd name="T13" fmla="*/ 0 h 118"/>
              <a:gd name="T14" fmla="*/ 29 w 29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" h="118">
                <a:moveTo>
                  <a:pt x="0" y="0"/>
                </a:moveTo>
                <a:cubicBezTo>
                  <a:pt x="0" y="7"/>
                  <a:pt x="1" y="57"/>
                  <a:pt x="1" y="60"/>
                </a:cubicBezTo>
                <a:cubicBezTo>
                  <a:pt x="1" y="74"/>
                  <a:pt x="6" y="90"/>
                  <a:pt x="19" y="106"/>
                </a:cubicBezTo>
                <a:cubicBezTo>
                  <a:pt x="29" y="118"/>
                  <a:pt x="29" y="118"/>
                  <a:pt x="29" y="118"/>
                </a:cubicBezTo>
              </a:path>
            </a:pathLst>
          </a:custGeom>
          <a:noFill/>
          <a:ln w="317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81" name="Freeform 80">
            <a:extLst>
              <a:ext uri="{FF2B5EF4-FFF2-40B4-BE49-F238E27FC236}">
                <a16:creationId xmlns:a16="http://schemas.microsoft.com/office/drawing/2014/main" id="{95BB8B8A-9834-9E79-F76F-18B3F9D5B54B}"/>
              </a:ext>
            </a:extLst>
          </p:cNvPr>
          <p:cNvSpPr>
            <a:spLocks/>
          </p:cNvSpPr>
          <p:nvPr/>
        </p:nvSpPr>
        <p:spPr bwMode="auto">
          <a:xfrm>
            <a:off x="2125663" y="2973388"/>
            <a:ext cx="174625" cy="198437"/>
          </a:xfrm>
          <a:custGeom>
            <a:avLst/>
            <a:gdLst>
              <a:gd name="T0" fmla="*/ 2147483646 w 23"/>
              <a:gd name="T1" fmla="*/ 2147483646 h 26"/>
              <a:gd name="T2" fmla="*/ 2147483646 w 23"/>
              <a:gd name="T3" fmla="*/ 0 h 26"/>
              <a:gd name="T4" fmla="*/ 2147483646 w 23"/>
              <a:gd name="T5" fmla="*/ 0 h 26"/>
              <a:gd name="T6" fmla="*/ 2147483646 w 23"/>
              <a:gd name="T7" fmla="*/ 2147483646 h 26"/>
              <a:gd name="T8" fmla="*/ 2147483646 w 23"/>
              <a:gd name="T9" fmla="*/ 2147483646 h 26"/>
              <a:gd name="T10" fmla="*/ 2147483646 w 23"/>
              <a:gd name="T11" fmla="*/ 2147483646 h 26"/>
              <a:gd name="T12" fmla="*/ 0 w 23"/>
              <a:gd name="T13" fmla="*/ 2147483646 h 26"/>
              <a:gd name="T14" fmla="*/ 0 w 23"/>
              <a:gd name="T15" fmla="*/ 2147483646 h 26"/>
              <a:gd name="T16" fmla="*/ 2147483646 w 23"/>
              <a:gd name="T17" fmla="*/ 2147483646 h 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26"/>
              <a:gd name="T29" fmla="*/ 23 w 23"/>
              <a:gd name="T30" fmla="*/ 26 h 2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26">
                <a:moveTo>
                  <a:pt x="9" y="9"/>
                </a:move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7" y="13"/>
                  <a:pt x="17" y="13"/>
                  <a:pt x="17" y="13"/>
                </a:cubicBezTo>
                <a:cubicBezTo>
                  <a:pt x="19" y="17"/>
                  <a:pt x="21" y="22"/>
                  <a:pt x="23" y="26"/>
                </a:cubicBezTo>
                <a:cubicBezTo>
                  <a:pt x="20" y="23"/>
                  <a:pt x="16" y="20"/>
                  <a:pt x="12" y="1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lnTo>
                  <a:pt x="9" y="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82" name="Freeform 81">
            <a:extLst>
              <a:ext uri="{FF2B5EF4-FFF2-40B4-BE49-F238E27FC236}">
                <a16:creationId xmlns:a16="http://schemas.microsoft.com/office/drawing/2014/main" id="{53EA04CD-2E10-55B4-FF83-A9584266F13E}"/>
              </a:ext>
            </a:extLst>
          </p:cNvPr>
          <p:cNvSpPr>
            <a:spLocks/>
          </p:cNvSpPr>
          <p:nvPr/>
        </p:nvSpPr>
        <p:spPr bwMode="auto">
          <a:xfrm>
            <a:off x="5143500" y="4222750"/>
            <a:ext cx="122238" cy="206375"/>
          </a:xfrm>
          <a:custGeom>
            <a:avLst/>
            <a:gdLst>
              <a:gd name="T0" fmla="*/ 2147483646 w 16"/>
              <a:gd name="T1" fmla="*/ 2147483646 h 27"/>
              <a:gd name="T2" fmla="*/ 2147483646 w 16"/>
              <a:gd name="T3" fmla="*/ 2147483646 h 27"/>
              <a:gd name="T4" fmla="*/ 2147483646 w 16"/>
              <a:gd name="T5" fmla="*/ 2147483646 h 27"/>
              <a:gd name="T6" fmla="*/ 2147483646 w 16"/>
              <a:gd name="T7" fmla="*/ 2147483646 h 27"/>
              <a:gd name="T8" fmla="*/ 2147483646 w 16"/>
              <a:gd name="T9" fmla="*/ 2147483646 h 27"/>
              <a:gd name="T10" fmla="*/ 2147483646 w 16"/>
              <a:gd name="T11" fmla="*/ 2147483646 h 27"/>
              <a:gd name="T12" fmla="*/ 0 w 16"/>
              <a:gd name="T13" fmla="*/ 0 h 27"/>
              <a:gd name="T14" fmla="*/ 0 w 16"/>
              <a:gd name="T15" fmla="*/ 0 h 27"/>
              <a:gd name="T16" fmla="*/ 2147483646 w 16"/>
              <a:gd name="T17" fmla="*/ 2147483646 h 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"/>
              <a:gd name="T28" fmla="*/ 0 h 27"/>
              <a:gd name="T29" fmla="*/ 16 w 16"/>
              <a:gd name="T30" fmla="*/ 27 h 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" h="27">
                <a:moveTo>
                  <a:pt x="8" y="5"/>
                </a:move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8"/>
                  <a:pt x="8" y="22"/>
                  <a:pt x="7" y="27"/>
                </a:cubicBezTo>
                <a:cubicBezTo>
                  <a:pt x="6" y="22"/>
                  <a:pt x="5" y="18"/>
                  <a:pt x="4" y="1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83" name="Freeform 82">
            <a:extLst>
              <a:ext uri="{FF2B5EF4-FFF2-40B4-BE49-F238E27FC236}">
                <a16:creationId xmlns:a16="http://schemas.microsoft.com/office/drawing/2014/main" id="{C41E37B1-5B0A-283E-887F-011E35EDA677}"/>
              </a:ext>
            </a:extLst>
          </p:cNvPr>
          <p:cNvSpPr>
            <a:spLocks/>
          </p:cNvSpPr>
          <p:nvPr/>
        </p:nvSpPr>
        <p:spPr bwMode="auto">
          <a:xfrm>
            <a:off x="5203825" y="3835400"/>
            <a:ext cx="579438" cy="692150"/>
          </a:xfrm>
          <a:custGeom>
            <a:avLst/>
            <a:gdLst>
              <a:gd name="T0" fmla="*/ 2147483646 w 76"/>
              <a:gd name="T1" fmla="*/ 2147483646 h 91"/>
              <a:gd name="T2" fmla="*/ 2147483646 w 76"/>
              <a:gd name="T3" fmla="*/ 2147483646 h 91"/>
              <a:gd name="T4" fmla="*/ 0 w 76"/>
              <a:gd name="T5" fmla="*/ 2147483646 h 91"/>
              <a:gd name="T6" fmla="*/ 0 60000 65536"/>
              <a:gd name="T7" fmla="*/ 0 60000 65536"/>
              <a:gd name="T8" fmla="*/ 0 60000 65536"/>
              <a:gd name="T9" fmla="*/ 0 w 76"/>
              <a:gd name="T10" fmla="*/ 0 h 91"/>
              <a:gd name="T11" fmla="*/ 76 w 7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" h="91">
                <a:moveTo>
                  <a:pt x="76" y="91"/>
                </a:moveTo>
                <a:cubicBezTo>
                  <a:pt x="74" y="66"/>
                  <a:pt x="67" y="2"/>
                  <a:pt x="37" y="2"/>
                </a:cubicBezTo>
                <a:cubicBezTo>
                  <a:pt x="37" y="2"/>
                  <a:pt x="2" y="0"/>
                  <a:pt x="0" y="61"/>
                </a:cubicBezTo>
              </a:path>
            </a:pathLst>
          </a:custGeom>
          <a:noFill/>
          <a:ln w="317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84" name="Rectangle 83">
            <a:extLst>
              <a:ext uri="{FF2B5EF4-FFF2-40B4-BE49-F238E27FC236}">
                <a16:creationId xmlns:a16="http://schemas.microsoft.com/office/drawing/2014/main" id="{736E6068-D406-8E7D-C6F9-E6D70483C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346075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85" name="Rectangle 84">
            <a:extLst>
              <a:ext uri="{FF2B5EF4-FFF2-40B4-BE49-F238E27FC236}">
                <a16:creationId xmlns:a16="http://schemas.microsoft.com/office/drawing/2014/main" id="{5AE182AE-E2FC-2123-6D83-606A7B428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35845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out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86" name="Rectangle 85">
            <a:extLst>
              <a:ext uri="{FF2B5EF4-FFF2-40B4-BE49-F238E27FC236}">
                <a16:creationId xmlns:a16="http://schemas.microsoft.com/office/drawing/2014/main" id="{A6897EC8-6A32-AD69-50BF-1D35D557C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33385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87" name="Rectangle 86">
            <a:extLst>
              <a:ext uri="{FF2B5EF4-FFF2-40B4-BE49-F238E27FC236}">
                <a16:creationId xmlns:a16="http://schemas.microsoft.com/office/drawing/2014/main" id="{E3F0B11F-0176-0D5B-95C2-FB2299F5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3459163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  <a:latin typeface="Times Ten Roman" pitchFamily="2" charset="0"/>
              </a:rPr>
              <a:t>out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88" name="Rectangle 87">
            <a:extLst>
              <a:ext uri="{FF2B5EF4-FFF2-40B4-BE49-F238E27FC236}">
                <a16:creationId xmlns:a16="http://schemas.microsoft.com/office/drawing/2014/main" id="{866B6E84-4D37-0E57-5D41-0C8166070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434975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R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89" name="Rectangle 88">
            <a:extLst>
              <a:ext uri="{FF2B5EF4-FFF2-40B4-BE49-F238E27FC236}">
                <a16:creationId xmlns:a16="http://schemas.microsoft.com/office/drawing/2014/main" id="{C9A6E63A-934A-DE40-3425-DE24461D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44704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0" name="Rectangle 89">
            <a:extLst>
              <a:ext uri="{FF2B5EF4-FFF2-40B4-BE49-F238E27FC236}">
                <a16:creationId xmlns:a16="http://schemas.microsoft.com/office/drawing/2014/main" id="{FF93E9EF-28F8-E078-9BF7-083B5A630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325688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R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1" name="Rectangle 90">
            <a:extLst>
              <a:ext uri="{FF2B5EF4-FFF2-40B4-BE49-F238E27FC236}">
                <a16:creationId xmlns:a16="http://schemas.microsoft.com/office/drawing/2014/main" id="{0A8DE8C1-1893-0FCD-00C3-BBF6A816F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24463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p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2" name="Rectangle 91">
            <a:extLst>
              <a:ext uri="{FF2B5EF4-FFF2-40B4-BE49-F238E27FC236}">
                <a16:creationId xmlns:a16="http://schemas.microsoft.com/office/drawing/2014/main" id="{BB078303-A2F6-A3D2-1E43-AE7DDCBFF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15224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3" name="Rectangle 92">
            <a:extLst>
              <a:ext uri="{FF2B5EF4-FFF2-40B4-BE49-F238E27FC236}">
                <a16:creationId xmlns:a16="http://schemas.microsoft.com/office/drawing/2014/main" id="{9FD5716F-169F-9031-03FD-AEC64C6E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5" y="1643063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4" name="Rectangle 93">
            <a:extLst>
              <a:ext uri="{FF2B5EF4-FFF2-40B4-BE49-F238E27FC236}">
                <a16:creationId xmlns:a16="http://schemas.microsoft.com/office/drawing/2014/main" id="{F0B4046F-35C4-C1F5-D445-A3C92435D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906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5" name="Rectangle 94">
            <a:extLst>
              <a:ext uri="{FF2B5EF4-FFF2-40B4-BE49-F238E27FC236}">
                <a16:creationId xmlns:a16="http://schemas.microsoft.com/office/drawing/2014/main" id="{3E77BA81-E403-34B8-143E-A91B34C1F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611313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6" name="Rectangle 95">
            <a:extLst>
              <a:ext uri="{FF2B5EF4-FFF2-40B4-BE49-F238E27FC236}">
                <a16:creationId xmlns:a16="http://schemas.microsoft.com/office/drawing/2014/main" id="{098C7316-FDD4-2969-2D17-9A15B2E6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53514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7" name="Rectangle 96">
            <a:extLst>
              <a:ext uri="{FF2B5EF4-FFF2-40B4-BE49-F238E27FC236}">
                <a16:creationId xmlns:a16="http://schemas.microsoft.com/office/drawing/2014/main" id="{1A02804A-E800-9788-AEFA-A0D918E3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54721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  <a:latin typeface="Times Ten Roman" pitchFamily="2" charset="0"/>
              </a:rPr>
              <a:t>in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8" name="Rectangle 97">
            <a:extLst>
              <a:ext uri="{FF2B5EF4-FFF2-40B4-BE49-F238E27FC236}">
                <a16:creationId xmlns:a16="http://schemas.microsoft.com/office/drawing/2014/main" id="{0BC17E5F-9B67-414D-1FEB-A28A53284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5389563"/>
            <a:ext cx="2016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9" name="Rectangle 98">
            <a:extLst>
              <a:ext uri="{FF2B5EF4-FFF2-40B4-BE49-F238E27FC236}">
                <a16:creationId xmlns:a16="http://schemas.microsoft.com/office/drawing/2014/main" id="{D3B736D9-763F-06D2-79C4-3B419367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53514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0" name="Rectangle 99">
            <a:extLst>
              <a:ext uri="{FF2B5EF4-FFF2-40B4-BE49-F238E27FC236}">
                <a16:creationId xmlns:a16="http://schemas.microsoft.com/office/drawing/2014/main" id="{9B115BE0-3CAD-BA0B-C739-CFCEC41AB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5472113"/>
            <a:ext cx="317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1" name="Rectangle 100">
            <a:extLst>
              <a:ext uri="{FF2B5EF4-FFF2-40B4-BE49-F238E27FC236}">
                <a16:creationId xmlns:a16="http://schemas.microsoft.com/office/drawing/2014/main" id="{ABC1F0EF-1094-05B3-15E1-7D61555F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5349875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2" name="Rectangle 101">
            <a:extLst>
              <a:ext uri="{FF2B5EF4-FFF2-40B4-BE49-F238E27FC236}">
                <a16:creationId xmlns:a16="http://schemas.microsoft.com/office/drawing/2014/main" id="{331F8497-5426-73CF-B12B-695DC56B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54737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in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3" name="Rectangle 102">
            <a:extLst>
              <a:ext uri="{FF2B5EF4-FFF2-40B4-BE49-F238E27FC236}">
                <a16:creationId xmlns:a16="http://schemas.microsoft.com/office/drawing/2014/main" id="{F3546295-B585-F05A-F100-E4D85C83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5387975"/>
            <a:ext cx="2016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4" name="Rectangle 103">
            <a:extLst>
              <a:ext uri="{FF2B5EF4-FFF2-40B4-BE49-F238E27FC236}">
                <a16:creationId xmlns:a16="http://schemas.microsoft.com/office/drawing/2014/main" id="{1FFA942D-8DC7-6D65-E7A2-83F99A61E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534987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5" name="Rectangle 104">
            <a:extLst>
              <a:ext uri="{FF2B5EF4-FFF2-40B4-BE49-F238E27FC236}">
                <a16:creationId xmlns:a16="http://schemas.microsoft.com/office/drawing/2014/main" id="{CABC7D98-026E-7D90-B4C0-7AA5674B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778500"/>
            <a:ext cx="167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(a) Low-to-high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6" name="Rectangle 105">
            <a:extLst>
              <a:ext uri="{FF2B5EF4-FFF2-40B4-BE49-F238E27FC236}">
                <a16:creationId xmlns:a16="http://schemas.microsoft.com/office/drawing/2014/main" id="{415F32DD-24E9-AA70-49C4-3D5D9EEA0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778500"/>
            <a:ext cx="1660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(b) High-to-low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7" name="Rectangle 106">
            <a:extLst>
              <a:ext uri="{FF2B5EF4-FFF2-40B4-BE49-F238E27FC236}">
                <a16:creationId xmlns:a16="http://schemas.microsoft.com/office/drawing/2014/main" id="{9B81C8C5-474B-ABE5-CB6E-01A7B6BD9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116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8" name="Rectangle 107">
            <a:extLst>
              <a:ext uri="{FF2B5EF4-FFF2-40B4-BE49-F238E27FC236}">
                <a16:creationId xmlns:a16="http://schemas.microsoft.com/office/drawing/2014/main" id="{A89E5645-E000-B1C7-F644-C524211E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132263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9" name="Rectangle 108">
            <a:extLst>
              <a:ext uri="{FF2B5EF4-FFF2-40B4-BE49-F238E27FC236}">
                <a16:creationId xmlns:a16="http://schemas.microsoft.com/office/drawing/2014/main" id="{1CC6A283-2692-3377-8ECC-67232162D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38909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10" name="Rectangle 109">
            <a:extLst>
              <a:ext uri="{FF2B5EF4-FFF2-40B4-BE49-F238E27FC236}">
                <a16:creationId xmlns:a16="http://schemas.microsoft.com/office/drawing/2014/main" id="{F5B91C99-EE30-582D-D6AF-B01D26BA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010025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Date Placeholder 3">
            <a:extLst>
              <a:ext uri="{FF2B5EF4-FFF2-40B4-BE49-F238E27FC236}">
                <a16:creationId xmlns:a16="http://schemas.microsoft.com/office/drawing/2014/main" id="{95C0DC1C-A08A-A78A-D833-59EEB7FFAA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7909F-D1B3-CE47-A502-1D16EEAD622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43362" name="Slide Number Placeholder 5">
            <a:extLst>
              <a:ext uri="{FF2B5EF4-FFF2-40B4-BE49-F238E27FC236}">
                <a16:creationId xmlns:a16="http://schemas.microsoft.com/office/drawing/2014/main" id="{BBFF8CA3-6D82-4EB9-C80C-9E90C4A5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F65E0E-536D-F24A-B8E2-F66D4B3F8AA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3EB2C257-DC35-9816-9F18-4DDF277C4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Gate Response</a:t>
            </a:r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654C20D8-7CFC-EFB3-BB26-8FBA438A2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fast gate is built either by keeping the output capacitance small or by decreasing the on-resistance of the transistor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resistance is inversely proportion to W/L ratio, to decrease resistance increase W/L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Footer Placeholder 3">
            <a:extLst>
              <a:ext uri="{FF2B5EF4-FFF2-40B4-BE49-F238E27FC236}">
                <a16:creationId xmlns:a16="http://schemas.microsoft.com/office/drawing/2014/main" id="{78D49B7A-B83D-E778-9EA1-38CF0FAE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/>
              <a:t>5: DC and Transient Response</a:t>
            </a:r>
          </a:p>
        </p:txBody>
      </p:sp>
      <p:sp>
        <p:nvSpPr>
          <p:cNvPr id="145410" name="Slide Number Placeholder 4">
            <a:extLst>
              <a:ext uri="{FF2B5EF4-FFF2-40B4-BE49-F238E27FC236}">
                <a16:creationId xmlns:a16="http://schemas.microsoft.com/office/drawing/2014/main" id="{8662606B-D7F6-28D1-9793-EE61748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3D32194-8559-0049-A052-A39750464ABB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0DECF7F2-BC5C-1E41-C640-D5AEFFB33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RC Delay Model</a:t>
            </a:r>
          </a:p>
        </p:txBody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E1CFC52F-DB77-395F-9EA7-CF585A9BD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 equivalent circuits for MOS transistors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Ideal switch + capacitance and ON resistance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Unit nMOS has resistance R, capacitance 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Unit pMOS has resistance 2R, capacitance C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Capacitance proportional to width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Resistance inversely proportional to width</a:t>
            </a:r>
          </a:p>
        </p:txBody>
      </p:sp>
      <p:graphicFrame>
        <p:nvGraphicFramePr>
          <p:cNvPr id="145413" name="Object 2">
            <a:extLst>
              <a:ext uri="{FF2B5EF4-FFF2-40B4-BE49-F238E27FC236}">
                <a16:creationId xmlns:a16="http://schemas.microsoft.com/office/drawing/2014/main" id="{E60C85E7-F798-E7A3-8F9F-665620015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038600"/>
          <a:ext cx="75438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996900" imgH="7594600" progId="">
                  <p:embed/>
                </p:oleObj>
              </mc:Choice>
              <mc:Fallback>
                <p:oleObj name="VISIO" r:id="rId3" imgW="25996900" imgH="7594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754380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Date Placeholder 2">
            <a:extLst>
              <a:ext uri="{FF2B5EF4-FFF2-40B4-BE49-F238E27FC236}">
                <a16:creationId xmlns:a16="http://schemas.microsoft.com/office/drawing/2014/main" id="{AB638548-7B96-DE69-346C-25A119CF20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C372BF-3E3F-A24B-AB26-123532CA0A9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47458" name="Slide Number Placeholder 4">
            <a:extLst>
              <a:ext uri="{FF2B5EF4-FFF2-40B4-BE49-F238E27FC236}">
                <a16:creationId xmlns:a16="http://schemas.microsoft.com/office/drawing/2014/main" id="{A277264B-87CA-1834-8FCB-A38A8311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661139-8829-5D44-9736-93FFC6B67F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1B163524-2C17-364B-B357-C58556A18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Simulated VTC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47460" name="Picture 3">
            <a:extLst>
              <a:ext uri="{FF2B5EF4-FFF2-40B4-BE49-F238E27FC236}">
                <a16:creationId xmlns:a16="http://schemas.microsoft.com/office/drawing/2014/main" id="{3D140DB9-6E8A-4AA5-B00E-FD496187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974725"/>
            <a:ext cx="6069013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61" name="Line 4">
            <a:extLst>
              <a:ext uri="{FF2B5EF4-FFF2-40B4-BE49-F238E27FC236}">
                <a16:creationId xmlns:a16="http://schemas.microsoft.com/office/drawing/2014/main" id="{9E328DFE-F7B7-5707-5613-6D1B385EB3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505200"/>
            <a:ext cx="12192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2" name="Text Box 5">
            <a:extLst>
              <a:ext uri="{FF2B5EF4-FFF2-40B4-BE49-F238E27FC236}">
                <a16:creationId xmlns:a16="http://schemas.microsoft.com/office/drawing/2014/main" id="{1679C321-9F2B-7F31-EECE-405DE595C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638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Switching Threshold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Date Placeholder 3">
            <a:extLst>
              <a:ext uri="{FF2B5EF4-FFF2-40B4-BE49-F238E27FC236}">
                <a16:creationId xmlns:a16="http://schemas.microsoft.com/office/drawing/2014/main" id="{DFCB1B5B-32A2-DEDB-318B-1E09E7084E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03C67E-9835-4146-BB00-28A0351B0F7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49506" name="Slide Number Placeholder 5">
            <a:extLst>
              <a:ext uri="{FF2B5EF4-FFF2-40B4-BE49-F238E27FC236}">
                <a16:creationId xmlns:a16="http://schemas.microsoft.com/office/drawing/2014/main" id="{940D9B3F-C270-F6BB-85FD-59A0FC3D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AF8F17-F437-8844-BC73-80203A66D50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F8967544-95C9-2C40-DD52-6C07C1E61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Switching Threshold</a:t>
            </a:r>
          </a:p>
        </p:txBody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7F53135C-7FB7-62EB-4A3A-F5FEF1A9A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 is the switching threshold the point at which 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 = V</a:t>
            </a:r>
            <a:r>
              <a:rPr lang="en-US" altLang="en-US" baseline="-25000">
                <a:ea typeface="ＭＳ Ｐゴシック" panose="020B0600070205080204" pitchFamily="34" charset="-128"/>
              </a:rPr>
              <a:t>out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At this region both PMOS and NMOS are in saturation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Analytical expression is obtained by equating the current through the two devices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Date Placeholder 2">
            <a:extLst>
              <a:ext uri="{FF2B5EF4-FFF2-40B4-BE49-F238E27FC236}">
                <a16:creationId xmlns:a16="http://schemas.microsoft.com/office/drawing/2014/main" id="{C31765CA-3B75-F7E8-120A-B6BDD793D5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CEE920-0620-454B-9AD3-0516B3574D7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51554" name="Slide Number Placeholder 4">
            <a:extLst>
              <a:ext uri="{FF2B5EF4-FFF2-40B4-BE49-F238E27FC236}">
                <a16:creationId xmlns:a16="http://schemas.microsoft.com/office/drawing/2014/main" id="{93DAAB7E-4F5B-4629-608C-A68D0B96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780922-CC92-6141-8DF4-6FF1F414EFF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78B36178-085C-8B0B-D470-6613F9CB6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Switching Threshold as a function of Transistor Ratio</a:t>
            </a:r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6D5A98AF-96BA-CE81-DBF0-DE4E6B660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638300"/>
            <a:ext cx="6127750" cy="4764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5B21B79-300C-9FDC-348E-E53D1C95618E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1690688"/>
            <a:ext cx="6418262" cy="4811712"/>
            <a:chOff x="287" y="1069"/>
            <a:chExt cx="2303" cy="2153"/>
          </a:xfrm>
        </p:grpSpPr>
        <p:sp>
          <p:nvSpPr>
            <p:cNvPr id="151559" name="Rectangle 5">
              <a:extLst>
                <a:ext uri="{FF2B5EF4-FFF2-40B4-BE49-F238E27FC236}">
                  <a16:creationId xmlns:a16="http://schemas.microsoft.com/office/drawing/2014/main" id="{83DF1DB3-FDD7-1E73-AE69-E5F6A3FCF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106"/>
              <a:ext cx="2063" cy="1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1560" name="Rectangle 6">
              <a:extLst>
                <a:ext uri="{FF2B5EF4-FFF2-40B4-BE49-F238E27FC236}">
                  <a16:creationId xmlns:a16="http://schemas.microsoft.com/office/drawing/2014/main" id="{65BA8418-A3DF-A3D5-C351-70788AC43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106"/>
              <a:ext cx="2063" cy="1862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1561" name="Line 7">
              <a:extLst>
                <a:ext uri="{FF2B5EF4-FFF2-40B4-BE49-F238E27FC236}">
                  <a16:creationId xmlns:a16="http://schemas.microsoft.com/office/drawing/2014/main" id="{EF889EF6-FFBF-61B6-252A-1D3FA1FBB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206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2" name="Freeform 8">
              <a:extLst>
                <a:ext uri="{FF2B5EF4-FFF2-40B4-BE49-F238E27FC236}">
                  <a16:creationId xmlns:a16="http://schemas.microsoft.com/office/drawing/2014/main" id="{5F283E19-3CF9-EDE6-82DE-221B0BBEF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1106"/>
              <a:ext cx="2063" cy="1862"/>
            </a:xfrm>
            <a:custGeom>
              <a:avLst/>
              <a:gdLst>
                <a:gd name="T0" fmla="*/ 0 w 451"/>
                <a:gd name="T1" fmla="*/ 2147483646 h 403"/>
                <a:gd name="T2" fmla="*/ 2147483646 w 451"/>
                <a:gd name="T3" fmla="*/ 2147483646 h 403"/>
                <a:gd name="T4" fmla="*/ 2147483646 w 451"/>
                <a:gd name="T5" fmla="*/ 0 h 403"/>
                <a:gd name="T6" fmla="*/ 0 60000 65536"/>
                <a:gd name="T7" fmla="*/ 0 60000 65536"/>
                <a:gd name="T8" fmla="*/ 0 60000 65536"/>
                <a:gd name="T9" fmla="*/ 0 w 451"/>
                <a:gd name="T10" fmla="*/ 0 h 403"/>
                <a:gd name="T11" fmla="*/ 451 w 451"/>
                <a:gd name="T12" fmla="*/ 403 h 4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403">
                  <a:moveTo>
                    <a:pt x="0" y="403"/>
                  </a:moveTo>
                  <a:lnTo>
                    <a:pt x="451" y="403"/>
                  </a:lnTo>
                  <a:lnTo>
                    <a:pt x="451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3" name="Line 9">
              <a:extLst>
                <a:ext uri="{FF2B5EF4-FFF2-40B4-BE49-F238E27FC236}">
                  <a16:creationId xmlns:a16="http://schemas.microsoft.com/office/drawing/2014/main" id="{CD98C977-F94F-EA74-AB5F-8BA604944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1106"/>
              <a:ext cx="0" cy="186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4" name="Line 10">
              <a:extLst>
                <a:ext uri="{FF2B5EF4-FFF2-40B4-BE49-F238E27FC236}">
                  <a16:creationId xmlns:a16="http://schemas.microsoft.com/office/drawing/2014/main" id="{BF640CA2-21CA-AA3F-0C92-8E66EFA8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968"/>
              <a:ext cx="206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5" name="Line 11">
              <a:extLst>
                <a:ext uri="{FF2B5EF4-FFF2-40B4-BE49-F238E27FC236}">
                  <a16:creationId xmlns:a16="http://schemas.microsoft.com/office/drawing/2014/main" id="{7C254003-E4BA-FD11-8264-5148DAE5B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1106"/>
              <a:ext cx="0" cy="186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6" name="Line 12">
              <a:extLst>
                <a:ext uri="{FF2B5EF4-FFF2-40B4-BE49-F238E27FC236}">
                  <a16:creationId xmlns:a16="http://schemas.microsoft.com/office/drawing/2014/main" id="{35E46D9B-2CFB-A32F-5F55-FEC842DC9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7" name="Line 13">
              <a:extLst>
                <a:ext uri="{FF2B5EF4-FFF2-40B4-BE49-F238E27FC236}">
                  <a16:creationId xmlns:a16="http://schemas.microsoft.com/office/drawing/2014/main" id="{BEF21D3B-D439-0CEE-7995-981A7076B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8" name="Line 14">
              <a:extLst>
                <a:ext uri="{FF2B5EF4-FFF2-40B4-BE49-F238E27FC236}">
                  <a16:creationId xmlns:a16="http://schemas.microsoft.com/office/drawing/2014/main" id="{9C16ADA6-863A-5F7D-2A95-3ADAA145E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9" name="Line 15">
              <a:extLst>
                <a:ext uri="{FF2B5EF4-FFF2-40B4-BE49-F238E27FC236}">
                  <a16:creationId xmlns:a16="http://schemas.microsoft.com/office/drawing/2014/main" id="{B28A984F-D7D6-B63A-F559-77F9A93E9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0" name="Line 16">
              <a:extLst>
                <a:ext uri="{FF2B5EF4-FFF2-40B4-BE49-F238E27FC236}">
                  <a16:creationId xmlns:a16="http://schemas.microsoft.com/office/drawing/2014/main" id="{25CF461F-6FC4-8309-7AFC-6F20AB100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5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1" name="Line 17">
              <a:extLst>
                <a:ext uri="{FF2B5EF4-FFF2-40B4-BE49-F238E27FC236}">
                  <a16:creationId xmlns:a16="http://schemas.microsoft.com/office/drawing/2014/main" id="{D5916BAA-857B-0BB6-38A3-8A000DEDC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2" name="Line 18">
              <a:extLst>
                <a:ext uri="{FF2B5EF4-FFF2-40B4-BE49-F238E27FC236}">
                  <a16:creationId xmlns:a16="http://schemas.microsoft.com/office/drawing/2014/main" id="{D3D182DE-A2BE-307A-6EAC-70047DF8E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6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3" name="Line 19">
              <a:extLst>
                <a:ext uri="{FF2B5EF4-FFF2-40B4-BE49-F238E27FC236}">
                  <a16:creationId xmlns:a16="http://schemas.microsoft.com/office/drawing/2014/main" id="{2322BFD6-6C47-79B6-7EE1-245E53EEF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4" name="Line 20">
              <a:extLst>
                <a:ext uri="{FF2B5EF4-FFF2-40B4-BE49-F238E27FC236}">
                  <a16:creationId xmlns:a16="http://schemas.microsoft.com/office/drawing/2014/main" id="{2A2E244F-8BE8-0C56-572A-3BFF76C52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5" name="Line 21">
              <a:extLst>
                <a:ext uri="{FF2B5EF4-FFF2-40B4-BE49-F238E27FC236}">
                  <a16:creationId xmlns:a16="http://schemas.microsoft.com/office/drawing/2014/main" id="{92930AFC-C789-C91F-FDAB-2BED96577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6" name="Line 22">
              <a:extLst>
                <a:ext uri="{FF2B5EF4-FFF2-40B4-BE49-F238E27FC236}">
                  <a16:creationId xmlns:a16="http://schemas.microsoft.com/office/drawing/2014/main" id="{027A6ECA-21E0-7F24-4EA0-381B0A025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7" name="Line 23">
              <a:extLst>
                <a:ext uri="{FF2B5EF4-FFF2-40B4-BE49-F238E27FC236}">
                  <a16:creationId xmlns:a16="http://schemas.microsoft.com/office/drawing/2014/main" id="{6DDF3749-2C3B-1155-6078-6545381EC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8" name="Line 24">
              <a:extLst>
                <a:ext uri="{FF2B5EF4-FFF2-40B4-BE49-F238E27FC236}">
                  <a16:creationId xmlns:a16="http://schemas.microsoft.com/office/drawing/2014/main" id="{1990189C-E70E-477D-5FEB-4E3AD59F7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4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9" name="Line 25">
              <a:extLst>
                <a:ext uri="{FF2B5EF4-FFF2-40B4-BE49-F238E27FC236}">
                  <a16:creationId xmlns:a16="http://schemas.microsoft.com/office/drawing/2014/main" id="{4F9AA949-F1BA-1306-1B05-BB0246F1D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0" name="Line 26">
              <a:extLst>
                <a:ext uri="{FF2B5EF4-FFF2-40B4-BE49-F238E27FC236}">
                  <a16:creationId xmlns:a16="http://schemas.microsoft.com/office/drawing/2014/main" id="{F5A0090D-9D74-6394-A931-8356AF8E7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1" name="Line 27">
              <a:extLst>
                <a:ext uri="{FF2B5EF4-FFF2-40B4-BE49-F238E27FC236}">
                  <a16:creationId xmlns:a16="http://schemas.microsoft.com/office/drawing/2014/main" id="{2818C1D2-6A9D-175A-906B-5EDBE36B3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2" name="Line 28">
              <a:extLst>
                <a:ext uri="{FF2B5EF4-FFF2-40B4-BE49-F238E27FC236}">
                  <a16:creationId xmlns:a16="http://schemas.microsoft.com/office/drawing/2014/main" id="{87C3D9E6-CB66-D35B-6727-C1B576E2A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944"/>
              <a:ext cx="1" cy="2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3" name="Line 29">
              <a:extLst>
                <a:ext uri="{FF2B5EF4-FFF2-40B4-BE49-F238E27FC236}">
                  <a16:creationId xmlns:a16="http://schemas.microsoft.com/office/drawing/2014/main" id="{13CF5B9D-EDE4-C1DD-4B54-13D5CB35F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06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4" name="Rectangle 30">
              <a:extLst>
                <a:ext uri="{FF2B5EF4-FFF2-40B4-BE49-F238E27FC236}">
                  <a16:creationId xmlns:a16="http://schemas.microsoft.com/office/drawing/2014/main" id="{8D42F479-A22A-EA08-E288-6136BDDD1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20"/>
              <a:ext cx="5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585" name="Rectangle 31">
              <a:extLst>
                <a:ext uri="{FF2B5EF4-FFF2-40B4-BE49-F238E27FC236}">
                  <a16:creationId xmlns:a16="http://schemas.microsoft.com/office/drawing/2014/main" id="{43B295D9-9576-4665-C992-BACD6D00C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2988"/>
              <a:ext cx="21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586" name="Line 32">
              <a:extLst>
                <a:ext uri="{FF2B5EF4-FFF2-40B4-BE49-F238E27FC236}">
                  <a16:creationId xmlns:a16="http://schemas.microsoft.com/office/drawing/2014/main" id="{470A1874-C76F-7968-BF8F-6C76C1288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7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7" name="Line 33">
              <a:extLst>
                <a:ext uri="{FF2B5EF4-FFF2-40B4-BE49-F238E27FC236}">
                  <a16:creationId xmlns:a16="http://schemas.microsoft.com/office/drawing/2014/main" id="{A265E5DE-256C-91DA-C7EB-BF7C32C18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8" name="Line 34">
              <a:extLst>
                <a:ext uri="{FF2B5EF4-FFF2-40B4-BE49-F238E27FC236}">
                  <a16:creationId xmlns:a16="http://schemas.microsoft.com/office/drawing/2014/main" id="{A08978C1-9A2B-770F-BC19-B6AA9B1CA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0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9" name="Line 35">
              <a:extLst>
                <a:ext uri="{FF2B5EF4-FFF2-40B4-BE49-F238E27FC236}">
                  <a16:creationId xmlns:a16="http://schemas.microsoft.com/office/drawing/2014/main" id="{6B6829C2-5EA8-634D-A3D0-23BA91961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0" name="Line 36">
              <a:extLst>
                <a:ext uri="{FF2B5EF4-FFF2-40B4-BE49-F238E27FC236}">
                  <a16:creationId xmlns:a16="http://schemas.microsoft.com/office/drawing/2014/main" id="{503E6CA7-690A-D361-17CE-204960CE9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9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1" name="Line 37">
              <a:extLst>
                <a:ext uri="{FF2B5EF4-FFF2-40B4-BE49-F238E27FC236}">
                  <a16:creationId xmlns:a16="http://schemas.microsoft.com/office/drawing/2014/main" id="{663F82B1-C792-451E-6082-BC0B8BCB8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2" name="Line 38">
              <a:extLst>
                <a:ext uri="{FF2B5EF4-FFF2-40B4-BE49-F238E27FC236}">
                  <a16:creationId xmlns:a16="http://schemas.microsoft.com/office/drawing/2014/main" id="{DD0F1F02-77FE-8D00-EAFE-6AD7C9A6C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3" name="Line 39">
              <a:extLst>
                <a:ext uri="{FF2B5EF4-FFF2-40B4-BE49-F238E27FC236}">
                  <a16:creationId xmlns:a16="http://schemas.microsoft.com/office/drawing/2014/main" id="{9F355F2E-9FA9-8D29-C5B7-DC013C84D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4" name="Line 40">
              <a:extLst>
                <a:ext uri="{FF2B5EF4-FFF2-40B4-BE49-F238E27FC236}">
                  <a16:creationId xmlns:a16="http://schemas.microsoft.com/office/drawing/2014/main" id="{7B6B308E-4482-3CD7-70E6-9A83EDD0F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5" name="Line 41">
              <a:extLst>
                <a:ext uri="{FF2B5EF4-FFF2-40B4-BE49-F238E27FC236}">
                  <a16:creationId xmlns:a16="http://schemas.microsoft.com/office/drawing/2014/main" id="{FD93B41F-1D8D-7509-DC08-946B3A437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6" name="Line 42">
              <a:extLst>
                <a:ext uri="{FF2B5EF4-FFF2-40B4-BE49-F238E27FC236}">
                  <a16:creationId xmlns:a16="http://schemas.microsoft.com/office/drawing/2014/main" id="{20A9E57E-F81F-C4D7-A138-DDB813861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5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7" name="Line 43">
              <a:extLst>
                <a:ext uri="{FF2B5EF4-FFF2-40B4-BE49-F238E27FC236}">
                  <a16:creationId xmlns:a16="http://schemas.microsoft.com/office/drawing/2014/main" id="{A20B442F-E0DD-65F1-A622-9CB6D4181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8" name="Line 44">
              <a:extLst>
                <a:ext uri="{FF2B5EF4-FFF2-40B4-BE49-F238E27FC236}">
                  <a16:creationId xmlns:a16="http://schemas.microsoft.com/office/drawing/2014/main" id="{AC4EF9F1-F42A-056D-9DB3-8EF914DFE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9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9" name="Line 45">
              <a:extLst>
                <a:ext uri="{FF2B5EF4-FFF2-40B4-BE49-F238E27FC236}">
                  <a16:creationId xmlns:a16="http://schemas.microsoft.com/office/drawing/2014/main" id="{58932B10-C45E-7405-A80B-28FD4C35A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9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0" name="Line 46">
              <a:extLst>
                <a:ext uri="{FF2B5EF4-FFF2-40B4-BE49-F238E27FC236}">
                  <a16:creationId xmlns:a16="http://schemas.microsoft.com/office/drawing/2014/main" id="{228E1E84-E060-64CC-6433-782C8A900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0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1" name="Line 47">
              <a:extLst>
                <a:ext uri="{FF2B5EF4-FFF2-40B4-BE49-F238E27FC236}">
                  <a16:creationId xmlns:a16="http://schemas.microsoft.com/office/drawing/2014/main" id="{32A6CBAC-7540-321D-4E40-667192DEE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2" name="Line 48">
              <a:extLst>
                <a:ext uri="{FF2B5EF4-FFF2-40B4-BE49-F238E27FC236}">
                  <a16:creationId xmlns:a16="http://schemas.microsoft.com/office/drawing/2014/main" id="{C83829FF-831C-A462-BF54-205C0B8DD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6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3" name="Line 49">
              <a:extLst>
                <a:ext uri="{FF2B5EF4-FFF2-40B4-BE49-F238E27FC236}">
                  <a16:creationId xmlns:a16="http://schemas.microsoft.com/office/drawing/2014/main" id="{1DCB402B-A812-2457-4ACC-CBEF33DB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4" name="Line 50">
              <a:extLst>
                <a:ext uri="{FF2B5EF4-FFF2-40B4-BE49-F238E27FC236}">
                  <a16:creationId xmlns:a16="http://schemas.microsoft.com/office/drawing/2014/main" id="{C4EE7692-EEBA-2184-90AC-0D0082E7D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6" y="2944"/>
              <a:ext cx="0" cy="2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5" name="Line 51">
              <a:extLst>
                <a:ext uri="{FF2B5EF4-FFF2-40B4-BE49-F238E27FC236}">
                  <a16:creationId xmlns:a16="http://schemas.microsoft.com/office/drawing/2014/main" id="{65D80752-9FF2-98D3-22E4-6B9472DBF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06"/>
              <a:ext cx="0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6" name="Rectangle 52">
              <a:extLst>
                <a:ext uri="{FF2B5EF4-FFF2-40B4-BE49-F238E27FC236}">
                  <a16:creationId xmlns:a16="http://schemas.microsoft.com/office/drawing/2014/main" id="{5DDC5E75-B17E-9888-F305-05DA316A1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3020"/>
              <a:ext cx="5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07" name="Rectangle 53">
              <a:extLst>
                <a:ext uri="{FF2B5EF4-FFF2-40B4-BE49-F238E27FC236}">
                  <a16:creationId xmlns:a16="http://schemas.microsoft.com/office/drawing/2014/main" id="{4B60B44E-5ACA-BCFC-0CE0-5C7897A4D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2988"/>
              <a:ext cx="2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08" name="Line 54">
              <a:extLst>
                <a:ext uri="{FF2B5EF4-FFF2-40B4-BE49-F238E27FC236}">
                  <a16:creationId xmlns:a16="http://schemas.microsoft.com/office/drawing/2014/main" id="{8782ACBA-331B-5C3F-C61C-2391973CB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7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9" name="Line 55">
              <a:extLst>
                <a:ext uri="{FF2B5EF4-FFF2-40B4-BE49-F238E27FC236}">
                  <a16:creationId xmlns:a16="http://schemas.microsoft.com/office/drawing/2014/main" id="{EB51F830-AAD0-0EB3-1A8C-89DE60449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0" name="Line 56">
              <a:extLst>
                <a:ext uri="{FF2B5EF4-FFF2-40B4-BE49-F238E27FC236}">
                  <a16:creationId xmlns:a16="http://schemas.microsoft.com/office/drawing/2014/main" id="{8401408E-44C0-A10A-556E-59370F7D5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9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1" name="Line 57">
              <a:extLst>
                <a:ext uri="{FF2B5EF4-FFF2-40B4-BE49-F238E27FC236}">
                  <a16:creationId xmlns:a16="http://schemas.microsoft.com/office/drawing/2014/main" id="{254C0D20-B759-8A4A-6C3C-9C8F7096A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9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2" name="Line 58">
              <a:extLst>
                <a:ext uri="{FF2B5EF4-FFF2-40B4-BE49-F238E27FC236}">
                  <a16:creationId xmlns:a16="http://schemas.microsoft.com/office/drawing/2014/main" id="{392CFB1A-B482-23D0-98D1-60D65928F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96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3" name="Line 59">
              <a:extLst>
                <a:ext uri="{FF2B5EF4-FFF2-40B4-BE49-F238E27FC236}">
                  <a16:creationId xmlns:a16="http://schemas.microsoft.com/office/drawing/2014/main" id="{99CEF73C-0FF0-D422-9FBF-BCE555C2E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96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4" name="Rectangle 60">
              <a:extLst>
                <a:ext uri="{FF2B5EF4-FFF2-40B4-BE49-F238E27FC236}">
                  <a16:creationId xmlns:a16="http://schemas.microsoft.com/office/drawing/2014/main" id="{E59200B0-3512-00B2-8E22-3CECD4A9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932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0.8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15" name="Line 61">
              <a:extLst>
                <a:ext uri="{FF2B5EF4-FFF2-40B4-BE49-F238E27FC236}">
                  <a16:creationId xmlns:a16="http://schemas.microsoft.com/office/drawing/2014/main" id="{4722BF1E-B70D-F9A1-F86C-6906375D0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782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6" name="Line 62">
              <a:extLst>
                <a:ext uri="{FF2B5EF4-FFF2-40B4-BE49-F238E27FC236}">
                  <a16:creationId xmlns:a16="http://schemas.microsoft.com/office/drawing/2014/main" id="{0697F7F5-2167-755A-B7B2-6368D120D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782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7" name="Rectangle 63">
              <a:extLst>
                <a:ext uri="{FF2B5EF4-FFF2-40B4-BE49-F238E27FC236}">
                  <a16:creationId xmlns:a16="http://schemas.microsoft.com/office/drawing/2014/main" id="{72F3C1DB-1AB8-AD5E-281D-BE5EE4B06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746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0.9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18" name="Line 64">
              <a:extLst>
                <a:ext uri="{FF2B5EF4-FFF2-40B4-BE49-F238E27FC236}">
                  <a16:creationId xmlns:a16="http://schemas.microsoft.com/office/drawing/2014/main" id="{716D0D42-73E9-31CD-CC07-577B909D6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593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9" name="Line 65">
              <a:extLst>
                <a:ext uri="{FF2B5EF4-FFF2-40B4-BE49-F238E27FC236}">
                  <a16:creationId xmlns:a16="http://schemas.microsoft.com/office/drawing/2014/main" id="{5B45E9B2-852A-458C-8219-46EE55D24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593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0" name="Rectangle 66">
              <a:extLst>
                <a:ext uri="{FF2B5EF4-FFF2-40B4-BE49-F238E27FC236}">
                  <a16:creationId xmlns:a16="http://schemas.microsoft.com/office/drawing/2014/main" id="{DA598CB7-58A9-DB96-BC9C-62097CD1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558"/>
              <a:ext cx="2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21" name="Line 67">
              <a:extLst>
                <a:ext uri="{FF2B5EF4-FFF2-40B4-BE49-F238E27FC236}">
                  <a16:creationId xmlns:a16="http://schemas.microsoft.com/office/drawing/2014/main" id="{FD3BC489-25DC-A2E1-827A-92DD4CC02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40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2" name="Line 68">
              <a:extLst>
                <a:ext uri="{FF2B5EF4-FFF2-40B4-BE49-F238E27FC236}">
                  <a16:creationId xmlns:a16="http://schemas.microsoft.com/office/drawing/2014/main" id="{E31C7043-C536-ED42-46FE-46E36B958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40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3" name="Rectangle 69">
              <a:extLst>
                <a:ext uri="{FF2B5EF4-FFF2-40B4-BE49-F238E27FC236}">
                  <a16:creationId xmlns:a16="http://schemas.microsoft.com/office/drawing/2014/main" id="{E43A5B27-AF82-0709-2885-31965A612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371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1.1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24" name="Line 70">
              <a:extLst>
                <a:ext uri="{FF2B5EF4-FFF2-40B4-BE49-F238E27FC236}">
                  <a16:creationId xmlns:a16="http://schemas.microsoft.com/office/drawing/2014/main" id="{EA8D38E9-A168-9851-5B36-AE349BA28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224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5" name="Line 71">
              <a:extLst>
                <a:ext uri="{FF2B5EF4-FFF2-40B4-BE49-F238E27FC236}">
                  <a16:creationId xmlns:a16="http://schemas.microsoft.com/office/drawing/2014/main" id="{E395C9BF-B246-5A1E-2AC3-3CA1ED7D7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224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6" name="Rectangle 72">
              <a:extLst>
                <a:ext uri="{FF2B5EF4-FFF2-40B4-BE49-F238E27FC236}">
                  <a16:creationId xmlns:a16="http://schemas.microsoft.com/office/drawing/2014/main" id="{8A11A149-672A-6CC3-092A-4C3E01079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187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1.2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27" name="Line 73">
              <a:extLst>
                <a:ext uri="{FF2B5EF4-FFF2-40B4-BE49-F238E27FC236}">
                  <a16:creationId xmlns:a16="http://schemas.microsoft.com/office/drawing/2014/main" id="{B2BDABDB-4BCC-1962-45ED-DD1C315E1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03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8" name="Line 74">
              <a:extLst>
                <a:ext uri="{FF2B5EF4-FFF2-40B4-BE49-F238E27FC236}">
                  <a16:creationId xmlns:a16="http://schemas.microsoft.com/office/drawing/2014/main" id="{9E855C51-8767-16C5-C934-F1AD03330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03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9" name="Rectangle 75">
              <a:extLst>
                <a:ext uri="{FF2B5EF4-FFF2-40B4-BE49-F238E27FC236}">
                  <a16:creationId xmlns:a16="http://schemas.microsoft.com/office/drawing/2014/main" id="{1043B099-FA5F-531C-2E68-8F43C4EE0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001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1.3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30" name="Line 76">
              <a:extLst>
                <a:ext uri="{FF2B5EF4-FFF2-40B4-BE49-F238E27FC236}">
                  <a16:creationId xmlns:a16="http://schemas.microsoft.com/office/drawing/2014/main" id="{F2E1A83B-D3F3-A266-3B5C-A7B77F934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84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1" name="Line 77">
              <a:extLst>
                <a:ext uri="{FF2B5EF4-FFF2-40B4-BE49-F238E27FC236}">
                  <a16:creationId xmlns:a16="http://schemas.microsoft.com/office/drawing/2014/main" id="{323BDFE9-8A17-E010-0ECB-92DA86497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84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2" name="Rectangle 78">
              <a:extLst>
                <a:ext uri="{FF2B5EF4-FFF2-40B4-BE49-F238E27FC236}">
                  <a16:creationId xmlns:a16="http://schemas.microsoft.com/office/drawing/2014/main" id="{63B4A342-0C7B-FE86-4E7D-AC9F3BEC7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812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1.4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33" name="Line 79">
              <a:extLst>
                <a:ext uri="{FF2B5EF4-FFF2-40B4-BE49-F238E27FC236}">
                  <a16:creationId xmlns:a16="http://schemas.microsoft.com/office/drawing/2014/main" id="{856BC675-C138-29F9-DB03-3B1ED1804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665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4" name="Line 80">
              <a:extLst>
                <a:ext uri="{FF2B5EF4-FFF2-40B4-BE49-F238E27FC236}">
                  <a16:creationId xmlns:a16="http://schemas.microsoft.com/office/drawing/2014/main" id="{F3342F31-5F45-88D8-2298-5506C820A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665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5" name="Rectangle 81">
              <a:extLst>
                <a:ext uri="{FF2B5EF4-FFF2-40B4-BE49-F238E27FC236}">
                  <a16:creationId xmlns:a16="http://schemas.microsoft.com/office/drawing/2014/main" id="{C86E59C1-2147-9F2F-1F8D-041C4FF1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628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36" name="Line 82">
              <a:extLst>
                <a:ext uri="{FF2B5EF4-FFF2-40B4-BE49-F238E27FC236}">
                  <a16:creationId xmlns:a16="http://schemas.microsoft.com/office/drawing/2014/main" id="{066D2AC7-6C16-8C78-3FAE-C5BFC9CB0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480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7" name="Line 83">
              <a:extLst>
                <a:ext uri="{FF2B5EF4-FFF2-40B4-BE49-F238E27FC236}">
                  <a16:creationId xmlns:a16="http://schemas.microsoft.com/office/drawing/2014/main" id="{00D8DA08-DC1F-B0AF-00BF-3A3E82BCB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480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8" name="Rectangle 84">
              <a:extLst>
                <a:ext uri="{FF2B5EF4-FFF2-40B4-BE49-F238E27FC236}">
                  <a16:creationId xmlns:a16="http://schemas.microsoft.com/office/drawing/2014/main" id="{DA2CF3B8-E27C-B4CE-7044-5277BD903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442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1.6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39" name="Line 85">
              <a:extLst>
                <a:ext uri="{FF2B5EF4-FFF2-40B4-BE49-F238E27FC236}">
                  <a16:creationId xmlns:a16="http://schemas.microsoft.com/office/drawing/2014/main" id="{D9D23DFD-3CE3-0145-673A-708BD3C8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291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0" name="Line 86">
              <a:extLst>
                <a:ext uri="{FF2B5EF4-FFF2-40B4-BE49-F238E27FC236}">
                  <a16:creationId xmlns:a16="http://schemas.microsoft.com/office/drawing/2014/main" id="{6A672046-0CF2-EC94-893D-FEE96B635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291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1" name="Rectangle 87">
              <a:extLst>
                <a:ext uri="{FF2B5EF4-FFF2-40B4-BE49-F238E27FC236}">
                  <a16:creationId xmlns:a16="http://schemas.microsoft.com/office/drawing/2014/main" id="{124289A8-120A-C5C4-B769-079111FE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255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1.7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42" name="Line 88">
              <a:extLst>
                <a:ext uri="{FF2B5EF4-FFF2-40B4-BE49-F238E27FC236}">
                  <a16:creationId xmlns:a16="http://schemas.microsoft.com/office/drawing/2014/main" id="{058085AF-123F-2B90-E51A-893BFA36E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3" name="Line 89">
              <a:extLst>
                <a:ext uri="{FF2B5EF4-FFF2-40B4-BE49-F238E27FC236}">
                  <a16:creationId xmlns:a16="http://schemas.microsoft.com/office/drawing/2014/main" id="{3CB96D0A-B1FF-3A2F-A205-20C1E96C6B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106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4" name="Rectangle 90">
              <a:extLst>
                <a:ext uri="{FF2B5EF4-FFF2-40B4-BE49-F238E27FC236}">
                  <a16:creationId xmlns:a16="http://schemas.microsoft.com/office/drawing/2014/main" id="{C643A4FC-0DE7-2AE6-801E-BBECC736F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069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1.8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45" name="Line 91">
              <a:extLst>
                <a:ext uri="{FF2B5EF4-FFF2-40B4-BE49-F238E27FC236}">
                  <a16:creationId xmlns:a16="http://schemas.microsoft.com/office/drawing/2014/main" id="{4313AB7A-C128-E3FA-A810-230DF8379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206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6" name="Freeform 92">
              <a:extLst>
                <a:ext uri="{FF2B5EF4-FFF2-40B4-BE49-F238E27FC236}">
                  <a16:creationId xmlns:a16="http://schemas.microsoft.com/office/drawing/2014/main" id="{CADAB3EB-79FB-981D-3A94-B77AC170F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1106"/>
              <a:ext cx="2063" cy="1862"/>
            </a:xfrm>
            <a:custGeom>
              <a:avLst/>
              <a:gdLst>
                <a:gd name="T0" fmla="*/ 0 w 451"/>
                <a:gd name="T1" fmla="*/ 2147483646 h 403"/>
                <a:gd name="T2" fmla="*/ 2147483646 w 451"/>
                <a:gd name="T3" fmla="*/ 2147483646 h 403"/>
                <a:gd name="T4" fmla="*/ 2147483646 w 451"/>
                <a:gd name="T5" fmla="*/ 0 h 403"/>
                <a:gd name="T6" fmla="*/ 0 60000 65536"/>
                <a:gd name="T7" fmla="*/ 0 60000 65536"/>
                <a:gd name="T8" fmla="*/ 0 60000 65536"/>
                <a:gd name="T9" fmla="*/ 0 w 451"/>
                <a:gd name="T10" fmla="*/ 0 h 403"/>
                <a:gd name="T11" fmla="*/ 451 w 451"/>
                <a:gd name="T12" fmla="*/ 403 h 4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403">
                  <a:moveTo>
                    <a:pt x="0" y="403"/>
                  </a:moveTo>
                  <a:lnTo>
                    <a:pt x="451" y="403"/>
                  </a:lnTo>
                  <a:lnTo>
                    <a:pt x="451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7" name="Line 93">
              <a:extLst>
                <a:ext uri="{FF2B5EF4-FFF2-40B4-BE49-F238E27FC236}">
                  <a16:creationId xmlns:a16="http://schemas.microsoft.com/office/drawing/2014/main" id="{F75BA3D7-3273-F14C-DFC7-8D6440509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1106"/>
              <a:ext cx="0" cy="186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8" name="Freeform 94">
              <a:extLst>
                <a:ext uri="{FF2B5EF4-FFF2-40B4-BE49-F238E27FC236}">
                  <a16:creationId xmlns:a16="http://schemas.microsoft.com/office/drawing/2014/main" id="{233B21F0-C86D-9B60-11E7-C9023C885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1341"/>
              <a:ext cx="2063" cy="1585"/>
            </a:xfrm>
            <a:custGeom>
              <a:avLst/>
              <a:gdLst>
                <a:gd name="T0" fmla="*/ 1 w 2976"/>
                <a:gd name="T1" fmla="*/ 64 h 2067"/>
                <a:gd name="T2" fmla="*/ 1 w 2976"/>
                <a:gd name="T3" fmla="*/ 64 h 2067"/>
                <a:gd name="T4" fmla="*/ 1 w 2976"/>
                <a:gd name="T5" fmla="*/ 63 h 2067"/>
                <a:gd name="T6" fmla="*/ 2 w 2976"/>
                <a:gd name="T7" fmla="*/ 62 h 2067"/>
                <a:gd name="T8" fmla="*/ 3 w 2976"/>
                <a:gd name="T9" fmla="*/ 61 h 2067"/>
                <a:gd name="T10" fmla="*/ 3 w 2976"/>
                <a:gd name="T11" fmla="*/ 60 h 2067"/>
                <a:gd name="T12" fmla="*/ 4 w 2976"/>
                <a:gd name="T13" fmla="*/ 59 h 2067"/>
                <a:gd name="T14" fmla="*/ 4 w 2976"/>
                <a:gd name="T15" fmla="*/ 58 h 2067"/>
                <a:gd name="T16" fmla="*/ 5 w 2976"/>
                <a:gd name="T17" fmla="*/ 57 h 2067"/>
                <a:gd name="T18" fmla="*/ 6 w 2976"/>
                <a:gd name="T19" fmla="*/ 55 h 2067"/>
                <a:gd name="T20" fmla="*/ 6 w 2976"/>
                <a:gd name="T21" fmla="*/ 54 h 2067"/>
                <a:gd name="T22" fmla="*/ 6 w 2976"/>
                <a:gd name="T23" fmla="*/ 53 h 2067"/>
                <a:gd name="T24" fmla="*/ 7 w 2976"/>
                <a:gd name="T25" fmla="*/ 51 h 2067"/>
                <a:gd name="T26" fmla="*/ 7 w 2976"/>
                <a:gd name="T27" fmla="*/ 50 h 2067"/>
                <a:gd name="T28" fmla="*/ 8 w 2976"/>
                <a:gd name="T29" fmla="*/ 49 h 2067"/>
                <a:gd name="T30" fmla="*/ 8 w 2976"/>
                <a:gd name="T31" fmla="*/ 48 h 2067"/>
                <a:gd name="T32" fmla="*/ 8 w 2976"/>
                <a:gd name="T33" fmla="*/ 46 h 2067"/>
                <a:gd name="T34" fmla="*/ 9 w 2976"/>
                <a:gd name="T35" fmla="*/ 44 h 2067"/>
                <a:gd name="T36" fmla="*/ 10 w 2976"/>
                <a:gd name="T37" fmla="*/ 44 h 2067"/>
                <a:gd name="T38" fmla="*/ 10 w 2976"/>
                <a:gd name="T39" fmla="*/ 41 h 2067"/>
                <a:gd name="T40" fmla="*/ 11 w 2976"/>
                <a:gd name="T41" fmla="*/ 39 h 2067"/>
                <a:gd name="T42" fmla="*/ 12 w 2976"/>
                <a:gd name="T43" fmla="*/ 38 h 2067"/>
                <a:gd name="T44" fmla="*/ 12 w 2976"/>
                <a:gd name="T45" fmla="*/ 37 h 2067"/>
                <a:gd name="T46" fmla="*/ 12 w 2976"/>
                <a:gd name="T47" fmla="*/ 35 h 2067"/>
                <a:gd name="T48" fmla="*/ 13 w 2976"/>
                <a:gd name="T49" fmla="*/ 34 h 2067"/>
                <a:gd name="T50" fmla="*/ 13 w 2976"/>
                <a:gd name="T51" fmla="*/ 31 h 2067"/>
                <a:gd name="T52" fmla="*/ 15 w 2976"/>
                <a:gd name="T53" fmla="*/ 30 h 2067"/>
                <a:gd name="T54" fmla="*/ 15 w 2976"/>
                <a:gd name="T55" fmla="*/ 28 h 2067"/>
                <a:gd name="T56" fmla="*/ 15 w 2976"/>
                <a:gd name="T57" fmla="*/ 27 h 2067"/>
                <a:gd name="T58" fmla="*/ 16 w 2976"/>
                <a:gd name="T59" fmla="*/ 26 h 2067"/>
                <a:gd name="T60" fmla="*/ 17 w 2976"/>
                <a:gd name="T61" fmla="*/ 24 h 2067"/>
                <a:gd name="T62" fmla="*/ 17 w 2976"/>
                <a:gd name="T63" fmla="*/ 22 h 2067"/>
                <a:gd name="T64" fmla="*/ 17 w 2976"/>
                <a:gd name="T65" fmla="*/ 21 h 2067"/>
                <a:gd name="T66" fmla="*/ 18 w 2976"/>
                <a:gd name="T67" fmla="*/ 19 h 2067"/>
                <a:gd name="T68" fmla="*/ 18 w 2976"/>
                <a:gd name="T69" fmla="*/ 18 h 2067"/>
                <a:gd name="T70" fmla="*/ 18 w 2976"/>
                <a:gd name="T71" fmla="*/ 16 h 2067"/>
                <a:gd name="T72" fmla="*/ 19 w 2976"/>
                <a:gd name="T73" fmla="*/ 15 h 2067"/>
                <a:gd name="T74" fmla="*/ 19 w 2976"/>
                <a:gd name="T75" fmla="*/ 14 h 2067"/>
                <a:gd name="T76" fmla="*/ 20 w 2976"/>
                <a:gd name="T77" fmla="*/ 12 h 2067"/>
                <a:gd name="T78" fmla="*/ 21 w 2976"/>
                <a:gd name="T79" fmla="*/ 11 h 2067"/>
                <a:gd name="T80" fmla="*/ 21 w 2976"/>
                <a:gd name="T81" fmla="*/ 9 h 2067"/>
                <a:gd name="T82" fmla="*/ 22 w 2976"/>
                <a:gd name="T83" fmla="*/ 8 h 2067"/>
                <a:gd name="T84" fmla="*/ 22 w 2976"/>
                <a:gd name="T85" fmla="*/ 7 h 2067"/>
                <a:gd name="T86" fmla="*/ 23 w 2976"/>
                <a:gd name="T87" fmla="*/ 5 h 2067"/>
                <a:gd name="T88" fmla="*/ 24 w 2976"/>
                <a:gd name="T89" fmla="*/ 4 h 2067"/>
                <a:gd name="T90" fmla="*/ 24 w 2976"/>
                <a:gd name="T91" fmla="*/ 3 h 2067"/>
                <a:gd name="T92" fmla="*/ 24 w 2976"/>
                <a:gd name="T93" fmla="*/ 2 h 2067"/>
                <a:gd name="T94" fmla="*/ 24 w 2976"/>
                <a:gd name="T95" fmla="*/ 2 h 2067"/>
                <a:gd name="T96" fmla="*/ 26 w 2976"/>
                <a:gd name="T97" fmla="*/ 0 h 20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76"/>
                <a:gd name="T148" fmla="*/ 0 h 2067"/>
                <a:gd name="T149" fmla="*/ 2976 w 2976"/>
                <a:gd name="T150" fmla="*/ 2067 h 20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76" h="2067">
                  <a:moveTo>
                    <a:pt x="0" y="2067"/>
                  </a:moveTo>
                  <a:lnTo>
                    <a:pt x="0" y="2067"/>
                  </a:lnTo>
                  <a:lnTo>
                    <a:pt x="20" y="2061"/>
                  </a:lnTo>
                  <a:lnTo>
                    <a:pt x="40" y="2055"/>
                  </a:lnTo>
                  <a:lnTo>
                    <a:pt x="53" y="2043"/>
                  </a:lnTo>
                  <a:lnTo>
                    <a:pt x="73" y="2037"/>
                  </a:lnTo>
                  <a:lnTo>
                    <a:pt x="86" y="2031"/>
                  </a:lnTo>
                  <a:lnTo>
                    <a:pt x="106" y="2025"/>
                  </a:lnTo>
                  <a:lnTo>
                    <a:pt x="119" y="2019"/>
                  </a:lnTo>
                  <a:lnTo>
                    <a:pt x="139" y="2013"/>
                  </a:lnTo>
                  <a:lnTo>
                    <a:pt x="152" y="2001"/>
                  </a:lnTo>
                  <a:lnTo>
                    <a:pt x="172" y="1995"/>
                  </a:lnTo>
                  <a:lnTo>
                    <a:pt x="185" y="1989"/>
                  </a:lnTo>
                  <a:lnTo>
                    <a:pt x="205" y="1983"/>
                  </a:lnTo>
                  <a:lnTo>
                    <a:pt x="218" y="1971"/>
                  </a:lnTo>
                  <a:lnTo>
                    <a:pt x="238" y="1965"/>
                  </a:lnTo>
                  <a:lnTo>
                    <a:pt x="251" y="1959"/>
                  </a:lnTo>
                  <a:lnTo>
                    <a:pt x="264" y="1953"/>
                  </a:lnTo>
                  <a:lnTo>
                    <a:pt x="284" y="1941"/>
                  </a:lnTo>
                  <a:lnTo>
                    <a:pt x="297" y="1935"/>
                  </a:lnTo>
                  <a:lnTo>
                    <a:pt x="317" y="1929"/>
                  </a:lnTo>
                  <a:lnTo>
                    <a:pt x="330" y="1917"/>
                  </a:lnTo>
                  <a:lnTo>
                    <a:pt x="350" y="1911"/>
                  </a:lnTo>
                  <a:lnTo>
                    <a:pt x="363" y="1899"/>
                  </a:lnTo>
                  <a:lnTo>
                    <a:pt x="383" y="1893"/>
                  </a:lnTo>
                  <a:lnTo>
                    <a:pt x="396" y="1887"/>
                  </a:lnTo>
                  <a:lnTo>
                    <a:pt x="410" y="1874"/>
                  </a:lnTo>
                  <a:lnTo>
                    <a:pt x="429" y="1868"/>
                  </a:lnTo>
                  <a:lnTo>
                    <a:pt x="443" y="1856"/>
                  </a:lnTo>
                  <a:lnTo>
                    <a:pt x="462" y="1850"/>
                  </a:lnTo>
                  <a:lnTo>
                    <a:pt x="476" y="1838"/>
                  </a:lnTo>
                  <a:lnTo>
                    <a:pt x="489" y="1832"/>
                  </a:lnTo>
                  <a:lnTo>
                    <a:pt x="509" y="1820"/>
                  </a:lnTo>
                  <a:lnTo>
                    <a:pt x="522" y="1814"/>
                  </a:lnTo>
                  <a:lnTo>
                    <a:pt x="542" y="1802"/>
                  </a:lnTo>
                  <a:lnTo>
                    <a:pt x="555" y="1790"/>
                  </a:lnTo>
                  <a:lnTo>
                    <a:pt x="568" y="1784"/>
                  </a:lnTo>
                  <a:lnTo>
                    <a:pt x="588" y="1772"/>
                  </a:lnTo>
                  <a:lnTo>
                    <a:pt x="601" y="1766"/>
                  </a:lnTo>
                  <a:lnTo>
                    <a:pt x="621" y="1754"/>
                  </a:lnTo>
                  <a:lnTo>
                    <a:pt x="634" y="1742"/>
                  </a:lnTo>
                  <a:lnTo>
                    <a:pt x="647" y="1736"/>
                  </a:lnTo>
                  <a:lnTo>
                    <a:pt x="667" y="1724"/>
                  </a:lnTo>
                  <a:lnTo>
                    <a:pt x="680" y="1712"/>
                  </a:lnTo>
                  <a:lnTo>
                    <a:pt x="693" y="1706"/>
                  </a:lnTo>
                  <a:lnTo>
                    <a:pt x="713" y="1694"/>
                  </a:lnTo>
                  <a:lnTo>
                    <a:pt x="726" y="1682"/>
                  </a:lnTo>
                  <a:lnTo>
                    <a:pt x="740" y="1676"/>
                  </a:lnTo>
                  <a:lnTo>
                    <a:pt x="759" y="1664"/>
                  </a:lnTo>
                  <a:lnTo>
                    <a:pt x="773" y="1651"/>
                  </a:lnTo>
                  <a:lnTo>
                    <a:pt x="786" y="1639"/>
                  </a:lnTo>
                  <a:lnTo>
                    <a:pt x="806" y="1633"/>
                  </a:lnTo>
                  <a:lnTo>
                    <a:pt x="819" y="1621"/>
                  </a:lnTo>
                  <a:lnTo>
                    <a:pt x="839" y="1609"/>
                  </a:lnTo>
                  <a:lnTo>
                    <a:pt x="852" y="1597"/>
                  </a:lnTo>
                  <a:lnTo>
                    <a:pt x="865" y="1585"/>
                  </a:lnTo>
                  <a:lnTo>
                    <a:pt x="885" y="1573"/>
                  </a:lnTo>
                  <a:lnTo>
                    <a:pt x="898" y="1567"/>
                  </a:lnTo>
                  <a:lnTo>
                    <a:pt x="911" y="1555"/>
                  </a:lnTo>
                  <a:lnTo>
                    <a:pt x="931" y="1543"/>
                  </a:lnTo>
                  <a:lnTo>
                    <a:pt x="944" y="1531"/>
                  </a:lnTo>
                  <a:lnTo>
                    <a:pt x="957" y="1519"/>
                  </a:lnTo>
                  <a:lnTo>
                    <a:pt x="970" y="1507"/>
                  </a:lnTo>
                  <a:lnTo>
                    <a:pt x="990" y="1495"/>
                  </a:lnTo>
                  <a:lnTo>
                    <a:pt x="1003" y="1483"/>
                  </a:lnTo>
                  <a:lnTo>
                    <a:pt x="1017" y="1477"/>
                  </a:lnTo>
                  <a:lnTo>
                    <a:pt x="1036" y="1465"/>
                  </a:lnTo>
                  <a:lnTo>
                    <a:pt x="1050" y="1453"/>
                  </a:lnTo>
                  <a:lnTo>
                    <a:pt x="1063" y="1441"/>
                  </a:lnTo>
                  <a:lnTo>
                    <a:pt x="1083" y="1429"/>
                  </a:lnTo>
                  <a:lnTo>
                    <a:pt x="1096" y="1416"/>
                  </a:lnTo>
                  <a:lnTo>
                    <a:pt x="1109" y="1404"/>
                  </a:lnTo>
                  <a:lnTo>
                    <a:pt x="1129" y="1392"/>
                  </a:lnTo>
                  <a:lnTo>
                    <a:pt x="1142" y="1380"/>
                  </a:lnTo>
                  <a:lnTo>
                    <a:pt x="1155" y="1368"/>
                  </a:lnTo>
                  <a:lnTo>
                    <a:pt x="1175" y="1356"/>
                  </a:lnTo>
                  <a:lnTo>
                    <a:pt x="1188" y="1344"/>
                  </a:lnTo>
                  <a:lnTo>
                    <a:pt x="1201" y="1332"/>
                  </a:lnTo>
                  <a:lnTo>
                    <a:pt x="1215" y="1320"/>
                  </a:lnTo>
                  <a:lnTo>
                    <a:pt x="1234" y="1308"/>
                  </a:lnTo>
                  <a:lnTo>
                    <a:pt x="1248" y="1296"/>
                  </a:lnTo>
                  <a:lnTo>
                    <a:pt x="1261" y="1284"/>
                  </a:lnTo>
                  <a:lnTo>
                    <a:pt x="1281" y="1272"/>
                  </a:lnTo>
                  <a:lnTo>
                    <a:pt x="1294" y="1260"/>
                  </a:lnTo>
                  <a:lnTo>
                    <a:pt x="1307" y="1248"/>
                  </a:lnTo>
                  <a:lnTo>
                    <a:pt x="1327" y="1230"/>
                  </a:lnTo>
                  <a:lnTo>
                    <a:pt x="1340" y="1218"/>
                  </a:lnTo>
                  <a:lnTo>
                    <a:pt x="1353" y="1206"/>
                  </a:lnTo>
                  <a:lnTo>
                    <a:pt x="1366" y="1193"/>
                  </a:lnTo>
                  <a:lnTo>
                    <a:pt x="1386" y="1181"/>
                  </a:lnTo>
                  <a:lnTo>
                    <a:pt x="1399" y="1169"/>
                  </a:lnTo>
                  <a:lnTo>
                    <a:pt x="1413" y="1157"/>
                  </a:lnTo>
                  <a:lnTo>
                    <a:pt x="1432" y="1145"/>
                  </a:lnTo>
                  <a:lnTo>
                    <a:pt x="1446" y="1133"/>
                  </a:lnTo>
                  <a:lnTo>
                    <a:pt x="1459" y="1121"/>
                  </a:lnTo>
                  <a:lnTo>
                    <a:pt x="1472" y="1109"/>
                  </a:lnTo>
                  <a:lnTo>
                    <a:pt x="1492" y="1097"/>
                  </a:lnTo>
                  <a:lnTo>
                    <a:pt x="1505" y="1079"/>
                  </a:lnTo>
                  <a:lnTo>
                    <a:pt x="1518" y="1067"/>
                  </a:lnTo>
                  <a:lnTo>
                    <a:pt x="1538" y="1055"/>
                  </a:lnTo>
                  <a:lnTo>
                    <a:pt x="1551" y="1043"/>
                  </a:lnTo>
                  <a:lnTo>
                    <a:pt x="1564" y="1031"/>
                  </a:lnTo>
                  <a:lnTo>
                    <a:pt x="1578" y="1019"/>
                  </a:lnTo>
                  <a:lnTo>
                    <a:pt x="1597" y="1007"/>
                  </a:lnTo>
                  <a:lnTo>
                    <a:pt x="1611" y="995"/>
                  </a:lnTo>
                  <a:lnTo>
                    <a:pt x="1624" y="983"/>
                  </a:lnTo>
                  <a:lnTo>
                    <a:pt x="1644" y="965"/>
                  </a:lnTo>
                  <a:lnTo>
                    <a:pt x="1657" y="952"/>
                  </a:lnTo>
                  <a:lnTo>
                    <a:pt x="1670" y="940"/>
                  </a:lnTo>
                  <a:lnTo>
                    <a:pt x="1683" y="928"/>
                  </a:lnTo>
                  <a:lnTo>
                    <a:pt x="1703" y="916"/>
                  </a:lnTo>
                  <a:lnTo>
                    <a:pt x="1716" y="904"/>
                  </a:lnTo>
                  <a:lnTo>
                    <a:pt x="1729" y="892"/>
                  </a:lnTo>
                  <a:lnTo>
                    <a:pt x="1749" y="880"/>
                  </a:lnTo>
                  <a:lnTo>
                    <a:pt x="1762" y="868"/>
                  </a:lnTo>
                  <a:lnTo>
                    <a:pt x="1776" y="856"/>
                  </a:lnTo>
                  <a:lnTo>
                    <a:pt x="1789" y="844"/>
                  </a:lnTo>
                  <a:lnTo>
                    <a:pt x="1809" y="832"/>
                  </a:lnTo>
                  <a:lnTo>
                    <a:pt x="1822" y="814"/>
                  </a:lnTo>
                  <a:lnTo>
                    <a:pt x="1835" y="802"/>
                  </a:lnTo>
                  <a:lnTo>
                    <a:pt x="1848" y="790"/>
                  </a:lnTo>
                  <a:lnTo>
                    <a:pt x="1868" y="778"/>
                  </a:lnTo>
                  <a:lnTo>
                    <a:pt x="1881" y="766"/>
                  </a:lnTo>
                  <a:lnTo>
                    <a:pt x="1894" y="754"/>
                  </a:lnTo>
                  <a:lnTo>
                    <a:pt x="1914" y="742"/>
                  </a:lnTo>
                  <a:lnTo>
                    <a:pt x="1927" y="729"/>
                  </a:lnTo>
                  <a:lnTo>
                    <a:pt x="1940" y="717"/>
                  </a:lnTo>
                  <a:lnTo>
                    <a:pt x="1954" y="705"/>
                  </a:lnTo>
                  <a:lnTo>
                    <a:pt x="1973" y="693"/>
                  </a:lnTo>
                  <a:lnTo>
                    <a:pt x="1987" y="681"/>
                  </a:lnTo>
                  <a:lnTo>
                    <a:pt x="2000" y="669"/>
                  </a:lnTo>
                  <a:lnTo>
                    <a:pt x="2013" y="657"/>
                  </a:lnTo>
                  <a:lnTo>
                    <a:pt x="2033" y="645"/>
                  </a:lnTo>
                  <a:lnTo>
                    <a:pt x="2046" y="633"/>
                  </a:lnTo>
                  <a:lnTo>
                    <a:pt x="2059" y="621"/>
                  </a:lnTo>
                  <a:lnTo>
                    <a:pt x="2072" y="609"/>
                  </a:lnTo>
                  <a:lnTo>
                    <a:pt x="2092" y="597"/>
                  </a:lnTo>
                  <a:lnTo>
                    <a:pt x="2105" y="585"/>
                  </a:lnTo>
                  <a:lnTo>
                    <a:pt x="2119" y="573"/>
                  </a:lnTo>
                  <a:lnTo>
                    <a:pt x="2138" y="561"/>
                  </a:lnTo>
                  <a:lnTo>
                    <a:pt x="2152" y="549"/>
                  </a:lnTo>
                  <a:lnTo>
                    <a:pt x="2165" y="537"/>
                  </a:lnTo>
                  <a:lnTo>
                    <a:pt x="2178" y="525"/>
                  </a:lnTo>
                  <a:lnTo>
                    <a:pt x="2198" y="519"/>
                  </a:lnTo>
                  <a:lnTo>
                    <a:pt x="2211" y="507"/>
                  </a:lnTo>
                  <a:lnTo>
                    <a:pt x="2224" y="494"/>
                  </a:lnTo>
                  <a:lnTo>
                    <a:pt x="2237" y="482"/>
                  </a:lnTo>
                  <a:lnTo>
                    <a:pt x="2257" y="470"/>
                  </a:lnTo>
                  <a:lnTo>
                    <a:pt x="2270" y="458"/>
                  </a:lnTo>
                  <a:lnTo>
                    <a:pt x="2284" y="446"/>
                  </a:lnTo>
                  <a:lnTo>
                    <a:pt x="2297" y="434"/>
                  </a:lnTo>
                  <a:lnTo>
                    <a:pt x="2317" y="428"/>
                  </a:lnTo>
                  <a:lnTo>
                    <a:pt x="2330" y="416"/>
                  </a:lnTo>
                  <a:lnTo>
                    <a:pt x="2343" y="404"/>
                  </a:lnTo>
                  <a:lnTo>
                    <a:pt x="2363" y="392"/>
                  </a:lnTo>
                  <a:lnTo>
                    <a:pt x="2376" y="380"/>
                  </a:lnTo>
                  <a:lnTo>
                    <a:pt x="2389" y="374"/>
                  </a:lnTo>
                  <a:lnTo>
                    <a:pt x="2402" y="362"/>
                  </a:lnTo>
                  <a:lnTo>
                    <a:pt x="2422" y="350"/>
                  </a:lnTo>
                  <a:lnTo>
                    <a:pt x="2435" y="338"/>
                  </a:lnTo>
                  <a:lnTo>
                    <a:pt x="2449" y="332"/>
                  </a:lnTo>
                  <a:lnTo>
                    <a:pt x="2462" y="320"/>
                  </a:lnTo>
                  <a:lnTo>
                    <a:pt x="2482" y="308"/>
                  </a:lnTo>
                  <a:lnTo>
                    <a:pt x="2495" y="296"/>
                  </a:lnTo>
                  <a:lnTo>
                    <a:pt x="2508" y="290"/>
                  </a:lnTo>
                  <a:lnTo>
                    <a:pt x="2521" y="278"/>
                  </a:lnTo>
                  <a:lnTo>
                    <a:pt x="2541" y="265"/>
                  </a:lnTo>
                  <a:lnTo>
                    <a:pt x="2554" y="259"/>
                  </a:lnTo>
                  <a:lnTo>
                    <a:pt x="2567" y="247"/>
                  </a:lnTo>
                  <a:lnTo>
                    <a:pt x="2581" y="235"/>
                  </a:lnTo>
                  <a:lnTo>
                    <a:pt x="2600" y="229"/>
                  </a:lnTo>
                  <a:lnTo>
                    <a:pt x="2614" y="217"/>
                  </a:lnTo>
                  <a:lnTo>
                    <a:pt x="2627" y="205"/>
                  </a:lnTo>
                  <a:lnTo>
                    <a:pt x="2640" y="199"/>
                  </a:lnTo>
                  <a:lnTo>
                    <a:pt x="2660" y="187"/>
                  </a:lnTo>
                  <a:lnTo>
                    <a:pt x="2673" y="181"/>
                  </a:lnTo>
                  <a:lnTo>
                    <a:pt x="2686" y="169"/>
                  </a:lnTo>
                  <a:lnTo>
                    <a:pt x="2706" y="157"/>
                  </a:lnTo>
                  <a:lnTo>
                    <a:pt x="2719" y="151"/>
                  </a:lnTo>
                  <a:lnTo>
                    <a:pt x="2732" y="139"/>
                  </a:lnTo>
                  <a:lnTo>
                    <a:pt x="2746" y="133"/>
                  </a:lnTo>
                  <a:lnTo>
                    <a:pt x="2765" y="121"/>
                  </a:lnTo>
                  <a:lnTo>
                    <a:pt x="2779" y="115"/>
                  </a:lnTo>
                  <a:lnTo>
                    <a:pt x="2792" y="103"/>
                  </a:lnTo>
                  <a:lnTo>
                    <a:pt x="2805" y="97"/>
                  </a:lnTo>
                  <a:lnTo>
                    <a:pt x="2825" y="85"/>
                  </a:lnTo>
                  <a:lnTo>
                    <a:pt x="2838" y="79"/>
                  </a:lnTo>
                  <a:lnTo>
                    <a:pt x="2851" y="67"/>
                  </a:lnTo>
                  <a:lnTo>
                    <a:pt x="2864" y="61"/>
                  </a:lnTo>
                  <a:lnTo>
                    <a:pt x="2884" y="55"/>
                  </a:lnTo>
                  <a:lnTo>
                    <a:pt x="2897" y="42"/>
                  </a:lnTo>
                  <a:lnTo>
                    <a:pt x="2910" y="36"/>
                  </a:lnTo>
                  <a:lnTo>
                    <a:pt x="2924" y="24"/>
                  </a:lnTo>
                  <a:lnTo>
                    <a:pt x="2943" y="18"/>
                  </a:lnTo>
                  <a:lnTo>
                    <a:pt x="2957" y="12"/>
                  </a:lnTo>
                  <a:lnTo>
                    <a:pt x="2970" y="0"/>
                  </a:lnTo>
                  <a:lnTo>
                    <a:pt x="2976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9" name="Rectangle 95">
              <a:extLst>
                <a:ext uri="{FF2B5EF4-FFF2-40B4-BE49-F238E27FC236}">
                  <a16:creationId xmlns:a16="http://schemas.microsoft.com/office/drawing/2014/main" id="{59F0FF20-0A1E-E9BC-2661-C4FDC7AFF3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4" y="2042"/>
              <a:ext cx="4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Helvetica" pitchFamily="2" charset="0"/>
                </a:rPr>
                <a:t>M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151650" name="Group 96">
              <a:extLst>
                <a:ext uri="{FF2B5EF4-FFF2-40B4-BE49-F238E27FC236}">
                  <a16:creationId xmlns:a16="http://schemas.microsoft.com/office/drawing/2014/main" id="{CA899C25-BB31-26FF-34A9-CF9933937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" y="1930"/>
              <a:ext cx="71" cy="215"/>
              <a:chOff x="305" y="1930"/>
              <a:chExt cx="71" cy="215"/>
            </a:xfrm>
          </p:grpSpPr>
          <p:sp>
            <p:nvSpPr>
              <p:cNvPr id="151655" name="Rectangle 97">
                <a:extLst>
                  <a:ext uri="{FF2B5EF4-FFF2-40B4-BE49-F238E27FC236}">
                    <a16:creationId xmlns:a16="http://schemas.microsoft.com/office/drawing/2014/main" id="{2866CB12-8AE9-FC3F-9ED1-A7946A6BD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16" y="2085"/>
                <a:ext cx="49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Helvetica" pitchFamily="2" charset="0"/>
                  </a:rPr>
                  <a:t>V</a:t>
                </a:r>
                <a:endParaRPr lang="en-US" altLang="en-US" sz="180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151656" name="Rectangle 98">
                <a:extLst>
                  <a:ext uri="{FF2B5EF4-FFF2-40B4-BE49-F238E27FC236}">
                    <a16:creationId xmlns:a16="http://schemas.microsoft.com/office/drawing/2014/main" id="{C598FDD3-7946-29B6-2947-99917EB39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1" y="1954"/>
                <a:ext cx="119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Helvetica" pitchFamily="2" charset="0"/>
                  </a:rPr>
                  <a:t> (V)</a:t>
                </a:r>
                <a:endParaRPr lang="en-US" altLang="en-US" sz="180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151651" name="Rectangle 99">
              <a:extLst>
                <a:ext uri="{FF2B5EF4-FFF2-40B4-BE49-F238E27FC236}">
                  <a16:creationId xmlns:a16="http://schemas.microsoft.com/office/drawing/2014/main" id="{BFBF132B-AFA7-A5D0-0C5E-E906394E6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100"/>
              <a:ext cx="59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W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52" name="Rectangle 100">
              <a:extLst>
                <a:ext uri="{FF2B5EF4-FFF2-40B4-BE49-F238E27FC236}">
                  <a16:creationId xmlns:a16="http://schemas.microsoft.com/office/drawing/2014/main" id="{2FF540B6-C1DE-DC7B-F05A-75E5DE72C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3154"/>
              <a:ext cx="2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Helvetica" pitchFamily="2" charset="0"/>
                </a:rPr>
                <a:t>p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53" name="Rectangle 101">
              <a:extLst>
                <a:ext uri="{FF2B5EF4-FFF2-40B4-BE49-F238E27FC236}">
                  <a16:creationId xmlns:a16="http://schemas.microsoft.com/office/drawing/2014/main" id="{E0B7CA99-BAFA-BD77-0E3F-8D00AA37A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3099"/>
              <a:ext cx="7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/W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54" name="Rectangle 102">
              <a:extLst>
                <a:ext uri="{FF2B5EF4-FFF2-40B4-BE49-F238E27FC236}">
                  <a16:creationId xmlns:a16="http://schemas.microsoft.com/office/drawing/2014/main" id="{8C51A366-342B-8BD3-A1A0-E5CE46E4A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3154"/>
              <a:ext cx="2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Helvetica" pitchFamily="2" charset="0"/>
                </a:rPr>
                <a:t>n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pic>
        <p:nvPicPr>
          <p:cNvPr id="124007" name="Picture 103">
            <a:extLst>
              <a:ext uri="{FF2B5EF4-FFF2-40B4-BE49-F238E27FC236}">
                <a16:creationId xmlns:a16="http://schemas.microsoft.com/office/drawing/2014/main" id="{3EE3BAB8-6DF0-1431-4304-D9AC69802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24023" r="17628" b="51270"/>
          <a:stretch>
            <a:fillRect/>
          </a:stretch>
        </p:blipFill>
        <p:spPr bwMode="auto">
          <a:xfrm>
            <a:off x="2895600" y="4106863"/>
            <a:ext cx="6248400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Date Placeholder 3">
            <a:extLst>
              <a:ext uri="{FF2B5EF4-FFF2-40B4-BE49-F238E27FC236}">
                <a16:creationId xmlns:a16="http://schemas.microsoft.com/office/drawing/2014/main" id="{00BDF65D-FC6F-6EF5-0ADB-90EC0768AD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C43B20-9D3F-2E4C-8D00-5939CDD9592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53602" name="Slide Number Placeholder 5">
            <a:extLst>
              <a:ext uri="{FF2B5EF4-FFF2-40B4-BE49-F238E27FC236}">
                <a16:creationId xmlns:a16="http://schemas.microsoft.com/office/drawing/2014/main" id="{8FE0622B-E584-219D-F169-F3073E03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3F2C9A-5669-164A-98A7-6ACA7FC293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A6FA87A6-76D2-D9A1-D168-9079EFCC5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Switching Threshold</a:t>
            </a:r>
          </a:p>
        </p:txBody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68101A43-2315-3096-C62C-351130CB3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 is relatively insensitive to variations of device ratio W/L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effect of changing W</a:t>
            </a:r>
            <a:r>
              <a:rPr lang="en-US" altLang="en-US" baseline="-25000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to W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is to shift the VTC, increasing the width of PMOS or the NMOS moves V</a:t>
            </a:r>
            <a:r>
              <a:rPr lang="en-US" altLang="en-US" baseline="-25000">
                <a:ea typeface="ＭＳ Ｐゴシック" panose="020B0600070205080204" pitchFamily="34" charset="-128"/>
              </a:rPr>
              <a:t>M </a:t>
            </a:r>
            <a:r>
              <a:rPr lang="en-US" altLang="en-US">
                <a:ea typeface="ＭＳ Ｐゴシック" panose="020B0600070205080204" pitchFamily="34" charset="-128"/>
              </a:rPr>
              <a:t>toward V</a:t>
            </a:r>
            <a:r>
              <a:rPr lang="en-US" altLang="en-US" baseline="-25000">
                <a:ea typeface="ＭＳ Ｐゴシック" panose="020B0600070205080204" pitchFamily="34" charset="-128"/>
              </a:rPr>
              <a:t>DD </a:t>
            </a:r>
            <a:r>
              <a:rPr lang="en-US" altLang="en-US">
                <a:ea typeface="ＭＳ Ｐゴシック" panose="020B0600070205080204" pitchFamily="34" charset="-128"/>
              </a:rPr>
              <a:t>or toward</a:t>
            </a:r>
            <a:r>
              <a:rPr lang="en-US" altLang="en-US" baseline="-250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ground, this is sometime is useful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3C06CD4C-2D1D-846F-E9DD-271B5807CE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BBDF38-8E63-B344-93C5-8054DD4AAAB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2F66EB5D-4FE3-4EBA-1223-47D07BAE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4D03E-8DEC-BC43-8F39-547941A699B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67C266B-D0CB-A238-6F8C-E7C4A3FAF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Impact of Interconnect Parasitic</a:t>
            </a:r>
            <a:endParaRPr lang="en-US" altLang="en-US" sz="3200">
              <a:ea typeface="ＭＳ Ｐゴシック" panose="020B0600070205080204" pitchFamily="34" charset="-128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7FA35F2-C25C-2246-1EAD-A48943007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Interconnect parasitic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reduce 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affect the performance  for speed and the power consumption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Classes of parasitic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Capacitive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Resistive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Inductive</a:t>
            </a:r>
          </a:p>
        </p:txBody>
      </p:sp>
      <p:sp>
        <p:nvSpPr>
          <p:cNvPr id="28677" name="AutoShape 4">
            <a:extLst>
              <a:ext uri="{FF2B5EF4-FFF2-40B4-BE49-F238E27FC236}">
                <a16:creationId xmlns:a16="http://schemas.microsoft.com/office/drawing/2014/main" id="{78656B79-0FAE-815D-9898-39B067A0357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91719" y="4706144"/>
            <a:ext cx="1452562" cy="6985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C66B5A"/>
              </a:gs>
              <a:gs pos="100000">
                <a:srgbClr val="5C322A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Date Placeholder 2">
            <a:extLst>
              <a:ext uri="{FF2B5EF4-FFF2-40B4-BE49-F238E27FC236}">
                <a16:creationId xmlns:a16="http://schemas.microsoft.com/office/drawing/2014/main" id="{5E9B2777-38D8-50E1-9921-DE9BEF7651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491E0D-0B2C-7A43-9DA7-2DDB1B87779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55650" name="Footer Placeholder 3">
            <a:extLst>
              <a:ext uri="{FF2B5EF4-FFF2-40B4-BE49-F238E27FC236}">
                <a16:creationId xmlns:a16="http://schemas.microsoft.com/office/drawing/2014/main" id="{0C85340A-9B32-A20A-6858-2C22D932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5651" name="Slide Number Placeholder 4">
            <a:extLst>
              <a:ext uri="{FF2B5EF4-FFF2-40B4-BE49-F238E27FC236}">
                <a16:creationId xmlns:a16="http://schemas.microsoft.com/office/drawing/2014/main" id="{786D3AD2-A270-C079-1CA4-05C559E6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8977FB-6F1C-7348-A608-F8A3727FAE0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155652" name="Rectangle 2">
            <a:extLst>
              <a:ext uri="{FF2B5EF4-FFF2-40B4-BE49-F238E27FC236}">
                <a16:creationId xmlns:a16="http://schemas.microsoft.com/office/drawing/2014/main" id="{345E748A-63B1-034B-3184-487F71D4C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3400">
                <a:ea typeface="ＭＳ Ｐゴシック" panose="020B0600070205080204" pitchFamily="34" charset="-128"/>
              </a:rPr>
              <a:t>Mapping between analog and digital signals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55653" name="Picture 3">
            <a:extLst>
              <a:ext uri="{FF2B5EF4-FFF2-40B4-BE49-F238E27FC236}">
                <a16:creationId xmlns:a16="http://schemas.microsoft.com/office/drawing/2014/main" id="{B1E82EFC-F9F8-18EB-1B4E-724EB4DC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7341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4" name="TextBox 1">
            <a:extLst>
              <a:ext uri="{FF2B5EF4-FFF2-40B4-BE49-F238E27FC236}">
                <a16:creationId xmlns:a16="http://schemas.microsoft.com/office/drawing/2014/main" id="{50FADFDC-FFE5-13E3-0DAD-5B6D9524C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63" y="1701800"/>
            <a:ext cx="2573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Simple approach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Approximate VTC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23">
            <a:extLst>
              <a:ext uri="{FF2B5EF4-FFF2-40B4-BE49-F238E27FC236}">
                <a16:creationId xmlns:a16="http://schemas.microsoft.com/office/drawing/2014/main" id="{11CA0C59-F1D7-C0F1-62BE-1B69C48B2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Piecewise Linear Approximation of VTC</a:t>
            </a:r>
          </a:p>
        </p:txBody>
      </p:sp>
      <p:sp>
        <p:nvSpPr>
          <p:cNvPr id="157698" name="Date Placeholder 1">
            <a:extLst>
              <a:ext uri="{FF2B5EF4-FFF2-40B4-BE49-F238E27FC236}">
                <a16:creationId xmlns:a16="http://schemas.microsoft.com/office/drawing/2014/main" id="{7122FDF7-EE60-6B66-FC2C-772674DD7C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F989F1-C2C5-3245-9189-2D524FD84E5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57699" name="Slide Number Placeholder 2">
            <a:extLst>
              <a:ext uri="{FF2B5EF4-FFF2-40B4-BE49-F238E27FC236}">
                <a16:creationId xmlns:a16="http://schemas.microsoft.com/office/drawing/2014/main" id="{1C515D79-A8D9-92AD-83DE-FB5D158C1B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FBC8DD-6C45-BD48-AE22-A8AA614A42F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FC3950-FD9D-714A-834A-D88C52E17A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5257800"/>
            <a:ext cx="3886200" cy="76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7BD7AD-0FAF-8C4B-A3AB-E2040DBAE0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62200" y="1676400"/>
            <a:ext cx="0" cy="350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4F5ED5-34EA-6E4C-981E-1FB08F06C6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2819400"/>
            <a:ext cx="1905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5DCA10-EE19-DE4A-8AA2-07163F15E0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2819400"/>
            <a:ext cx="1066800" cy="2514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EA5F26-6D13-7C40-9855-02864B0EBC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2743200"/>
            <a:ext cx="76200" cy="2514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705" name="TextBox 17">
            <a:extLst>
              <a:ext uri="{FF2B5EF4-FFF2-40B4-BE49-F238E27FC236}">
                <a16:creationId xmlns:a16="http://schemas.microsoft.com/office/drawing/2014/main" id="{69BCB67F-FC75-F9BE-56CB-AFBE3C88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6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OUT</a:t>
            </a:r>
            <a:endParaRPr lang="en-US" altLang="en-US" sz="2400"/>
          </a:p>
        </p:txBody>
      </p:sp>
      <p:sp>
        <p:nvSpPr>
          <p:cNvPr id="157706" name="TextBox 18">
            <a:extLst>
              <a:ext uri="{FF2B5EF4-FFF2-40B4-BE49-F238E27FC236}">
                <a16:creationId xmlns:a16="http://schemas.microsoft.com/office/drawing/2014/main" id="{567EAF0F-B089-386C-B942-2EBA21E8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34000"/>
            <a:ext cx="63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IN</a:t>
            </a:r>
            <a:endParaRPr lang="en-US" altLang="en-US" sz="2400"/>
          </a:p>
        </p:txBody>
      </p:sp>
      <p:sp>
        <p:nvSpPr>
          <p:cNvPr id="157707" name="TextBox 19">
            <a:extLst>
              <a:ext uri="{FF2B5EF4-FFF2-40B4-BE49-F238E27FC236}">
                <a16:creationId xmlns:a16="http://schemas.microsoft.com/office/drawing/2014/main" id="{5E2939A3-514A-A5CA-ECDB-CCB00BC27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OH</a:t>
            </a:r>
            <a:endParaRPr lang="en-US" altLang="en-US" sz="2400"/>
          </a:p>
        </p:txBody>
      </p:sp>
      <p:sp>
        <p:nvSpPr>
          <p:cNvPr id="157708" name="TextBox 20">
            <a:extLst>
              <a:ext uri="{FF2B5EF4-FFF2-40B4-BE49-F238E27FC236}">
                <a16:creationId xmlns:a16="http://schemas.microsoft.com/office/drawing/2014/main" id="{1F379743-39FC-54C8-5277-8F7CB05F0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953000"/>
            <a:ext cx="681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OL</a:t>
            </a:r>
            <a:endParaRPr lang="en-US" altLang="en-US" sz="2400"/>
          </a:p>
        </p:txBody>
      </p:sp>
      <p:sp>
        <p:nvSpPr>
          <p:cNvPr id="157709" name="TextBox 21">
            <a:extLst>
              <a:ext uri="{FF2B5EF4-FFF2-40B4-BE49-F238E27FC236}">
                <a16:creationId xmlns:a16="http://schemas.microsoft.com/office/drawing/2014/main" id="{53AE1EDB-2BC9-04AA-DC5E-A94D56B99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4864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IL</a:t>
            </a:r>
            <a:endParaRPr lang="en-US" altLang="en-US" sz="2400"/>
          </a:p>
        </p:txBody>
      </p:sp>
      <p:sp>
        <p:nvSpPr>
          <p:cNvPr id="157710" name="TextBox 22">
            <a:extLst>
              <a:ext uri="{FF2B5EF4-FFF2-40B4-BE49-F238E27FC236}">
                <a16:creationId xmlns:a16="http://schemas.microsoft.com/office/drawing/2014/main" id="{770718BD-6B4F-13FE-DCC3-17C177DBB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623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IH</a:t>
            </a:r>
            <a:endParaRPr lang="en-US" altLang="en-US" sz="2400"/>
          </a:p>
        </p:txBody>
      </p:sp>
      <p:sp>
        <p:nvSpPr>
          <p:cNvPr id="157711" name="TextBox 24">
            <a:extLst>
              <a:ext uri="{FF2B5EF4-FFF2-40B4-BE49-F238E27FC236}">
                <a16:creationId xmlns:a16="http://schemas.microsoft.com/office/drawing/2014/main" id="{87058DEC-79AB-D82A-744F-CEC01FB9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588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M</a:t>
            </a:r>
            <a:endParaRPr lang="en-US" altLang="en-US" sz="2400"/>
          </a:p>
        </p:txBody>
      </p:sp>
      <p:sp>
        <p:nvSpPr>
          <p:cNvPr id="157712" name="TextBox 3">
            <a:extLst>
              <a:ext uri="{FF2B5EF4-FFF2-40B4-BE49-F238E27FC236}">
                <a16:creationId xmlns:a16="http://schemas.microsoft.com/office/drawing/2014/main" id="{F978E016-6CC3-F5CC-3D6D-532C585F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3128963"/>
            <a:ext cx="2719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Slope is 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Inverter is amplifier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With gain -g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58DAB7-28BE-8444-9BFE-D4AF30DF5A1C}"/>
              </a:ext>
            </a:extLst>
          </p:cNvPr>
          <p:cNvCxnSpPr/>
          <p:nvPr/>
        </p:nvCxnSpPr>
        <p:spPr>
          <a:xfrm flipH="1">
            <a:off x="4876800" y="3590925"/>
            <a:ext cx="1081088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Date Placeholder 2">
            <a:extLst>
              <a:ext uri="{FF2B5EF4-FFF2-40B4-BE49-F238E27FC236}">
                <a16:creationId xmlns:a16="http://schemas.microsoft.com/office/drawing/2014/main" id="{143FD0AB-51E6-2746-0280-0A44033D19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DE3068-4E9A-8F46-AF0E-37290337ABC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59746" name="Slide Number Placeholder 4">
            <a:extLst>
              <a:ext uri="{FF2B5EF4-FFF2-40B4-BE49-F238E27FC236}">
                <a16:creationId xmlns:a16="http://schemas.microsoft.com/office/drawing/2014/main" id="{C84653F6-8E9A-8032-F6CE-D8A22B51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7A216A-128F-C143-A4D6-9FEE570511D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DCCA9906-2BAD-8190-7E5D-35174D42F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16764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Noise Margin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Determining V</a:t>
            </a:r>
            <a:r>
              <a:rPr lang="en-US" altLang="en-US" sz="4000" baseline="-25000">
                <a:ea typeface="ＭＳ Ｐゴシック" panose="020B0600070205080204" pitchFamily="34" charset="-128"/>
              </a:rPr>
              <a:t>IH</a:t>
            </a:r>
            <a:r>
              <a:rPr lang="en-US" altLang="en-US" sz="4000">
                <a:ea typeface="ＭＳ Ｐゴシック" panose="020B0600070205080204" pitchFamily="34" charset="-128"/>
              </a:rPr>
              <a:t> and V</a:t>
            </a:r>
            <a:r>
              <a:rPr lang="en-US" altLang="en-US" sz="4000" baseline="-25000">
                <a:ea typeface="ＭＳ Ｐゴシック" panose="020B0600070205080204" pitchFamily="34" charset="-128"/>
              </a:rPr>
              <a:t>IL</a:t>
            </a:r>
            <a:br>
              <a:rPr lang="en-US" altLang="en-US" sz="4000" baseline="-25000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Simple PWL Model</a:t>
            </a:r>
          </a:p>
        </p:txBody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2F6109BE-0FBE-C0E1-CF8A-D00CE4D7A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935288"/>
            <a:ext cx="269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49" name="Rectangle 4">
            <a:extLst>
              <a:ext uri="{FF2B5EF4-FFF2-40B4-BE49-F238E27FC236}">
                <a16:creationId xmlns:a16="http://schemas.microsoft.com/office/drawing/2014/main" id="{3798F169-1DD6-4B1B-3790-10C6A0BB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5670550"/>
            <a:ext cx="269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0" name="Rectangle 5">
            <a:extLst>
              <a:ext uri="{FF2B5EF4-FFF2-40B4-BE49-F238E27FC236}">
                <a16:creationId xmlns:a16="http://schemas.microsoft.com/office/drawing/2014/main" id="{C824F912-44DC-4BB0-E57C-517DAB0FB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670550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1" name="Rectangle 6">
            <a:extLst>
              <a:ext uri="{FF2B5EF4-FFF2-40B4-BE49-F238E27FC236}">
                <a16:creationId xmlns:a16="http://schemas.microsoft.com/office/drawing/2014/main" id="{F98AF4F0-F5FC-BDB7-1756-3CF9FC48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5670550"/>
            <a:ext cx="26987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2" name="Rectangle 7">
            <a:extLst>
              <a:ext uri="{FF2B5EF4-FFF2-40B4-BE49-F238E27FC236}">
                <a16:creationId xmlns:a16="http://schemas.microsoft.com/office/drawing/2014/main" id="{8242C8A5-F0B5-722E-C9D7-AA6BA790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2655888"/>
            <a:ext cx="26987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3" name="Rectangle 8">
            <a:extLst>
              <a:ext uri="{FF2B5EF4-FFF2-40B4-BE49-F238E27FC236}">
                <a16:creationId xmlns:a16="http://schemas.microsoft.com/office/drawing/2014/main" id="{6A74133C-1DAB-BEEA-76AA-4422DEEE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935288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4" name="Rectangle 9">
            <a:extLst>
              <a:ext uri="{FF2B5EF4-FFF2-40B4-BE49-F238E27FC236}">
                <a16:creationId xmlns:a16="http://schemas.microsoft.com/office/drawing/2014/main" id="{801196EC-D3A3-FFD4-1C03-F7C28268C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935288"/>
            <a:ext cx="269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5" name="Rectangle 10">
            <a:extLst>
              <a:ext uri="{FF2B5EF4-FFF2-40B4-BE49-F238E27FC236}">
                <a16:creationId xmlns:a16="http://schemas.microsoft.com/office/drawing/2014/main" id="{26B58E23-F3A6-974C-7C60-524EB768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5670550"/>
            <a:ext cx="269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6" name="Rectangle 11">
            <a:extLst>
              <a:ext uri="{FF2B5EF4-FFF2-40B4-BE49-F238E27FC236}">
                <a16:creationId xmlns:a16="http://schemas.microsoft.com/office/drawing/2014/main" id="{306CA42D-5B9E-3E2E-FB30-54B299576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5670550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7" name="Rectangle 12">
            <a:extLst>
              <a:ext uri="{FF2B5EF4-FFF2-40B4-BE49-F238E27FC236}">
                <a16:creationId xmlns:a16="http://schemas.microsoft.com/office/drawing/2014/main" id="{70C90D42-1065-61B8-A9FA-4FF14476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5670550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8" name="Rectangle 13">
            <a:extLst>
              <a:ext uri="{FF2B5EF4-FFF2-40B4-BE49-F238E27FC236}">
                <a16:creationId xmlns:a16="http://schemas.microsoft.com/office/drawing/2014/main" id="{9ADA9B21-D0F5-8E14-EDD5-BE25C551C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333875"/>
            <a:ext cx="26987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9" name="Rectangle 14">
            <a:extLst>
              <a:ext uri="{FF2B5EF4-FFF2-40B4-BE49-F238E27FC236}">
                <a16:creationId xmlns:a16="http://schemas.microsoft.com/office/drawing/2014/main" id="{7DA45BA8-00C3-6E75-66C8-C95E170DB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583113"/>
            <a:ext cx="26987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60" name="Rectangle 15">
            <a:extLst>
              <a:ext uri="{FF2B5EF4-FFF2-40B4-BE49-F238E27FC236}">
                <a16:creationId xmlns:a16="http://schemas.microsoft.com/office/drawing/2014/main" id="{2E1B9CC5-C279-F66A-D790-A96C4FAB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83113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61" name="Rectangle 16">
            <a:extLst>
              <a:ext uri="{FF2B5EF4-FFF2-40B4-BE49-F238E27FC236}">
                <a16:creationId xmlns:a16="http://schemas.microsoft.com/office/drawing/2014/main" id="{3B8FBA27-1A8F-47B9-85FB-D8F63581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4583113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62" name="Text Box 58">
            <a:extLst>
              <a:ext uri="{FF2B5EF4-FFF2-40B4-BE49-F238E27FC236}">
                <a16:creationId xmlns:a16="http://schemas.microsoft.com/office/drawing/2014/main" id="{1C8A59A4-42E7-B60C-125E-DB830D545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5529263"/>
            <a:ext cx="538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A simplified approach to VTC slope of the line is -g</a:t>
            </a:r>
          </a:p>
        </p:txBody>
      </p:sp>
      <p:pic>
        <p:nvPicPr>
          <p:cNvPr id="159763" name="Picture 59">
            <a:extLst>
              <a:ext uri="{FF2B5EF4-FFF2-40B4-BE49-F238E27FC236}">
                <a16:creationId xmlns:a16="http://schemas.microsoft.com/office/drawing/2014/main" id="{B5DAE153-AE6B-2454-E5D4-2633C79F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22559" r="32886" b="55859"/>
          <a:stretch>
            <a:fillRect/>
          </a:stretch>
        </p:blipFill>
        <p:spPr bwMode="auto">
          <a:xfrm>
            <a:off x="1752600" y="2438400"/>
            <a:ext cx="48958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64" name="TextBox 1">
            <a:extLst>
              <a:ext uri="{FF2B5EF4-FFF2-40B4-BE49-F238E27FC236}">
                <a16:creationId xmlns:a16="http://schemas.microsoft.com/office/drawing/2014/main" id="{F840F770-58AD-C3B0-1B49-91E578BCF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67000"/>
            <a:ext cx="21859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  is the gain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 = -dVout/dVin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Date Placeholder 2">
            <a:extLst>
              <a:ext uri="{FF2B5EF4-FFF2-40B4-BE49-F238E27FC236}">
                <a16:creationId xmlns:a16="http://schemas.microsoft.com/office/drawing/2014/main" id="{CE37753A-7ADB-1B13-2070-9E8A65E07D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B78E9A-A2D2-1042-9B94-FBB4388501A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61794" name="Footer Placeholder 3">
            <a:extLst>
              <a:ext uri="{FF2B5EF4-FFF2-40B4-BE49-F238E27FC236}">
                <a16:creationId xmlns:a16="http://schemas.microsoft.com/office/drawing/2014/main" id="{5DAC72C4-10F7-92BC-CDBA-10BE0844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1795" name="Slide Number Placeholder 4">
            <a:extLst>
              <a:ext uri="{FF2B5EF4-FFF2-40B4-BE49-F238E27FC236}">
                <a16:creationId xmlns:a16="http://schemas.microsoft.com/office/drawing/2014/main" id="{75E97DDF-8A67-A50D-FF96-96AA2DD3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74571A-5580-9C41-9B3F-16F091B426D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161796" name="Rectangle 2">
            <a:extLst>
              <a:ext uri="{FF2B5EF4-FFF2-40B4-BE49-F238E27FC236}">
                <a16:creationId xmlns:a16="http://schemas.microsoft.com/office/drawing/2014/main" id="{76B38B39-EA9A-B9A0-3D7E-38C98087B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3400">
                <a:ea typeface="ＭＳ Ｐゴシック" panose="020B0600070205080204" pitchFamily="34" charset="-128"/>
              </a:rPr>
              <a:t>Mapping between analog and digital signals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61797" name="Picture 3">
            <a:extLst>
              <a:ext uri="{FF2B5EF4-FFF2-40B4-BE49-F238E27FC236}">
                <a16:creationId xmlns:a16="http://schemas.microsoft.com/office/drawing/2014/main" id="{DC0CE45C-419B-0603-1BEC-B59DBF8F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7341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8" name="TextBox 1">
            <a:extLst>
              <a:ext uri="{FF2B5EF4-FFF2-40B4-BE49-F238E27FC236}">
                <a16:creationId xmlns:a16="http://schemas.microsoft.com/office/drawing/2014/main" id="{91D4B2DA-B743-5E0C-EA65-F79849524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63" y="1701800"/>
            <a:ext cx="2573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Simple approach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Approximate VTC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Date Placeholder 3">
            <a:extLst>
              <a:ext uri="{FF2B5EF4-FFF2-40B4-BE49-F238E27FC236}">
                <a16:creationId xmlns:a16="http://schemas.microsoft.com/office/drawing/2014/main" id="{0B182BDB-61CE-A3BC-FEB9-278F99CE95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1C994B-702E-CD4C-91E9-ABB30681447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63842" name="Footer Placeholder 4">
            <a:extLst>
              <a:ext uri="{FF2B5EF4-FFF2-40B4-BE49-F238E27FC236}">
                <a16:creationId xmlns:a16="http://schemas.microsoft.com/office/drawing/2014/main" id="{7C4B4337-4754-AE09-8B0D-279269C3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3843" name="Slide Number Placeholder 5">
            <a:extLst>
              <a:ext uri="{FF2B5EF4-FFF2-40B4-BE49-F238E27FC236}">
                <a16:creationId xmlns:a16="http://schemas.microsoft.com/office/drawing/2014/main" id="{5ED71CE5-6631-C754-B19F-5A6AF732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4C5240-D652-DC46-A019-BB43429F1B4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163844" name="Rectangle 2">
            <a:extLst>
              <a:ext uri="{FF2B5EF4-FFF2-40B4-BE49-F238E27FC236}">
                <a16:creationId xmlns:a16="http://schemas.microsoft.com/office/drawing/2014/main" id="{8BA53796-B87D-1592-A44C-B9E82358F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Noise Margins Determining V</a:t>
            </a:r>
            <a:r>
              <a:rPr lang="en-US" altLang="en-US" baseline="-25000">
                <a:ea typeface="ＭＳ Ｐゴシック" panose="020B0600070205080204" pitchFamily="34" charset="-128"/>
              </a:rPr>
              <a:t>IH</a:t>
            </a:r>
            <a:r>
              <a:rPr lang="en-US" altLang="en-US">
                <a:ea typeface="ＭＳ Ｐゴシック" panose="020B0600070205080204" pitchFamily="34" charset="-128"/>
              </a:rPr>
              <a:t> and V</a:t>
            </a:r>
            <a:r>
              <a:rPr lang="en-US" altLang="en-US" baseline="-25000">
                <a:ea typeface="ＭＳ Ｐゴシック" panose="020B0600070205080204" pitchFamily="34" charset="-128"/>
              </a:rPr>
              <a:t>IL</a:t>
            </a:r>
          </a:p>
        </p:txBody>
      </p:sp>
      <p:graphicFrame>
        <p:nvGraphicFramePr>
          <p:cNvPr id="163845" name="Object 2">
            <a:extLst>
              <a:ext uri="{FF2B5EF4-FFF2-40B4-BE49-F238E27FC236}">
                <a16:creationId xmlns:a16="http://schemas.microsoft.com/office/drawing/2014/main" id="{E31BEEE9-416D-E5FF-4444-857B375F0944}"/>
              </a:ext>
            </a:extLst>
          </p:cNvPr>
          <p:cNvGraphicFramePr>
            <a:graphicFrameLocks noChangeAspect="1"/>
          </p:cNvGraphicFramePr>
          <p:nvPr>
            <p:ph type="chart" idx="1"/>
          </p:nvPr>
        </p:nvGraphicFramePr>
        <p:xfrm>
          <a:off x="1143000" y="1371600"/>
          <a:ext cx="3733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85100" imgH="4508500" progId="MSGraph.Chart.8">
                  <p:embed followColorScheme="full"/>
                </p:oleObj>
              </mc:Choice>
              <mc:Fallback>
                <p:oleObj name="Chart" r:id="rId3" imgW="7785100" imgH="4508500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7338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Text Box 4">
            <a:extLst>
              <a:ext uri="{FF2B5EF4-FFF2-40B4-BE49-F238E27FC236}">
                <a16:creationId xmlns:a16="http://schemas.microsoft.com/office/drawing/2014/main" id="{C0C1B4B8-4670-410E-89C3-DC712ECD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81600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</a:t>
            </a:r>
            <a:r>
              <a:rPr lang="en-US" altLang="en-US" sz="2000" baseline="-25000">
                <a:latin typeface="Arial" panose="020B0604020202020204" pitchFamily="34" charset="0"/>
              </a:rPr>
              <a:t>in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63847" name="Text Box 5">
            <a:extLst>
              <a:ext uri="{FF2B5EF4-FFF2-40B4-BE49-F238E27FC236}">
                <a16:creationId xmlns:a16="http://schemas.microsoft.com/office/drawing/2014/main" id="{39BB15F3-7220-DF37-A077-341DD123E896}"/>
              </a:ext>
            </a:extLst>
          </p:cNvPr>
          <p:cNvSpPr txBox="1">
            <a:spLocks noChangeArrowheads="1"/>
          </p:cNvSpPr>
          <p:nvPr/>
        </p:nvSpPr>
        <p:spPr bwMode="auto">
          <a:xfrm rot="-5370789">
            <a:off x="514351" y="3303587"/>
            <a:ext cx="58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</a:t>
            </a:r>
            <a:r>
              <a:rPr lang="en-US" altLang="en-US" sz="2000" baseline="-25000">
                <a:latin typeface="Arial" panose="020B0604020202020204" pitchFamily="34" charset="0"/>
              </a:rPr>
              <a:t>out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63848" name="Text Box 6">
            <a:extLst>
              <a:ext uri="{FF2B5EF4-FFF2-40B4-BE49-F238E27FC236}">
                <a16:creationId xmlns:a16="http://schemas.microsoft.com/office/drawing/2014/main" id="{8F876058-AD4D-07C3-7EBD-A4825DE3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</a:t>
            </a:r>
            <a:r>
              <a:rPr lang="en-US" altLang="en-US" sz="1600" baseline="-25000">
                <a:latin typeface="Arial" panose="020B0604020202020204" pitchFamily="34" charset="0"/>
              </a:rPr>
              <a:t>OH</a:t>
            </a:r>
            <a:r>
              <a:rPr lang="en-US" altLang="en-US" sz="1600">
                <a:latin typeface="Arial" panose="020B0604020202020204" pitchFamily="34" charset="0"/>
              </a:rPr>
              <a:t> = V</a:t>
            </a:r>
            <a:r>
              <a:rPr lang="en-US" altLang="en-US" sz="1600" baseline="-25000">
                <a:latin typeface="Arial" panose="020B0604020202020204" pitchFamily="34" charset="0"/>
              </a:rPr>
              <a:t>DD</a:t>
            </a:r>
          </a:p>
        </p:txBody>
      </p:sp>
      <p:sp>
        <p:nvSpPr>
          <p:cNvPr id="163849" name="Text Box 7">
            <a:extLst>
              <a:ext uri="{FF2B5EF4-FFF2-40B4-BE49-F238E27FC236}">
                <a16:creationId xmlns:a16="http://schemas.microsoft.com/office/drawing/2014/main" id="{D587F970-5149-09D7-CC2E-37455C518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276600"/>
            <a:ext cx="434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</a:t>
            </a:r>
            <a:r>
              <a:rPr lang="en-US" altLang="en-US" sz="1600" baseline="-250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63850" name="Oval 8">
            <a:extLst>
              <a:ext uri="{FF2B5EF4-FFF2-40B4-BE49-F238E27FC236}">
                <a16:creationId xmlns:a16="http://schemas.microsoft.com/office/drawing/2014/main" id="{46103195-68AF-6639-4D2B-2EA7910D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575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51" name="Text Box 9">
            <a:extLst>
              <a:ext uri="{FF2B5EF4-FFF2-40B4-BE49-F238E27FC236}">
                <a16:creationId xmlns:a16="http://schemas.microsoft.com/office/drawing/2014/main" id="{F8A6EBDC-9994-B89F-BEF7-CF4B7D29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4780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By definition, V</a:t>
            </a:r>
            <a:r>
              <a:rPr lang="en-US" altLang="en-US" sz="2400" baseline="-25000">
                <a:latin typeface="Arial" panose="020B0604020202020204" pitchFamily="34" charset="0"/>
              </a:rPr>
              <a:t>IH</a:t>
            </a:r>
            <a:r>
              <a:rPr lang="en-US" altLang="en-US" sz="2400">
                <a:latin typeface="Arial" panose="020B0604020202020204" pitchFamily="34" charset="0"/>
              </a:rPr>
              <a:t> and V</a:t>
            </a:r>
            <a:r>
              <a:rPr lang="en-US" altLang="en-US" sz="2400" baseline="-25000">
                <a:latin typeface="Arial" panose="020B0604020202020204" pitchFamily="34" charset="0"/>
              </a:rPr>
              <a:t>IL</a:t>
            </a:r>
            <a:r>
              <a:rPr lang="en-US" altLang="en-US" sz="2400">
                <a:latin typeface="Arial" panose="020B0604020202020204" pitchFamily="34" charset="0"/>
              </a:rPr>
              <a:t> are where dV</a:t>
            </a:r>
            <a:r>
              <a:rPr lang="en-US" altLang="en-US" sz="2400" baseline="-25000">
                <a:latin typeface="Arial" panose="020B0604020202020204" pitchFamily="34" charset="0"/>
              </a:rPr>
              <a:t>out</a:t>
            </a:r>
            <a:r>
              <a:rPr lang="en-US" altLang="en-US" sz="2400">
                <a:latin typeface="Arial" panose="020B0604020202020204" pitchFamily="34" charset="0"/>
              </a:rPr>
              <a:t>/dV</a:t>
            </a:r>
            <a:r>
              <a:rPr lang="en-US" altLang="en-US" sz="2400" baseline="-25000">
                <a:latin typeface="Arial" panose="020B0604020202020204" pitchFamily="34" charset="0"/>
              </a:rPr>
              <a:t>in</a:t>
            </a:r>
            <a:r>
              <a:rPr lang="en-US" altLang="en-US" sz="2400">
                <a:latin typeface="Arial" panose="020B0604020202020204" pitchFamily="34" charset="0"/>
              </a:rPr>
              <a:t> = -1 (= gain)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63852" name="Text Box 10">
            <a:extLst>
              <a:ext uri="{FF2B5EF4-FFF2-40B4-BE49-F238E27FC236}">
                <a16:creationId xmlns:a16="http://schemas.microsoft.com/office/drawing/2014/main" id="{0B355CC0-67F2-A2C3-EEE1-F1D3968BE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00600"/>
            <a:ext cx="1189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</a:t>
            </a:r>
            <a:r>
              <a:rPr lang="en-US" altLang="en-US" sz="1600" baseline="-25000">
                <a:latin typeface="Arial" panose="020B0604020202020204" pitchFamily="34" charset="0"/>
              </a:rPr>
              <a:t>OL</a:t>
            </a:r>
            <a:r>
              <a:rPr lang="en-US" altLang="en-US" sz="1600">
                <a:latin typeface="Arial" panose="020B0604020202020204" pitchFamily="34" charset="0"/>
              </a:rPr>
              <a:t> = GND</a:t>
            </a:r>
            <a:endParaRPr lang="en-US" altLang="en-US" sz="1600" baseline="-25000">
              <a:latin typeface="Arial" panose="020B0604020202020204" pitchFamily="34" charset="0"/>
            </a:endParaRP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46F04E7D-9DB1-8C89-0126-AFF314D5ED0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447800"/>
            <a:ext cx="2514600" cy="3657600"/>
            <a:chOff x="1440" y="912"/>
            <a:chExt cx="1584" cy="2304"/>
          </a:xfrm>
        </p:grpSpPr>
        <p:sp>
          <p:nvSpPr>
            <p:cNvPr id="163856" name="Line 12">
              <a:extLst>
                <a:ext uri="{FF2B5EF4-FFF2-40B4-BE49-F238E27FC236}">
                  <a16:creationId xmlns:a16="http://schemas.microsoft.com/office/drawing/2014/main" id="{0D45D61A-E490-CD90-92AF-B5ED7404C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44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57" name="Oval 13">
              <a:extLst>
                <a:ext uri="{FF2B5EF4-FFF2-40B4-BE49-F238E27FC236}">
                  <a16:creationId xmlns:a16="http://schemas.microsoft.com/office/drawing/2014/main" id="{398F7E9B-EF5A-F2C9-5605-E8117FC7F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44"/>
              <a:ext cx="192" cy="14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3858" name="Oval 14">
              <a:extLst>
                <a:ext uri="{FF2B5EF4-FFF2-40B4-BE49-F238E27FC236}">
                  <a16:creationId xmlns:a16="http://schemas.microsoft.com/office/drawing/2014/main" id="{7F29D262-1F74-7FA2-DC54-D9429B17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192" cy="14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3859" name="Line 15">
              <a:extLst>
                <a:ext uri="{FF2B5EF4-FFF2-40B4-BE49-F238E27FC236}">
                  <a16:creationId xmlns:a16="http://schemas.microsoft.com/office/drawing/2014/main" id="{F02A2166-9018-0E2C-E828-D7D462552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12"/>
              <a:ext cx="1392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60" name="Line 16">
              <a:extLst>
                <a:ext uri="{FF2B5EF4-FFF2-40B4-BE49-F238E27FC236}">
                  <a16:creationId xmlns:a16="http://schemas.microsoft.com/office/drawing/2014/main" id="{425F708B-30C9-B6A5-8C43-89603DCA9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912"/>
              <a:ext cx="672" cy="21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54" name="Text Box 17">
            <a:extLst>
              <a:ext uri="{FF2B5EF4-FFF2-40B4-BE49-F238E27FC236}">
                <a16:creationId xmlns:a16="http://schemas.microsoft.com/office/drawing/2014/main" id="{F9F198D1-4B83-15B9-F982-0F71C5E19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 piece-wise linear approximation of VTC</a:t>
            </a:r>
            <a:endParaRPr lang="en-US" altLang="en-US" sz="2000" baseline="-25000">
              <a:latin typeface="Arial" panose="020B0604020202020204" pitchFamily="34" charset="0"/>
            </a:endParaRP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FC9C1FA2-013D-8E79-12FB-1EE68A4B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0"/>
            <a:ext cx="4114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NM</a:t>
            </a:r>
            <a:r>
              <a:rPr lang="en-US" altLang="en-US" sz="2400" baseline="-25000">
                <a:latin typeface="Arial" panose="020B0604020202020204" pitchFamily="34" charset="0"/>
              </a:rPr>
              <a:t>H </a:t>
            </a:r>
            <a:r>
              <a:rPr lang="en-US" altLang="en-US" sz="2400">
                <a:latin typeface="Arial" panose="020B0604020202020204" pitchFamily="34" charset="0"/>
              </a:rPr>
              <a:t>= V</a:t>
            </a:r>
            <a:r>
              <a:rPr lang="en-US" altLang="en-US" sz="2400" baseline="-25000">
                <a:latin typeface="Arial" panose="020B0604020202020204" pitchFamily="34" charset="0"/>
              </a:rPr>
              <a:t>DD  </a:t>
            </a:r>
            <a:r>
              <a:rPr lang="en-US" altLang="en-US" sz="2400">
                <a:latin typeface="Arial" panose="020B0604020202020204" pitchFamily="34" charset="0"/>
              </a:rPr>
              <a:t>- V</a:t>
            </a:r>
            <a:r>
              <a:rPr lang="en-US" altLang="en-US" sz="2400" baseline="-25000">
                <a:latin typeface="Arial" panose="020B0604020202020204" pitchFamily="34" charset="0"/>
              </a:rPr>
              <a:t>IH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NM</a:t>
            </a:r>
            <a:r>
              <a:rPr lang="en-US" altLang="en-US" sz="2400" baseline="-25000">
                <a:latin typeface="Arial" panose="020B0604020202020204" pitchFamily="34" charset="0"/>
              </a:rPr>
              <a:t>L </a:t>
            </a:r>
            <a:r>
              <a:rPr lang="en-US" altLang="en-US" sz="2400">
                <a:latin typeface="Arial" panose="020B0604020202020204" pitchFamily="34" charset="0"/>
              </a:rPr>
              <a:t>= V</a:t>
            </a:r>
            <a:r>
              <a:rPr lang="en-US" altLang="en-US" sz="2400" baseline="-25000">
                <a:latin typeface="Arial" panose="020B0604020202020204" pitchFamily="34" charset="0"/>
              </a:rPr>
              <a:t>IL  </a:t>
            </a:r>
            <a:r>
              <a:rPr lang="en-US" altLang="en-US" sz="2400">
                <a:latin typeface="Arial" panose="020B0604020202020204" pitchFamily="34" charset="0"/>
              </a:rPr>
              <a:t>- GND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Approximating: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V</a:t>
            </a:r>
            <a:r>
              <a:rPr lang="en-US" altLang="en-US" sz="2400" baseline="-25000">
                <a:latin typeface="Arial" panose="020B0604020202020204" pitchFamily="34" charset="0"/>
              </a:rPr>
              <a:t>IH </a:t>
            </a:r>
            <a:r>
              <a:rPr lang="en-US" altLang="en-US" sz="2400">
                <a:latin typeface="Arial" panose="020B0604020202020204" pitchFamily="34" charset="0"/>
              </a:rPr>
              <a:t>= V</a:t>
            </a:r>
            <a:r>
              <a:rPr lang="en-US" altLang="en-US" sz="2400" baseline="-25000">
                <a:latin typeface="Arial" panose="020B0604020202020204" pitchFamily="34" charset="0"/>
              </a:rPr>
              <a:t>M  </a:t>
            </a:r>
            <a:r>
              <a:rPr lang="en-US" altLang="en-US" sz="2400">
                <a:latin typeface="Arial" panose="020B0604020202020204" pitchFamily="34" charset="0"/>
              </a:rPr>
              <a:t>- V</a:t>
            </a:r>
            <a:r>
              <a:rPr lang="en-US" altLang="en-US" sz="2400" baseline="-25000">
                <a:latin typeface="Arial" panose="020B0604020202020204" pitchFamily="34" charset="0"/>
              </a:rPr>
              <a:t>M </a:t>
            </a:r>
            <a:r>
              <a:rPr lang="en-US" altLang="en-US" sz="2400">
                <a:latin typeface="Arial" panose="020B0604020202020204" pitchFamily="34" charset="0"/>
              </a:rPr>
              <a:t>/g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V</a:t>
            </a:r>
            <a:r>
              <a:rPr lang="en-US" altLang="en-US" sz="2400" baseline="-25000">
                <a:latin typeface="Arial" panose="020B0604020202020204" pitchFamily="34" charset="0"/>
              </a:rPr>
              <a:t>IL </a:t>
            </a:r>
            <a:r>
              <a:rPr lang="en-US" altLang="en-US" sz="2400">
                <a:latin typeface="Arial" panose="020B0604020202020204" pitchFamily="34" charset="0"/>
              </a:rPr>
              <a:t>= V</a:t>
            </a:r>
            <a:r>
              <a:rPr lang="en-US" altLang="en-US" sz="2400" baseline="-25000">
                <a:latin typeface="Arial" panose="020B0604020202020204" pitchFamily="34" charset="0"/>
              </a:rPr>
              <a:t>M  </a:t>
            </a:r>
            <a:r>
              <a:rPr lang="en-US" altLang="en-US" sz="2400">
                <a:latin typeface="Arial" panose="020B0604020202020204" pitchFamily="34" charset="0"/>
              </a:rPr>
              <a:t>+ (V</a:t>
            </a:r>
            <a:r>
              <a:rPr lang="en-US" altLang="en-US" sz="2400" baseline="-25000">
                <a:latin typeface="Arial" panose="020B0604020202020204" pitchFamily="34" charset="0"/>
              </a:rPr>
              <a:t>DD  </a:t>
            </a:r>
            <a:r>
              <a:rPr lang="en-US" altLang="en-US" sz="2400">
                <a:latin typeface="Arial" panose="020B0604020202020204" pitchFamily="34" charset="0"/>
              </a:rPr>
              <a:t>- V</a:t>
            </a:r>
            <a:r>
              <a:rPr lang="en-US" altLang="en-US" sz="2400" baseline="-25000">
                <a:latin typeface="Arial" panose="020B0604020202020204" pitchFamily="34" charset="0"/>
              </a:rPr>
              <a:t>M </a:t>
            </a:r>
            <a:r>
              <a:rPr lang="en-US" altLang="en-US" sz="2400">
                <a:latin typeface="Arial" panose="020B0604020202020204" pitchFamily="34" charset="0"/>
              </a:rPr>
              <a:t>)/g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So high gain in the transition region is very desirable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Date Placeholder 2">
            <a:extLst>
              <a:ext uri="{FF2B5EF4-FFF2-40B4-BE49-F238E27FC236}">
                <a16:creationId xmlns:a16="http://schemas.microsoft.com/office/drawing/2014/main" id="{55005FB7-72FB-F94D-1D87-7CBF395278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E6CD70-C057-3643-9602-E49ADE495AA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65890" name="Footer Placeholder 3">
            <a:extLst>
              <a:ext uri="{FF2B5EF4-FFF2-40B4-BE49-F238E27FC236}">
                <a16:creationId xmlns:a16="http://schemas.microsoft.com/office/drawing/2014/main" id="{4BE6CDD0-61CA-9774-3E23-0ECEFCAF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5891" name="Slide Number Placeholder 4">
            <a:extLst>
              <a:ext uri="{FF2B5EF4-FFF2-40B4-BE49-F238E27FC236}">
                <a16:creationId xmlns:a16="http://schemas.microsoft.com/office/drawing/2014/main" id="{73720B16-6467-ECF5-3D5F-D83C4881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B89FD-D0A7-B442-A827-3AF3E541D7D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165892" name="Rectangle 2">
            <a:extLst>
              <a:ext uri="{FF2B5EF4-FFF2-40B4-BE49-F238E27FC236}">
                <a16:creationId xmlns:a16="http://schemas.microsoft.com/office/drawing/2014/main" id="{38B0C904-4422-5F29-EAD3-B4D949776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Definition of Noise Margins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65893" name="Picture 3">
            <a:extLst>
              <a:ext uri="{FF2B5EF4-FFF2-40B4-BE49-F238E27FC236}">
                <a16:creationId xmlns:a16="http://schemas.microsoft.com/office/drawing/2014/main" id="{D30A60A0-75C7-27EB-1CBF-5D3B210E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329363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Date Placeholder 3">
            <a:extLst>
              <a:ext uri="{FF2B5EF4-FFF2-40B4-BE49-F238E27FC236}">
                <a16:creationId xmlns:a16="http://schemas.microsoft.com/office/drawing/2014/main" id="{AF452EF3-331C-A309-3DE8-27A5352AFB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B021A9-70AB-8640-A639-A71BDB83F06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67938" name="Slide Number Placeholder 5">
            <a:extLst>
              <a:ext uri="{FF2B5EF4-FFF2-40B4-BE49-F238E27FC236}">
                <a16:creationId xmlns:a16="http://schemas.microsoft.com/office/drawing/2014/main" id="{33F7614D-F6DB-DA61-F4AE-E8E7D33C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17EF1-8BD2-6740-9F94-FD157626B86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CF0A78F0-35F6-4805-A371-A9EDEA1AB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gain of the Inverter</a:t>
            </a:r>
          </a:p>
        </p:txBody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E7EC3543-1AE0-2F78-CCBA-5BA7AC08F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midpoint gain at which the PMOS and NMOS are in saturation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gain is  dV</a:t>
            </a:r>
            <a:r>
              <a:rPr lang="en-US" altLang="en-US" baseline="-25000">
                <a:ea typeface="ＭＳ Ｐゴシック" panose="020B0600070205080204" pitchFamily="34" charset="-128"/>
              </a:rPr>
              <a:t>out</a:t>
            </a:r>
            <a:r>
              <a:rPr lang="en-US" altLang="en-US">
                <a:ea typeface="ＭＳ Ｐゴシック" panose="020B0600070205080204" pitchFamily="34" charset="-128"/>
              </a:rPr>
              <a:t> / dV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Obtain the equation for V</a:t>
            </a:r>
            <a:r>
              <a:rPr lang="en-US" altLang="en-US" baseline="-25000">
                <a:ea typeface="ＭＳ Ｐゴシック" panose="020B0600070205080204" pitchFamily="34" charset="-128"/>
              </a:rPr>
              <a:t>out</a:t>
            </a:r>
            <a:r>
              <a:rPr lang="en-US" altLang="en-US">
                <a:ea typeface="ＭＳ Ｐゴシック" panose="020B0600070205080204" pitchFamily="34" charset="-128"/>
              </a:rPr>
              <a:t> as function of 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 by equating the current at the switching voltage and considering the channel modulation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Date Placeholder 4">
            <a:extLst>
              <a:ext uri="{FF2B5EF4-FFF2-40B4-BE49-F238E27FC236}">
                <a16:creationId xmlns:a16="http://schemas.microsoft.com/office/drawing/2014/main" id="{BE15C65F-6573-D1F7-530F-7161907485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7E2148-6548-2349-8D4C-98C18E1C5C9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69986" name="Footer Placeholder 5">
            <a:extLst>
              <a:ext uri="{FF2B5EF4-FFF2-40B4-BE49-F238E27FC236}">
                <a16:creationId xmlns:a16="http://schemas.microsoft.com/office/drawing/2014/main" id="{267E7FE4-3C40-73D5-1401-A7B092D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9987" name="Slide Number Placeholder 6">
            <a:extLst>
              <a:ext uri="{FF2B5EF4-FFF2-40B4-BE49-F238E27FC236}">
                <a16:creationId xmlns:a16="http://schemas.microsoft.com/office/drawing/2014/main" id="{2A0C2DC9-C93E-0ACF-CA78-B85B9EF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79A3BA-4F32-E943-A32E-89FF996CD9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169988" name="Rectangle 2">
            <a:extLst>
              <a:ext uri="{FF2B5EF4-FFF2-40B4-BE49-F238E27FC236}">
                <a16:creationId xmlns:a16="http://schemas.microsoft.com/office/drawing/2014/main" id="{7ACDACEC-1FFC-3938-951E-FE1716766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Gain Determinates</a:t>
            </a:r>
          </a:p>
        </p:txBody>
      </p:sp>
      <p:graphicFrame>
        <p:nvGraphicFramePr>
          <p:cNvPr id="169989" name="Object 2">
            <a:extLst>
              <a:ext uri="{FF2B5EF4-FFF2-40B4-BE49-F238E27FC236}">
                <a16:creationId xmlns:a16="http://schemas.microsoft.com/office/drawing/2014/main" id="{79B877F0-AC34-F56B-B8E4-0AB1B6F5B099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33400" y="1600200"/>
          <a:ext cx="38100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72400" imgH="4521200" progId="MSGraph.Chart.8">
                  <p:embed followColorScheme="full"/>
                </p:oleObj>
              </mc:Choice>
              <mc:Fallback>
                <p:oleObj name="Chart" r:id="rId3" imgW="7772400" imgH="4521200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3810000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Text Box 4">
            <a:extLst>
              <a:ext uri="{FF2B5EF4-FFF2-40B4-BE49-F238E27FC236}">
                <a16:creationId xmlns:a16="http://schemas.microsoft.com/office/drawing/2014/main" id="{B38806C4-C5FE-2F00-72C2-3209ECBE8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</a:t>
            </a:r>
            <a:r>
              <a:rPr lang="en-US" altLang="en-US" sz="2000" baseline="-25000">
                <a:latin typeface="Arial" panose="020B0604020202020204" pitchFamily="34" charset="0"/>
              </a:rPr>
              <a:t>in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69991" name="Text Box 5">
            <a:extLst>
              <a:ext uri="{FF2B5EF4-FFF2-40B4-BE49-F238E27FC236}">
                <a16:creationId xmlns:a16="http://schemas.microsoft.com/office/drawing/2014/main" id="{1CEF10EA-E15D-F176-0B52-F6B0DA7C0F5E}"/>
              </a:ext>
            </a:extLst>
          </p:cNvPr>
          <p:cNvSpPr txBox="1">
            <a:spLocks noChangeArrowheads="1"/>
          </p:cNvSpPr>
          <p:nvPr/>
        </p:nvSpPr>
        <p:spPr bwMode="auto">
          <a:xfrm rot="-5370789">
            <a:off x="170656" y="3410744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gain</a:t>
            </a:r>
          </a:p>
        </p:txBody>
      </p:sp>
      <p:sp>
        <p:nvSpPr>
          <p:cNvPr id="169992" name="Text Box 6">
            <a:extLst>
              <a:ext uri="{FF2B5EF4-FFF2-40B4-BE49-F238E27FC236}">
                <a16:creationId xmlns:a16="http://schemas.microsoft.com/office/drawing/2014/main" id="{4047E17E-B0F1-D040-B384-F8CE38E0D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143000"/>
            <a:ext cx="46482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Gain is a strong function of the slopes of the currents in the saturation region, for V</a:t>
            </a:r>
            <a:r>
              <a:rPr lang="en-US" altLang="en-US" sz="2400" baseline="-25000">
                <a:latin typeface="Arial" panose="020B0604020202020204" pitchFamily="34" charset="0"/>
              </a:rPr>
              <a:t>in</a:t>
            </a:r>
            <a:r>
              <a:rPr lang="en-US" altLang="en-US" sz="2400">
                <a:latin typeface="Arial" panose="020B0604020202020204" pitchFamily="34" charset="0"/>
              </a:rPr>
              <a:t> = V</a:t>
            </a:r>
            <a:r>
              <a:rPr lang="en-US" altLang="en-US" sz="2400" baseline="-25000">
                <a:latin typeface="Arial" panose="020B0604020202020204" pitchFamily="34" charset="0"/>
              </a:rPr>
              <a:t>M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Determined by technology parameters, especially channel length modulation (λ</a:t>
            </a:r>
            <a:r>
              <a:rPr lang="en-US" altLang="en-US" sz="2400">
                <a:latin typeface="Arial" panose="020B0604020202020204" pitchFamily="34" charset="0"/>
                <a:sym typeface="Symbol" pitchFamily="2" charset="2"/>
              </a:rPr>
              <a:t>).  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69993" name="Text Box 8">
            <a:extLst>
              <a:ext uri="{FF2B5EF4-FFF2-40B4-BE49-F238E27FC236}">
                <a16:creationId xmlns:a16="http://schemas.microsoft.com/office/drawing/2014/main" id="{9E11E423-C2E4-BA56-94C1-3FAFF0A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13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Gain g = </a:t>
            </a:r>
          </a:p>
        </p:txBody>
      </p:sp>
      <p:graphicFrame>
        <p:nvGraphicFramePr>
          <p:cNvPr id="169994" name="Object 3">
            <a:extLst>
              <a:ext uri="{FF2B5EF4-FFF2-40B4-BE49-F238E27FC236}">
                <a16:creationId xmlns:a16="http://schemas.microsoft.com/office/drawing/2014/main" id="{16E7E527-6478-8BD9-C93A-27E24BCC24D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74900" y="5522913"/>
          <a:ext cx="58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99400" imgH="9944100" progId="Equation.DSMT4">
                  <p:embed/>
                </p:oleObj>
              </mc:Choice>
              <mc:Fallback>
                <p:oleObj name="Equation" r:id="rId5" imgW="7899400" imgH="9944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522913"/>
                        <a:ext cx="584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5" name="Text Box 12">
            <a:extLst>
              <a:ext uri="{FF2B5EF4-FFF2-40B4-BE49-F238E27FC236}">
                <a16:creationId xmlns:a16="http://schemas.microsoft.com/office/drawing/2014/main" id="{7880731D-EB59-BE5C-3B71-3BF26B487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21336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Obtain the current equation for PMOS and NMOS, assuming devices in velocity saturation, and considering channel modulation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Date Placeholder 2">
            <a:extLst>
              <a:ext uri="{FF2B5EF4-FFF2-40B4-BE49-F238E27FC236}">
                <a16:creationId xmlns:a16="http://schemas.microsoft.com/office/drawing/2014/main" id="{B564F136-BC60-4E94-D44A-D42ED79AB9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715986-4951-3F4E-97C9-724098498CA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72034" name="Slide Number Placeholder 4">
            <a:extLst>
              <a:ext uri="{FF2B5EF4-FFF2-40B4-BE49-F238E27FC236}">
                <a16:creationId xmlns:a16="http://schemas.microsoft.com/office/drawing/2014/main" id="{67ED287C-B7CF-D7A5-C422-D5A26D21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47540-9EF3-AB48-A262-BD8BBC7736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C211B571-369C-FBEE-1D2B-FA1BA93B9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Inverter Gain</a:t>
            </a:r>
          </a:p>
        </p:txBody>
      </p:sp>
      <p:pic>
        <p:nvPicPr>
          <p:cNvPr id="172036" name="Picture 3">
            <a:extLst>
              <a:ext uri="{FF2B5EF4-FFF2-40B4-BE49-F238E27FC236}">
                <a16:creationId xmlns:a16="http://schemas.microsoft.com/office/drawing/2014/main" id="{F8425A6B-48AE-9C5B-A23A-6F9BE8C7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19200"/>
            <a:ext cx="5345113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2037" name="Group 4">
            <a:extLst>
              <a:ext uri="{FF2B5EF4-FFF2-40B4-BE49-F238E27FC236}">
                <a16:creationId xmlns:a16="http://schemas.microsoft.com/office/drawing/2014/main" id="{537F00EF-AB48-B5DB-FBF0-08E42014BC24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2944813"/>
            <a:ext cx="3448050" cy="1341437"/>
            <a:chOff x="3432" y="2071"/>
            <a:chExt cx="2172" cy="845"/>
          </a:xfrm>
        </p:grpSpPr>
        <p:pic>
          <p:nvPicPr>
            <p:cNvPr id="172038" name="Picture 5">
              <a:extLst>
                <a:ext uri="{FF2B5EF4-FFF2-40B4-BE49-F238E27FC236}">
                  <a16:creationId xmlns:a16="http://schemas.microsoft.com/office/drawing/2014/main" id="{9C8A8004-D248-EB71-712B-F36377313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8" t="32910" r="29091" b="41895"/>
            <a:stretch>
              <a:fillRect/>
            </a:stretch>
          </p:blipFill>
          <p:spPr bwMode="auto">
            <a:xfrm>
              <a:off x="3432" y="2071"/>
              <a:ext cx="2172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039" name="Rectangle 6">
              <a:extLst>
                <a:ext uri="{FF2B5EF4-FFF2-40B4-BE49-F238E27FC236}">
                  <a16:creationId xmlns:a16="http://schemas.microsoft.com/office/drawing/2014/main" id="{CBF4F82D-94AE-6612-33E9-3DC27D4D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580"/>
              <a:ext cx="186" cy="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Date Placeholder 2">
            <a:extLst>
              <a:ext uri="{FF2B5EF4-FFF2-40B4-BE49-F238E27FC236}">
                <a16:creationId xmlns:a16="http://schemas.microsoft.com/office/drawing/2014/main" id="{A66E35EB-AAC8-2147-87BB-420E371C68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A44D29-64DD-D84E-907F-9993C22BE3F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74082" name="Slide Number Placeholder 4">
            <a:extLst>
              <a:ext uri="{FF2B5EF4-FFF2-40B4-BE49-F238E27FC236}">
                <a16:creationId xmlns:a16="http://schemas.microsoft.com/office/drawing/2014/main" id="{B61C1B4A-7A46-0778-2813-A2850340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A9C4EF-AF9E-3D4F-8485-96D7BF6C1F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E72F443B-E5BC-70EA-F3A5-60838ED9F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Gain as a function of VDD</a:t>
            </a:r>
          </a:p>
        </p:txBody>
      </p:sp>
      <p:pic>
        <p:nvPicPr>
          <p:cNvPr id="174084" name="Picture 3">
            <a:extLst>
              <a:ext uri="{FF2B5EF4-FFF2-40B4-BE49-F238E27FC236}">
                <a16:creationId xmlns:a16="http://schemas.microsoft.com/office/drawing/2014/main" id="{8E061892-E224-920C-1752-E7E9AEDD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733550"/>
            <a:ext cx="3983038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085" name="Group 4">
            <a:extLst>
              <a:ext uri="{FF2B5EF4-FFF2-40B4-BE49-F238E27FC236}">
                <a16:creationId xmlns:a16="http://schemas.microsoft.com/office/drawing/2014/main" id="{0D2669C2-B888-29C2-B1B2-088F0DEEE474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1704975"/>
            <a:ext cx="5186363" cy="3916363"/>
            <a:chOff x="186" y="1074"/>
            <a:chExt cx="3267" cy="2467"/>
          </a:xfrm>
        </p:grpSpPr>
        <p:pic>
          <p:nvPicPr>
            <p:cNvPr id="174088" name="Picture 5">
              <a:extLst>
                <a:ext uri="{FF2B5EF4-FFF2-40B4-BE49-F238E27FC236}">
                  <a16:creationId xmlns:a16="http://schemas.microsoft.com/office/drawing/2014/main" id="{739B32ED-1E49-CE57-41EB-916A9B5B5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1074"/>
              <a:ext cx="2467" cy="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089" name="Text Box 6">
              <a:extLst>
                <a:ext uri="{FF2B5EF4-FFF2-40B4-BE49-F238E27FC236}">
                  <a16:creationId xmlns:a16="http://schemas.microsoft.com/office/drawing/2014/main" id="{2D62EE91-EAA5-5C20-9073-EDDF10260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2904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  <a:latin typeface="Book Antiqua" panose="02040602050305030304" pitchFamily="18" charset="0"/>
                </a:rPr>
                <a:t>Gain=-1</a:t>
              </a:r>
            </a:p>
          </p:txBody>
        </p:sp>
      </p:grpSp>
      <p:sp>
        <p:nvSpPr>
          <p:cNvPr id="174086" name="Text Box 7">
            <a:extLst>
              <a:ext uri="{FF2B5EF4-FFF2-40B4-BE49-F238E27FC236}">
                <a16:creationId xmlns:a16="http://schemas.microsoft.com/office/drawing/2014/main" id="{EA5729C0-47F0-71ED-7101-BD4C1309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Reducing voltage improves gain</a:t>
            </a:r>
          </a:p>
        </p:txBody>
      </p:sp>
      <p:sp>
        <p:nvSpPr>
          <p:cNvPr id="174087" name="Text Box 8">
            <a:extLst>
              <a:ext uri="{FF2B5EF4-FFF2-40B4-BE49-F238E27FC236}">
                <a16:creationId xmlns:a16="http://schemas.microsoft.com/office/drawing/2014/main" id="{60B32123-3A35-BB84-D0AB-B6062ED65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670550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It is worse for very low power supply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55329F7-AFF7-CABD-D985-285B48D7B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RC Delay of the Interconnect and Inverter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BB779C84-EBA9-D608-619E-8B4AAFCCC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would like to calculate the parasitic R and C of the wire to estimate how much delay is in  the wire.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Delay is RC =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 addition we would like to estimate how much delay in the device (the  transistor).  This mean  we have to estimate the effective resistance of the transistor and the parasitic capacitance</a:t>
            </a:r>
          </a:p>
        </p:txBody>
      </p:sp>
      <p:sp>
        <p:nvSpPr>
          <p:cNvPr id="30723" name="Date Placeholder 3">
            <a:extLst>
              <a:ext uri="{FF2B5EF4-FFF2-40B4-BE49-F238E27FC236}">
                <a16:creationId xmlns:a16="http://schemas.microsoft.com/office/drawing/2014/main" id="{65B67151-24D1-DC45-491B-D6DFAD81AA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BF056C-3031-BC48-9C2C-B7E78D4751D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0C075C92-A1C4-9F92-C93A-01299D21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9741E0-3792-B240-8A6D-D03A4D21889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Date Placeholder 3">
            <a:extLst>
              <a:ext uri="{FF2B5EF4-FFF2-40B4-BE49-F238E27FC236}">
                <a16:creationId xmlns:a16="http://schemas.microsoft.com/office/drawing/2014/main" id="{673C0607-74D4-90AB-5EDE-2E6EDD0B0B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A0BE1-FEB1-AF49-8925-492D4D67EFD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76130" name="Slide Number Placeholder 5">
            <a:extLst>
              <a:ext uri="{FF2B5EF4-FFF2-40B4-BE49-F238E27FC236}">
                <a16:creationId xmlns:a16="http://schemas.microsoft.com/office/drawing/2014/main" id="{0583350E-7240-7CAE-C517-3C72D091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ECD76-DDD3-C149-B2AE-9D565613F9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44B86C39-CD23-A0BD-C5A0-30DADA26F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Scaling Power Supply</a:t>
            </a:r>
          </a:p>
        </p:txBody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EAA39CF6-D283-8462-880B-FFDE2F459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Reducing power supply  reduce power (good) how about the delay?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DC characteristics become sensitive to variations in the device parameters such as threshold voltage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Reducing supply voltage means reducing noise (internal noise) , circuit is more sensitive to external noise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Date Placeholder 2">
            <a:extLst>
              <a:ext uri="{FF2B5EF4-FFF2-40B4-BE49-F238E27FC236}">
                <a16:creationId xmlns:a16="http://schemas.microsoft.com/office/drawing/2014/main" id="{99CE1BE6-6195-43CC-53AD-852DAE9B10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E00A9-B4B9-9D46-86B3-1AE0297AB6D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78178" name="Slide Number Placeholder 4">
            <a:extLst>
              <a:ext uri="{FF2B5EF4-FFF2-40B4-BE49-F238E27FC236}">
                <a16:creationId xmlns:a16="http://schemas.microsoft.com/office/drawing/2014/main" id="{E595A991-1C2B-91D2-78FD-9E30F7D7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003906-09C7-4E48-968F-4E99E254BAC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96D81651-2452-415D-EA41-631372CA2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Impact of Process Variations</a:t>
            </a:r>
          </a:p>
        </p:txBody>
      </p:sp>
      <p:grpSp>
        <p:nvGrpSpPr>
          <p:cNvPr id="178180" name="Group 3">
            <a:extLst>
              <a:ext uri="{FF2B5EF4-FFF2-40B4-BE49-F238E27FC236}">
                <a16:creationId xmlns:a16="http://schemas.microsoft.com/office/drawing/2014/main" id="{EC08FBDF-024D-29C4-4334-DD70301BA6E5}"/>
              </a:ext>
            </a:extLst>
          </p:cNvPr>
          <p:cNvGrpSpPr>
            <a:grpSpLocks/>
          </p:cNvGrpSpPr>
          <p:nvPr/>
        </p:nvGrpSpPr>
        <p:grpSpPr bwMode="auto">
          <a:xfrm>
            <a:off x="1749425" y="1265238"/>
            <a:ext cx="4965700" cy="4637087"/>
            <a:chOff x="1118" y="1208"/>
            <a:chExt cx="3128" cy="2921"/>
          </a:xfrm>
        </p:grpSpPr>
        <p:sp>
          <p:nvSpPr>
            <p:cNvPr id="178181" name="Rectangle 4">
              <a:extLst>
                <a:ext uri="{FF2B5EF4-FFF2-40B4-BE49-F238E27FC236}">
                  <a16:creationId xmlns:a16="http://schemas.microsoft.com/office/drawing/2014/main" id="{F2FC93C7-68EE-35CC-AEB5-69E5580D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1267"/>
              <a:ext cx="2747" cy="2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182" name="Rectangle 5">
              <a:extLst>
                <a:ext uri="{FF2B5EF4-FFF2-40B4-BE49-F238E27FC236}">
                  <a16:creationId xmlns:a16="http://schemas.microsoft.com/office/drawing/2014/main" id="{965E9C92-6553-A230-FB8B-A2AAF0D75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1267"/>
              <a:ext cx="2747" cy="2505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8183" name="Line 6">
              <a:extLst>
                <a:ext uri="{FF2B5EF4-FFF2-40B4-BE49-F238E27FC236}">
                  <a16:creationId xmlns:a16="http://schemas.microsoft.com/office/drawing/2014/main" id="{DDB56C2B-26E0-B1E6-5F63-ABE05E433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274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4" name="Freeform 7">
              <a:extLst>
                <a:ext uri="{FF2B5EF4-FFF2-40B4-BE49-F238E27FC236}">
                  <a16:creationId xmlns:a16="http://schemas.microsoft.com/office/drawing/2014/main" id="{BB14278F-A809-DA69-F263-4205F9B68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0 w 433"/>
                <a:gd name="T1" fmla="*/ 2147483646 h 341"/>
                <a:gd name="T2" fmla="*/ 2147483646 w 433"/>
                <a:gd name="T3" fmla="*/ 2147483646 h 341"/>
                <a:gd name="T4" fmla="*/ 2147483646 w 433"/>
                <a:gd name="T5" fmla="*/ 0 h 341"/>
                <a:gd name="T6" fmla="*/ 0 60000 65536"/>
                <a:gd name="T7" fmla="*/ 0 60000 65536"/>
                <a:gd name="T8" fmla="*/ 0 60000 65536"/>
                <a:gd name="T9" fmla="*/ 0 w 433"/>
                <a:gd name="T10" fmla="*/ 0 h 341"/>
                <a:gd name="T11" fmla="*/ 433 w 433"/>
                <a:gd name="T12" fmla="*/ 341 h 3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5" name="Line 8">
              <a:extLst>
                <a:ext uri="{FF2B5EF4-FFF2-40B4-BE49-F238E27FC236}">
                  <a16:creationId xmlns:a16="http://schemas.microsoft.com/office/drawing/2014/main" id="{302F7710-A330-3EA0-0C68-36BDC75EC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1267"/>
              <a:ext cx="1" cy="2505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6" name="Line 9">
              <a:extLst>
                <a:ext uri="{FF2B5EF4-FFF2-40B4-BE49-F238E27FC236}">
                  <a16:creationId xmlns:a16="http://schemas.microsoft.com/office/drawing/2014/main" id="{7033F7F3-1DC2-9ABD-7E28-C14D58362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3772"/>
              <a:ext cx="274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7" name="Line 10">
              <a:extLst>
                <a:ext uri="{FF2B5EF4-FFF2-40B4-BE49-F238E27FC236}">
                  <a16:creationId xmlns:a16="http://schemas.microsoft.com/office/drawing/2014/main" id="{9BA9DB1F-506D-F1F8-64C4-009F42233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1267"/>
              <a:ext cx="1" cy="2505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8" name="Line 11">
              <a:extLst>
                <a:ext uri="{FF2B5EF4-FFF2-40B4-BE49-F238E27FC236}">
                  <a16:creationId xmlns:a16="http://schemas.microsoft.com/office/drawing/2014/main" id="{292F585B-BA9F-0C17-692C-1F584CE6C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9" name="Line 12">
              <a:extLst>
                <a:ext uri="{FF2B5EF4-FFF2-40B4-BE49-F238E27FC236}">
                  <a16:creationId xmlns:a16="http://schemas.microsoft.com/office/drawing/2014/main" id="{18EB1644-E7B8-492D-4B09-DC464AAE7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0" name="Rectangle 13">
              <a:extLst>
                <a:ext uri="{FF2B5EF4-FFF2-40B4-BE49-F238E27FC236}">
                  <a16:creationId xmlns:a16="http://schemas.microsoft.com/office/drawing/2014/main" id="{FDC01B5C-42FD-8CDF-A295-206CB5A3C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80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191" name="Line 14">
              <a:extLst>
                <a:ext uri="{FF2B5EF4-FFF2-40B4-BE49-F238E27FC236}">
                  <a16:creationId xmlns:a16="http://schemas.microsoft.com/office/drawing/2014/main" id="{351FDCE3-14FC-7C60-4C5D-67A00A6AE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9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2" name="Line 15">
              <a:extLst>
                <a:ext uri="{FF2B5EF4-FFF2-40B4-BE49-F238E27FC236}">
                  <a16:creationId xmlns:a16="http://schemas.microsoft.com/office/drawing/2014/main" id="{6AF7A7C9-31D8-A381-1382-997497677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3" name="Rectangle 16">
              <a:extLst>
                <a:ext uri="{FF2B5EF4-FFF2-40B4-BE49-F238E27FC236}">
                  <a16:creationId xmlns:a16="http://schemas.microsoft.com/office/drawing/2014/main" id="{3498616D-6D60-C3E7-4600-43420694A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" y="3801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194" name="Line 17">
              <a:extLst>
                <a:ext uri="{FF2B5EF4-FFF2-40B4-BE49-F238E27FC236}">
                  <a16:creationId xmlns:a16="http://schemas.microsoft.com/office/drawing/2014/main" id="{0DAEC49A-5CE6-E8ED-51BC-295D59662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5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5" name="Line 18">
              <a:extLst>
                <a:ext uri="{FF2B5EF4-FFF2-40B4-BE49-F238E27FC236}">
                  <a16:creationId xmlns:a16="http://schemas.microsoft.com/office/drawing/2014/main" id="{5B2D4CE6-2494-287B-56E9-F008DB8A4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5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6" name="Rectangle 19">
              <a:extLst>
                <a:ext uri="{FF2B5EF4-FFF2-40B4-BE49-F238E27FC236}">
                  <a16:creationId xmlns:a16="http://schemas.microsoft.com/office/drawing/2014/main" id="{8E49B0E4-B840-CA08-0FA4-9681300E5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380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197" name="Line 20">
              <a:extLst>
                <a:ext uri="{FF2B5EF4-FFF2-40B4-BE49-F238E27FC236}">
                  <a16:creationId xmlns:a16="http://schemas.microsoft.com/office/drawing/2014/main" id="{5998FFCE-7DE1-FE14-A80B-5786C4B81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7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8" name="Line 21">
              <a:extLst>
                <a:ext uri="{FF2B5EF4-FFF2-40B4-BE49-F238E27FC236}">
                  <a16:creationId xmlns:a16="http://schemas.microsoft.com/office/drawing/2014/main" id="{00DF9E92-3C9B-C40D-CD7D-6AAF196D4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9" name="Rectangle 22">
              <a:extLst>
                <a:ext uri="{FF2B5EF4-FFF2-40B4-BE49-F238E27FC236}">
                  <a16:creationId xmlns:a16="http://schemas.microsoft.com/office/drawing/2014/main" id="{F1D627AF-AF24-DF00-84E4-8A251C37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3801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00" name="Line 23">
              <a:extLst>
                <a:ext uri="{FF2B5EF4-FFF2-40B4-BE49-F238E27FC236}">
                  <a16:creationId xmlns:a16="http://schemas.microsoft.com/office/drawing/2014/main" id="{C511DA4D-4CE6-92A7-61BE-AA1A9D35C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2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1" name="Line 24">
              <a:extLst>
                <a:ext uri="{FF2B5EF4-FFF2-40B4-BE49-F238E27FC236}">
                  <a16:creationId xmlns:a16="http://schemas.microsoft.com/office/drawing/2014/main" id="{385ADA8B-F39B-2649-251F-0B3CBD69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2" name="Rectangle 25">
              <a:extLst>
                <a:ext uri="{FF2B5EF4-FFF2-40B4-BE49-F238E27FC236}">
                  <a16:creationId xmlns:a16="http://schemas.microsoft.com/office/drawing/2014/main" id="{527C0AE9-D79F-9E23-91F5-A947938FB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380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03" name="Line 26">
              <a:extLst>
                <a:ext uri="{FF2B5EF4-FFF2-40B4-BE49-F238E27FC236}">
                  <a16:creationId xmlns:a16="http://schemas.microsoft.com/office/drawing/2014/main" id="{B0DCCF74-CC12-5715-856D-7F487D78D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4" name="Line 27">
              <a:extLst>
                <a:ext uri="{FF2B5EF4-FFF2-40B4-BE49-F238E27FC236}">
                  <a16:creationId xmlns:a16="http://schemas.microsoft.com/office/drawing/2014/main" id="{8F4762B1-A133-A800-F35A-F07711D3E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5" name="Rectangle 28">
              <a:extLst>
                <a:ext uri="{FF2B5EF4-FFF2-40B4-BE49-F238E27FC236}">
                  <a16:creationId xmlns:a16="http://schemas.microsoft.com/office/drawing/2014/main" id="{7F3CBACD-F6D7-BDB7-1A54-95C0ACDD7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3801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06" name="Line 29">
              <a:extLst>
                <a:ext uri="{FF2B5EF4-FFF2-40B4-BE49-F238E27FC236}">
                  <a16:creationId xmlns:a16="http://schemas.microsoft.com/office/drawing/2014/main" id="{98AD548B-F55E-7902-FC39-22896B424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3772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7" name="Line 30">
              <a:extLst>
                <a:ext uri="{FF2B5EF4-FFF2-40B4-BE49-F238E27FC236}">
                  <a16:creationId xmlns:a16="http://schemas.microsoft.com/office/drawing/2014/main" id="{3BD359C5-4E8D-CB04-2241-4CA2B46C6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3772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8" name="Rectangle 31">
              <a:extLst>
                <a:ext uri="{FF2B5EF4-FFF2-40B4-BE49-F238E27FC236}">
                  <a16:creationId xmlns:a16="http://schemas.microsoft.com/office/drawing/2014/main" id="{E4B2B164-08B3-DD03-1D82-AAA879AD0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371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09" name="Line 32">
              <a:extLst>
                <a:ext uri="{FF2B5EF4-FFF2-40B4-BE49-F238E27FC236}">
                  <a16:creationId xmlns:a16="http://schemas.microsoft.com/office/drawing/2014/main" id="{79F30A84-1786-04A6-A024-4E95A88AE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3272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0" name="Line 33">
              <a:extLst>
                <a:ext uri="{FF2B5EF4-FFF2-40B4-BE49-F238E27FC236}">
                  <a16:creationId xmlns:a16="http://schemas.microsoft.com/office/drawing/2014/main" id="{F885D29B-4118-E8AA-6817-5F1631FDA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3272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1" name="Rectangle 34">
              <a:extLst>
                <a:ext uri="{FF2B5EF4-FFF2-40B4-BE49-F238E27FC236}">
                  <a16:creationId xmlns:a16="http://schemas.microsoft.com/office/drawing/2014/main" id="{E782D332-11AB-4822-D0BB-5C73E965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3214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12" name="Line 35">
              <a:extLst>
                <a:ext uri="{FF2B5EF4-FFF2-40B4-BE49-F238E27FC236}">
                  <a16:creationId xmlns:a16="http://schemas.microsoft.com/office/drawing/2014/main" id="{C2446EDA-DEF1-6E09-F26C-3DD83493D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2773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3" name="Line 36">
              <a:extLst>
                <a:ext uri="{FF2B5EF4-FFF2-40B4-BE49-F238E27FC236}">
                  <a16:creationId xmlns:a16="http://schemas.microsoft.com/office/drawing/2014/main" id="{05820696-FBF1-07A1-3D66-0BDDD5383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2773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4" name="Rectangle 37">
              <a:extLst>
                <a:ext uri="{FF2B5EF4-FFF2-40B4-BE49-F238E27FC236}">
                  <a16:creationId xmlns:a16="http://schemas.microsoft.com/office/drawing/2014/main" id="{8610D0BE-4D3E-3CD8-0C59-4069E69FC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2714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15" name="Line 38">
              <a:extLst>
                <a:ext uri="{FF2B5EF4-FFF2-40B4-BE49-F238E27FC236}">
                  <a16:creationId xmlns:a16="http://schemas.microsoft.com/office/drawing/2014/main" id="{1A971805-D18A-E736-D9B0-E2EFD1E9A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2266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6" name="Line 39">
              <a:extLst>
                <a:ext uri="{FF2B5EF4-FFF2-40B4-BE49-F238E27FC236}">
                  <a16:creationId xmlns:a16="http://schemas.microsoft.com/office/drawing/2014/main" id="{28053AC7-B30A-1DD4-600E-BDF1083AB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2266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7" name="Rectangle 40">
              <a:extLst>
                <a:ext uri="{FF2B5EF4-FFF2-40B4-BE49-F238E27FC236}">
                  <a16:creationId xmlns:a16="http://schemas.microsoft.com/office/drawing/2014/main" id="{4D440CDD-AE07-0B55-7746-3F0BF02BF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2207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18" name="Line 41">
              <a:extLst>
                <a:ext uri="{FF2B5EF4-FFF2-40B4-BE49-F238E27FC236}">
                  <a16:creationId xmlns:a16="http://schemas.microsoft.com/office/drawing/2014/main" id="{0D8B1B1E-029B-3ECE-BA76-23D9153B6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767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9" name="Line 42">
              <a:extLst>
                <a:ext uri="{FF2B5EF4-FFF2-40B4-BE49-F238E27FC236}">
                  <a16:creationId xmlns:a16="http://schemas.microsoft.com/office/drawing/2014/main" id="{64D436BD-D5BD-27AC-8579-99F3ED0BC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1767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0" name="Rectangle 43">
              <a:extLst>
                <a:ext uri="{FF2B5EF4-FFF2-40B4-BE49-F238E27FC236}">
                  <a16:creationId xmlns:a16="http://schemas.microsoft.com/office/drawing/2014/main" id="{4A9B2084-63B0-7682-B927-2CE996602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170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21" name="Line 44">
              <a:extLst>
                <a:ext uri="{FF2B5EF4-FFF2-40B4-BE49-F238E27FC236}">
                  <a16:creationId xmlns:a16="http://schemas.microsoft.com/office/drawing/2014/main" id="{DF5D7210-321C-6F3B-CBE9-E9BDD388C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2" name="Line 45">
              <a:extLst>
                <a:ext uri="{FF2B5EF4-FFF2-40B4-BE49-F238E27FC236}">
                  <a16:creationId xmlns:a16="http://schemas.microsoft.com/office/drawing/2014/main" id="{B58B741A-4881-E9CC-F85C-00DC4D743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1267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3" name="Rectangle 46">
              <a:extLst>
                <a:ext uri="{FF2B5EF4-FFF2-40B4-BE49-F238E27FC236}">
                  <a16:creationId xmlns:a16="http://schemas.microsoft.com/office/drawing/2014/main" id="{CDF21E2B-BDF2-9D97-81C9-8C4F95026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1208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24" name="Line 47">
              <a:extLst>
                <a:ext uri="{FF2B5EF4-FFF2-40B4-BE49-F238E27FC236}">
                  <a16:creationId xmlns:a16="http://schemas.microsoft.com/office/drawing/2014/main" id="{D86752B5-9E36-4CE1-7685-763C61A5E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274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5" name="Freeform 48">
              <a:extLst>
                <a:ext uri="{FF2B5EF4-FFF2-40B4-BE49-F238E27FC236}">
                  <a16:creationId xmlns:a16="http://schemas.microsoft.com/office/drawing/2014/main" id="{696BC56F-C0AA-FAE9-899A-2FAA832AE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0 w 433"/>
                <a:gd name="T1" fmla="*/ 2147483646 h 341"/>
                <a:gd name="T2" fmla="*/ 2147483646 w 433"/>
                <a:gd name="T3" fmla="*/ 2147483646 h 341"/>
                <a:gd name="T4" fmla="*/ 2147483646 w 433"/>
                <a:gd name="T5" fmla="*/ 0 h 341"/>
                <a:gd name="T6" fmla="*/ 0 60000 65536"/>
                <a:gd name="T7" fmla="*/ 0 60000 65536"/>
                <a:gd name="T8" fmla="*/ 0 60000 65536"/>
                <a:gd name="T9" fmla="*/ 0 w 433"/>
                <a:gd name="T10" fmla="*/ 0 h 341"/>
                <a:gd name="T11" fmla="*/ 433 w 433"/>
                <a:gd name="T12" fmla="*/ 341 h 3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6" name="Line 49">
              <a:extLst>
                <a:ext uri="{FF2B5EF4-FFF2-40B4-BE49-F238E27FC236}">
                  <a16:creationId xmlns:a16="http://schemas.microsoft.com/office/drawing/2014/main" id="{03E14CAC-91B7-8269-5A5C-F82A463D4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1267"/>
              <a:ext cx="1" cy="2505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7" name="Freeform 50">
              <a:extLst>
                <a:ext uri="{FF2B5EF4-FFF2-40B4-BE49-F238E27FC236}">
                  <a16:creationId xmlns:a16="http://schemas.microsoft.com/office/drawing/2014/main" id="{A8E2F4FC-C6F2-F03E-3DBD-253A9C9D3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26 w 2747"/>
                <a:gd name="T1" fmla="*/ 0 h 2505"/>
                <a:gd name="T2" fmla="*/ 83 w 2747"/>
                <a:gd name="T3" fmla="*/ 0 h 2505"/>
                <a:gd name="T4" fmla="*/ 140 w 2747"/>
                <a:gd name="T5" fmla="*/ 0 h 2505"/>
                <a:gd name="T6" fmla="*/ 190 w 2747"/>
                <a:gd name="T7" fmla="*/ 0 h 2505"/>
                <a:gd name="T8" fmla="*/ 248 w 2747"/>
                <a:gd name="T9" fmla="*/ 0 h 2505"/>
                <a:gd name="T10" fmla="*/ 305 w 2747"/>
                <a:gd name="T11" fmla="*/ 0 h 2505"/>
                <a:gd name="T12" fmla="*/ 355 w 2747"/>
                <a:gd name="T13" fmla="*/ 0 h 2505"/>
                <a:gd name="T14" fmla="*/ 413 w 2747"/>
                <a:gd name="T15" fmla="*/ 0 h 2505"/>
                <a:gd name="T16" fmla="*/ 470 w 2747"/>
                <a:gd name="T17" fmla="*/ 0 h 2505"/>
                <a:gd name="T18" fmla="*/ 520 w 2747"/>
                <a:gd name="T19" fmla="*/ 0 h 2505"/>
                <a:gd name="T20" fmla="*/ 578 w 2747"/>
                <a:gd name="T21" fmla="*/ 7 h 2505"/>
                <a:gd name="T22" fmla="*/ 635 w 2747"/>
                <a:gd name="T23" fmla="*/ 15 h 2505"/>
                <a:gd name="T24" fmla="*/ 685 w 2747"/>
                <a:gd name="T25" fmla="*/ 22 h 2505"/>
                <a:gd name="T26" fmla="*/ 742 w 2747"/>
                <a:gd name="T27" fmla="*/ 37 h 2505"/>
                <a:gd name="T28" fmla="*/ 800 w 2747"/>
                <a:gd name="T29" fmla="*/ 51 h 2505"/>
                <a:gd name="T30" fmla="*/ 850 w 2747"/>
                <a:gd name="T31" fmla="*/ 74 h 2505"/>
                <a:gd name="T32" fmla="*/ 907 w 2747"/>
                <a:gd name="T33" fmla="*/ 96 h 2505"/>
                <a:gd name="T34" fmla="*/ 965 w 2747"/>
                <a:gd name="T35" fmla="*/ 125 h 2505"/>
                <a:gd name="T36" fmla="*/ 1015 w 2747"/>
                <a:gd name="T37" fmla="*/ 154 h 2505"/>
                <a:gd name="T38" fmla="*/ 1072 w 2747"/>
                <a:gd name="T39" fmla="*/ 198 h 2505"/>
                <a:gd name="T40" fmla="*/ 1130 w 2747"/>
                <a:gd name="T41" fmla="*/ 242 h 2505"/>
                <a:gd name="T42" fmla="*/ 1180 w 2747"/>
                <a:gd name="T43" fmla="*/ 301 h 2505"/>
                <a:gd name="T44" fmla="*/ 1237 w 2747"/>
                <a:gd name="T45" fmla="*/ 382 h 2505"/>
                <a:gd name="T46" fmla="*/ 1294 w 2747"/>
                <a:gd name="T47" fmla="*/ 522 h 2505"/>
                <a:gd name="T48" fmla="*/ 1345 w 2747"/>
                <a:gd name="T49" fmla="*/ 904 h 2505"/>
                <a:gd name="T50" fmla="*/ 1402 w 2747"/>
                <a:gd name="T51" fmla="*/ 1675 h 2505"/>
                <a:gd name="T52" fmla="*/ 1453 w 2747"/>
                <a:gd name="T53" fmla="*/ 2079 h 2505"/>
                <a:gd name="T54" fmla="*/ 1510 w 2747"/>
                <a:gd name="T55" fmla="*/ 2211 h 2505"/>
                <a:gd name="T56" fmla="*/ 1567 w 2747"/>
                <a:gd name="T57" fmla="*/ 2284 h 2505"/>
                <a:gd name="T58" fmla="*/ 1618 w 2747"/>
                <a:gd name="T59" fmla="*/ 2328 h 2505"/>
                <a:gd name="T60" fmla="*/ 1675 w 2747"/>
                <a:gd name="T61" fmla="*/ 2373 h 2505"/>
                <a:gd name="T62" fmla="*/ 1732 w 2747"/>
                <a:gd name="T63" fmla="*/ 2402 h 2505"/>
                <a:gd name="T64" fmla="*/ 1783 w 2747"/>
                <a:gd name="T65" fmla="*/ 2424 h 2505"/>
                <a:gd name="T66" fmla="*/ 1840 w 2747"/>
                <a:gd name="T67" fmla="*/ 2446 h 2505"/>
                <a:gd name="T68" fmla="*/ 1897 w 2747"/>
                <a:gd name="T69" fmla="*/ 2461 h 2505"/>
                <a:gd name="T70" fmla="*/ 1948 w 2747"/>
                <a:gd name="T71" fmla="*/ 2475 h 2505"/>
                <a:gd name="T72" fmla="*/ 2005 w 2747"/>
                <a:gd name="T73" fmla="*/ 2483 h 2505"/>
                <a:gd name="T74" fmla="*/ 2062 w 2747"/>
                <a:gd name="T75" fmla="*/ 2490 h 2505"/>
                <a:gd name="T76" fmla="*/ 2113 w 2747"/>
                <a:gd name="T77" fmla="*/ 2497 h 2505"/>
                <a:gd name="T78" fmla="*/ 2170 w 2747"/>
                <a:gd name="T79" fmla="*/ 2505 h 2505"/>
                <a:gd name="T80" fmla="*/ 2227 w 2747"/>
                <a:gd name="T81" fmla="*/ 2505 h 2505"/>
                <a:gd name="T82" fmla="*/ 2278 w 2747"/>
                <a:gd name="T83" fmla="*/ 2505 h 2505"/>
                <a:gd name="T84" fmla="*/ 2335 w 2747"/>
                <a:gd name="T85" fmla="*/ 2505 h 2505"/>
                <a:gd name="T86" fmla="*/ 2392 w 2747"/>
                <a:gd name="T87" fmla="*/ 2505 h 2505"/>
                <a:gd name="T88" fmla="*/ 2443 w 2747"/>
                <a:gd name="T89" fmla="*/ 2505 h 2505"/>
                <a:gd name="T90" fmla="*/ 2500 w 2747"/>
                <a:gd name="T91" fmla="*/ 2505 h 2505"/>
                <a:gd name="T92" fmla="*/ 2557 w 2747"/>
                <a:gd name="T93" fmla="*/ 2505 h 2505"/>
                <a:gd name="T94" fmla="*/ 2608 w 2747"/>
                <a:gd name="T95" fmla="*/ 2505 h 2505"/>
                <a:gd name="T96" fmla="*/ 2665 w 2747"/>
                <a:gd name="T97" fmla="*/ 2505 h 2505"/>
                <a:gd name="T98" fmla="*/ 2722 w 2747"/>
                <a:gd name="T99" fmla="*/ 2505 h 25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47"/>
                <a:gd name="T151" fmla="*/ 0 h 2505"/>
                <a:gd name="T152" fmla="*/ 2747 w 2747"/>
                <a:gd name="T153" fmla="*/ 2505 h 25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47" h="2505">
                  <a:moveTo>
                    <a:pt x="0" y="0"/>
                  </a:moveTo>
                  <a:lnTo>
                    <a:pt x="26" y="0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08" y="0"/>
                  </a:lnTo>
                  <a:lnTo>
                    <a:pt x="140" y="0"/>
                  </a:lnTo>
                  <a:lnTo>
                    <a:pt x="165" y="0"/>
                  </a:lnTo>
                  <a:lnTo>
                    <a:pt x="190" y="0"/>
                  </a:lnTo>
                  <a:lnTo>
                    <a:pt x="222" y="0"/>
                  </a:lnTo>
                  <a:lnTo>
                    <a:pt x="248" y="0"/>
                  </a:lnTo>
                  <a:lnTo>
                    <a:pt x="273" y="0"/>
                  </a:lnTo>
                  <a:lnTo>
                    <a:pt x="305" y="0"/>
                  </a:lnTo>
                  <a:lnTo>
                    <a:pt x="330" y="0"/>
                  </a:lnTo>
                  <a:lnTo>
                    <a:pt x="355" y="0"/>
                  </a:lnTo>
                  <a:lnTo>
                    <a:pt x="387" y="0"/>
                  </a:lnTo>
                  <a:lnTo>
                    <a:pt x="413" y="0"/>
                  </a:lnTo>
                  <a:lnTo>
                    <a:pt x="438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20" y="0"/>
                  </a:lnTo>
                  <a:lnTo>
                    <a:pt x="552" y="7"/>
                  </a:lnTo>
                  <a:lnTo>
                    <a:pt x="578" y="7"/>
                  </a:lnTo>
                  <a:lnTo>
                    <a:pt x="603" y="7"/>
                  </a:lnTo>
                  <a:lnTo>
                    <a:pt x="635" y="15"/>
                  </a:lnTo>
                  <a:lnTo>
                    <a:pt x="660" y="15"/>
                  </a:lnTo>
                  <a:lnTo>
                    <a:pt x="685" y="22"/>
                  </a:lnTo>
                  <a:lnTo>
                    <a:pt x="717" y="29"/>
                  </a:lnTo>
                  <a:lnTo>
                    <a:pt x="742" y="37"/>
                  </a:lnTo>
                  <a:lnTo>
                    <a:pt x="768" y="44"/>
                  </a:lnTo>
                  <a:lnTo>
                    <a:pt x="800" y="51"/>
                  </a:lnTo>
                  <a:lnTo>
                    <a:pt x="825" y="66"/>
                  </a:lnTo>
                  <a:lnTo>
                    <a:pt x="850" y="74"/>
                  </a:lnTo>
                  <a:lnTo>
                    <a:pt x="882" y="88"/>
                  </a:lnTo>
                  <a:lnTo>
                    <a:pt x="907" y="96"/>
                  </a:lnTo>
                  <a:lnTo>
                    <a:pt x="933" y="110"/>
                  </a:lnTo>
                  <a:lnTo>
                    <a:pt x="965" y="125"/>
                  </a:lnTo>
                  <a:lnTo>
                    <a:pt x="990" y="140"/>
                  </a:lnTo>
                  <a:lnTo>
                    <a:pt x="1015" y="154"/>
                  </a:lnTo>
                  <a:lnTo>
                    <a:pt x="1047" y="176"/>
                  </a:lnTo>
                  <a:lnTo>
                    <a:pt x="1072" y="198"/>
                  </a:lnTo>
                  <a:lnTo>
                    <a:pt x="1098" y="220"/>
                  </a:lnTo>
                  <a:lnTo>
                    <a:pt x="1130" y="242"/>
                  </a:lnTo>
                  <a:lnTo>
                    <a:pt x="1155" y="272"/>
                  </a:lnTo>
                  <a:lnTo>
                    <a:pt x="1180" y="301"/>
                  </a:lnTo>
                  <a:lnTo>
                    <a:pt x="1212" y="338"/>
                  </a:lnTo>
                  <a:lnTo>
                    <a:pt x="1237" y="382"/>
                  </a:lnTo>
                  <a:lnTo>
                    <a:pt x="1263" y="433"/>
                  </a:lnTo>
                  <a:lnTo>
                    <a:pt x="1294" y="522"/>
                  </a:lnTo>
                  <a:lnTo>
                    <a:pt x="1320" y="661"/>
                  </a:lnTo>
                  <a:lnTo>
                    <a:pt x="1345" y="904"/>
                  </a:lnTo>
                  <a:lnTo>
                    <a:pt x="1377" y="1256"/>
                  </a:lnTo>
                  <a:lnTo>
                    <a:pt x="1402" y="1675"/>
                  </a:lnTo>
                  <a:lnTo>
                    <a:pt x="1428" y="1947"/>
                  </a:lnTo>
                  <a:lnTo>
                    <a:pt x="1453" y="2079"/>
                  </a:lnTo>
                  <a:lnTo>
                    <a:pt x="1485" y="2160"/>
                  </a:lnTo>
                  <a:lnTo>
                    <a:pt x="1510" y="2211"/>
                  </a:lnTo>
                  <a:lnTo>
                    <a:pt x="1536" y="2248"/>
                  </a:lnTo>
                  <a:lnTo>
                    <a:pt x="1567" y="2284"/>
                  </a:lnTo>
                  <a:lnTo>
                    <a:pt x="1593" y="2306"/>
                  </a:lnTo>
                  <a:lnTo>
                    <a:pt x="1618" y="2328"/>
                  </a:lnTo>
                  <a:lnTo>
                    <a:pt x="1650" y="2351"/>
                  </a:lnTo>
                  <a:lnTo>
                    <a:pt x="1675" y="2373"/>
                  </a:lnTo>
                  <a:lnTo>
                    <a:pt x="1701" y="2387"/>
                  </a:lnTo>
                  <a:lnTo>
                    <a:pt x="1732" y="2402"/>
                  </a:lnTo>
                  <a:lnTo>
                    <a:pt x="1758" y="2409"/>
                  </a:lnTo>
                  <a:lnTo>
                    <a:pt x="1783" y="2424"/>
                  </a:lnTo>
                  <a:lnTo>
                    <a:pt x="1815" y="2431"/>
                  </a:lnTo>
                  <a:lnTo>
                    <a:pt x="1840" y="2446"/>
                  </a:lnTo>
                  <a:lnTo>
                    <a:pt x="1865" y="2453"/>
                  </a:lnTo>
                  <a:lnTo>
                    <a:pt x="1897" y="2461"/>
                  </a:lnTo>
                  <a:lnTo>
                    <a:pt x="1923" y="2468"/>
                  </a:lnTo>
                  <a:lnTo>
                    <a:pt x="1948" y="2475"/>
                  </a:lnTo>
                  <a:lnTo>
                    <a:pt x="1980" y="2475"/>
                  </a:lnTo>
                  <a:lnTo>
                    <a:pt x="2005" y="2483"/>
                  </a:lnTo>
                  <a:lnTo>
                    <a:pt x="2030" y="2490"/>
                  </a:lnTo>
                  <a:lnTo>
                    <a:pt x="2062" y="2490"/>
                  </a:lnTo>
                  <a:lnTo>
                    <a:pt x="2088" y="2497"/>
                  </a:lnTo>
                  <a:lnTo>
                    <a:pt x="2113" y="2497"/>
                  </a:lnTo>
                  <a:lnTo>
                    <a:pt x="2145" y="2497"/>
                  </a:lnTo>
                  <a:lnTo>
                    <a:pt x="2170" y="2505"/>
                  </a:lnTo>
                  <a:lnTo>
                    <a:pt x="2195" y="2505"/>
                  </a:lnTo>
                  <a:lnTo>
                    <a:pt x="2227" y="2505"/>
                  </a:lnTo>
                  <a:lnTo>
                    <a:pt x="2253" y="2505"/>
                  </a:lnTo>
                  <a:lnTo>
                    <a:pt x="2278" y="2505"/>
                  </a:lnTo>
                  <a:lnTo>
                    <a:pt x="2310" y="2505"/>
                  </a:lnTo>
                  <a:lnTo>
                    <a:pt x="2335" y="2505"/>
                  </a:lnTo>
                  <a:lnTo>
                    <a:pt x="2360" y="2505"/>
                  </a:lnTo>
                  <a:lnTo>
                    <a:pt x="2392" y="2505"/>
                  </a:lnTo>
                  <a:lnTo>
                    <a:pt x="2417" y="2505"/>
                  </a:lnTo>
                  <a:lnTo>
                    <a:pt x="2443" y="2505"/>
                  </a:lnTo>
                  <a:lnTo>
                    <a:pt x="2475" y="2505"/>
                  </a:lnTo>
                  <a:lnTo>
                    <a:pt x="2500" y="2505"/>
                  </a:lnTo>
                  <a:lnTo>
                    <a:pt x="2525" y="2505"/>
                  </a:lnTo>
                  <a:lnTo>
                    <a:pt x="2557" y="2505"/>
                  </a:lnTo>
                  <a:lnTo>
                    <a:pt x="2582" y="2505"/>
                  </a:lnTo>
                  <a:lnTo>
                    <a:pt x="2608" y="2505"/>
                  </a:lnTo>
                  <a:lnTo>
                    <a:pt x="2640" y="2505"/>
                  </a:lnTo>
                  <a:lnTo>
                    <a:pt x="2665" y="2505"/>
                  </a:lnTo>
                  <a:lnTo>
                    <a:pt x="2690" y="2505"/>
                  </a:lnTo>
                  <a:lnTo>
                    <a:pt x="2722" y="2505"/>
                  </a:lnTo>
                  <a:lnTo>
                    <a:pt x="2747" y="250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8" name="Freeform 51">
              <a:extLst>
                <a:ext uri="{FF2B5EF4-FFF2-40B4-BE49-F238E27FC236}">
                  <a16:creationId xmlns:a16="http://schemas.microsoft.com/office/drawing/2014/main" id="{720139CD-0857-9368-0E5E-4AE7B5431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26 w 2747"/>
                <a:gd name="T1" fmla="*/ 0 h 2505"/>
                <a:gd name="T2" fmla="*/ 83 w 2747"/>
                <a:gd name="T3" fmla="*/ 0 h 2505"/>
                <a:gd name="T4" fmla="*/ 140 w 2747"/>
                <a:gd name="T5" fmla="*/ 0 h 2505"/>
                <a:gd name="T6" fmla="*/ 190 w 2747"/>
                <a:gd name="T7" fmla="*/ 0 h 2505"/>
                <a:gd name="T8" fmla="*/ 248 w 2747"/>
                <a:gd name="T9" fmla="*/ 0 h 2505"/>
                <a:gd name="T10" fmla="*/ 305 w 2747"/>
                <a:gd name="T11" fmla="*/ 0 h 2505"/>
                <a:gd name="T12" fmla="*/ 355 w 2747"/>
                <a:gd name="T13" fmla="*/ 0 h 2505"/>
                <a:gd name="T14" fmla="*/ 413 w 2747"/>
                <a:gd name="T15" fmla="*/ 0 h 2505"/>
                <a:gd name="T16" fmla="*/ 470 w 2747"/>
                <a:gd name="T17" fmla="*/ 0 h 2505"/>
                <a:gd name="T18" fmla="*/ 520 w 2747"/>
                <a:gd name="T19" fmla="*/ 7 h 2505"/>
                <a:gd name="T20" fmla="*/ 578 w 2747"/>
                <a:gd name="T21" fmla="*/ 15 h 2505"/>
                <a:gd name="T22" fmla="*/ 635 w 2747"/>
                <a:gd name="T23" fmla="*/ 29 h 2505"/>
                <a:gd name="T24" fmla="*/ 685 w 2747"/>
                <a:gd name="T25" fmla="*/ 44 h 2505"/>
                <a:gd name="T26" fmla="*/ 742 w 2747"/>
                <a:gd name="T27" fmla="*/ 59 h 2505"/>
                <a:gd name="T28" fmla="*/ 800 w 2747"/>
                <a:gd name="T29" fmla="*/ 81 h 2505"/>
                <a:gd name="T30" fmla="*/ 850 w 2747"/>
                <a:gd name="T31" fmla="*/ 103 h 2505"/>
                <a:gd name="T32" fmla="*/ 907 w 2747"/>
                <a:gd name="T33" fmla="*/ 132 h 2505"/>
                <a:gd name="T34" fmla="*/ 965 w 2747"/>
                <a:gd name="T35" fmla="*/ 169 h 2505"/>
                <a:gd name="T36" fmla="*/ 1015 w 2747"/>
                <a:gd name="T37" fmla="*/ 206 h 2505"/>
                <a:gd name="T38" fmla="*/ 1072 w 2747"/>
                <a:gd name="T39" fmla="*/ 257 h 2505"/>
                <a:gd name="T40" fmla="*/ 1130 w 2747"/>
                <a:gd name="T41" fmla="*/ 316 h 2505"/>
                <a:gd name="T42" fmla="*/ 1180 w 2747"/>
                <a:gd name="T43" fmla="*/ 411 h 2505"/>
                <a:gd name="T44" fmla="*/ 1237 w 2747"/>
                <a:gd name="T45" fmla="*/ 588 h 2505"/>
                <a:gd name="T46" fmla="*/ 1294 w 2747"/>
                <a:gd name="T47" fmla="*/ 1080 h 2505"/>
                <a:gd name="T48" fmla="*/ 1345 w 2747"/>
                <a:gd name="T49" fmla="*/ 1844 h 2505"/>
                <a:gd name="T50" fmla="*/ 1402 w 2747"/>
                <a:gd name="T51" fmla="*/ 2123 h 2505"/>
                <a:gd name="T52" fmla="*/ 1453 w 2747"/>
                <a:gd name="T53" fmla="*/ 2233 h 2505"/>
                <a:gd name="T54" fmla="*/ 1510 w 2747"/>
                <a:gd name="T55" fmla="*/ 2299 h 2505"/>
                <a:gd name="T56" fmla="*/ 1567 w 2747"/>
                <a:gd name="T57" fmla="*/ 2343 h 2505"/>
                <a:gd name="T58" fmla="*/ 1618 w 2747"/>
                <a:gd name="T59" fmla="*/ 2380 h 2505"/>
                <a:gd name="T60" fmla="*/ 1675 w 2747"/>
                <a:gd name="T61" fmla="*/ 2409 h 2505"/>
                <a:gd name="T62" fmla="*/ 1732 w 2747"/>
                <a:gd name="T63" fmla="*/ 2431 h 2505"/>
                <a:gd name="T64" fmla="*/ 1783 w 2747"/>
                <a:gd name="T65" fmla="*/ 2446 h 2505"/>
                <a:gd name="T66" fmla="*/ 1840 w 2747"/>
                <a:gd name="T67" fmla="*/ 2461 h 2505"/>
                <a:gd name="T68" fmla="*/ 1897 w 2747"/>
                <a:gd name="T69" fmla="*/ 2475 h 2505"/>
                <a:gd name="T70" fmla="*/ 1948 w 2747"/>
                <a:gd name="T71" fmla="*/ 2483 h 2505"/>
                <a:gd name="T72" fmla="*/ 2005 w 2747"/>
                <a:gd name="T73" fmla="*/ 2490 h 2505"/>
                <a:gd name="T74" fmla="*/ 2062 w 2747"/>
                <a:gd name="T75" fmla="*/ 2497 h 2505"/>
                <a:gd name="T76" fmla="*/ 2113 w 2747"/>
                <a:gd name="T77" fmla="*/ 2505 h 2505"/>
                <a:gd name="T78" fmla="*/ 2170 w 2747"/>
                <a:gd name="T79" fmla="*/ 2505 h 2505"/>
                <a:gd name="T80" fmla="*/ 2227 w 2747"/>
                <a:gd name="T81" fmla="*/ 2505 h 2505"/>
                <a:gd name="T82" fmla="*/ 2278 w 2747"/>
                <a:gd name="T83" fmla="*/ 2505 h 2505"/>
                <a:gd name="T84" fmla="*/ 2335 w 2747"/>
                <a:gd name="T85" fmla="*/ 2505 h 2505"/>
                <a:gd name="T86" fmla="*/ 2392 w 2747"/>
                <a:gd name="T87" fmla="*/ 2505 h 2505"/>
                <a:gd name="T88" fmla="*/ 2443 w 2747"/>
                <a:gd name="T89" fmla="*/ 2505 h 2505"/>
                <a:gd name="T90" fmla="*/ 2500 w 2747"/>
                <a:gd name="T91" fmla="*/ 2505 h 2505"/>
                <a:gd name="T92" fmla="*/ 2557 w 2747"/>
                <a:gd name="T93" fmla="*/ 2505 h 2505"/>
                <a:gd name="T94" fmla="*/ 2608 w 2747"/>
                <a:gd name="T95" fmla="*/ 2505 h 2505"/>
                <a:gd name="T96" fmla="*/ 2665 w 2747"/>
                <a:gd name="T97" fmla="*/ 2505 h 2505"/>
                <a:gd name="T98" fmla="*/ 2722 w 2747"/>
                <a:gd name="T99" fmla="*/ 2505 h 25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47"/>
                <a:gd name="T151" fmla="*/ 0 h 2505"/>
                <a:gd name="T152" fmla="*/ 2747 w 2747"/>
                <a:gd name="T153" fmla="*/ 2505 h 25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47" h="2505">
                  <a:moveTo>
                    <a:pt x="0" y="0"/>
                  </a:moveTo>
                  <a:lnTo>
                    <a:pt x="26" y="0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08" y="0"/>
                  </a:lnTo>
                  <a:lnTo>
                    <a:pt x="140" y="0"/>
                  </a:lnTo>
                  <a:lnTo>
                    <a:pt x="165" y="0"/>
                  </a:lnTo>
                  <a:lnTo>
                    <a:pt x="190" y="0"/>
                  </a:lnTo>
                  <a:lnTo>
                    <a:pt x="222" y="0"/>
                  </a:lnTo>
                  <a:lnTo>
                    <a:pt x="248" y="0"/>
                  </a:lnTo>
                  <a:lnTo>
                    <a:pt x="273" y="0"/>
                  </a:lnTo>
                  <a:lnTo>
                    <a:pt x="305" y="0"/>
                  </a:lnTo>
                  <a:lnTo>
                    <a:pt x="330" y="0"/>
                  </a:lnTo>
                  <a:lnTo>
                    <a:pt x="355" y="0"/>
                  </a:lnTo>
                  <a:lnTo>
                    <a:pt x="387" y="0"/>
                  </a:lnTo>
                  <a:lnTo>
                    <a:pt x="413" y="0"/>
                  </a:lnTo>
                  <a:lnTo>
                    <a:pt x="438" y="0"/>
                  </a:lnTo>
                  <a:lnTo>
                    <a:pt x="470" y="0"/>
                  </a:lnTo>
                  <a:lnTo>
                    <a:pt x="495" y="7"/>
                  </a:lnTo>
                  <a:lnTo>
                    <a:pt x="520" y="7"/>
                  </a:lnTo>
                  <a:lnTo>
                    <a:pt x="552" y="15"/>
                  </a:lnTo>
                  <a:lnTo>
                    <a:pt x="578" y="15"/>
                  </a:lnTo>
                  <a:lnTo>
                    <a:pt x="603" y="22"/>
                  </a:lnTo>
                  <a:lnTo>
                    <a:pt x="635" y="29"/>
                  </a:lnTo>
                  <a:lnTo>
                    <a:pt x="660" y="37"/>
                  </a:lnTo>
                  <a:lnTo>
                    <a:pt x="685" y="44"/>
                  </a:lnTo>
                  <a:lnTo>
                    <a:pt x="717" y="51"/>
                  </a:lnTo>
                  <a:lnTo>
                    <a:pt x="742" y="59"/>
                  </a:lnTo>
                  <a:lnTo>
                    <a:pt x="768" y="66"/>
                  </a:lnTo>
                  <a:lnTo>
                    <a:pt x="800" y="81"/>
                  </a:lnTo>
                  <a:lnTo>
                    <a:pt x="825" y="96"/>
                  </a:lnTo>
                  <a:lnTo>
                    <a:pt x="850" y="103"/>
                  </a:lnTo>
                  <a:lnTo>
                    <a:pt x="882" y="118"/>
                  </a:lnTo>
                  <a:lnTo>
                    <a:pt x="907" y="132"/>
                  </a:lnTo>
                  <a:lnTo>
                    <a:pt x="933" y="147"/>
                  </a:lnTo>
                  <a:lnTo>
                    <a:pt x="965" y="169"/>
                  </a:lnTo>
                  <a:lnTo>
                    <a:pt x="990" y="184"/>
                  </a:lnTo>
                  <a:lnTo>
                    <a:pt x="1015" y="206"/>
                  </a:lnTo>
                  <a:lnTo>
                    <a:pt x="1047" y="228"/>
                  </a:lnTo>
                  <a:lnTo>
                    <a:pt x="1072" y="257"/>
                  </a:lnTo>
                  <a:lnTo>
                    <a:pt x="1098" y="287"/>
                  </a:lnTo>
                  <a:lnTo>
                    <a:pt x="1130" y="316"/>
                  </a:lnTo>
                  <a:lnTo>
                    <a:pt x="1155" y="360"/>
                  </a:lnTo>
                  <a:lnTo>
                    <a:pt x="1180" y="411"/>
                  </a:lnTo>
                  <a:lnTo>
                    <a:pt x="1212" y="477"/>
                  </a:lnTo>
                  <a:lnTo>
                    <a:pt x="1237" y="588"/>
                  </a:lnTo>
                  <a:lnTo>
                    <a:pt x="1263" y="779"/>
                  </a:lnTo>
                  <a:lnTo>
                    <a:pt x="1294" y="1080"/>
                  </a:lnTo>
                  <a:lnTo>
                    <a:pt x="1320" y="1484"/>
                  </a:lnTo>
                  <a:lnTo>
                    <a:pt x="1345" y="1844"/>
                  </a:lnTo>
                  <a:lnTo>
                    <a:pt x="1377" y="2035"/>
                  </a:lnTo>
                  <a:lnTo>
                    <a:pt x="1402" y="2123"/>
                  </a:lnTo>
                  <a:lnTo>
                    <a:pt x="1428" y="2189"/>
                  </a:lnTo>
                  <a:lnTo>
                    <a:pt x="1453" y="2233"/>
                  </a:lnTo>
                  <a:lnTo>
                    <a:pt x="1485" y="2270"/>
                  </a:lnTo>
                  <a:lnTo>
                    <a:pt x="1510" y="2299"/>
                  </a:lnTo>
                  <a:lnTo>
                    <a:pt x="1536" y="2321"/>
                  </a:lnTo>
                  <a:lnTo>
                    <a:pt x="1567" y="2343"/>
                  </a:lnTo>
                  <a:lnTo>
                    <a:pt x="1593" y="2365"/>
                  </a:lnTo>
                  <a:lnTo>
                    <a:pt x="1618" y="2380"/>
                  </a:lnTo>
                  <a:lnTo>
                    <a:pt x="1650" y="2395"/>
                  </a:lnTo>
                  <a:lnTo>
                    <a:pt x="1675" y="2409"/>
                  </a:lnTo>
                  <a:lnTo>
                    <a:pt x="1701" y="2417"/>
                  </a:lnTo>
                  <a:lnTo>
                    <a:pt x="1732" y="2431"/>
                  </a:lnTo>
                  <a:lnTo>
                    <a:pt x="1758" y="2439"/>
                  </a:lnTo>
                  <a:lnTo>
                    <a:pt x="1783" y="2446"/>
                  </a:lnTo>
                  <a:lnTo>
                    <a:pt x="1815" y="2453"/>
                  </a:lnTo>
                  <a:lnTo>
                    <a:pt x="1840" y="2461"/>
                  </a:lnTo>
                  <a:lnTo>
                    <a:pt x="1865" y="2468"/>
                  </a:lnTo>
                  <a:lnTo>
                    <a:pt x="1897" y="2475"/>
                  </a:lnTo>
                  <a:lnTo>
                    <a:pt x="1923" y="2483"/>
                  </a:lnTo>
                  <a:lnTo>
                    <a:pt x="1948" y="2483"/>
                  </a:lnTo>
                  <a:lnTo>
                    <a:pt x="1980" y="2490"/>
                  </a:lnTo>
                  <a:lnTo>
                    <a:pt x="2005" y="2490"/>
                  </a:lnTo>
                  <a:lnTo>
                    <a:pt x="2030" y="2497"/>
                  </a:lnTo>
                  <a:lnTo>
                    <a:pt x="2062" y="2497"/>
                  </a:lnTo>
                  <a:lnTo>
                    <a:pt x="2088" y="2497"/>
                  </a:lnTo>
                  <a:lnTo>
                    <a:pt x="2113" y="2505"/>
                  </a:lnTo>
                  <a:lnTo>
                    <a:pt x="2145" y="2505"/>
                  </a:lnTo>
                  <a:lnTo>
                    <a:pt x="2170" y="2505"/>
                  </a:lnTo>
                  <a:lnTo>
                    <a:pt x="2195" y="2505"/>
                  </a:lnTo>
                  <a:lnTo>
                    <a:pt x="2227" y="2505"/>
                  </a:lnTo>
                  <a:lnTo>
                    <a:pt x="2253" y="2505"/>
                  </a:lnTo>
                  <a:lnTo>
                    <a:pt x="2278" y="2505"/>
                  </a:lnTo>
                  <a:lnTo>
                    <a:pt x="2310" y="2505"/>
                  </a:lnTo>
                  <a:lnTo>
                    <a:pt x="2335" y="2505"/>
                  </a:lnTo>
                  <a:lnTo>
                    <a:pt x="2360" y="2505"/>
                  </a:lnTo>
                  <a:lnTo>
                    <a:pt x="2392" y="2505"/>
                  </a:lnTo>
                  <a:lnTo>
                    <a:pt x="2417" y="2505"/>
                  </a:lnTo>
                  <a:lnTo>
                    <a:pt x="2443" y="2505"/>
                  </a:lnTo>
                  <a:lnTo>
                    <a:pt x="2475" y="2505"/>
                  </a:lnTo>
                  <a:lnTo>
                    <a:pt x="2500" y="2505"/>
                  </a:lnTo>
                  <a:lnTo>
                    <a:pt x="2525" y="2505"/>
                  </a:lnTo>
                  <a:lnTo>
                    <a:pt x="2557" y="2505"/>
                  </a:lnTo>
                  <a:lnTo>
                    <a:pt x="2582" y="2505"/>
                  </a:lnTo>
                  <a:lnTo>
                    <a:pt x="2608" y="2505"/>
                  </a:lnTo>
                  <a:lnTo>
                    <a:pt x="2640" y="2505"/>
                  </a:lnTo>
                  <a:lnTo>
                    <a:pt x="2665" y="2505"/>
                  </a:lnTo>
                  <a:lnTo>
                    <a:pt x="2690" y="2505"/>
                  </a:lnTo>
                  <a:lnTo>
                    <a:pt x="2722" y="2505"/>
                  </a:lnTo>
                  <a:lnTo>
                    <a:pt x="2747" y="2505"/>
                  </a:lnTo>
                </a:path>
              </a:pathLst>
            </a:cu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9" name="Freeform 52">
              <a:extLst>
                <a:ext uri="{FF2B5EF4-FFF2-40B4-BE49-F238E27FC236}">
                  <a16:creationId xmlns:a16="http://schemas.microsoft.com/office/drawing/2014/main" id="{3BC14FBE-0FF0-7E5E-549D-55DD9810A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26 w 2747"/>
                <a:gd name="T1" fmla="*/ 0 h 2505"/>
                <a:gd name="T2" fmla="*/ 83 w 2747"/>
                <a:gd name="T3" fmla="*/ 0 h 2505"/>
                <a:gd name="T4" fmla="*/ 140 w 2747"/>
                <a:gd name="T5" fmla="*/ 0 h 2505"/>
                <a:gd name="T6" fmla="*/ 190 w 2747"/>
                <a:gd name="T7" fmla="*/ 0 h 2505"/>
                <a:gd name="T8" fmla="*/ 248 w 2747"/>
                <a:gd name="T9" fmla="*/ 0 h 2505"/>
                <a:gd name="T10" fmla="*/ 305 w 2747"/>
                <a:gd name="T11" fmla="*/ 0 h 2505"/>
                <a:gd name="T12" fmla="*/ 355 w 2747"/>
                <a:gd name="T13" fmla="*/ 0 h 2505"/>
                <a:gd name="T14" fmla="*/ 413 w 2747"/>
                <a:gd name="T15" fmla="*/ 0 h 2505"/>
                <a:gd name="T16" fmla="*/ 470 w 2747"/>
                <a:gd name="T17" fmla="*/ 0 h 2505"/>
                <a:gd name="T18" fmla="*/ 520 w 2747"/>
                <a:gd name="T19" fmla="*/ 0 h 2505"/>
                <a:gd name="T20" fmla="*/ 578 w 2747"/>
                <a:gd name="T21" fmla="*/ 0 h 2505"/>
                <a:gd name="T22" fmla="*/ 635 w 2747"/>
                <a:gd name="T23" fmla="*/ 7 h 2505"/>
                <a:gd name="T24" fmla="*/ 685 w 2747"/>
                <a:gd name="T25" fmla="*/ 15 h 2505"/>
                <a:gd name="T26" fmla="*/ 742 w 2747"/>
                <a:gd name="T27" fmla="*/ 22 h 2505"/>
                <a:gd name="T28" fmla="*/ 800 w 2747"/>
                <a:gd name="T29" fmla="*/ 37 h 2505"/>
                <a:gd name="T30" fmla="*/ 850 w 2747"/>
                <a:gd name="T31" fmla="*/ 51 h 2505"/>
                <a:gd name="T32" fmla="*/ 907 w 2747"/>
                <a:gd name="T33" fmla="*/ 66 h 2505"/>
                <a:gd name="T34" fmla="*/ 965 w 2747"/>
                <a:gd name="T35" fmla="*/ 96 h 2505"/>
                <a:gd name="T36" fmla="*/ 1015 w 2747"/>
                <a:gd name="T37" fmla="*/ 118 h 2505"/>
                <a:gd name="T38" fmla="*/ 1072 w 2747"/>
                <a:gd name="T39" fmla="*/ 147 h 2505"/>
                <a:gd name="T40" fmla="*/ 1130 w 2747"/>
                <a:gd name="T41" fmla="*/ 184 h 2505"/>
                <a:gd name="T42" fmla="*/ 1180 w 2747"/>
                <a:gd name="T43" fmla="*/ 228 h 2505"/>
                <a:gd name="T44" fmla="*/ 1237 w 2747"/>
                <a:gd name="T45" fmla="*/ 279 h 2505"/>
                <a:gd name="T46" fmla="*/ 1294 w 2747"/>
                <a:gd name="T47" fmla="*/ 353 h 2505"/>
                <a:gd name="T48" fmla="*/ 1345 w 2747"/>
                <a:gd name="T49" fmla="*/ 470 h 2505"/>
                <a:gd name="T50" fmla="*/ 1402 w 2747"/>
                <a:gd name="T51" fmla="*/ 757 h 2505"/>
                <a:gd name="T52" fmla="*/ 1453 w 2747"/>
                <a:gd name="T53" fmla="*/ 1454 h 2505"/>
                <a:gd name="T54" fmla="*/ 1510 w 2747"/>
                <a:gd name="T55" fmla="*/ 2020 h 2505"/>
                <a:gd name="T56" fmla="*/ 1567 w 2747"/>
                <a:gd name="T57" fmla="*/ 2182 h 2505"/>
                <a:gd name="T58" fmla="*/ 1618 w 2747"/>
                <a:gd name="T59" fmla="*/ 2262 h 2505"/>
                <a:gd name="T60" fmla="*/ 1675 w 2747"/>
                <a:gd name="T61" fmla="*/ 2321 h 2505"/>
                <a:gd name="T62" fmla="*/ 1732 w 2747"/>
                <a:gd name="T63" fmla="*/ 2358 h 2505"/>
                <a:gd name="T64" fmla="*/ 1783 w 2747"/>
                <a:gd name="T65" fmla="*/ 2395 h 2505"/>
                <a:gd name="T66" fmla="*/ 1840 w 2747"/>
                <a:gd name="T67" fmla="*/ 2417 h 2505"/>
                <a:gd name="T68" fmla="*/ 1897 w 2747"/>
                <a:gd name="T69" fmla="*/ 2439 h 2505"/>
                <a:gd name="T70" fmla="*/ 1948 w 2747"/>
                <a:gd name="T71" fmla="*/ 2453 h 2505"/>
                <a:gd name="T72" fmla="*/ 2005 w 2747"/>
                <a:gd name="T73" fmla="*/ 2468 h 2505"/>
                <a:gd name="T74" fmla="*/ 2062 w 2747"/>
                <a:gd name="T75" fmla="*/ 2483 h 2505"/>
                <a:gd name="T76" fmla="*/ 2113 w 2747"/>
                <a:gd name="T77" fmla="*/ 2490 h 2505"/>
                <a:gd name="T78" fmla="*/ 2170 w 2747"/>
                <a:gd name="T79" fmla="*/ 2497 h 2505"/>
                <a:gd name="T80" fmla="*/ 2227 w 2747"/>
                <a:gd name="T81" fmla="*/ 2497 h 2505"/>
                <a:gd name="T82" fmla="*/ 2278 w 2747"/>
                <a:gd name="T83" fmla="*/ 2505 h 2505"/>
                <a:gd name="T84" fmla="*/ 2335 w 2747"/>
                <a:gd name="T85" fmla="*/ 2505 h 2505"/>
                <a:gd name="T86" fmla="*/ 2392 w 2747"/>
                <a:gd name="T87" fmla="*/ 2505 h 2505"/>
                <a:gd name="T88" fmla="*/ 2443 w 2747"/>
                <a:gd name="T89" fmla="*/ 2505 h 2505"/>
                <a:gd name="T90" fmla="*/ 2500 w 2747"/>
                <a:gd name="T91" fmla="*/ 2505 h 2505"/>
                <a:gd name="T92" fmla="*/ 2557 w 2747"/>
                <a:gd name="T93" fmla="*/ 2505 h 2505"/>
                <a:gd name="T94" fmla="*/ 2608 w 2747"/>
                <a:gd name="T95" fmla="*/ 2505 h 2505"/>
                <a:gd name="T96" fmla="*/ 2665 w 2747"/>
                <a:gd name="T97" fmla="*/ 2505 h 2505"/>
                <a:gd name="T98" fmla="*/ 2722 w 2747"/>
                <a:gd name="T99" fmla="*/ 2505 h 25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47"/>
                <a:gd name="T151" fmla="*/ 0 h 2505"/>
                <a:gd name="T152" fmla="*/ 2747 w 2747"/>
                <a:gd name="T153" fmla="*/ 2505 h 25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47" h="2505">
                  <a:moveTo>
                    <a:pt x="0" y="0"/>
                  </a:moveTo>
                  <a:lnTo>
                    <a:pt x="26" y="0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08" y="0"/>
                  </a:lnTo>
                  <a:lnTo>
                    <a:pt x="140" y="0"/>
                  </a:lnTo>
                  <a:lnTo>
                    <a:pt x="165" y="0"/>
                  </a:lnTo>
                  <a:lnTo>
                    <a:pt x="190" y="0"/>
                  </a:lnTo>
                  <a:lnTo>
                    <a:pt x="222" y="0"/>
                  </a:lnTo>
                  <a:lnTo>
                    <a:pt x="248" y="0"/>
                  </a:lnTo>
                  <a:lnTo>
                    <a:pt x="273" y="0"/>
                  </a:lnTo>
                  <a:lnTo>
                    <a:pt x="305" y="0"/>
                  </a:lnTo>
                  <a:lnTo>
                    <a:pt x="330" y="0"/>
                  </a:lnTo>
                  <a:lnTo>
                    <a:pt x="355" y="0"/>
                  </a:lnTo>
                  <a:lnTo>
                    <a:pt x="387" y="0"/>
                  </a:lnTo>
                  <a:lnTo>
                    <a:pt x="413" y="0"/>
                  </a:lnTo>
                  <a:lnTo>
                    <a:pt x="438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20" y="0"/>
                  </a:lnTo>
                  <a:lnTo>
                    <a:pt x="552" y="0"/>
                  </a:lnTo>
                  <a:lnTo>
                    <a:pt x="578" y="0"/>
                  </a:lnTo>
                  <a:lnTo>
                    <a:pt x="603" y="0"/>
                  </a:lnTo>
                  <a:lnTo>
                    <a:pt x="635" y="7"/>
                  </a:lnTo>
                  <a:lnTo>
                    <a:pt x="660" y="7"/>
                  </a:lnTo>
                  <a:lnTo>
                    <a:pt x="685" y="15"/>
                  </a:lnTo>
                  <a:lnTo>
                    <a:pt x="717" y="15"/>
                  </a:lnTo>
                  <a:lnTo>
                    <a:pt x="742" y="22"/>
                  </a:lnTo>
                  <a:lnTo>
                    <a:pt x="768" y="29"/>
                  </a:lnTo>
                  <a:lnTo>
                    <a:pt x="800" y="37"/>
                  </a:lnTo>
                  <a:lnTo>
                    <a:pt x="825" y="44"/>
                  </a:lnTo>
                  <a:lnTo>
                    <a:pt x="850" y="51"/>
                  </a:lnTo>
                  <a:lnTo>
                    <a:pt x="882" y="59"/>
                  </a:lnTo>
                  <a:lnTo>
                    <a:pt x="907" y="66"/>
                  </a:lnTo>
                  <a:lnTo>
                    <a:pt x="933" y="81"/>
                  </a:lnTo>
                  <a:lnTo>
                    <a:pt x="965" y="96"/>
                  </a:lnTo>
                  <a:lnTo>
                    <a:pt x="990" y="103"/>
                  </a:lnTo>
                  <a:lnTo>
                    <a:pt x="1015" y="118"/>
                  </a:lnTo>
                  <a:lnTo>
                    <a:pt x="1047" y="132"/>
                  </a:lnTo>
                  <a:lnTo>
                    <a:pt x="1072" y="147"/>
                  </a:lnTo>
                  <a:lnTo>
                    <a:pt x="1098" y="169"/>
                  </a:lnTo>
                  <a:lnTo>
                    <a:pt x="1130" y="184"/>
                  </a:lnTo>
                  <a:lnTo>
                    <a:pt x="1155" y="206"/>
                  </a:lnTo>
                  <a:lnTo>
                    <a:pt x="1180" y="228"/>
                  </a:lnTo>
                  <a:lnTo>
                    <a:pt x="1212" y="250"/>
                  </a:lnTo>
                  <a:lnTo>
                    <a:pt x="1237" y="279"/>
                  </a:lnTo>
                  <a:lnTo>
                    <a:pt x="1263" y="316"/>
                  </a:lnTo>
                  <a:lnTo>
                    <a:pt x="1294" y="353"/>
                  </a:lnTo>
                  <a:lnTo>
                    <a:pt x="1320" y="404"/>
                  </a:lnTo>
                  <a:lnTo>
                    <a:pt x="1345" y="470"/>
                  </a:lnTo>
                  <a:lnTo>
                    <a:pt x="1377" y="573"/>
                  </a:lnTo>
                  <a:lnTo>
                    <a:pt x="1402" y="757"/>
                  </a:lnTo>
                  <a:lnTo>
                    <a:pt x="1428" y="1050"/>
                  </a:lnTo>
                  <a:lnTo>
                    <a:pt x="1453" y="1454"/>
                  </a:lnTo>
                  <a:lnTo>
                    <a:pt x="1485" y="1822"/>
                  </a:lnTo>
                  <a:lnTo>
                    <a:pt x="1510" y="2020"/>
                  </a:lnTo>
                  <a:lnTo>
                    <a:pt x="1536" y="2123"/>
                  </a:lnTo>
                  <a:lnTo>
                    <a:pt x="1567" y="2182"/>
                  </a:lnTo>
                  <a:lnTo>
                    <a:pt x="1593" y="2226"/>
                  </a:lnTo>
                  <a:lnTo>
                    <a:pt x="1618" y="2262"/>
                  </a:lnTo>
                  <a:lnTo>
                    <a:pt x="1650" y="2292"/>
                  </a:lnTo>
                  <a:lnTo>
                    <a:pt x="1675" y="2321"/>
                  </a:lnTo>
                  <a:lnTo>
                    <a:pt x="1701" y="2343"/>
                  </a:lnTo>
                  <a:lnTo>
                    <a:pt x="1732" y="2358"/>
                  </a:lnTo>
                  <a:lnTo>
                    <a:pt x="1758" y="2380"/>
                  </a:lnTo>
                  <a:lnTo>
                    <a:pt x="1783" y="2395"/>
                  </a:lnTo>
                  <a:lnTo>
                    <a:pt x="1815" y="2409"/>
                  </a:lnTo>
                  <a:lnTo>
                    <a:pt x="1840" y="2417"/>
                  </a:lnTo>
                  <a:lnTo>
                    <a:pt x="1865" y="2431"/>
                  </a:lnTo>
                  <a:lnTo>
                    <a:pt x="1897" y="2439"/>
                  </a:lnTo>
                  <a:lnTo>
                    <a:pt x="1923" y="2446"/>
                  </a:lnTo>
                  <a:lnTo>
                    <a:pt x="1948" y="2453"/>
                  </a:lnTo>
                  <a:lnTo>
                    <a:pt x="1980" y="2461"/>
                  </a:lnTo>
                  <a:lnTo>
                    <a:pt x="2005" y="2468"/>
                  </a:lnTo>
                  <a:lnTo>
                    <a:pt x="2030" y="2475"/>
                  </a:lnTo>
                  <a:lnTo>
                    <a:pt x="2062" y="2483"/>
                  </a:lnTo>
                  <a:lnTo>
                    <a:pt x="2088" y="2483"/>
                  </a:lnTo>
                  <a:lnTo>
                    <a:pt x="2113" y="2490"/>
                  </a:lnTo>
                  <a:lnTo>
                    <a:pt x="2145" y="2490"/>
                  </a:lnTo>
                  <a:lnTo>
                    <a:pt x="2170" y="2497"/>
                  </a:lnTo>
                  <a:lnTo>
                    <a:pt x="2195" y="2497"/>
                  </a:lnTo>
                  <a:lnTo>
                    <a:pt x="2227" y="2497"/>
                  </a:lnTo>
                  <a:lnTo>
                    <a:pt x="2253" y="2505"/>
                  </a:lnTo>
                  <a:lnTo>
                    <a:pt x="2278" y="2505"/>
                  </a:lnTo>
                  <a:lnTo>
                    <a:pt x="2310" y="2505"/>
                  </a:lnTo>
                  <a:lnTo>
                    <a:pt x="2335" y="2505"/>
                  </a:lnTo>
                  <a:lnTo>
                    <a:pt x="2360" y="2505"/>
                  </a:lnTo>
                  <a:lnTo>
                    <a:pt x="2392" y="2505"/>
                  </a:lnTo>
                  <a:lnTo>
                    <a:pt x="2417" y="2505"/>
                  </a:lnTo>
                  <a:lnTo>
                    <a:pt x="2443" y="2505"/>
                  </a:lnTo>
                  <a:lnTo>
                    <a:pt x="2475" y="2505"/>
                  </a:lnTo>
                  <a:lnTo>
                    <a:pt x="2500" y="2505"/>
                  </a:lnTo>
                  <a:lnTo>
                    <a:pt x="2525" y="2505"/>
                  </a:lnTo>
                  <a:lnTo>
                    <a:pt x="2557" y="2505"/>
                  </a:lnTo>
                  <a:lnTo>
                    <a:pt x="2582" y="2505"/>
                  </a:lnTo>
                  <a:lnTo>
                    <a:pt x="2608" y="2505"/>
                  </a:lnTo>
                  <a:lnTo>
                    <a:pt x="2640" y="2505"/>
                  </a:lnTo>
                  <a:lnTo>
                    <a:pt x="2665" y="2505"/>
                  </a:lnTo>
                  <a:lnTo>
                    <a:pt x="2690" y="2505"/>
                  </a:lnTo>
                  <a:lnTo>
                    <a:pt x="2722" y="2505"/>
                  </a:lnTo>
                  <a:lnTo>
                    <a:pt x="2747" y="2505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30" name="Rectangle 53">
              <a:extLst>
                <a:ext uri="{FF2B5EF4-FFF2-40B4-BE49-F238E27FC236}">
                  <a16:creationId xmlns:a16="http://schemas.microsoft.com/office/drawing/2014/main" id="{A7240C4E-9F8F-5895-E960-051EFAC58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3926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1" name="Rectangle 54">
              <a:extLst>
                <a:ext uri="{FF2B5EF4-FFF2-40B4-BE49-F238E27FC236}">
                  <a16:creationId xmlns:a16="http://schemas.microsoft.com/office/drawing/2014/main" id="{94206D94-9BED-5FBD-F847-4B373FE96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" y="4014"/>
              <a:ext cx="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in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2" name="Rectangle 55">
              <a:extLst>
                <a:ext uri="{FF2B5EF4-FFF2-40B4-BE49-F238E27FC236}">
                  <a16:creationId xmlns:a16="http://schemas.microsoft.com/office/drawing/2014/main" id="{BEC6B212-CF02-6CF5-5A80-A885E1666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3926"/>
              <a:ext cx="2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itchFamily="2" charset="0"/>
                </a:rPr>
                <a:t> (V)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3" name="Rectangle 56">
              <a:extLst>
                <a:ext uri="{FF2B5EF4-FFF2-40B4-BE49-F238E27FC236}">
                  <a16:creationId xmlns:a16="http://schemas.microsoft.com/office/drawing/2014/main" id="{76F33619-2A58-4D46-E613-E57489FCD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52" y="259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4" name="Rectangle 57">
              <a:extLst>
                <a:ext uri="{FF2B5EF4-FFF2-40B4-BE49-F238E27FC236}">
                  <a16:creationId xmlns:a16="http://schemas.microsoft.com/office/drawing/2014/main" id="{6F02A6F0-3ACE-E7FD-E9E2-309DDE7316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85" y="2508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out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5" name="Rectangle 58">
              <a:extLst>
                <a:ext uri="{FF2B5EF4-FFF2-40B4-BE49-F238E27FC236}">
                  <a16:creationId xmlns:a16="http://schemas.microsoft.com/office/drawing/2014/main" id="{3AE25F3E-3648-F049-FAAC-5DA37FD967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10" y="2337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itchFamily="2" charset="0"/>
                </a:rPr>
                <a:t>(V)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6" name="Line 59">
              <a:extLst>
                <a:ext uri="{FF2B5EF4-FFF2-40B4-BE49-F238E27FC236}">
                  <a16:creationId xmlns:a16="http://schemas.microsoft.com/office/drawing/2014/main" id="{A5C0A789-DEE5-C6A3-29C9-258AF5F73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64"/>
              <a:ext cx="32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37" name="Line 60">
              <a:extLst>
                <a:ext uri="{FF2B5EF4-FFF2-40B4-BE49-F238E27FC236}">
                  <a16:creationId xmlns:a16="http://schemas.microsoft.com/office/drawing/2014/main" id="{42EF00A9-1522-8650-28ED-A46DEB1CF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8" y="2736"/>
              <a:ext cx="336" cy="0"/>
            </a:xfrm>
            <a:prstGeom prst="line">
              <a:avLst/>
            </a:prstGeom>
            <a:noFill/>
            <a:ln w="12700">
              <a:solidFill>
                <a:srgbClr val="33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38" name="Text Box 61">
              <a:extLst>
                <a:ext uri="{FF2B5EF4-FFF2-40B4-BE49-F238E27FC236}">
                  <a16:creationId xmlns:a16="http://schemas.microsoft.com/office/drawing/2014/main" id="{2ACFF7D0-BD16-356C-CCF9-030D6CC51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1794"/>
              <a:ext cx="9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  <a:latin typeface="Book Antiqua" panose="02040602050305030304" pitchFamily="18" charset="0"/>
                </a:rPr>
                <a:t>Good PMOS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  <a:latin typeface="Book Antiqua" panose="02040602050305030304" pitchFamily="18" charset="0"/>
                </a:rPr>
                <a:t>Bad NMOS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9" name="Text Box 62">
              <a:extLst>
                <a:ext uri="{FF2B5EF4-FFF2-40B4-BE49-F238E27FC236}">
                  <a16:creationId xmlns:a16="http://schemas.microsoft.com/office/drawing/2014/main" id="{C8F5F32C-DFE3-2FD9-C663-6B193E0F9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2592"/>
              <a:ext cx="9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3366CC"/>
                  </a:solidFill>
                  <a:latin typeface="Book Antiqua" panose="02040602050305030304" pitchFamily="18" charset="0"/>
                </a:rPr>
                <a:t>Good NMOS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3366CC"/>
                  </a:solidFill>
                  <a:latin typeface="Book Antiqua" panose="02040602050305030304" pitchFamily="18" charset="0"/>
                </a:rPr>
                <a:t>Bad PMOS</a:t>
              </a:r>
            </a:p>
          </p:txBody>
        </p:sp>
        <p:sp>
          <p:nvSpPr>
            <p:cNvPr id="178240" name="Text Box 63">
              <a:extLst>
                <a:ext uri="{FF2B5EF4-FFF2-40B4-BE49-F238E27FC236}">
                  <a16:creationId xmlns:a16="http://schemas.microsoft.com/office/drawing/2014/main" id="{01F17F14-9275-D71C-D9CB-426930EB8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2310"/>
              <a:ext cx="6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Book Antiqua" panose="02040602050305030304" pitchFamily="18" charset="0"/>
                </a:rPr>
                <a:t>Nominal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Date Placeholder 3">
            <a:extLst>
              <a:ext uri="{FF2B5EF4-FFF2-40B4-BE49-F238E27FC236}">
                <a16:creationId xmlns:a16="http://schemas.microsoft.com/office/drawing/2014/main" id="{A7A3BF7D-03AF-6FB6-EFBE-E8BBE95353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70BD7F-A737-2742-B7B5-6C64249F298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80226" name="Footer Placeholder 4">
            <a:extLst>
              <a:ext uri="{FF2B5EF4-FFF2-40B4-BE49-F238E27FC236}">
                <a16:creationId xmlns:a16="http://schemas.microsoft.com/office/drawing/2014/main" id="{627C021E-E4B8-C75B-254F-433DD904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80227" name="Slide Number Placeholder 5">
            <a:extLst>
              <a:ext uri="{FF2B5EF4-FFF2-40B4-BE49-F238E27FC236}">
                <a16:creationId xmlns:a16="http://schemas.microsoft.com/office/drawing/2014/main" id="{7E1C507A-0BC3-44B6-D57F-BD12508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45CD28-D5C2-024B-ACB7-3796B027922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180228" name="Rectangle 2">
            <a:extLst>
              <a:ext uri="{FF2B5EF4-FFF2-40B4-BE49-F238E27FC236}">
                <a16:creationId xmlns:a16="http://schemas.microsoft.com/office/drawing/2014/main" id="{0341ADC9-69C0-FD48-677A-FF12C3EB8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Impact of Process Variation on VTC Curve</a:t>
            </a:r>
          </a:p>
        </p:txBody>
      </p:sp>
      <p:graphicFrame>
        <p:nvGraphicFramePr>
          <p:cNvPr id="180229" name="Object 2">
            <a:extLst>
              <a:ext uri="{FF2B5EF4-FFF2-40B4-BE49-F238E27FC236}">
                <a16:creationId xmlns:a16="http://schemas.microsoft.com/office/drawing/2014/main" id="{7A13FC27-A7A2-4269-A8C3-EAA7D2C2D0DA}"/>
              </a:ext>
            </a:extLst>
          </p:cNvPr>
          <p:cNvGraphicFramePr>
            <a:graphicFrameLocks noChangeAspect="1"/>
          </p:cNvGraphicFramePr>
          <p:nvPr>
            <p:ph type="chart" idx="1"/>
          </p:nvPr>
        </p:nvGraphicFramePr>
        <p:xfrm>
          <a:off x="2057400" y="914400"/>
          <a:ext cx="50292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711700" imgH="2400300" progId="MSGraph.Chart.8">
                  <p:embed followColorScheme="full"/>
                </p:oleObj>
              </mc:Choice>
              <mc:Fallback>
                <p:oleObj name="Chart" r:id="rId3" imgW="4711700" imgH="2400300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50292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0" name="Text Box 4">
            <a:extLst>
              <a:ext uri="{FF2B5EF4-FFF2-40B4-BE49-F238E27FC236}">
                <a16:creationId xmlns:a16="http://schemas.microsoft.com/office/drawing/2014/main" id="{2744E283-4250-78E8-28CB-44949D00F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257800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</a:t>
            </a:r>
            <a:r>
              <a:rPr lang="en-US" altLang="en-US" sz="2000" baseline="-25000">
                <a:latin typeface="Arial" panose="020B0604020202020204" pitchFamily="34" charset="0"/>
              </a:rPr>
              <a:t>in</a:t>
            </a:r>
            <a:r>
              <a:rPr lang="en-US" altLang="en-US" sz="2000">
                <a:latin typeface="Arial" panose="020B0604020202020204" pitchFamily="34" charset="0"/>
              </a:rPr>
              <a:t> (V)</a:t>
            </a:r>
          </a:p>
        </p:txBody>
      </p:sp>
      <p:sp>
        <p:nvSpPr>
          <p:cNvPr id="180231" name="Text Box 5">
            <a:extLst>
              <a:ext uri="{FF2B5EF4-FFF2-40B4-BE49-F238E27FC236}">
                <a16:creationId xmlns:a16="http://schemas.microsoft.com/office/drawing/2014/main" id="{B29905BD-C98B-F688-306E-C303412AF88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378744" y="2812256"/>
            <a:ext cx="99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</a:t>
            </a:r>
            <a:r>
              <a:rPr lang="en-US" altLang="en-US" sz="2000" baseline="-25000">
                <a:latin typeface="Arial" panose="020B0604020202020204" pitchFamily="34" charset="0"/>
              </a:rPr>
              <a:t>out</a:t>
            </a:r>
            <a:r>
              <a:rPr lang="en-US" altLang="en-US" sz="2000">
                <a:latin typeface="Arial" panose="020B0604020202020204" pitchFamily="34" charset="0"/>
              </a:rPr>
              <a:t> (V)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BDE73F4-FB16-5A1F-A9BF-BB4A54D714F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95600"/>
            <a:ext cx="1631950" cy="366713"/>
            <a:chOff x="2928" y="2064"/>
            <a:chExt cx="1028" cy="231"/>
          </a:xfrm>
        </p:grpSpPr>
        <p:sp>
          <p:nvSpPr>
            <p:cNvPr id="180242" name="Text Box 7">
              <a:extLst>
                <a:ext uri="{FF2B5EF4-FFF2-40B4-BE49-F238E27FC236}">
                  <a16:creationId xmlns:a16="http://schemas.microsoft.com/office/drawing/2014/main" id="{8EE7F12F-7B6E-FAA0-A275-59768E695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64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Arial" panose="020B0604020202020204" pitchFamily="34" charset="0"/>
                </a:rPr>
                <a:t>Nominal</a:t>
              </a:r>
            </a:p>
          </p:txBody>
        </p:sp>
        <p:sp>
          <p:nvSpPr>
            <p:cNvPr id="180243" name="Line 8">
              <a:extLst>
                <a:ext uri="{FF2B5EF4-FFF2-40B4-BE49-F238E27FC236}">
                  <a16:creationId xmlns:a16="http://schemas.microsoft.com/office/drawing/2014/main" id="{5B438FF7-FA09-1708-D731-71830AB5E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160"/>
              <a:ext cx="38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0233" name="Line 9">
            <a:extLst>
              <a:ext uri="{FF2B5EF4-FFF2-40B4-BE49-F238E27FC236}">
                <a16:creationId xmlns:a16="http://schemas.microsoft.com/office/drawing/2014/main" id="{3C39AFE4-6A74-2356-1BD1-47AFE087A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B8D1539C-5E4B-BDD9-4DC2-EC059C37EC8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752600"/>
            <a:ext cx="2089150" cy="641350"/>
            <a:chOff x="2976" y="1344"/>
            <a:chExt cx="1316" cy="404"/>
          </a:xfrm>
        </p:grpSpPr>
        <p:sp>
          <p:nvSpPr>
            <p:cNvPr id="180240" name="Text Box 11">
              <a:extLst>
                <a:ext uri="{FF2B5EF4-FFF2-40B4-BE49-F238E27FC236}">
                  <a16:creationId xmlns:a16="http://schemas.microsoft.com/office/drawing/2014/main" id="{F54783DC-90B5-A264-96A0-D12DDC094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344"/>
              <a:ext cx="9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6600"/>
                  </a:solidFill>
                  <a:latin typeface="Arial" panose="020B0604020202020204" pitchFamily="34" charset="0"/>
                </a:rPr>
                <a:t>Good PMOS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6600"/>
                  </a:solidFill>
                  <a:latin typeface="Arial" panose="020B0604020202020204" pitchFamily="34" charset="0"/>
                </a:rPr>
                <a:t>Bad NMOS</a:t>
              </a:r>
            </a:p>
          </p:txBody>
        </p:sp>
        <p:sp>
          <p:nvSpPr>
            <p:cNvPr id="180241" name="Line 12">
              <a:extLst>
                <a:ext uri="{FF2B5EF4-FFF2-40B4-BE49-F238E27FC236}">
                  <a16:creationId xmlns:a16="http://schemas.microsoft.com/office/drawing/2014/main" id="{D2E17111-9459-ACB2-35EB-0E50AEE0B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38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459C9FA4-5467-2456-8794-E08CB96BA62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276600"/>
            <a:ext cx="1828800" cy="641350"/>
            <a:chOff x="1584" y="2304"/>
            <a:chExt cx="1152" cy="404"/>
          </a:xfrm>
        </p:grpSpPr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5A5B424E-98BB-BD49-66C7-823E48D83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9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  <a:latin typeface="Arial" panose="020B0604020202020204" pitchFamily="34" charset="0"/>
                </a:rPr>
                <a:t>Bad PMOS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  <a:latin typeface="Arial" panose="020B0604020202020204" pitchFamily="34" charset="0"/>
                </a:rPr>
                <a:t>Good NMOS</a:t>
              </a:r>
            </a:p>
          </p:txBody>
        </p:sp>
        <p:sp>
          <p:nvSpPr>
            <p:cNvPr id="180239" name="Line 15">
              <a:extLst>
                <a:ext uri="{FF2B5EF4-FFF2-40B4-BE49-F238E27FC236}">
                  <a16:creationId xmlns:a16="http://schemas.microsoft.com/office/drawing/2014/main" id="{B5FD16C9-0EBB-CCCB-19E8-EE17B8A83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38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6" name="Text Box 16">
            <a:extLst>
              <a:ext uri="{FF2B5EF4-FFF2-40B4-BE49-F238E27FC236}">
                <a16:creationId xmlns:a16="http://schemas.microsoft.com/office/drawing/2014/main" id="{C57233A2-EEB6-5A44-6208-A6F372B90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  <a:buFont typeface="Monotype Sorts" pitchFamily="2" charset="2"/>
              <a:buChar char="l"/>
            </a:pPr>
            <a:r>
              <a:rPr lang="en-US" altLang="en-US" sz="2000">
                <a:latin typeface="Arial" panose="020B0604020202020204" pitchFamily="34" charset="0"/>
              </a:rPr>
              <a:t>Process variations (mostly) cause a shift in the switching threshold</a:t>
            </a:r>
            <a:endParaRPr lang="en-US" altLang="en-US" sz="2000" baseline="-25000">
              <a:latin typeface="Arial" panose="020B0604020202020204" pitchFamily="34" charset="0"/>
            </a:endParaRPr>
          </a:p>
        </p:txBody>
      </p:sp>
      <p:sp>
        <p:nvSpPr>
          <p:cNvPr id="180237" name="Text Box 17">
            <a:extLst>
              <a:ext uri="{FF2B5EF4-FFF2-40B4-BE49-F238E27FC236}">
                <a16:creationId xmlns:a16="http://schemas.microsoft.com/office/drawing/2014/main" id="{56D6AD9B-1B6A-0CFA-B6FB-4C3F925BC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438400"/>
            <a:ext cx="2514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Smaller oxide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Thickness, Smaller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Length, 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6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Date Placeholder 1">
            <a:extLst>
              <a:ext uri="{FF2B5EF4-FFF2-40B4-BE49-F238E27FC236}">
                <a16:creationId xmlns:a16="http://schemas.microsoft.com/office/drawing/2014/main" id="{1DDEDFF2-ED79-B2F6-F325-BFF66F8011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143080-158F-E54E-994B-E724B76C73E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82274" name="Slide Number Placeholder 3">
            <a:extLst>
              <a:ext uri="{FF2B5EF4-FFF2-40B4-BE49-F238E27FC236}">
                <a16:creationId xmlns:a16="http://schemas.microsoft.com/office/drawing/2014/main" id="{291BC69C-B3B1-60DC-7379-50AD69B4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787E9-81D5-8042-8D0D-E90C085F94B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400"/>
          </a:p>
        </p:txBody>
      </p:sp>
      <p:pic>
        <p:nvPicPr>
          <p:cNvPr id="182275" name="Picture 4">
            <a:extLst>
              <a:ext uri="{FF2B5EF4-FFF2-40B4-BE49-F238E27FC236}">
                <a16:creationId xmlns:a16="http://schemas.microsoft.com/office/drawing/2014/main" id="{E9854F45-6A0D-07D7-782F-1CD872182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820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Date Placeholder 3">
            <a:extLst>
              <a:ext uri="{FF2B5EF4-FFF2-40B4-BE49-F238E27FC236}">
                <a16:creationId xmlns:a16="http://schemas.microsoft.com/office/drawing/2014/main" id="{983A99F5-071F-514C-5428-0AA47B9A58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C5B481-0995-AD42-B615-AE92EB341B5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184322" name="Slide Number Placeholder 5">
            <a:extLst>
              <a:ext uri="{FF2B5EF4-FFF2-40B4-BE49-F238E27FC236}">
                <a16:creationId xmlns:a16="http://schemas.microsoft.com/office/drawing/2014/main" id="{5AE6C351-B59E-4860-1588-BF200BDB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7A92AA-6BAC-C244-9E87-D46D260DE0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184323" name="Rectangle 4">
            <a:extLst>
              <a:ext uri="{FF2B5EF4-FFF2-40B4-BE49-F238E27FC236}">
                <a16:creationId xmlns:a16="http://schemas.microsoft.com/office/drawing/2014/main" id="{2CEC9005-C43A-F0DE-73C9-AE4FCBBA32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Dynamic Behavior of Inverter</a:t>
            </a:r>
          </a:p>
        </p:txBody>
      </p:sp>
      <p:sp>
        <p:nvSpPr>
          <p:cNvPr id="184324" name="Rectangle 5">
            <a:extLst>
              <a:ext uri="{FF2B5EF4-FFF2-40B4-BE49-F238E27FC236}">
                <a16:creationId xmlns:a16="http://schemas.microsoft.com/office/drawing/2014/main" id="{8F1988D2-DB28-B9BE-8646-2C0FB6C25A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Time Delay and Power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Next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Date Placeholder 3">
            <a:extLst>
              <a:ext uri="{FF2B5EF4-FFF2-40B4-BE49-F238E27FC236}">
                <a16:creationId xmlns:a16="http://schemas.microsoft.com/office/drawing/2014/main" id="{0E9A2135-AF88-CAD9-9D66-FDF50CAFAA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A9A85-4C8B-1B49-B444-0FD92B86053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9/16/22</a:t>
            </a:fld>
            <a:endParaRPr lang="en-US" altLang="en-US" sz="1400"/>
          </a:p>
        </p:txBody>
      </p:sp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E6C6540D-ECAD-046C-CDF8-4A7F62A0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1E4B2-4F8A-3B40-9A2A-B6490B20596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243CE1E-2B3E-1CF5-5C79-C2622703A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Simplification for the wire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C0A4421-0B0D-A7A6-0AD6-7BDB83B7E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Inductive effect can be ignored if the resistance of the wire is high, long wire with small cross section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short wire with large cross section capacitance are important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Interwire capacitance are important when wires run in parallel for long distance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3082</Words>
  <Application>Microsoft Macintosh PowerPoint</Application>
  <PresentationFormat>On-screen Show (4:3)</PresentationFormat>
  <Paragraphs>747</Paragraphs>
  <Slides>84</Slides>
  <Notes>82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84</vt:i4>
      </vt:variant>
    </vt:vector>
  </HeadingPairs>
  <TitlesOfParts>
    <vt:vector size="100" baseType="lpstr">
      <vt:lpstr>Times New Roman</vt:lpstr>
      <vt:lpstr>ＭＳ Ｐゴシック</vt:lpstr>
      <vt:lpstr>Arial</vt:lpstr>
      <vt:lpstr>Symbol</vt:lpstr>
      <vt:lpstr>Book Antiqua</vt:lpstr>
      <vt:lpstr>MathematicalPi 1</vt:lpstr>
      <vt:lpstr>Times Ten Roman</vt:lpstr>
      <vt:lpstr>Helvetica</vt:lpstr>
      <vt:lpstr>Monotype Sorts</vt:lpstr>
      <vt:lpstr>Default Design</vt:lpstr>
      <vt:lpstr>Microsoft Equation 3.0</vt:lpstr>
      <vt:lpstr>MathType 5.0 Equation</vt:lpstr>
      <vt:lpstr>Microsoft Visio Drawing</vt:lpstr>
      <vt:lpstr>VISIO</vt:lpstr>
      <vt:lpstr>Microsoft Graph Chart</vt:lpstr>
      <vt:lpstr>Microsoft Graph 2000 Chart</vt:lpstr>
      <vt:lpstr>Circuit Characterization Interconnects and Inverters</vt:lpstr>
      <vt:lpstr>Introduction</vt:lpstr>
      <vt:lpstr>Non-Ideal Transistor Behavior</vt:lpstr>
      <vt:lpstr>The wire- Interconnects Chapter  (4 in text)</vt:lpstr>
      <vt:lpstr>Interconnect Impact on Chip</vt:lpstr>
      <vt:lpstr>Wire Models</vt:lpstr>
      <vt:lpstr>Impact of Interconnect Parasitic</vt:lpstr>
      <vt:lpstr>RC Delay of the Interconnect and Inverter</vt:lpstr>
      <vt:lpstr>Simplification for the wire</vt:lpstr>
      <vt:lpstr>Capacitance of Wire Interconnect</vt:lpstr>
      <vt:lpstr>Capacitance: The Parallel Plate Model</vt:lpstr>
      <vt:lpstr>Permittivity</vt:lpstr>
      <vt:lpstr>The Parallel Plate Model Capacitances</vt:lpstr>
      <vt:lpstr>Fringing Capacitance</vt:lpstr>
      <vt:lpstr>Fringing versus Parallel Plate</vt:lpstr>
      <vt:lpstr>Capacitive Coupling</vt:lpstr>
      <vt:lpstr>Interwire Capacitance</vt:lpstr>
      <vt:lpstr>Impact of Interwire Capacitance</vt:lpstr>
      <vt:lpstr>Wiring Capacitances (0.25 mm CMOS) in aF/um</vt:lpstr>
      <vt:lpstr>The Resistance</vt:lpstr>
      <vt:lpstr>Wire Resistance </vt:lpstr>
      <vt:lpstr>Resistive Model of the wire </vt:lpstr>
      <vt:lpstr>Interconnect Resistance </vt:lpstr>
      <vt:lpstr>Dealing with Resistance</vt:lpstr>
      <vt:lpstr>Advanced Process 0.18,  0.13µ</vt:lpstr>
      <vt:lpstr>Polycide Gate MOSFET</vt:lpstr>
      <vt:lpstr>Sheet Resistance for Different layers</vt:lpstr>
      <vt:lpstr>Example: Intel 0.25 micron Process</vt:lpstr>
      <vt:lpstr>Skin Effect</vt:lpstr>
      <vt:lpstr>Skin Effect</vt:lpstr>
      <vt:lpstr>Inductance</vt:lpstr>
      <vt:lpstr>Inductance</vt:lpstr>
      <vt:lpstr>Electric Wire Modeling</vt:lpstr>
      <vt:lpstr>The Lumped Model</vt:lpstr>
      <vt:lpstr>Calculating the Delay</vt:lpstr>
      <vt:lpstr>Lumped R-C model</vt:lpstr>
      <vt:lpstr>Elmore Delay Lumped Model Non Branched RC </vt:lpstr>
      <vt:lpstr>Time Constant RC Wire model Distributed RC</vt:lpstr>
      <vt:lpstr>Distributed Wire Model</vt:lpstr>
      <vt:lpstr>Time Constant RC Wire model</vt:lpstr>
      <vt:lpstr>Distributed rc Line</vt:lpstr>
      <vt:lpstr>The Distributed RC-line</vt:lpstr>
      <vt:lpstr>Simulation of Step-response of RC wire as a function of time </vt:lpstr>
      <vt:lpstr>Design Rules of Thumb</vt:lpstr>
      <vt:lpstr>Transmission line</vt:lpstr>
      <vt:lpstr>Summary</vt:lpstr>
      <vt:lpstr>BREAK</vt:lpstr>
      <vt:lpstr>CMOS Inverter Chapter 5</vt:lpstr>
      <vt:lpstr>The CMOS Inverter: A First Glance</vt:lpstr>
      <vt:lpstr>CMOS Inverter</vt:lpstr>
      <vt:lpstr>Two Inverters</vt:lpstr>
      <vt:lpstr>CMOS Inverter First-Order DC Analysis</vt:lpstr>
      <vt:lpstr>Delay Definitions</vt:lpstr>
      <vt:lpstr>Important Reference Points</vt:lpstr>
      <vt:lpstr>Delay Estimation</vt:lpstr>
      <vt:lpstr>Properties</vt:lpstr>
      <vt:lpstr>DC Operation:  Voltage Transfer Characteristic</vt:lpstr>
      <vt:lpstr>CMOS Inverter VTC </vt:lpstr>
      <vt:lpstr>CMOS Inverter  Region of Operation</vt:lpstr>
      <vt:lpstr>PowerPoint Presentation</vt:lpstr>
      <vt:lpstr>PowerPoint Presentation</vt:lpstr>
      <vt:lpstr>CMOS Inverter Load Characteristics </vt:lpstr>
      <vt:lpstr>CMOS Inverter: Transient Response </vt:lpstr>
      <vt:lpstr>Gate Response</vt:lpstr>
      <vt:lpstr>RC Delay Model</vt:lpstr>
      <vt:lpstr>Simulated VTC </vt:lpstr>
      <vt:lpstr>Switching Threshold</vt:lpstr>
      <vt:lpstr>Switching Threshold as a function of Transistor Ratio</vt:lpstr>
      <vt:lpstr>Switching Threshold</vt:lpstr>
      <vt:lpstr>Mapping between analog and digital signals</vt:lpstr>
      <vt:lpstr>Piecewise Linear Approximation of VTC</vt:lpstr>
      <vt:lpstr>Noise Margin Determining VIH and VIL Simple PWL Model</vt:lpstr>
      <vt:lpstr>Mapping between analog and digital signals</vt:lpstr>
      <vt:lpstr>Noise Margins Determining VIH and VIL</vt:lpstr>
      <vt:lpstr>Definition of Noise Margins</vt:lpstr>
      <vt:lpstr>The gain of the Inverter</vt:lpstr>
      <vt:lpstr>Gain Determinates</vt:lpstr>
      <vt:lpstr>Inverter Gain</vt:lpstr>
      <vt:lpstr>Gain as a function of VDD</vt:lpstr>
      <vt:lpstr>Scaling Power Supply</vt:lpstr>
      <vt:lpstr>Impact of Process Variations</vt:lpstr>
      <vt:lpstr>Impact of Process Variation on VTC Curve</vt:lpstr>
      <vt:lpstr>PowerPoint Presentation</vt:lpstr>
      <vt:lpstr>Dynamic Behavior of Inverter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Zaghloul, Mona</cp:lastModifiedBy>
  <cp:revision>175</cp:revision>
  <cp:lastPrinted>2018-09-20T15:03:26Z</cp:lastPrinted>
  <dcterms:created xsi:type="dcterms:W3CDTF">1601-01-01T00:00:00Z</dcterms:created>
  <dcterms:modified xsi:type="dcterms:W3CDTF">2022-09-16T18:35:23Z</dcterms:modified>
</cp:coreProperties>
</file>