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8" r:id="rId1"/>
  </p:sldMasterIdLst>
  <p:notesMasterIdLst>
    <p:notesMasterId r:id="rId96"/>
  </p:notesMasterIdLst>
  <p:sldIdLst>
    <p:sldId id="256" r:id="rId2"/>
    <p:sldId id="257" r:id="rId3"/>
    <p:sldId id="425" r:id="rId4"/>
    <p:sldId id="379" r:id="rId5"/>
    <p:sldId id="314" r:id="rId6"/>
    <p:sldId id="282" r:id="rId7"/>
    <p:sldId id="283" r:id="rId8"/>
    <p:sldId id="284" r:id="rId9"/>
    <p:sldId id="380" r:id="rId10"/>
    <p:sldId id="315" r:id="rId11"/>
    <p:sldId id="287" r:id="rId12"/>
    <p:sldId id="288" r:id="rId13"/>
    <p:sldId id="289" r:id="rId14"/>
    <p:sldId id="317" r:id="rId15"/>
    <p:sldId id="290" r:id="rId16"/>
    <p:sldId id="291" r:id="rId17"/>
    <p:sldId id="318" r:id="rId18"/>
    <p:sldId id="292" r:id="rId19"/>
    <p:sldId id="293" r:id="rId20"/>
    <p:sldId id="426" r:id="rId21"/>
    <p:sldId id="294" r:id="rId22"/>
    <p:sldId id="427" r:id="rId23"/>
    <p:sldId id="430" r:id="rId24"/>
    <p:sldId id="296" r:id="rId25"/>
    <p:sldId id="316" r:id="rId26"/>
    <p:sldId id="297" r:id="rId27"/>
    <p:sldId id="298" r:id="rId28"/>
    <p:sldId id="431" r:id="rId29"/>
    <p:sldId id="320" r:id="rId30"/>
    <p:sldId id="299" r:id="rId31"/>
    <p:sldId id="300" r:id="rId32"/>
    <p:sldId id="302" r:id="rId33"/>
    <p:sldId id="348" r:id="rId34"/>
    <p:sldId id="350" r:id="rId35"/>
    <p:sldId id="321" r:id="rId36"/>
    <p:sldId id="349" r:id="rId37"/>
    <p:sldId id="322" r:id="rId38"/>
    <p:sldId id="432" r:id="rId39"/>
    <p:sldId id="305" r:id="rId40"/>
    <p:sldId id="384" r:id="rId41"/>
    <p:sldId id="351" r:id="rId42"/>
    <p:sldId id="433" r:id="rId43"/>
    <p:sldId id="323" r:id="rId44"/>
    <p:sldId id="324" r:id="rId45"/>
    <p:sldId id="434" r:id="rId46"/>
    <p:sldId id="435" r:id="rId47"/>
    <p:sldId id="308" r:id="rId48"/>
    <p:sldId id="325" r:id="rId49"/>
    <p:sldId id="436" r:id="rId50"/>
    <p:sldId id="326" r:id="rId51"/>
    <p:sldId id="309" r:id="rId52"/>
    <p:sldId id="310" r:id="rId53"/>
    <p:sldId id="437" r:id="rId54"/>
    <p:sldId id="313" r:id="rId55"/>
    <p:sldId id="439" r:id="rId56"/>
    <p:sldId id="352" r:id="rId57"/>
    <p:sldId id="328" r:id="rId58"/>
    <p:sldId id="329" r:id="rId59"/>
    <p:sldId id="330" r:id="rId60"/>
    <p:sldId id="331" r:id="rId61"/>
    <p:sldId id="332" r:id="rId62"/>
    <p:sldId id="333" r:id="rId63"/>
    <p:sldId id="336" r:id="rId64"/>
    <p:sldId id="327" r:id="rId65"/>
    <p:sldId id="381" r:id="rId66"/>
    <p:sldId id="335" r:id="rId67"/>
    <p:sldId id="337" r:id="rId68"/>
    <p:sldId id="338" r:id="rId69"/>
    <p:sldId id="339" r:id="rId70"/>
    <p:sldId id="346" r:id="rId71"/>
    <p:sldId id="347" r:id="rId72"/>
    <p:sldId id="342" r:id="rId73"/>
    <p:sldId id="354" r:id="rId74"/>
    <p:sldId id="368" r:id="rId75"/>
    <p:sldId id="382" r:id="rId76"/>
    <p:sldId id="343" r:id="rId77"/>
    <p:sldId id="369" r:id="rId78"/>
    <p:sldId id="355" r:id="rId79"/>
    <p:sldId id="370" r:id="rId80"/>
    <p:sldId id="374" r:id="rId81"/>
    <p:sldId id="385" r:id="rId82"/>
    <p:sldId id="358" r:id="rId83"/>
    <p:sldId id="386" r:id="rId84"/>
    <p:sldId id="376" r:id="rId85"/>
    <p:sldId id="375" r:id="rId86"/>
    <p:sldId id="371" r:id="rId87"/>
    <p:sldId id="377" r:id="rId88"/>
    <p:sldId id="362" r:id="rId89"/>
    <p:sldId id="367" r:id="rId90"/>
    <p:sldId id="372" r:id="rId91"/>
    <p:sldId id="344" r:id="rId92"/>
    <p:sldId id="378" r:id="rId93"/>
    <p:sldId id="345" r:id="rId94"/>
    <p:sldId id="340" r:id="rId9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80"/>
  </p:normalViewPr>
  <p:slideViewPr>
    <p:cSldViewPr>
      <p:cViewPr varScale="1">
        <p:scale>
          <a:sx n="102" d="100"/>
          <a:sy n="102" d="100"/>
        </p:scale>
        <p:origin x="18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4900AFF-BD85-7F60-45BE-F7C5C7F34A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AEC2A29-E310-56A2-A2BC-3A7E78C6E8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2ADD46F8-591A-8438-29D6-E6415BB1B63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5A11D8D1-9166-E1A2-5339-6BEDE62D0FA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FB167865-2724-C07C-8FA8-A2318F8B0C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863A1BF1-47AC-5AC7-8D28-F7F9E920B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1C8F46-25DA-1341-BA91-FB3C552B58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>
            <a:extLst>
              <a:ext uri="{FF2B5EF4-FFF2-40B4-BE49-F238E27FC236}">
                <a16:creationId xmlns:a16="http://schemas.microsoft.com/office/drawing/2014/main" id="{86B0E821-817D-8FB6-AC79-7C5A918779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Notes Placeholder 2">
            <a:extLst>
              <a:ext uri="{FF2B5EF4-FFF2-40B4-BE49-F238E27FC236}">
                <a16:creationId xmlns:a16="http://schemas.microsoft.com/office/drawing/2014/main" id="{B0C0AA0D-B8B2-FFD5-63C8-4DCD81597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062749D6-1688-7017-AC4E-AF26C1473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CE55B24-B34F-8545-99C6-7ABA2579A20B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>
            <a:extLst>
              <a:ext uri="{FF2B5EF4-FFF2-40B4-BE49-F238E27FC236}">
                <a16:creationId xmlns:a16="http://schemas.microsoft.com/office/drawing/2014/main" id="{2AFC93B6-0546-317D-A598-E2E9F764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Notes Placeholder 2">
            <a:extLst>
              <a:ext uri="{FF2B5EF4-FFF2-40B4-BE49-F238E27FC236}">
                <a16:creationId xmlns:a16="http://schemas.microsoft.com/office/drawing/2014/main" id="{7E931683-3B00-5130-56A6-2F11266A7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15B3597E-D0A9-7744-4A22-2CEDA35822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33B992-5850-6445-A4BA-FC928C961CC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>
            <a:extLst>
              <a:ext uri="{FF2B5EF4-FFF2-40B4-BE49-F238E27FC236}">
                <a16:creationId xmlns:a16="http://schemas.microsoft.com/office/drawing/2014/main" id="{0A4D80DF-EB21-45A6-E17C-8995865416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Notes Placeholder 2">
            <a:extLst>
              <a:ext uri="{FF2B5EF4-FFF2-40B4-BE49-F238E27FC236}">
                <a16:creationId xmlns:a16="http://schemas.microsoft.com/office/drawing/2014/main" id="{D0578C1A-4584-F66D-012A-7A5EC54D4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D7F2C463-B851-69E9-AC60-A101D0B9A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13C95D-6383-4649-B6B0-06A69E22E23A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>
            <a:extLst>
              <a:ext uri="{FF2B5EF4-FFF2-40B4-BE49-F238E27FC236}">
                <a16:creationId xmlns:a16="http://schemas.microsoft.com/office/drawing/2014/main" id="{375A2B66-4B88-BA3B-4D30-2019E5B16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Notes Placeholder 2">
            <a:extLst>
              <a:ext uri="{FF2B5EF4-FFF2-40B4-BE49-F238E27FC236}">
                <a16:creationId xmlns:a16="http://schemas.microsoft.com/office/drawing/2014/main" id="{047EE269-3772-D295-A37A-430EAAFF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9CA21BDD-DC6D-13D6-418B-31BAD9370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6E03301-817C-9D44-891C-9335739F305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>
            <a:extLst>
              <a:ext uri="{FF2B5EF4-FFF2-40B4-BE49-F238E27FC236}">
                <a16:creationId xmlns:a16="http://schemas.microsoft.com/office/drawing/2014/main" id="{4DE08CAD-C47A-CCD7-6D0A-E43309364F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Notes Placeholder 2">
            <a:extLst>
              <a:ext uri="{FF2B5EF4-FFF2-40B4-BE49-F238E27FC236}">
                <a16:creationId xmlns:a16="http://schemas.microsoft.com/office/drawing/2014/main" id="{4C96A575-9312-DDB2-AEB8-9C0F399B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A31BBE1B-383B-B6C4-C6C1-3CFD7A861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234A72-C583-AE4A-A1F6-F21112029F59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3FFFD349-C6D4-4E8E-0308-B0683A6936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5AEE24F4-EBE4-F364-CBA7-524E57D9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DE3A4861-0FCA-DA5E-9CEB-9A4856DD8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98583B-3AF6-2C4D-80BA-0BC64529675D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>
            <a:extLst>
              <a:ext uri="{FF2B5EF4-FFF2-40B4-BE49-F238E27FC236}">
                <a16:creationId xmlns:a16="http://schemas.microsoft.com/office/drawing/2014/main" id="{528EA8FF-8A72-CADA-29C9-D431FDA5B6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Notes Placeholder 2">
            <a:extLst>
              <a:ext uri="{FF2B5EF4-FFF2-40B4-BE49-F238E27FC236}">
                <a16:creationId xmlns:a16="http://schemas.microsoft.com/office/drawing/2014/main" id="{550D6E6B-F1B5-CB59-2E31-5A4F50447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5D07EFB7-6F7E-FD6C-3EF1-ADBDB2494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70E7CA-69EF-284B-B11E-52A27420F1F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42D6D148-ADB0-4E8B-81F7-6B68229466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C938725B-2FFE-5001-68D7-318C415C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0C6E65F2-96FA-2BBA-D6C4-334BF12E6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701E623-0697-544C-AE76-3DA040B64D41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>
            <a:extLst>
              <a:ext uri="{FF2B5EF4-FFF2-40B4-BE49-F238E27FC236}">
                <a16:creationId xmlns:a16="http://schemas.microsoft.com/office/drawing/2014/main" id="{8C45A656-7704-9C02-DFA1-AA1168400E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Notes Placeholder 2">
            <a:extLst>
              <a:ext uri="{FF2B5EF4-FFF2-40B4-BE49-F238E27FC236}">
                <a16:creationId xmlns:a16="http://schemas.microsoft.com/office/drawing/2014/main" id="{DAA6BE78-11D1-680C-EB69-F1A8946C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D6A93090-DDEC-04F2-107B-2411C7492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D5B970-DCFF-C54B-A920-B4DEA40C0533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>
            <a:extLst>
              <a:ext uri="{FF2B5EF4-FFF2-40B4-BE49-F238E27FC236}">
                <a16:creationId xmlns:a16="http://schemas.microsoft.com/office/drawing/2014/main" id="{1B583A94-A60C-6EBB-98BD-9BC18FDD12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Notes Placeholder 2">
            <a:extLst>
              <a:ext uri="{FF2B5EF4-FFF2-40B4-BE49-F238E27FC236}">
                <a16:creationId xmlns:a16="http://schemas.microsoft.com/office/drawing/2014/main" id="{5A63D622-3141-2B57-C1FA-D30E8F717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2227" name="Slide Number Placeholder 3">
            <a:extLst>
              <a:ext uri="{FF2B5EF4-FFF2-40B4-BE49-F238E27FC236}">
                <a16:creationId xmlns:a16="http://schemas.microsoft.com/office/drawing/2014/main" id="{1F179F5F-9A62-F7B4-13B3-0C51E4B69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177966E-C249-1544-AA0B-C7A6D46AAB46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>
            <a:extLst>
              <a:ext uri="{FF2B5EF4-FFF2-40B4-BE49-F238E27FC236}">
                <a16:creationId xmlns:a16="http://schemas.microsoft.com/office/drawing/2014/main" id="{42CEFBE9-FCCB-1EB3-F544-542F02756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4" name="Notes Placeholder 2">
            <a:extLst>
              <a:ext uri="{FF2B5EF4-FFF2-40B4-BE49-F238E27FC236}">
                <a16:creationId xmlns:a16="http://schemas.microsoft.com/office/drawing/2014/main" id="{DACF12B2-C962-4FC7-BE5C-340A6C4AC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97B648FC-BE7D-58DF-7741-1982A4025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E11FAEF-F2E3-EA43-A2EE-69FE2B456CB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>
            <a:extLst>
              <a:ext uri="{FF2B5EF4-FFF2-40B4-BE49-F238E27FC236}">
                <a16:creationId xmlns:a16="http://schemas.microsoft.com/office/drawing/2014/main" id="{AAB4CBE6-4550-E428-BF7C-702ADDC49A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Notes Placeholder 2">
            <a:extLst>
              <a:ext uri="{FF2B5EF4-FFF2-40B4-BE49-F238E27FC236}">
                <a16:creationId xmlns:a16="http://schemas.microsoft.com/office/drawing/2014/main" id="{8C82C36B-DAF4-ADB2-9A30-0E384889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493310B2-45B2-3E9A-C0B7-2A36F4155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B00A6A-D1A4-554A-A84F-9CA89858C447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>
            <a:extLst>
              <a:ext uri="{FF2B5EF4-FFF2-40B4-BE49-F238E27FC236}">
                <a16:creationId xmlns:a16="http://schemas.microsoft.com/office/drawing/2014/main" id="{22A1CE13-E664-DF2D-F85A-0652B1D619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Notes Placeholder 2">
            <a:extLst>
              <a:ext uri="{FF2B5EF4-FFF2-40B4-BE49-F238E27FC236}">
                <a16:creationId xmlns:a16="http://schemas.microsoft.com/office/drawing/2014/main" id="{5A7B2A8A-5E91-B18B-4460-718107337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E460E747-C635-59EF-C8C3-FCA6C627D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274012-74E9-E14E-AB41-BAA1A42D2F87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>
            <a:extLst>
              <a:ext uri="{FF2B5EF4-FFF2-40B4-BE49-F238E27FC236}">
                <a16:creationId xmlns:a16="http://schemas.microsoft.com/office/drawing/2014/main" id="{829F8F2B-5A7E-E73F-0C19-292025E166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Notes Placeholder 2">
            <a:extLst>
              <a:ext uri="{FF2B5EF4-FFF2-40B4-BE49-F238E27FC236}">
                <a16:creationId xmlns:a16="http://schemas.microsoft.com/office/drawing/2014/main" id="{AAD68C51-36E3-A7E1-3231-2FD0309BC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9F9EAFBE-4291-9943-90B5-A16D0291A9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095755-B4C7-F74F-A2F8-64998DD466AA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>
            <a:extLst>
              <a:ext uri="{FF2B5EF4-FFF2-40B4-BE49-F238E27FC236}">
                <a16:creationId xmlns:a16="http://schemas.microsoft.com/office/drawing/2014/main" id="{2436BF3E-83D5-D956-B5CA-6BE56A234F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Notes Placeholder 2">
            <a:extLst>
              <a:ext uri="{FF2B5EF4-FFF2-40B4-BE49-F238E27FC236}">
                <a16:creationId xmlns:a16="http://schemas.microsoft.com/office/drawing/2014/main" id="{12874877-CB8E-D711-B9E7-DC9350B45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0063472B-F633-38CF-0129-97B4D874D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3AC4F70-85E4-0A43-B30A-64C1AF45C2B9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>
            <a:extLst>
              <a:ext uri="{FF2B5EF4-FFF2-40B4-BE49-F238E27FC236}">
                <a16:creationId xmlns:a16="http://schemas.microsoft.com/office/drawing/2014/main" id="{71FF6F6D-B64D-7BCC-3170-63042D9F59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>
            <a:extLst>
              <a:ext uri="{FF2B5EF4-FFF2-40B4-BE49-F238E27FC236}">
                <a16:creationId xmlns:a16="http://schemas.microsoft.com/office/drawing/2014/main" id="{497503F2-46A0-994E-D25D-F5743062B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01EC0F0D-1849-3CB3-326A-F828D1095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CEB374A-20F9-3E41-89E7-EDC1AD832B87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D1D96AE8-5069-B0AC-2B1E-5C8F05BD1C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4CD841A7-2788-BA6A-2E91-1E01ECD83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AB94495F-8008-9C8F-DB94-33B5FC3B16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F95FA3-7092-2242-A289-7D0745B944C0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EE0B86DB-88F9-4C13-2335-A5E90A3AFF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466969F0-33DF-B90D-1905-F6AF3262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3B5E3511-454A-3A54-55C2-7759DE155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0F21FAE-5D64-FC44-ADCB-29984B711BF9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>
            <a:extLst>
              <a:ext uri="{FF2B5EF4-FFF2-40B4-BE49-F238E27FC236}">
                <a16:creationId xmlns:a16="http://schemas.microsoft.com/office/drawing/2014/main" id="{5592663D-1A29-3EA2-8B4C-6627A106A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Notes Placeholder 2">
            <a:extLst>
              <a:ext uri="{FF2B5EF4-FFF2-40B4-BE49-F238E27FC236}">
                <a16:creationId xmlns:a16="http://schemas.microsoft.com/office/drawing/2014/main" id="{629A3EF9-10EC-7639-B466-12127C91F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FCAD0B6F-5816-A043-C1AB-793962885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01B3DA-BBF7-6543-BF39-CDACDD1F7112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>
            <a:extLst>
              <a:ext uri="{FF2B5EF4-FFF2-40B4-BE49-F238E27FC236}">
                <a16:creationId xmlns:a16="http://schemas.microsoft.com/office/drawing/2014/main" id="{9FC4BEC9-82EC-4CE3-9478-2C0D6C0C6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Notes Placeholder 2">
            <a:extLst>
              <a:ext uri="{FF2B5EF4-FFF2-40B4-BE49-F238E27FC236}">
                <a16:creationId xmlns:a16="http://schemas.microsoft.com/office/drawing/2014/main" id="{46946ED8-02FD-1EC2-495B-1813383F3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F6E2CE7A-7178-01A4-4C4B-51C7C05BC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9641A09-1C9E-2842-B845-65596F4AD268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036433BC-6EA0-0476-C15A-F3034517D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E690E527-04B3-4E48-D00E-2F1468C66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6D387352-5B66-55F3-4058-21FADC86A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378621C-6E30-3B49-8223-9A77F5D7BC0D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93B3FA07-79D6-8EF2-6708-586F9B3D9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1D8F95B6-19E9-A068-3E7C-C67605F0F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534BA7DF-1A1C-A020-1C0F-B6692630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277A45-99F1-8843-A30B-4BF008B02A2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0E2A4DD-2C97-5F77-5A0E-ABEBC4134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2EC3236-1DC8-6A41-92BA-894A556A7A94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1AA9D6B-0FD5-D1EA-94BB-BF42137999D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4FBBF2D7-7276-F788-D9A6-9DC9A6836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1DAF72E-F5B7-E4CA-18B1-1CF0B68A1A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A505269A-0B65-4EF3-048C-A6CAFBEB1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503AD040-CD42-FF51-0565-18BCDA2CF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7992247-C98A-E24D-AA1F-D3C0F14EF62B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Slide Image Placeholder 1">
            <a:extLst>
              <a:ext uri="{FF2B5EF4-FFF2-40B4-BE49-F238E27FC236}">
                <a16:creationId xmlns:a16="http://schemas.microsoft.com/office/drawing/2014/main" id="{576F7487-A7A8-34F5-AE41-EFA6B3BC1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Notes Placeholder 2">
            <a:extLst>
              <a:ext uri="{FF2B5EF4-FFF2-40B4-BE49-F238E27FC236}">
                <a16:creationId xmlns:a16="http://schemas.microsoft.com/office/drawing/2014/main" id="{3C6271B4-57A2-C10B-8EC0-C559F034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78851" name="Slide Number Placeholder 3">
            <a:extLst>
              <a:ext uri="{FF2B5EF4-FFF2-40B4-BE49-F238E27FC236}">
                <a16:creationId xmlns:a16="http://schemas.microsoft.com/office/drawing/2014/main" id="{4C152840-94C9-45CC-5964-8B24F1873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47F4BA-80DE-1A4F-9B2F-0FF60D7FBF84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6E672536-E7FE-C490-B7FE-3A0118811D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32AA30AC-FA3A-C89C-F469-482DCF56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D2C41A5B-EB94-A3B2-2139-F3EA232B2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5024B9-104F-494C-8A86-AFA651C8979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3E914E26-2B15-1755-AF1B-14862EA8EC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A857E2F1-14EE-A3F5-39B1-805ADF196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04AAB36E-AC0D-B162-E173-EF7E20795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63D22A7-87EA-7C4E-B7AE-8F5951207741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E36DFDC0-78D6-0966-2834-07380E8C5A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017D28A8-8282-6195-DB36-9DB0AA53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329C6FE5-E349-ECB3-E557-0F4196086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7286397-591B-5A41-85D5-6E2383D90AC0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97B8BD58-B5BF-187B-B4D7-4DD17BCD8A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F5853DBE-82FA-D6CA-A352-F2511832D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D3D702B4-A801-C8AB-27DB-B8858E937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870FF1C-EE3F-DE49-AA12-64C9A956E44C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7CF1E342-49A6-8936-7F1A-8ACFB78AA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5B638671-8102-B8D8-DF67-CB0A9290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E8A600E9-D0FF-5E76-2BD1-24C4F670E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35ABAC-D9BB-B346-A81A-ADB2910CF787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Slide Image Placeholder 1">
            <a:extLst>
              <a:ext uri="{FF2B5EF4-FFF2-40B4-BE49-F238E27FC236}">
                <a16:creationId xmlns:a16="http://schemas.microsoft.com/office/drawing/2014/main" id="{7CFDE85C-8B66-D4F7-88EA-E4665B52F9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>
            <a:extLst>
              <a:ext uri="{FF2B5EF4-FFF2-40B4-BE49-F238E27FC236}">
                <a16:creationId xmlns:a16="http://schemas.microsoft.com/office/drawing/2014/main" id="{1A4776FD-EF61-37F4-7940-B3EF4E212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2163" name="Slide Number Placeholder 3">
            <a:extLst>
              <a:ext uri="{FF2B5EF4-FFF2-40B4-BE49-F238E27FC236}">
                <a16:creationId xmlns:a16="http://schemas.microsoft.com/office/drawing/2014/main" id="{284B70BE-FEA4-A249-B85E-32338AD25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7133AE7-5527-074F-8EF6-569E7ED98BA8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>
            <a:extLst>
              <a:ext uri="{FF2B5EF4-FFF2-40B4-BE49-F238E27FC236}">
                <a16:creationId xmlns:a16="http://schemas.microsoft.com/office/drawing/2014/main" id="{439DED41-ACFB-C53C-DC69-8DF2397B54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4" name="Notes Placeholder 2">
            <a:extLst>
              <a:ext uri="{FF2B5EF4-FFF2-40B4-BE49-F238E27FC236}">
                <a16:creationId xmlns:a16="http://schemas.microsoft.com/office/drawing/2014/main" id="{59BE22C7-45EA-F79C-15BD-EC2BC9424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8DB4A9AB-8817-6D17-1AAE-AB0CAF09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474F5B-8837-7440-AA85-B83F70BBDE30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>
            <a:extLst>
              <a:ext uri="{FF2B5EF4-FFF2-40B4-BE49-F238E27FC236}">
                <a16:creationId xmlns:a16="http://schemas.microsoft.com/office/drawing/2014/main" id="{802EE740-D53F-F01A-051A-224C49516E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2" name="Notes Placeholder 2">
            <a:extLst>
              <a:ext uri="{FF2B5EF4-FFF2-40B4-BE49-F238E27FC236}">
                <a16:creationId xmlns:a16="http://schemas.microsoft.com/office/drawing/2014/main" id="{D82C04D7-A67F-DB13-115F-D9415DB5A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7283" name="Slide Number Placeholder 3">
            <a:extLst>
              <a:ext uri="{FF2B5EF4-FFF2-40B4-BE49-F238E27FC236}">
                <a16:creationId xmlns:a16="http://schemas.microsoft.com/office/drawing/2014/main" id="{B6E0416A-BC8D-F911-CEFC-37A9BA60C9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3D9D68-0D4C-5C44-BD42-CFF004DFFA01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F7ACCF87-8F50-405B-E617-EF6824122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2C5D7D-0A6C-D84B-8593-FBBA90A537A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67B6953-DF88-B536-1890-A0E7D1370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2625"/>
            <a:ext cx="4576763" cy="3433763"/>
          </a:xfrm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4C955C4-D6F4-8BF0-7833-796FDFDA4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>
            <a:extLst>
              <a:ext uri="{FF2B5EF4-FFF2-40B4-BE49-F238E27FC236}">
                <a16:creationId xmlns:a16="http://schemas.microsoft.com/office/drawing/2014/main" id="{CC7E009E-0B8C-46E8-2E58-8BD4CC702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0" name="Notes Placeholder 2">
            <a:extLst>
              <a:ext uri="{FF2B5EF4-FFF2-40B4-BE49-F238E27FC236}">
                <a16:creationId xmlns:a16="http://schemas.microsoft.com/office/drawing/2014/main" id="{2C653AED-87F1-782F-4100-08ADD3888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99331" name="Slide Number Placeholder 3">
            <a:extLst>
              <a:ext uri="{FF2B5EF4-FFF2-40B4-BE49-F238E27FC236}">
                <a16:creationId xmlns:a16="http://schemas.microsoft.com/office/drawing/2014/main" id="{B76F0A03-F0BF-D812-6AED-31AFC1685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D605C8-770E-0340-AA2E-35750F5560F3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85CC371D-6396-CC91-B1AE-1B6FDA365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92B76EB6-A597-527C-D5EA-A9D9B71E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82DFA05B-82EE-7DA5-0E04-291AA79CA8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EF0616-3FF1-FA42-98C8-12A795E9A55B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110DF2D4-4E9F-97F9-4CBF-10109893DB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D3032E48-FE48-6D69-269B-2FEAD662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00DEDC0A-C6AC-E29E-4BC8-FCB4B9154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10F44E3-966C-894D-B4DC-FFF4EA2C19EC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>
            <a:extLst>
              <a:ext uri="{FF2B5EF4-FFF2-40B4-BE49-F238E27FC236}">
                <a16:creationId xmlns:a16="http://schemas.microsoft.com/office/drawing/2014/main" id="{9766D8AC-28E3-32CE-2FDD-57BD2E2281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>
            <a:extLst>
              <a:ext uri="{FF2B5EF4-FFF2-40B4-BE49-F238E27FC236}">
                <a16:creationId xmlns:a16="http://schemas.microsoft.com/office/drawing/2014/main" id="{3310339C-0C23-BFAD-F831-E52E12B87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A8FC794D-ADC1-B318-0710-F0364DE95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05079F-A4BF-B444-A981-572CD75B87BB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64209721-72B9-9606-52B0-5629FB9C0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3BC0027A-ABAB-91C3-F7C5-0B5C5AA2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C4D23A50-8C4C-A509-BC8A-1F20730B3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5A0B06C-F0CD-EC43-8DFD-3703B01E6A8D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743C1572-A2A0-6AA5-B1D1-BB7DC1C75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5D205125-7E50-7107-1AC7-6E880B3BB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749FB865-B64C-ACAB-3D19-3346E57D82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C2CD55-705B-724A-9540-3DDF7D0A0D7A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45CEE7FD-9571-D7C5-68E1-F04EC87E4A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6FDF17DC-14CD-71F8-70B2-EB82C69EC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170643C5-195B-80FD-7298-69F9A9251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5C72F1F-B240-9E44-8288-3D4A87DE7841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D3AC0CE8-24F8-2C00-9975-D11B4CF89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2C41C3F4-E15F-4962-A6A0-2D6FA5BCB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ED24E20B-1236-1998-3276-FABC1F27F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DECE148-7AA9-FE42-953E-301299B87B2C}" type="slidenum">
              <a:rPr lang="en-US" altLang="en-US"/>
              <a:pPr>
                <a:spcBef>
                  <a:spcPct val="0"/>
                </a:spcBef>
              </a:pPr>
              <a:t>59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B944C528-F312-2A1C-C392-EA2969B930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D767E880-18C3-E1C7-7BEA-CE7FEEA3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8554F75A-1739-0F32-55D1-D9C31C461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B1327ED-4384-9C43-8C6A-6F1A5691D992}" type="slidenum">
              <a:rPr lang="en-US" altLang="en-US"/>
              <a:pPr>
                <a:spcBef>
                  <a:spcPct val="0"/>
                </a:spcBef>
              </a:pPr>
              <a:t>60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ECB70304-9658-683F-C352-9E5BEF510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42AAC5AC-F612-E299-778A-C1C4FA4A3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C8FC2E63-559E-2BA5-6BB9-390C4B4F4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7981D8-016D-234F-B2AE-F2EC563A129A}" type="slidenum">
              <a:rPr lang="en-US" altLang="en-US"/>
              <a:pPr>
                <a:spcBef>
                  <a:spcPct val="0"/>
                </a:spcBef>
              </a:pPr>
              <a:t>61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A0E6B546-331E-CD55-778C-E9D34184D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2EA6B527-C7EE-D9A9-257B-5AA753E82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B5640680-20A0-7044-C982-06A46868B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C7C97D-B0B7-424D-81D2-48C42F7ED5F2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3787E7B1-4A69-7402-6343-66EB1D20E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CD46721C-FBD7-3B04-15C8-24847B74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2CEA0B37-5C89-A341-C0E2-FB7530B361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555BD09-0594-864A-B4D9-957E21D2F797}" type="slidenum">
              <a:rPr lang="en-US" altLang="en-US"/>
              <a:pPr>
                <a:spcBef>
                  <a:spcPct val="0"/>
                </a:spcBef>
              </a:pPr>
              <a:t>62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393679FD-FF6A-D0A1-910E-0E7112C26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63B3874E-1148-7CAD-76B5-F439D3F0A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F22351AF-7581-5FA9-CBE0-C3D02468C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48754A0-3D35-684C-9152-B6FF94D9216F}" type="slidenum">
              <a:rPr lang="en-US" altLang="en-US"/>
              <a:pPr>
                <a:spcBef>
                  <a:spcPct val="0"/>
                </a:spcBef>
              </a:pPr>
              <a:t>63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892B5E3C-EE7D-357E-7386-9974435438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3619C69F-4B98-7D53-93E9-19AC3E62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C682322C-D075-A4F8-0657-0E092DFA5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857FF05-344C-F04C-976F-66014055FB08}" type="slidenum">
              <a:rPr lang="en-US" altLang="en-US"/>
              <a:pPr>
                <a:spcBef>
                  <a:spcPct val="0"/>
                </a:spcBef>
              </a:pPr>
              <a:t>64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>
            <a:extLst>
              <a:ext uri="{FF2B5EF4-FFF2-40B4-BE49-F238E27FC236}">
                <a16:creationId xmlns:a16="http://schemas.microsoft.com/office/drawing/2014/main" id="{7A36A128-F0EF-C281-1AD6-0C8C4E855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8328872-E427-774E-93CB-23C69205F35D}" type="slidenum">
              <a:rPr lang="en-US" altLang="en-US"/>
              <a:pPr>
                <a:spcBef>
                  <a:spcPct val="0"/>
                </a:spcBef>
              </a:pPr>
              <a:t>65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5F59B0D8-C6D1-C27C-27C3-32B4428D6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9764D07B-1FA4-9922-705B-19A9BA1BC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Slide Image Placeholder 1">
            <a:extLst>
              <a:ext uri="{FF2B5EF4-FFF2-40B4-BE49-F238E27FC236}">
                <a16:creationId xmlns:a16="http://schemas.microsoft.com/office/drawing/2014/main" id="{83D4189C-7813-EAC9-CF6F-A192C4948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2" name="Notes Placeholder 2">
            <a:extLst>
              <a:ext uri="{FF2B5EF4-FFF2-40B4-BE49-F238E27FC236}">
                <a16:creationId xmlns:a16="http://schemas.microsoft.com/office/drawing/2014/main" id="{5FB36E76-4E94-5740-32FC-0B49D2D2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28003" name="Slide Number Placeholder 3">
            <a:extLst>
              <a:ext uri="{FF2B5EF4-FFF2-40B4-BE49-F238E27FC236}">
                <a16:creationId xmlns:a16="http://schemas.microsoft.com/office/drawing/2014/main" id="{A34EDED4-E20D-AA57-A807-E5AE36CA6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FA25227-DD45-9F4F-925E-C48D1B6CED2E}" type="slidenum">
              <a:rPr lang="en-US" altLang="en-US"/>
              <a:pPr>
                <a:spcBef>
                  <a:spcPct val="0"/>
                </a:spcBef>
              </a:pPr>
              <a:t>66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Slide Image Placeholder 1">
            <a:extLst>
              <a:ext uri="{FF2B5EF4-FFF2-40B4-BE49-F238E27FC236}">
                <a16:creationId xmlns:a16="http://schemas.microsoft.com/office/drawing/2014/main" id="{ED949902-5EF9-1CCE-AC9D-B9A4E0DE8C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0" name="Notes Placeholder 2">
            <a:extLst>
              <a:ext uri="{FF2B5EF4-FFF2-40B4-BE49-F238E27FC236}">
                <a16:creationId xmlns:a16="http://schemas.microsoft.com/office/drawing/2014/main" id="{7CF313E6-BD12-366C-470A-5C4208DF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0051" name="Slide Number Placeholder 3">
            <a:extLst>
              <a:ext uri="{FF2B5EF4-FFF2-40B4-BE49-F238E27FC236}">
                <a16:creationId xmlns:a16="http://schemas.microsoft.com/office/drawing/2014/main" id="{1245AB07-798E-5597-083D-9A1A683FA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2625E9-3AD0-0648-B821-5E21F3A0EBD2}" type="slidenum">
              <a:rPr lang="en-US" altLang="en-US"/>
              <a:pPr>
                <a:spcBef>
                  <a:spcPct val="0"/>
                </a:spcBef>
              </a:pPr>
              <a:t>67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Slide Image Placeholder 1">
            <a:extLst>
              <a:ext uri="{FF2B5EF4-FFF2-40B4-BE49-F238E27FC236}">
                <a16:creationId xmlns:a16="http://schemas.microsoft.com/office/drawing/2014/main" id="{2174F897-5144-69AC-AF2E-9288AD650D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8" name="Notes Placeholder 2">
            <a:extLst>
              <a:ext uri="{FF2B5EF4-FFF2-40B4-BE49-F238E27FC236}">
                <a16:creationId xmlns:a16="http://schemas.microsoft.com/office/drawing/2014/main" id="{2D753F62-C238-0809-D6FB-D63AA959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2099" name="Slide Number Placeholder 3">
            <a:extLst>
              <a:ext uri="{FF2B5EF4-FFF2-40B4-BE49-F238E27FC236}">
                <a16:creationId xmlns:a16="http://schemas.microsoft.com/office/drawing/2014/main" id="{C153BCBB-2137-70C7-6FBB-AD1619563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13A73D-37D5-DC4C-B0B6-B4AB20FD5401}" type="slidenum">
              <a:rPr lang="en-US" altLang="en-US"/>
              <a:pPr>
                <a:spcBef>
                  <a:spcPct val="0"/>
                </a:spcBef>
              </a:pPr>
              <a:t>68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>
            <a:extLst>
              <a:ext uri="{FF2B5EF4-FFF2-40B4-BE49-F238E27FC236}">
                <a16:creationId xmlns:a16="http://schemas.microsoft.com/office/drawing/2014/main" id="{97B22B48-54A0-16B0-C9E7-C8E0973BA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6" name="Notes Placeholder 2">
            <a:extLst>
              <a:ext uri="{FF2B5EF4-FFF2-40B4-BE49-F238E27FC236}">
                <a16:creationId xmlns:a16="http://schemas.microsoft.com/office/drawing/2014/main" id="{51874B23-FD10-D79A-06F5-867C36187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4147" name="Slide Number Placeholder 3">
            <a:extLst>
              <a:ext uri="{FF2B5EF4-FFF2-40B4-BE49-F238E27FC236}">
                <a16:creationId xmlns:a16="http://schemas.microsoft.com/office/drawing/2014/main" id="{90C00B60-4910-CE85-CBA5-66AAFE939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9E1DC3F-A0AE-C441-BCCA-707CB4F262FC}" type="slidenum">
              <a:rPr lang="en-US" altLang="en-US"/>
              <a:pPr>
                <a:spcBef>
                  <a:spcPct val="0"/>
                </a:spcBef>
              </a:pPr>
              <a:t>69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Slide Image Placeholder 1">
            <a:extLst>
              <a:ext uri="{FF2B5EF4-FFF2-40B4-BE49-F238E27FC236}">
                <a16:creationId xmlns:a16="http://schemas.microsoft.com/office/drawing/2014/main" id="{40EDD78B-6507-BC7D-85AB-5C5E474374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4" name="Notes Placeholder 2">
            <a:extLst>
              <a:ext uri="{FF2B5EF4-FFF2-40B4-BE49-F238E27FC236}">
                <a16:creationId xmlns:a16="http://schemas.microsoft.com/office/drawing/2014/main" id="{6EF61999-487F-D34C-123C-EC11100AA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6195" name="Slide Number Placeholder 3">
            <a:extLst>
              <a:ext uri="{FF2B5EF4-FFF2-40B4-BE49-F238E27FC236}">
                <a16:creationId xmlns:a16="http://schemas.microsoft.com/office/drawing/2014/main" id="{56323D9B-631D-CB50-2004-ACCD21E6C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4FD446F-1BA8-F04A-9086-EB3999FECC9D}" type="slidenum">
              <a:rPr lang="en-US" altLang="en-US"/>
              <a:pPr>
                <a:spcBef>
                  <a:spcPct val="0"/>
                </a:spcBef>
              </a:pPr>
              <a:t>70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Slide Image Placeholder 1">
            <a:extLst>
              <a:ext uri="{FF2B5EF4-FFF2-40B4-BE49-F238E27FC236}">
                <a16:creationId xmlns:a16="http://schemas.microsoft.com/office/drawing/2014/main" id="{EB695254-72AB-A0CF-06B7-6BB553D35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2" name="Notes Placeholder 2">
            <a:extLst>
              <a:ext uri="{FF2B5EF4-FFF2-40B4-BE49-F238E27FC236}">
                <a16:creationId xmlns:a16="http://schemas.microsoft.com/office/drawing/2014/main" id="{A3C65275-4CC3-9053-FC7A-BF691F4B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38243" name="Slide Number Placeholder 3">
            <a:extLst>
              <a:ext uri="{FF2B5EF4-FFF2-40B4-BE49-F238E27FC236}">
                <a16:creationId xmlns:a16="http://schemas.microsoft.com/office/drawing/2014/main" id="{D724EFAD-B118-CFF5-CE44-BF2092137E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FC12D6-F7E6-E940-9B81-DDA1E5924FB7}" type="slidenum">
              <a:rPr lang="en-US" altLang="en-US"/>
              <a:pPr>
                <a:spcBef>
                  <a:spcPct val="0"/>
                </a:spcBef>
              </a:pPr>
              <a:t>71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87DB8C2B-15DF-96DB-8622-04EDDCCD9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3DBA08AA-1DD8-473F-92B6-5E43A5E0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24B5E584-219C-E2AE-1482-7BF26B4B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1387C06-9DD6-5544-AB95-09662C8382F9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Slide Image Placeholder 1">
            <a:extLst>
              <a:ext uri="{FF2B5EF4-FFF2-40B4-BE49-F238E27FC236}">
                <a16:creationId xmlns:a16="http://schemas.microsoft.com/office/drawing/2014/main" id="{478850C9-2928-85F9-B372-B1C0DAE0E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0" name="Notes Placeholder 2">
            <a:extLst>
              <a:ext uri="{FF2B5EF4-FFF2-40B4-BE49-F238E27FC236}">
                <a16:creationId xmlns:a16="http://schemas.microsoft.com/office/drawing/2014/main" id="{3F6E1D24-E742-6426-6CF1-A91C09A5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0291" name="Slide Number Placeholder 3">
            <a:extLst>
              <a:ext uri="{FF2B5EF4-FFF2-40B4-BE49-F238E27FC236}">
                <a16:creationId xmlns:a16="http://schemas.microsoft.com/office/drawing/2014/main" id="{B3A484A0-A0F8-15EA-A8D6-31C1863DD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45BCE68-719A-F54A-8971-1BC976AA69B6}" type="slidenum">
              <a:rPr lang="en-US" altLang="en-US"/>
              <a:pPr>
                <a:spcBef>
                  <a:spcPct val="0"/>
                </a:spcBef>
              </a:pPr>
              <a:t>72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Slide Image Placeholder 1">
            <a:extLst>
              <a:ext uri="{FF2B5EF4-FFF2-40B4-BE49-F238E27FC236}">
                <a16:creationId xmlns:a16="http://schemas.microsoft.com/office/drawing/2014/main" id="{F7B31DE4-3AD9-FDE2-93A3-12CDAFF985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8" name="Notes Placeholder 2">
            <a:extLst>
              <a:ext uri="{FF2B5EF4-FFF2-40B4-BE49-F238E27FC236}">
                <a16:creationId xmlns:a16="http://schemas.microsoft.com/office/drawing/2014/main" id="{06159F72-2DBB-CAE2-22EE-E61CB179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2339" name="Slide Number Placeholder 3">
            <a:extLst>
              <a:ext uri="{FF2B5EF4-FFF2-40B4-BE49-F238E27FC236}">
                <a16:creationId xmlns:a16="http://schemas.microsoft.com/office/drawing/2014/main" id="{885D6D92-4DDC-925D-0B40-0D3C254B2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8325663-13EA-B545-B5E9-01663F81F71A}" type="slidenum">
              <a:rPr lang="en-US" altLang="en-US"/>
              <a:pPr>
                <a:spcBef>
                  <a:spcPct val="0"/>
                </a:spcBef>
              </a:pPr>
              <a:t>73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Slide Image Placeholder 1">
            <a:extLst>
              <a:ext uri="{FF2B5EF4-FFF2-40B4-BE49-F238E27FC236}">
                <a16:creationId xmlns:a16="http://schemas.microsoft.com/office/drawing/2014/main" id="{8BFDD45F-BE58-3F87-1A93-9EA234CBBB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6" name="Notes Placeholder 2">
            <a:extLst>
              <a:ext uri="{FF2B5EF4-FFF2-40B4-BE49-F238E27FC236}">
                <a16:creationId xmlns:a16="http://schemas.microsoft.com/office/drawing/2014/main" id="{2F1312AF-37A5-6D3D-856C-ABEB3E37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4387" name="Slide Number Placeholder 3">
            <a:extLst>
              <a:ext uri="{FF2B5EF4-FFF2-40B4-BE49-F238E27FC236}">
                <a16:creationId xmlns:a16="http://schemas.microsoft.com/office/drawing/2014/main" id="{F97C7D5E-A76B-791B-8E19-731FCF085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F921F5-86A6-0E42-A92D-D45FE17B7DA6}" type="slidenum">
              <a:rPr lang="en-US" altLang="en-US"/>
              <a:pPr>
                <a:spcBef>
                  <a:spcPct val="0"/>
                </a:spcBef>
              </a:pPr>
              <a:t>74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>
            <a:extLst>
              <a:ext uri="{FF2B5EF4-FFF2-40B4-BE49-F238E27FC236}">
                <a16:creationId xmlns:a16="http://schemas.microsoft.com/office/drawing/2014/main" id="{24FA550A-EBB5-1A0D-3457-C2A10B0CCE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F6578B5-614B-F84B-ADF1-542B76E1E987}" type="slidenum">
              <a:rPr lang="en-US" altLang="en-US"/>
              <a:pPr>
                <a:spcBef>
                  <a:spcPct val="0"/>
                </a:spcBef>
              </a:pPr>
              <a:t>75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D9BD7ABC-2E0B-7DC3-0F8D-92A2F1E17B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6175" y="687388"/>
            <a:ext cx="4570413" cy="3429000"/>
          </a:xfrm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BF5DBB5-A577-FA59-5ACE-52D94C8C3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290D5DED-8846-A74B-6869-D444C575AC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45F0F650-9904-BAA5-2014-7CDF6496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1B2E46EA-C44E-D943-7788-05EDEFDCE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2D390A2-9177-AE43-AC4B-2018BC50145D}" type="slidenum">
              <a:rPr lang="en-US" altLang="en-US"/>
              <a:pPr>
                <a:spcBef>
                  <a:spcPct val="0"/>
                </a:spcBef>
              </a:pPr>
              <a:t>76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>
            <a:extLst>
              <a:ext uri="{FF2B5EF4-FFF2-40B4-BE49-F238E27FC236}">
                <a16:creationId xmlns:a16="http://schemas.microsoft.com/office/drawing/2014/main" id="{406BD280-06D1-BA7B-553C-193B3DF28E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>
            <a:extLst>
              <a:ext uri="{FF2B5EF4-FFF2-40B4-BE49-F238E27FC236}">
                <a16:creationId xmlns:a16="http://schemas.microsoft.com/office/drawing/2014/main" id="{A143227E-91F6-1FFF-FA5B-D4008238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0531" name="Slide Number Placeholder 3">
            <a:extLst>
              <a:ext uri="{FF2B5EF4-FFF2-40B4-BE49-F238E27FC236}">
                <a16:creationId xmlns:a16="http://schemas.microsoft.com/office/drawing/2014/main" id="{4BC6C0A2-84E3-7E88-C552-66651A4E2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0E92FED-6E96-B549-AF6F-1588BF9C8B6B}" type="slidenum">
              <a:rPr lang="en-US" altLang="en-US"/>
              <a:pPr>
                <a:spcBef>
                  <a:spcPct val="0"/>
                </a:spcBef>
              </a:pPr>
              <a:t>77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>
            <a:extLst>
              <a:ext uri="{FF2B5EF4-FFF2-40B4-BE49-F238E27FC236}">
                <a16:creationId xmlns:a16="http://schemas.microsoft.com/office/drawing/2014/main" id="{F1AE7314-2BC6-01E9-6E53-C4EFA4AA45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>
            <a:extLst>
              <a:ext uri="{FF2B5EF4-FFF2-40B4-BE49-F238E27FC236}">
                <a16:creationId xmlns:a16="http://schemas.microsoft.com/office/drawing/2014/main" id="{883D97EB-5079-7A8F-8FB0-3777D880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2579" name="Slide Number Placeholder 3">
            <a:extLst>
              <a:ext uri="{FF2B5EF4-FFF2-40B4-BE49-F238E27FC236}">
                <a16:creationId xmlns:a16="http://schemas.microsoft.com/office/drawing/2014/main" id="{5A7B06A6-E97C-25EC-4B73-910BE8502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EF9418-908F-A04A-A711-913A3DC56460}" type="slidenum">
              <a:rPr lang="en-US" altLang="en-US"/>
              <a:pPr>
                <a:spcBef>
                  <a:spcPct val="0"/>
                </a:spcBef>
              </a:pPr>
              <a:t>78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Slide Image Placeholder 1">
            <a:extLst>
              <a:ext uri="{FF2B5EF4-FFF2-40B4-BE49-F238E27FC236}">
                <a16:creationId xmlns:a16="http://schemas.microsoft.com/office/drawing/2014/main" id="{2692B82C-F984-EE90-05E2-AEA64C6FB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6" name="Notes Placeholder 2">
            <a:extLst>
              <a:ext uri="{FF2B5EF4-FFF2-40B4-BE49-F238E27FC236}">
                <a16:creationId xmlns:a16="http://schemas.microsoft.com/office/drawing/2014/main" id="{593EE3A6-CE67-CFF9-782C-D5B6E193A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4627" name="Slide Number Placeholder 3">
            <a:extLst>
              <a:ext uri="{FF2B5EF4-FFF2-40B4-BE49-F238E27FC236}">
                <a16:creationId xmlns:a16="http://schemas.microsoft.com/office/drawing/2014/main" id="{E7F3A78C-5603-EFE5-8428-2AC19902E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D3A32B-8A06-F947-9F28-0EFAE01F8CEC}" type="slidenum">
              <a:rPr lang="en-US" altLang="en-US"/>
              <a:pPr>
                <a:spcBef>
                  <a:spcPct val="0"/>
                </a:spcBef>
              </a:pPr>
              <a:t>79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5451CE02-FAC8-D882-D09E-3A344DB712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0F06961B-6902-61B8-24D0-1C544521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CAC4AFFA-E755-E018-4135-D8932ED7A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7DC284-D833-894C-A809-6466B12DEB86}" type="slidenum">
              <a:rPr lang="en-US" altLang="en-US"/>
              <a:pPr>
                <a:spcBef>
                  <a:spcPct val="0"/>
                </a:spcBef>
              </a:pPr>
              <a:t>80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Slide Image Placeholder 1">
            <a:extLst>
              <a:ext uri="{FF2B5EF4-FFF2-40B4-BE49-F238E27FC236}">
                <a16:creationId xmlns:a16="http://schemas.microsoft.com/office/drawing/2014/main" id="{B1115286-E89E-21C3-8CC7-7727FC00C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2" name="Notes Placeholder 2">
            <a:extLst>
              <a:ext uri="{FF2B5EF4-FFF2-40B4-BE49-F238E27FC236}">
                <a16:creationId xmlns:a16="http://schemas.microsoft.com/office/drawing/2014/main" id="{C449C083-837C-2D8B-AAD5-0B8371E47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58723" name="Slide Number Placeholder 3">
            <a:extLst>
              <a:ext uri="{FF2B5EF4-FFF2-40B4-BE49-F238E27FC236}">
                <a16:creationId xmlns:a16="http://schemas.microsoft.com/office/drawing/2014/main" id="{6C16459F-09EB-868F-6C44-EF8C59D97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7A5B84-4871-3049-ACEF-608C2FA04A24}" type="slidenum">
              <a:rPr lang="en-US" altLang="en-US"/>
              <a:pPr>
                <a:spcBef>
                  <a:spcPct val="0"/>
                </a:spcBef>
              </a:pPr>
              <a:t>81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D9401FAC-6609-A1D0-F2CB-080B36E113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3CB08A30-6E15-D0B9-9B0F-F43A75CCE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3ED3BAD-6E14-CB09-5996-150D824D7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6CC307-4B84-4546-9612-C5BCD5BA8E22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Slide Image Placeholder 1">
            <a:extLst>
              <a:ext uri="{FF2B5EF4-FFF2-40B4-BE49-F238E27FC236}">
                <a16:creationId xmlns:a16="http://schemas.microsoft.com/office/drawing/2014/main" id="{640FB50E-433F-B50E-FC32-C6CF53C52A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0" name="Notes Placeholder 2">
            <a:extLst>
              <a:ext uri="{FF2B5EF4-FFF2-40B4-BE49-F238E27FC236}">
                <a16:creationId xmlns:a16="http://schemas.microsoft.com/office/drawing/2014/main" id="{7D4797E6-A6C8-4A32-7E3A-33411E262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0771" name="Slide Number Placeholder 3">
            <a:extLst>
              <a:ext uri="{FF2B5EF4-FFF2-40B4-BE49-F238E27FC236}">
                <a16:creationId xmlns:a16="http://schemas.microsoft.com/office/drawing/2014/main" id="{6F24435D-4690-2C75-E8C9-FF0342384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7F5F9FD-DF0E-5843-88E5-5C6D779AFDD5}" type="slidenum">
              <a:rPr lang="en-US" altLang="en-US"/>
              <a:pPr>
                <a:spcBef>
                  <a:spcPct val="0"/>
                </a:spcBef>
              </a:pPr>
              <a:t>82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Slide Image Placeholder 1">
            <a:extLst>
              <a:ext uri="{FF2B5EF4-FFF2-40B4-BE49-F238E27FC236}">
                <a16:creationId xmlns:a16="http://schemas.microsoft.com/office/drawing/2014/main" id="{72995849-DBD6-29E9-2818-9FB26BBD94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8" name="Notes Placeholder 2">
            <a:extLst>
              <a:ext uri="{FF2B5EF4-FFF2-40B4-BE49-F238E27FC236}">
                <a16:creationId xmlns:a16="http://schemas.microsoft.com/office/drawing/2014/main" id="{934540A7-8534-6C92-BADC-C99C4ABD1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2819" name="Slide Number Placeholder 3">
            <a:extLst>
              <a:ext uri="{FF2B5EF4-FFF2-40B4-BE49-F238E27FC236}">
                <a16:creationId xmlns:a16="http://schemas.microsoft.com/office/drawing/2014/main" id="{A9A38FFB-8C49-2F6B-3554-01B74C57B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9257CD-1872-FE49-AF62-12117D424405}" type="slidenum">
              <a:rPr lang="en-US" altLang="en-US"/>
              <a:pPr>
                <a:spcBef>
                  <a:spcPct val="0"/>
                </a:spcBef>
              </a:pPr>
              <a:t>83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7">
            <a:extLst>
              <a:ext uri="{FF2B5EF4-FFF2-40B4-BE49-F238E27FC236}">
                <a16:creationId xmlns:a16="http://schemas.microsoft.com/office/drawing/2014/main" id="{75DC630F-54FC-24FC-1B48-07D6070BC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58A6E49-D5EF-2B46-8703-7058F0E55132}" type="slidenum">
              <a:rPr lang="en-US" altLang="en-US"/>
              <a:pPr>
                <a:spcBef>
                  <a:spcPct val="0"/>
                </a:spcBef>
              </a:pPr>
              <a:t>84</a:t>
            </a:fld>
            <a:endParaRPr lang="en-US" altLang="en-US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13DBCD8-F677-D9A9-478F-86412C3AD0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588963"/>
            <a:ext cx="4552950" cy="3414712"/>
          </a:xfrm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A8B5B362-2D0B-6042-8EA1-EB4D94437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high gain in the transition region is VERY desirable.  In the extreme case of an infinite gain, the noise margins simplify to VOH – VM and VM – VOL for NMH (ideally, VDD – VM) and NML (ideally, VM – GND), respectively, and span the complete voltage swing.</a:t>
            </a: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Slide Image Placeholder 1">
            <a:extLst>
              <a:ext uri="{FF2B5EF4-FFF2-40B4-BE49-F238E27FC236}">
                <a16:creationId xmlns:a16="http://schemas.microsoft.com/office/drawing/2014/main" id="{3ABCA3B5-4F79-9F3E-8A79-78C6DB208E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4" name="Notes Placeholder 2">
            <a:extLst>
              <a:ext uri="{FF2B5EF4-FFF2-40B4-BE49-F238E27FC236}">
                <a16:creationId xmlns:a16="http://schemas.microsoft.com/office/drawing/2014/main" id="{D4CD374C-DE67-AA7C-7FB1-ECCACF54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6915" name="Slide Number Placeholder 3">
            <a:extLst>
              <a:ext uri="{FF2B5EF4-FFF2-40B4-BE49-F238E27FC236}">
                <a16:creationId xmlns:a16="http://schemas.microsoft.com/office/drawing/2014/main" id="{3B2C8DE5-973A-069E-68E1-3E59DDDF6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9F4137A-FE51-2C40-AB22-0A1294CAFCB7}" type="slidenum">
              <a:rPr lang="en-US" altLang="en-US"/>
              <a:pPr>
                <a:spcBef>
                  <a:spcPct val="0"/>
                </a:spcBef>
              </a:pPr>
              <a:t>85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>
            <a:extLst>
              <a:ext uri="{FF2B5EF4-FFF2-40B4-BE49-F238E27FC236}">
                <a16:creationId xmlns:a16="http://schemas.microsoft.com/office/drawing/2014/main" id="{9302D08B-403F-70D4-B65E-3E25244F92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2" name="Notes Placeholder 2">
            <a:extLst>
              <a:ext uri="{FF2B5EF4-FFF2-40B4-BE49-F238E27FC236}">
                <a16:creationId xmlns:a16="http://schemas.microsoft.com/office/drawing/2014/main" id="{00B44435-05A9-3A65-4F2C-0CC266E4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68963" name="Slide Number Placeholder 3">
            <a:extLst>
              <a:ext uri="{FF2B5EF4-FFF2-40B4-BE49-F238E27FC236}">
                <a16:creationId xmlns:a16="http://schemas.microsoft.com/office/drawing/2014/main" id="{9095F291-2180-7F94-772A-1D9A96577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2EFD67-8432-9741-8381-8A80D644D7C3}" type="slidenum">
              <a:rPr lang="en-US" altLang="en-US"/>
              <a:pPr>
                <a:spcBef>
                  <a:spcPct val="0"/>
                </a:spcBef>
              </a:pPr>
              <a:t>86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Slide Image Placeholder 1">
            <a:extLst>
              <a:ext uri="{FF2B5EF4-FFF2-40B4-BE49-F238E27FC236}">
                <a16:creationId xmlns:a16="http://schemas.microsoft.com/office/drawing/2014/main" id="{CFCD3E44-91EB-6800-9041-DC44D325C2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0" name="Notes Placeholder 2">
            <a:extLst>
              <a:ext uri="{FF2B5EF4-FFF2-40B4-BE49-F238E27FC236}">
                <a16:creationId xmlns:a16="http://schemas.microsoft.com/office/drawing/2014/main" id="{CF08562E-33CA-9853-9330-4CA9C58C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1011" name="Slide Number Placeholder 3">
            <a:extLst>
              <a:ext uri="{FF2B5EF4-FFF2-40B4-BE49-F238E27FC236}">
                <a16:creationId xmlns:a16="http://schemas.microsoft.com/office/drawing/2014/main" id="{8ABA778F-81BC-E037-0D8F-A6855F60A1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381D2D-E223-AF49-9EEB-73B7831627C4}" type="slidenum">
              <a:rPr lang="en-US" altLang="en-US"/>
              <a:pPr>
                <a:spcBef>
                  <a:spcPct val="0"/>
                </a:spcBef>
              </a:pPr>
              <a:t>87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Slide Image Placeholder 1">
            <a:extLst>
              <a:ext uri="{FF2B5EF4-FFF2-40B4-BE49-F238E27FC236}">
                <a16:creationId xmlns:a16="http://schemas.microsoft.com/office/drawing/2014/main" id="{9000D0EE-0AD4-63B7-050A-97AB250713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8" name="Notes Placeholder 2">
            <a:extLst>
              <a:ext uri="{FF2B5EF4-FFF2-40B4-BE49-F238E27FC236}">
                <a16:creationId xmlns:a16="http://schemas.microsoft.com/office/drawing/2014/main" id="{2DDF7A88-8FBD-A55C-FD15-70216F82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3059" name="Slide Number Placeholder 3">
            <a:extLst>
              <a:ext uri="{FF2B5EF4-FFF2-40B4-BE49-F238E27FC236}">
                <a16:creationId xmlns:a16="http://schemas.microsoft.com/office/drawing/2014/main" id="{72ABB760-347E-D7A2-2B75-6549D877B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1A016FB-0B60-EB40-8859-F9BC49D0A177}" type="slidenum">
              <a:rPr lang="en-US" altLang="en-US"/>
              <a:pPr>
                <a:spcBef>
                  <a:spcPct val="0"/>
                </a:spcBef>
              </a:pPr>
              <a:t>88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Slide Image Placeholder 1">
            <a:extLst>
              <a:ext uri="{FF2B5EF4-FFF2-40B4-BE49-F238E27FC236}">
                <a16:creationId xmlns:a16="http://schemas.microsoft.com/office/drawing/2014/main" id="{D82A8E00-96E1-9D7B-38AD-819FE0FD6E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6" name="Notes Placeholder 2">
            <a:extLst>
              <a:ext uri="{FF2B5EF4-FFF2-40B4-BE49-F238E27FC236}">
                <a16:creationId xmlns:a16="http://schemas.microsoft.com/office/drawing/2014/main" id="{244951DA-EB38-0D8F-A38F-A1E4DEE2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5107" name="Slide Number Placeholder 3">
            <a:extLst>
              <a:ext uri="{FF2B5EF4-FFF2-40B4-BE49-F238E27FC236}">
                <a16:creationId xmlns:a16="http://schemas.microsoft.com/office/drawing/2014/main" id="{506DFC31-FF3E-0209-12A4-218B161FF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65D9538-9166-0B46-AF8A-FB3EDE3BE402}" type="slidenum">
              <a:rPr lang="en-US" altLang="en-US"/>
              <a:pPr>
                <a:spcBef>
                  <a:spcPct val="0"/>
                </a:spcBef>
              </a:pPr>
              <a:t>89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Slide Image Placeholder 1">
            <a:extLst>
              <a:ext uri="{FF2B5EF4-FFF2-40B4-BE49-F238E27FC236}">
                <a16:creationId xmlns:a16="http://schemas.microsoft.com/office/drawing/2014/main" id="{F78CC3FC-7F80-8FA5-4CA9-9ABB31328F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4" name="Notes Placeholder 2">
            <a:extLst>
              <a:ext uri="{FF2B5EF4-FFF2-40B4-BE49-F238E27FC236}">
                <a16:creationId xmlns:a16="http://schemas.microsoft.com/office/drawing/2014/main" id="{A1C9CC94-B86E-D768-E723-3E50DB9EB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7155" name="Slide Number Placeholder 3">
            <a:extLst>
              <a:ext uri="{FF2B5EF4-FFF2-40B4-BE49-F238E27FC236}">
                <a16:creationId xmlns:a16="http://schemas.microsoft.com/office/drawing/2014/main" id="{EA339E4D-0D71-E6E2-F744-D5BCF65F88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067841E-6BA8-FD48-B043-C04843072DCF}" type="slidenum">
              <a:rPr lang="en-US" altLang="en-US"/>
              <a:pPr>
                <a:spcBef>
                  <a:spcPct val="0"/>
                </a:spcBef>
              </a:pPr>
              <a:t>90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Slide Image Placeholder 1">
            <a:extLst>
              <a:ext uri="{FF2B5EF4-FFF2-40B4-BE49-F238E27FC236}">
                <a16:creationId xmlns:a16="http://schemas.microsoft.com/office/drawing/2014/main" id="{C6EEE243-4F97-A373-44D7-8C7B7B9029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2" name="Notes Placeholder 2">
            <a:extLst>
              <a:ext uri="{FF2B5EF4-FFF2-40B4-BE49-F238E27FC236}">
                <a16:creationId xmlns:a16="http://schemas.microsoft.com/office/drawing/2014/main" id="{C6AD1847-C958-9E56-7342-F8A273EF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79203" name="Slide Number Placeholder 3">
            <a:extLst>
              <a:ext uri="{FF2B5EF4-FFF2-40B4-BE49-F238E27FC236}">
                <a16:creationId xmlns:a16="http://schemas.microsoft.com/office/drawing/2014/main" id="{470CE77B-4884-AC21-046A-16F18E6EA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0A394A-0A87-964B-98CE-BB66E05E7DD0}" type="slidenum">
              <a:rPr lang="en-US" altLang="en-US"/>
              <a:pPr>
                <a:spcBef>
                  <a:spcPct val="0"/>
                </a:spcBef>
              </a:pPr>
              <a:t>91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88B8160D-8995-EB41-2532-B655C24FE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9476AEF7-FD8C-1E3B-BD82-FE12A5514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822F7FE-504B-1AF9-1E6B-D1BEF9CEC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FCD3CD-EC04-D149-B720-212BA4BB43E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7">
            <a:extLst>
              <a:ext uri="{FF2B5EF4-FFF2-40B4-BE49-F238E27FC236}">
                <a16:creationId xmlns:a16="http://schemas.microsoft.com/office/drawing/2014/main" id="{13FD58B6-2541-4C8C-FDEA-C433858E10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B95A311-0297-8A4D-9CEB-C10ED85047C2}" type="slidenum">
              <a:rPr lang="en-US" altLang="en-US"/>
              <a:pPr>
                <a:spcBef>
                  <a:spcPct val="0"/>
                </a:spcBef>
              </a:pPr>
              <a:t>92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2933D1D4-33B5-8C7F-904A-F5BA6137B8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8875" y="588963"/>
            <a:ext cx="4552950" cy="3414712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5D26F170-C353-A3A0-FA5F-2EC605826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5938" y="4341813"/>
            <a:ext cx="5910262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 good device has a small oxide thickness (-3nm), a small length (-25nm), a higher width (+30nm) and a smaller threshold (-60mV).  The opposite is true for a bad device.</a:t>
            </a: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lide Image Placeholder 1">
            <a:extLst>
              <a:ext uri="{FF2B5EF4-FFF2-40B4-BE49-F238E27FC236}">
                <a16:creationId xmlns:a16="http://schemas.microsoft.com/office/drawing/2014/main" id="{773478BA-DBD6-72DA-D83A-900FE96FE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8" name="Notes Placeholder 2">
            <a:extLst>
              <a:ext uri="{FF2B5EF4-FFF2-40B4-BE49-F238E27FC236}">
                <a16:creationId xmlns:a16="http://schemas.microsoft.com/office/drawing/2014/main" id="{B01755C1-05A8-622C-B466-DF7C1F5BF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3299" name="Slide Number Placeholder 3">
            <a:extLst>
              <a:ext uri="{FF2B5EF4-FFF2-40B4-BE49-F238E27FC236}">
                <a16:creationId xmlns:a16="http://schemas.microsoft.com/office/drawing/2014/main" id="{713B67F0-19D3-DF0D-54CF-C036B2F4D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5C6DA0-991B-5C42-92A3-7AC6BA1DC4EF}" type="slidenum">
              <a:rPr lang="en-US" altLang="en-US"/>
              <a:pPr>
                <a:spcBef>
                  <a:spcPct val="0"/>
                </a:spcBef>
              </a:pPr>
              <a:t>93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lide Image Placeholder 1">
            <a:extLst>
              <a:ext uri="{FF2B5EF4-FFF2-40B4-BE49-F238E27FC236}">
                <a16:creationId xmlns:a16="http://schemas.microsoft.com/office/drawing/2014/main" id="{972066F1-931A-E152-C89C-8960BF47F5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6" name="Notes Placeholder 2">
            <a:extLst>
              <a:ext uri="{FF2B5EF4-FFF2-40B4-BE49-F238E27FC236}">
                <a16:creationId xmlns:a16="http://schemas.microsoft.com/office/drawing/2014/main" id="{D0F97E52-844D-5D0E-F2D5-D22EA1B9D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85347" name="Slide Number Placeholder 3">
            <a:extLst>
              <a:ext uri="{FF2B5EF4-FFF2-40B4-BE49-F238E27FC236}">
                <a16:creationId xmlns:a16="http://schemas.microsoft.com/office/drawing/2014/main" id="{368C1DEA-DC0C-323D-19F2-89C5351B7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7110AAB-3C0B-9741-8920-FEB042EA3B11}" type="slidenum">
              <a:rPr lang="en-US" altLang="en-US"/>
              <a:pPr>
                <a:spcBef>
                  <a:spcPct val="0"/>
                </a:spcBef>
              </a:pPr>
              <a:t>94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39A3ECC9-BC15-19C2-AC24-1B9406768A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9922A582-6FAB-6F54-0EED-3ABE5420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ECE44CF-11FB-45B9-5A16-AA10700BA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E746624-5A6B-3145-B2A4-4E37871794C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98F3E7A-77F4-0DBF-CB4F-02302DDB6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71936-2727-164D-9747-9D748BA08823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A3983AB-6D9A-2724-BC4B-4036CCDA3F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308A0A-DAFA-17A4-E660-1B1CB92874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EF0F3C-8F10-D84E-AA36-12B6F5CD7C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64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590740-7E6F-DCDA-C361-452C0C760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AA7C7-41BB-2142-9508-91FA23F23798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5483FB4-E725-8946-43B9-400FCDBC03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B539AD-90C1-DF8A-3C27-08023E8305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82D88-F094-2640-B14F-4D215089E2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27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7C1975-62FE-67C7-1C2F-E965B26271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FC54C-7282-A54A-B1F2-C35324B23D4A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AA3A2F-11A8-8C62-D054-414D332562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AE108E-972C-9123-8C70-AE7710257E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78E271-6C27-E444-A828-5C45327B98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42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3B27F7-B65A-1B8F-0078-2254FDBB5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7FB2FF-B7BC-EA4B-80E3-A767D6F1D058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4365D6-84EE-04E8-322E-E88654BA51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4AB9D7-B78E-EFCB-74E4-AED97E6504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2D8C3-6B8F-F045-9B86-C161414AA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209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0F8-4DC6-F2CD-F045-59E99A0F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E8D97-A76F-3F41-8E35-966BA25E03A5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37F95-485B-ACAB-5082-AD921D1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M.E.Zaghloul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77620-B072-DB2D-6C83-27E4BD39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BED883-C0B4-1947-928B-3F2BCE67DE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55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6B3AC0-EF8B-2254-1275-65F5AEFFD2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C760D-5652-B142-82BC-9638AE6BC1D2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C0B39E-BBFD-255C-6AFC-B1AC8DAC8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8AEC27-EEC9-4B12-248D-B839F3BE08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4E78-E45C-294D-8498-4A8A0401E3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79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B0EF36-06B3-9E66-A9BE-E9BCBEC1A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06351-3851-6843-8833-BDFDE8B7D0C3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9A8ED3-5FB8-DD7D-CCD8-3C2AB2A60B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26BD22-62B7-48C4-66F8-19747E8967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13E05C-020E-154F-B97C-99A164EC8C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39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57070E-FB11-8C69-C260-6EC8D2E892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929A0-E113-3F4D-BD53-76B10777DF90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A69ED9-1AA8-B9E6-3E81-5894D8D48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C7E81A-5F13-5E3E-0B97-C1DE36A7B1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5F8B8-20F6-364F-A4AD-40B31CA887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0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B394C9-F70D-C8A8-566D-14C624240A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437A0-4AB8-1D4C-9187-0C8905B69539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10E715-CEF7-357A-7CD8-61FA1D6BF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8B920C-3425-3F6C-37DE-EA369062E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9AF00-D5C9-7147-9AC4-CA8E14165C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410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8FD6EC-4312-4F81-E3AE-46DA8C1561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B84A9-1F01-F840-8189-2405D83F0C00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DAF6672-8358-39FA-CBC7-84A89A7973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E401CD-BFB5-43A1-D963-03AE134F96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026EB-F184-2E49-9EE1-E4BDC1CBEE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279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7D71887-AED8-930C-6501-808D2FC63C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04157-4E1F-5E40-AB6D-452CF9C9AC2F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69808BB-49D7-4355-68CF-B40546A28A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8DA013-AAF4-A1A4-8E5F-2E9829F5B1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1E07A-27A1-3246-8119-88EB0B1CE9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0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00142-5593-49AC-5CE6-D3269DB767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C4A61-05C7-8C45-ABB6-74BBAF7CA029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D9A6D-EBA0-B640-CAAD-1776DECD29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F61390-1894-1EE3-3295-4C75D1C96E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9410F-C2AC-0B45-B486-31FDF2D397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809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C5523F-AB6E-D3CB-8663-ECBFE841E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AE548-27D3-CC42-BDCA-4EC3943AAF56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5D53E1-E3F6-2A2D-3C71-E8D1756242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297923-ECED-2148-5460-C8E662C444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2DD26-409A-E541-88BB-C665292EA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332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226E14F-DB8A-B5B8-B9DE-D1940975F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561C41-7801-9261-0DC1-FC4DF3639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8E92E1-64AA-F27A-4659-77218057E3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9CB29DA6-0467-DA48-964C-DC8381D8EE9F}" type="datetime1">
              <a:rPr lang="en-US" altLang="en-US"/>
              <a:pPr>
                <a:defRPr/>
              </a:pPr>
              <a:t>9/21/22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0418375-50C4-6702-00E2-43F3AAD2D2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EC3C8AD-F5DB-1F1B-7F01-437936EA43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DDE4E76E-B357-B144-B99A-9221A4BB1D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  <p:sldLayoutId id="2147483857" r:id="rId13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9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e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48.e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e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Date Placeholder 3">
            <a:extLst>
              <a:ext uri="{FF2B5EF4-FFF2-40B4-BE49-F238E27FC236}">
                <a16:creationId xmlns:a16="http://schemas.microsoft.com/office/drawing/2014/main" id="{AFAB50E8-79AC-8902-29DA-EE187600343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C2AD90-F68F-7B48-98BB-749F9081B29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B581D2C-B018-39E0-79AF-2AE74F1F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5EF97A-3255-0349-BE5F-4A1F424576A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7A93729-4974-0666-925C-3F672E7637C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Circuit Characterization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Interconnects and Inverters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994998B-2E83-3009-0D2A-3FB8F6C3082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Class 4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ECE 4140/6240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M.E. Zaghloul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Fall 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Date Placeholder 3">
            <a:extLst>
              <a:ext uri="{FF2B5EF4-FFF2-40B4-BE49-F238E27FC236}">
                <a16:creationId xmlns:a16="http://schemas.microsoft.com/office/drawing/2014/main" id="{0B4995C5-98A9-1BE2-8699-349B694C27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4E729-1A9E-4E44-9355-C4B5499C861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5694E671-6230-DCFA-F2AE-F8D5DA90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B38BD4-383A-2045-88B6-AF0F23C03CD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BE2D49D-C969-6776-6401-C2089ED94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Simplification for the wire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9058CA1-A669-FEE7-DED1-381BC81E5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Inductive effect can be ignored if the resistance of the wire is high, long wire with small cross section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short wire with large cross section capacitance are important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Interwire capacitance are important when wires run in parallel for long distance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Date Placeholder 2">
            <a:extLst>
              <a:ext uri="{FF2B5EF4-FFF2-40B4-BE49-F238E27FC236}">
                <a16:creationId xmlns:a16="http://schemas.microsoft.com/office/drawing/2014/main" id="{DDE3B36F-C9D0-626C-20DD-96C4BCAB0A6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E5C676-1AA6-3047-B041-F518E68EB94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74D1D060-5D15-EFD8-85B5-1FF84F11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14F4CC-4880-0342-A573-E67FF582E2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51142EE-74AF-E603-42B4-78945310D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Capacitance of Wire Interconnect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6868" name="Picture 3">
            <a:extLst>
              <a:ext uri="{FF2B5EF4-FFF2-40B4-BE49-F238E27FC236}">
                <a16:creationId xmlns:a16="http://schemas.microsoft.com/office/drawing/2014/main" id="{21A711F5-AFAF-6617-4D50-59C5E99E1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76400"/>
            <a:ext cx="5867400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Date Placeholder 2">
            <a:extLst>
              <a:ext uri="{FF2B5EF4-FFF2-40B4-BE49-F238E27FC236}">
                <a16:creationId xmlns:a16="http://schemas.microsoft.com/office/drawing/2014/main" id="{50BBF691-117A-0FB0-B4DD-309DAE439D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0FD17C-743A-6545-8AAE-9C37809D09A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38914" name="Slide Number Placeholder 4">
            <a:extLst>
              <a:ext uri="{FF2B5EF4-FFF2-40B4-BE49-F238E27FC236}">
                <a16:creationId xmlns:a16="http://schemas.microsoft.com/office/drawing/2014/main" id="{27F520A6-195F-4B68-E4D0-D0D92306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824A5-F522-204E-BCE8-81E74CD450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6AB91E17-F5CD-9E68-8858-E351CF306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Capacitance: The Parallel Plate Model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E8266101-3E79-F29D-4A5B-8266A3B69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981200"/>
            <a:ext cx="670560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45FE15A8-01A6-5573-8652-B3247A74E9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486400"/>
          <a:ext cx="17526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35600" imgH="9944100" progId="Equation.3">
                  <p:embed/>
                </p:oleObj>
              </mc:Choice>
              <mc:Fallback>
                <p:oleObj name="Equation" r:id="rId4" imgW="181356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486400"/>
                        <a:ext cx="17526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6">
            <a:extLst>
              <a:ext uri="{FF2B5EF4-FFF2-40B4-BE49-F238E27FC236}">
                <a16:creationId xmlns:a16="http://schemas.microsoft.com/office/drawing/2014/main" id="{A4E68B7E-A21E-2263-F83E-4C05ABE6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71600"/>
            <a:ext cx="20574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Rectangular wire placed above semiconductor substrate</a:t>
            </a:r>
          </a:p>
        </p:txBody>
      </p:sp>
      <p:sp>
        <p:nvSpPr>
          <p:cNvPr id="38919" name="Text Box 7">
            <a:extLst>
              <a:ext uri="{FF2B5EF4-FFF2-40B4-BE49-F238E27FC236}">
                <a16:creationId xmlns:a16="http://schemas.microsoft.com/office/drawing/2014/main" id="{B7675EE9-C2B7-71F4-1EF7-13201708F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8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8920" name="Text Box 8">
            <a:extLst>
              <a:ext uri="{FF2B5EF4-FFF2-40B4-BE49-F238E27FC236}">
                <a16:creationId xmlns:a16="http://schemas.microsoft.com/office/drawing/2014/main" id="{BF391BEC-B705-57F6-1A4B-7651E33B3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63880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 = </a:t>
            </a:r>
            <a:r>
              <a:rPr lang="el-GR" altLang="en-US" sz="2400"/>
              <a:t>ρ</a:t>
            </a:r>
            <a:r>
              <a:rPr lang="en-US" altLang="en-US" sz="2400"/>
              <a:t>L    =   </a:t>
            </a:r>
            <a:r>
              <a:rPr lang="el-GR" altLang="en-US" sz="2400"/>
              <a:t>ρ</a:t>
            </a:r>
            <a:r>
              <a:rPr lang="en-US" altLang="en-US" sz="2400"/>
              <a:t> L</a:t>
            </a:r>
            <a:endParaRPr lang="el-GR" altLang="en-US" sz="2400"/>
          </a:p>
        </p:txBody>
      </p:sp>
      <p:sp>
        <p:nvSpPr>
          <p:cNvPr id="38921" name="Line 9">
            <a:extLst>
              <a:ext uri="{FF2B5EF4-FFF2-40B4-BE49-F238E27FC236}">
                <a16:creationId xmlns:a16="http://schemas.microsoft.com/office/drawing/2014/main" id="{813BB10C-3420-DFED-6374-B785B30F0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2" name="Text Box 10">
            <a:extLst>
              <a:ext uri="{FF2B5EF4-FFF2-40B4-BE49-F238E27FC236}">
                <a16:creationId xmlns:a16="http://schemas.microsoft.com/office/drawing/2014/main" id="{99D0309C-B9BB-6B02-C9C9-DDC4E3582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609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</a:t>
            </a:r>
          </a:p>
        </p:txBody>
      </p:sp>
      <p:sp>
        <p:nvSpPr>
          <p:cNvPr id="38923" name="Line 11">
            <a:extLst>
              <a:ext uri="{FF2B5EF4-FFF2-40B4-BE49-F238E27FC236}">
                <a16:creationId xmlns:a16="http://schemas.microsoft.com/office/drawing/2014/main" id="{14DF3CCD-8084-2E48-A256-F8063B855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601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4" name="Text Box 12">
            <a:extLst>
              <a:ext uri="{FF2B5EF4-FFF2-40B4-BE49-F238E27FC236}">
                <a16:creationId xmlns:a16="http://schemas.microsoft.com/office/drawing/2014/main" id="{60D7A9A3-EB4D-D693-DF52-AC4DEBF2C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6096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W 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Date Placeholder 2">
            <a:extLst>
              <a:ext uri="{FF2B5EF4-FFF2-40B4-BE49-F238E27FC236}">
                <a16:creationId xmlns:a16="http://schemas.microsoft.com/office/drawing/2014/main" id="{4670AD5A-39AD-C6EA-07F2-8DCD971F1C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814AC1-71BE-1546-942E-D0AB922492E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C3AC705F-3470-F916-0311-B3B39B36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06433-C2FC-9C4C-BA0A-2F44CA600CA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3ADE954-71CD-9DE7-6F63-6ED8F0D65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813" y="28733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Permittivity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Different Materials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id="{4E36A4A0-E7E2-AF9B-DE0F-DE530C5E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1" t="14844" r="36758" b="32031"/>
          <a:stretch>
            <a:fillRect/>
          </a:stretch>
        </p:blipFill>
        <p:spPr bwMode="auto">
          <a:xfrm>
            <a:off x="1573213" y="1430338"/>
            <a:ext cx="59436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Date Placeholder 3">
            <a:extLst>
              <a:ext uri="{FF2B5EF4-FFF2-40B4-BE49-F238E27FC236}">
                <a16:creationId xmlns:a16="http://schemas.microsoft.com/office/drawing/2014/main" id="{0DAB84B1-7D38-C98C-371F-A4BB28C7C8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321ACC-D087-8F41-B664-76E1F089CF9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24E5F790-1085-5F84-2C35-01FEAD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8948F9-78C3-BF43-BF2E-90E010BE44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7FFB021-0973-EB72-5591-DFF5AB16A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Parallel Plate Model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Capacitances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9AFC969-58C2-E2CC-CB9B-17080F0D8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Too simple for small ratio of W/H, the Parallel plate model is not accurate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 (As the dimensions are in Deep submicrons)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Capacitance between the side wall can no longer be ignored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ea typeface="ＭＳ Ｐゴシック" panose="020B0600070205080204" pitchFamily="34" charset="-128"/>
              </a:rPr>
              <a:t>Fringe Capacitance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specifically at high frequency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total capacitance is the sum of Parallel plate and Fringe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Date Placeholder 2">
            <a:extLst>
              <a:ext uri="{FF2B5EF4-FFF2-40B4-BE49-F238E27FC236}">
                <a16:creationId xmlns:a16="http://schemas.microsoft.com/office/drawing/2014/main" id="{1F6097C4-A152-1267-FF52-83D2560DB6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21C6D1-3B03-684F-96CA-4933683CC0A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66C412D7-AB95-9ECF-C410-F56418DE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27441C-8D05-884E-B3F4-F1E8863BC03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B526BFF1-8074-2091-DEE1-2A8A5ACFC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Fringing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5060" name="Picture 3">
            <a:extLst>
              <a:ext uri="{FF2B5EF4-FFF2-40B4-BE49-F238E27FC236}">
                <a16:creationId xmlns:a16="http://schemas.microsoft.com/office/drawing/2014/main" id="{6D6A0257-F8D0-123B-4DB7-576AC56AA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5389563" cy="455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4">
            <a:extLst>
              <a:ext uri="{FF2B5EF4-FFF2-40B4-BE49-F238E27FC236}">
                <a16:creationId xmlns:a16="http://schemas.microsoft.com/office/drawing/2014/main" id="{BE828348-1513-91F5-C713-2705C52ED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7" t="58594" r="7668" b="28125"/>
          <a:stretch>
            <a:fillRect/>
          </a:stretch>
        </p:blipFill>
        <p:spPr bwMode="auto">
          <a:xfrm>
            <a:off x="4876800" y="2590800"/>
            <a:ext cx="4114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Text Box 5">
            <a:extLst>
              <a:ext uri="{FF2B5EF4-FFF2-40B4-BE49-F238E27FC236}">
                <a16:creationId xmlns:a16="http://schemas.microsoft.com/office/drawing/2014/main" id="{DE324295-B11D-52D1-BC2A-C00C4208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810000"/>
            <a:ext cx="304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model numerical (Approx.) decompose the capacitance into two components</a:t>
            </a:r>
          </a:p>
        </p:txBody>
      </p:sp>
      <p:sp>
        <p:nvSpPr>
          <p:cNvPr id="45063" name="Text Box 6">
            <a:extLst>
              <a:ext uri="{FF2B5EF4-FFF2-40B4-BE49-F238E27FC236}">
                <a16:creationId xmlns:a16="http://schemas.microsoft.com/office/drawing/2014/main" id="{DCBE8E7C-AACC-F369-C426-2A9E8448C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648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PP</a:t>
            </a:r>
          </a:p>
        </p:txBody>
      </p:sp>
      <p:sp>
        <p:nvSpPr>
          <p:cNvPr id="45064" name="Text Box 7">
            <a:extLst>
              <a:ext uri="{FF2B5EF4-FFF2-40B4-BE49-F238E27FC236}">
                <a16:creationId xmlns:a16="http://schemas.microsoft.com/office/drawing/2014/main" id="{C7CA74B5-F36E-FD34-553A-14792191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43400"/>
            <a:ext cx="10668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Fringe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Cylinder Model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Date Placeholder 2">
            <a:extLst>
              <a:ext uri="{FF2B5EF4-FFF2-40B4-BE49-F238E27FC236}">
                <a16:creationId xmlns:a16="http://schemas.microsoft.com/office/drawing/2014/main" id="{442FC091-A33D-653B-CA7D-4FA02C7E86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6804DC-40AE-3447-8D99-B683B1CAF1C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47106" name="Slide Number Placeholder 4">
            <a:extLst>
              <a:ext uri="{FF2B5EF4-FFF2-40B4-BE49-F238E27FC236}">
                <a16:creationId xmlns:a16="http://schemas.microsoft.com/office/drawing/2014/main" id="{B3ED92E0-9CBC-8F4B-4077-A9E8A5EEF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0E37F8-C5C8-B642-B7FB-6BE098E8E18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02E9B74E-55CE-12D3-2584-8C23F645B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Fringing versus Parallel Plate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38AF20A4-2B8C-CAB5-4663-AC0E5E017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43148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4">
            <a:extLst>
              <a:ext uri="{FF2B5EF4-FFF2-40B4-BE49-F238E27FC236}">
                <a16:creationId xmlns:a16="http://schemas.microsoft.com/office/drawing/2014/main" id="{141ECF7B-09B7-9FC1-D9B4-BD0C3304B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867400"/>
            <a:ext cx="205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Text Box 5">
            <a:extLst>
              <a:ext uri="{FF2B5EF4-FFF2-40B4-BE49-F238E27FC236}">
                <a16:creationId xmlns:a16="http://schemas.microsoft.com/office/drawing/2014/main" id="{1D164634-1DF8-631B-964E-47CCD450B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438400"/>
            <a:ext cx="1981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For W/H large PP dominate, while for W/H small Fringe dominate</a:t>
            </a:r>
          </a:p>
        </p:txBody>
      </p:sp>
      <p:sp>
        <p:nvSpPr>
          <p:cNvPr id="47111" name="Text Box 6">
            <a:extLst>
              <a:ext uri="{FF2B5EF4-FFF2-40B4-BE49-F238E27FC236}">
                <a16:creationId xmlns:a16="http://schemas.microsoft.com/office/drawing/2014/main" id="{A3742258-781B-0290-9E88-61D65D431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90800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Fringe</a:t>
            </a:r>
            <a:endParaRPr lang="en-US" altLang="en-US" sz="2400"/>
          </a:p>
        </p:txBody>
      </p:sp>
      <p:sp>
        <p:nvSpPr>
          <p:cNvPr id="47112" name="Line 7">
            <a:extLst>
              <a:ext uri="{FF2B5EF4-FFF2-40B4-BE49-F238E27FC236}">
                <a16:creationId xmlns:a16="http://schemas.microsoft.com/office/drawing/2014/main" id="{8C90F867-B7CF-2D1A-176D-239C384177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667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3" name="TextBox 2">
            <a:extLst>
              <a:ext uri="{FF2B5EF4-FFF2-40B4-BE49-F238E27FC236}">
                <a16:creationId xmlns:a16="http://schemas.microsoft.com/office/drawing/2014/main" id="{CBC8A13A-E3E0-D04E-E448-11DBC4485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77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To Illustrate The Importance of fringe as W/H decrease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14389646-342A-2A85-D576-DF0C178A6A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2F566-EA81-3A43-A06C-B73445B9C3F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49154" name="Slide Number Placeholder 5">
            <a:extLst>
              <a:ext uri="{FF2B5EF4-FFF2-40B4-BE49-F238E27FC236}">
                <a16:creationId xmlns:a16="http://schemas.microsoft.com/office/drawing/2014/main" id="{039C1B44-6CC2-E66B-ABE3-6C592F3FC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044261-B818-FF4F-B9D5-7866A38288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3B832885-A7DA-97B0-EE54-D0228E95A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Capacitive Coupling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3CAF6A0F-B466-741F-B40D-E76602F90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wire is not only coupled to the ground, but also to the neighboring wires on the same layer and on adjacent layers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This will affect the noise in the circuit and the performance of the chip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Date Placeholder 2">
            <a:extLst>
              <a:ext uri="{FF2B5EF4-FFF2-40B4-BE49-F238E27FC236}">
                <a16:creationId xmlns:a16="http://schemas.microsoft.com/office/drawing/2014/main" id="{D5D6E194-20FD-68A7-86FC-B0FFB6C30A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512964-5C8C-D649-9B02-B228125C994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id="{B7BC71A2-FB39-6954-C43A-C4106066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129B35-43B9-7649-86FD-868945A08CE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64D2E491-6580-BB26-3D76-8553446F8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Interwire Capacitance</a:t>
            </a:r>
            <a:endParaRPr lang="en-US" altLang="en-US">
              <a:solidFill>
                <a:srgbClr val="FF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1204" name="Picture 3">
            <a:extLst>
              <a:ext uri="{FF2B5EF4-FFF2-40B4-BE49-F238E27FC236}">
                <a16:creationId xmlns:a16="http://schemas.microsoft.com/office/drawing/2014/main" id="{81BD55A5-183B-58EA-A0E6-75554930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28800"/>
            <a:ext cx="5638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Date Placeholder 2">
            <a:extLst>
              <a:ext uri="{FF2B5EF4-FFF2-40B4-BE49-F238E27FC236}">
                <a16:creationId xmlns:a16="http://schemas.microsoft.com/office/drawing/2014/main" id="{4F67205F-38B8-CE68-295E-0B0820EB71C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7EC2D3-79EC-A644-A078-B79AB8334E1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id="{6ACF6F87-B59D-FFCA-AA31-36E7F3DBA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805E50-CA79-004B-BD68-561EF07BE2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5AF6535A-4218-B32F-1E8F-471D16DEC1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Interwire Capacitance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BBCB9E80-ED9E-0550-902B-2397FDA84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375285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4">
            <a:extLst>
              <a:ext uri="{FF2B5EF4-FFF2-40B4-BE49-F238E27FC236}">
                <a16:creationId xmlns:a16="http://schemas.microsoft.com/office/drawing/2014/main" id="{3EC7EA82-A09C-ED3C-979D-C7C785A8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562600"/>
            <a:ext cx="2057400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4" name="Text Box 5">
            <a:extLst>
              <a:ext uri="{FF2B5EF4-FFF2-40B4-BE49-F238E27FC236}">
                <a16:creationId xmlns:a16="http://schemas.microsoft.com/office/drawing/2014/main" id="{989C5106-E90D-64EE-F4DE-FC9A8AC10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752600"/>
            <a:ext cx="23622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Interwire capacitance become a dominant factor in multilayers interconnect structures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As the technology scales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Date Placeholder 3">
            <a:extLst>
              <a:ext uri="{FF2B5EF4-FFF2-40B4-BE49-F238E27FC236}">
                <a16:creationId xmlns:a16="http://schemas.microsoft.com/office/drawing/2014/main" id="{65C674F4-9955-AD77-02F7-AD59A68F580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CB4B8-C575-FA4D-B564-8A78184D88D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83FEE23E-C098-EC4A-C113-6D812442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ED0969-28ED-AB49-AAFA-F5EDEE46993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7A459E7-44F5-CEA9-B31F-375FEE910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B9C79B89-813F-FF46-9C4D-0319675395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VLSI Design Parameters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Speed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Area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5050"/>
                </a:solidFill>
                <a:ea typeface="ＭＳ Ｐゴシック" panose="020B0600070205080204" pitchFamily="34" charset="-128"/>
              </a:rPr>
              <a:t>  - Reliability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In this class we will learn how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5050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</a:t>
            </a: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- Estimate the Delay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   - Estimate the Power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FF66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As the device size scales into the deep submicron, inter-chip wires will be very important parameters in the design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solidFill>
                  <a:srgbClr val="FFFF66"/>
                </a:solidFill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solidFill>
                <a:srgbClr val="FFFF66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Title 1">
            <a:extLst>
              <a:ext uri="{FF2B5EF4-FFF2-40B4-BE49-F238E27FC236}">
                <a16:creationId xmlns:a16="http://schemas.microsoft.com/office/drawing/2014/main" id="{A20C14DC-B6FA-5DD1-C9BD-0114A70F1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Wire Area and Fringe Capacitance Values</a:t>
            </a:r>
          </a:p>
        </p:txBody>
      </p:sp>
      <p:sp>
        <p:nvSpPr>
          <p:cNvPr id="187394" name="Content Placeholder 2">
            <a:extLst>
              <a:ext uri="{FF2B5EF4-FFF2-40B4-BE49-F238E27FC236}">
                <a16:creationId xmlns:a16="http://schemas.microsoft.com/office/drawing/2014/main" id="{585EE7ED-B99F-002F-81B5-45DFFA4E1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following table shows 0.25 um CMOS process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table rows represent the top plate of the capacitor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columns represent the bottom plate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areas are expresses in aF|um</a:t>
            </a:r>
          </a:p>
        </p:txBody>
      </p:sp>
      <p:sp>
        <p:nvSpPr>
          <p:cNvPr id="187395" name="Date Placeholder 3">
            <a:extLst>
              <a:ext uri="{FF2B5EF4-FFF2-40B4-BE49-F238E27FC236}">
                <a16:creationId xmlns:a16="http://schemas.microsoft.com/office/drawing/2014/main" id="{C52522CE-6379-9AF6-1987-0167867290F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21653AC-44BC-A249-B05E-65278936EE0D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87396" name="Slide Number Placeholder 4">
            <a:extLst>
              <a:ext uri="{FF2B5EF4-FFF2-40B4-BE49-F238E27FC236}">
                <a16:creationId xmlns:a16="http://schemas.microsoft.com/office/drawing/2014/main" id="{F029BED7-E499-7E45-3C5D-B0595D1D6E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1F81AD5-754E-D34C-820C-312BD710D2BC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Date Placeholder 2">
            <a:extLst>
              <a:ext uri="{FF2B5EF4-FFF2-40B4-BE49-F238E27FC236}">
                <a16:creationId xmlns:a16="http://schemas.microsoft.com/office/drawing/2014/main" id="{CFF49478-801F-E99F-3EA1-7D9AFF8B61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1149C7-D1AC-4A46-946E-9B4833AA5A5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55298" name="Slide Number Placeholder 4">
            <a:extLst>
              <a:ext uri="{FF2B5EF4-FFF2-40B4-BE49-F238E27FC236}">
                <a16:creationId xmlns:a16="http://schemas.microsoft.com/office/drawing/2014/main" id="{E7C309CA-1555-A73E-3C1F-695CF083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771D2-1BE6-8347-B16E-B601CF90A1BA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9F2032E2-E67E-9380-F952-664C05882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8138" y="60325"/>
            <a:ext cx="8523287" cy="114141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Wiring Capacitances (0.25 </a:t>
            </a:r>
            <a:r>
              <a:rPr lang="en-US" altLang="en-US">
                <a:latin typeface="Symbol" pitchFamily="2" charset="2"/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m CMOS) in aF/um-page 143</a:t>
            </a:r>
          </a:p>
        </p:txBody>
      </p:sp>
      <p:pic>
        <p:nvPicPr>
          <p:cNvPr id="55300" name="Picture 3">
            <a:extLst>
              <a:ext uri="{FF2B5EF4-FFF2-40B4-BE49-F238E27FC236}">
                <a16:creationId xmlns:a16="http://schemas.microsoft.com/office/drawing/2014/main" id="{19DBB090-0CCE-600E-F60F-98EC6F40E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46" t="25781" r="11383" b="23438"/>
          <a:stretch>
            <a:fillRect/>
          </a:stretch>
        </p:blipFill>
        <p:spPr bwMode="auto">
          <a:xfrm>
            <a:off x="350838" y="1225550"/>
            <a:ext cx="8497887" cy="471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1" name="Line 4">
            <a:extLst>
              <a:ext uri="{FF2B5EF4-FFF2-40B4-BE49-F238E27FC236}">
                <a16:creationId xmlns:a16="http://schemas.microsoft.com/office/drawing/2014/main" id="{B5FF3B34-2D0E-E388-77F9-78B223AE06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56388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5">
            <a:extLst>
              <a:ext uri="{FF2B5EF4-FFF2-40B4-BE49-F238E27FC236}">
                <a16:creationId xmlns:a16="http://schemas.microsoft.com/office/drawing/2014/main" id="{C69B57BE-CD93-C148-24EA-DAE63AD31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5905500"/>
            <a:ext cx="205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Twice as thick as other metals</a:t>
            </a:r>
          </a:p>
        </p:txBody>
      </p:sp>
      <p:sp>
        <p:nvSpPr>
          <p:cNvPr id="55303" name="Line 6">
            <a:extLst>
              <a:ext uri="{FF2B5EF4-FFF2-40B4-BE49-F238E27FC236}">
                <a16:creationId xmlns:a16="http://schemas.microsoft.com/office/drawing/2014/main" id="{CD8EA148-8F12-2892-9BC2-759B5D20D9CC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10668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4" name="Text Box 7">
            <a:extLst>
              <a:ext uri="{FF2B5EF4-FFF2-40B4-BE49-F238E27FC236}">
                <a16:creationId xmlns:a16="http://schemas.microsoft.com/office/drawing/2014/main" id="{C30E510C-486F-2E25-98B7-CD13EA0A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1828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Bottom Thick Field Oxide</a:t>
            </a:r>
          </a:p>
        </p:txBody>
      </p:sp>
      <p:sp>
        <p:nvSpPr>
          <p:cNvPr id="55305" name="Text Box 8">
            <a:extLst>
              <a:ext uri="{FF2B5EF4-FFF2-40B4-BE49-F238E27FC236}">
                <a16:creationId xmlns:a16="http://schemas.microsoft.com/office/drawing/2014/main" id="{5BD969D9-634E-19D0-38C6-68F7252D2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035675"/>
            <a:ext cx="2819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Shaded area are Fringe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itle 1">
            <a:extLst>
              <a:ext uri="{FF2B5EF4-FFF2-40B4-BE49-F238E27FC236}">
                <a16:creationId xmlns:a16="http://schemas.microsoft.com/office/drawing/2014/main" id="{0CE38CF9-F985-8E6A-FBC8-B31F2E43C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Page 144 Rabaey example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4.1</a:t>
            </a:r>
          </a:p>
        </p:txBody>
      </p:sp>
      <p:sp>
        <p:nvSpPr>
          <p:cNvPr id="188418" name="Date Placeholder 2">
            <a:extLst>
              <a:ext uri="{FF2B5EF4-FFF2-40B4-BE49-F238E27FC236}">
                <a16:creationId xmlns:a16="http://schemas.microsoft.com/office/drawing/2014/main" id="{265B2056-49F2-A3DD-5809-C8F4AD53135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54BF813-F4DC-D648-822C-C1ADA6FF8465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88419" name="Slide Number Placeholder 3">
            <a:extLst>
              <a:ext uri="{FF2B5EF4-FFF2-40B4-BE49-F238E27FC236}">
                <a16:creationId xmlns:a16="http://schemas.microsoft.com/office/drawing/2014/main" id="{5FF3DEAC-49D6-AA60-3690-F198A4AC8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9CC8DB4-F6CE-F140-AADE-66706FF25BCB}" type="slidenum">
              <a:rPr lang="en-US" altLang="en-US" sz="1400"/>
              <a:pPr/>
              <a:t>22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1">
            <a:extLst>
              <a:ext uri="{FF2B5EF4-FFF2-40B4-BE49-F238E27FC236}">
                <a16:creationId xmlns:a16="http://schemas.microsoft.com/office/drawing/2014/main" id="{482270A8-8B8C-29C3-9B4E-752B5EF641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each element</a:t>
            </a:r>
          </a:p>
        </p:txBody>
      </p:sp>
      <p:sp>
        <p:nvSpPr>
          <p:cNvPr id="189442" name="Content Placeholder 2">
            <a:extLst>
              <a:ext uri="{FF2B5EF4-FFF2-40B4-BE49-F238E27FC236}">
                <a16:creationId xmlns:a16="http://schemas.microsoft.com/office/drawing/2014/main" id="{E2F2F08A-86AD-843E-8360-446FD5F78A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properties of Resistances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How to calculate the parameters of the Resistances</a:t>
            </a:r>
          </a:p>
        </p:txBody>
      </p:sp>
      <p:sp>
        <p:nvSpPr>
          <p:cNvPr id="189443" name="Date Placeholder 3">
            <a:extLst>
              <a:ext uri="{FF2B5EF4-FFF2-40B4-BE49-F238E27FC236}">
                <a16:creationId xmlns:a16="http://schemas.microsoft.com/office/drawing/2014/main" id="{4687FBAF-76EB-0F3A-F219-953E2B1D508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8CC3F1-78B1-D440-8FB7-DA4686303780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89444" name="Slide Number Placeholder 4">
            <a:extLst>
              <a:ext uri="{FF2B5EF4-FFF2-40B4-BE49-F238E27FC236}">
                <a16:creationId xmlns:a16="http://schemas.microsoft.com/office/drawing/2014/main" id="{22A016F8-125B-6C34-0AFE-FC73555AE8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6BDE124-379C-DC43-A39A-D779119E17BD}" type="slidenum">
              <a:rPr lang="en-US" altLang="en-US" sz="1400"/>
              <a:pPr/>
              <a:t>23</a:t>
            </a:fld>
            <a:endParaRPr lang="en-US" altLang="en-US"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Date Placeholder 2">
            <a:extLst>
              <a:ext uri="{FF2B5EF4-FFF2-40B4-BE49-F238E27FC236}">
                <a16:creationId xmlns:a16="http://schemas.microsoft.com/office/drawing/2014/main" id="{DACD6D1E-6BF1-5FF7-D2CC-5F0C51D191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6150DC-8C7E-9542-96A2-02A8E5E5FC4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57346" name="Slide Number Placeholder 4">
            <a:extLst>
              <a:ext uri="{FF2B5EF4-FFF2-40B4-BE49-F238E27FC236}">
                <a16:creationId xmlns:a16="http://schemas.microsoft.com/office/drawing/2014/main" id="{644FCBD5-6D7D-1B40-1C0F-13152E5EE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A0142-56C4-EC49-BFE9-8FB13444DCC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D41933E-68D1-5B58-5AFC-D0F828AB6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Wire Resistance 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198B768E-C12B-917D-74A8-B55E2994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6923088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Text Box 5">
            <a:extLst>
              <a:ext uri="{FF2B5EF4-FFF2-40B4-BE49-F238E27FC236}">
                <a16:creationId xmlns:a16="http://schemas.microsoft.com/office/drawing/2014/main" id="{A7D2A5A6-8F0F-28F6-DEE3-880CC5ED6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57600"/>
            <a:ext cx="1524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Sheet resistance have units </a:t>
            </a:r>
            <a:r>
              <a:rPr lang="el-GR" altLang="en-US" sz="2400"/>
              <a:t>Ω</a:t>
            </a:r>
            <a:r>
              <a:rPr lang="en-US" altLang="en-US" sz="2400"/>
              <a:t>/square</a:t>
            </a:r>
            <a:endParaRPr lang="el-GR" altLang="en-US" sz="2400"/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6927D464-4962-850B-395B-5BCD91BE1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867400"/>
            <a:ext cx="411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 = Sheet resistance * L/W = R</a:t>
            </a:r>
            <a:r>
              <a:rPr lang="en-US" altLang="en-US" sz="2400" baseline="-25000"/>
              <a:t>s </a:t>
            </a:r>
            <a:r>
              <a:rPr lang="en-US" altLang="en-US" sz="2400"/>
              <a:t>L/W </a:t>
            </a:r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0FCC8CC2-4FEA-976B-D6AC-08A2AF519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2057400"/>
            <a:ext cx="1981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H is constant for a technology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Date Placeholder 3">
            <a:extLst>
              <a:ext uri="{FF2B5EF4-FFF2-40B4-BE49-F238E27FC236}">
                <a16:creationId xmlns:a16="http://schemas.microsoft.com/office/drawing/2014/main" id="{0F5AB070-08AA-937B-2495-A551574F11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67B9FC-A43D-684C-8D07-9A8B970E977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59394" name="Slide Number Placeholder 5">
            <a:extLst>
              <a:ext uri="{FF2B5EF4-FFF2-40B4-BE49-F238E27FC236}">
                <a16:creationId xmlns:a16="http://schemas.microsoft.com/office/drawing/2014/main" id="{9E99068C-4891-5A17-1CAC-AB358320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56D90B-A93D-284F-9585-795165FC50B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30103CB2-7CEF-37A1-E1FC-49BB6CFCA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Resistive Model of the wire 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CBF6283B-A088-F3DF-D5E9-BC8275CEC9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model is too simplistic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have the above model it is desirable to keep the cross section of the wire as large as possible to minimize the resistance( WxH)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To have denser wiring it is desirable to have smaller 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 result we have seen steady reduction of the ratio W/H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Date Placeholder 2">
            <a:extLst>
              <a:ext uri="{FF2B5EF4-FFF2-40B4-BE49-F238E27FC236}">
                <a16:creationId xmlns:a16="http://schemas.microsoft.com/office/drawing/2014/main" id="{A26EEC7C-967A-6E20-6F69-85743FB2C7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47AED0-EA1E-6841-95B7-1B3BB29893C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61442" name="Slide Number Placeholder 4">
            <a:extLst>
              <a:ext uri="{FF2B5EF4-FFF2-40B4-BE49-F238E27FC236}">
                <a16:creationId xmlns:a16="http://schemas.microsoft.com/office/drawing/2014/main" id="{A90A973C-8015-BAF3-4000-B4D8C7EA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ED962D-1E3D-E541-A852-D460066B017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590ECA6-B7AA-10C1-729C-5AE4563B6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Resistance 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4CD9310F-D52A-7EDE-25E1-A8B75E240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3" t="25000" r="41818" b="28125"/>
          <a:stretch>
            <a:fillRect/>
          </a:stretch>
        </p:blipFill>
        <p:spPr bwMode="auto">
          <a:xfrm>
            <a:off x="2057400" y="1752600"/>
            <a:ext cx="48006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Date Placeholder 3">
            <a:extLst>
              <a:ext uri="{FF2B5EF4-FFF2-40B4-BE49-F238E27FC236}">
                <a16:creationId xmlns:a16="http://schemas.microsoft.com/office/drawing/2014/main" id="{64CCF64C-C94F-C4DC-0149-2CC7749F67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287991-01F2-1747-867F-1A3EA3A0876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63490" name="Slide Number Placeholder 5">
            <a:extLst>
              <a:ext uri="{FF2B5EF4-FFF2-40B4-BE49-F238E27FC236}">
                <a16:creationId xmlns:a16="http://schemas.microsoft.com/office/drawing/2014/main" id="{7F96AA87-7865-4685-4992-25CA3A6E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7A30B-264F-364B-A138-B1311444AF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DD80C23-871A-4AFC-5468-571FC7414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Dealing with Resistance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7877064-FBF6-D7C3-84D5-03A2B5E30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Selective Technology Scaling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Use Better Interconnect Materials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reduce average wire-length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e.g. copper, </a:t>
            </a:r>
            <a:r>
              <a:rPr lang="en-US" altLang="en-US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silicides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Do-not Use Polysilicon for routing</a:t>
            </a:r>
          </a:p>
          <a:p>
            <a:pPr eaLnBrk="1" hangingPunct="1">
              <a:defRPr/>
            </a:pPr>
            <a:r>
              <a:rPr lang="en-US" altLang="en-US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More Interconnect Layers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reduce average wire-length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Title 1">
            <a:extLst>
              <a:ext uri="{FF2B5EF4-FFF2-40B4-BE49-F238E27FC236}">
                <a16:creationId xmlns:a16="http://schemas.microsoft.com/office/drawing/2014/main" id="{7F8A8391-5636-1601-3CAF-9231CDA35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Dealing with Resistance</a:t>
            </a:r>
          </a:p>
        </p:txBody>
      </p:sp>
      <p:sp>
        <p:nvSpPr>
          <p:cNvPr id="190466" name="Content Placeholder 2">
            <a:extLst>
              <a:ext uri="{FF2B5EF4-FFF2-40B4-BE49-F238E27FC236}">
                <a16:creationId xmlns:a16="http://schemas.microsoft.com/office/drawing/2014/main" id="{C717A5BC-3E6C-393A-EFD3-2174AEE9F7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of Diffusion wires should be avoided due to the large capacitances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Transitions between routing layers  add extra resistance to a wire called contact resistance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Keep signal wires on a single layer whenever possible</a:t>
            </a:r>
          </a:p>
        </p:txBody>
      </p:sp>
      <p:sp>
        <p:nvSpPr>
          <p:cNvPr id="190467" name="Date Placeholder 3">
            <a:extLst>
              <a:ext uri="{FF2B5EF4-FFF2-40B4-BE49-F238E27FC236}">
                <a16:creationId xmlns:a16="http://schemas.microsoft.com/office/drawing/2014/main" id="{4D0ABB9D-B611-FB81-7FB2-EA27FCAC096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8EA0BE0-50ED-3541-8E12-2E53D5F4A6F6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0468" name="Slide Number Placeholder 4">
            <a:extLst>
              <a:ext uri="{FF2B5EF4-FFF2-40B4-BE49-F238E27FC236}">
                <a16:creationId xmlns:a16="http://schemas.microsoft.com/office/drawing/2014/main" id="{CFCD8BE6-1292-13C7-49EC-3E0D5EED51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421161-B12F-D147-89AE-32D7FC468259}" type="slidenum">
              <a:rPr lang="en-US" altLang="en-US" sz="1400"/>
              <a:pPr/>
              <a:t>28</a:t>
            </a:fld>
            <a:endParaRPr lang="en-US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Date Placeholder 3">
            <a:extLst>
              <a:ext uri="{FF2B5EF4-FFF2-40B4-BE49-F238E27FC236}">
                <a16:creationId xmlns:a16="http://schemas.microsoft.com/office/drawing/2014/main" id="{97B2DF40-BCFD-201B-B50E-FE03E70E86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D298C8F-BE49-3B40-BF53-F0893694A1E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65538" name="Slide Number Placeholder 5">
            <a:extLst>
              <a:ext uri="{FF2B5EF4-FFF2-40B4-BE49-F238E27FC236}">
                <a16:creationId xmlns:a16="http://schemas.microsoft.com/office/drawing/2014/main" id="{4AB4862A-4944-4687-7880-D2DED821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277A82-C0CB-3642-8BDD-66FA2CB8DD9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3A8AC69-AA59-5A25-2270-3FB6D6EFF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Process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0.18,  0.13µ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D35C1B17-B8FD-20B7-BF0B-7BF54A4BA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Advanced Processes offer different material such silicide, high conductive material (Mixture of silicon and metal)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Gates of MOS are fabricated with top layer of Silicide to reduce the gate resistance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Recently Metal gate transistor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3">
            <a:extLst>
              <a:ext uri="{FF2B5EF4-FFF2-40B4-BE49-F238E27FC236}">
                <a16:creationId xmlns:a16="http://schemas.microsoft.com/office/drawing/2014/main" id="{4A254C44-D044-A63D-8B28-F23D2B1EE9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/>
              <a:t>3: CMOS Transistor Theory</a:t>
            </a:r>
          </a:p>
        </p:txBody>
      </p:sp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9AFBC9B7-D51D-D096-EF9B-FE2F21C1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05EEA28C-3F4D-AD4B-A618-2FEA3470F96F}" type="slidenum">
              <a:rPr lang="en-US" altLang="en-US" sz="1400">
                <a:solidFill>
                  <a:srgbClr val="0000FF"/>
                </a:solidFill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A72636EC-4DDB-266A-28B0-60E37ACC4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Arial Black" panose="020B0604020202020204" pitchFamily="34" charset="0"/>
                <a:ea typeface="ＭＳ Ｐゴシック" panose="020B0600070205080204" pitchFamily="34" charset="-128"/>
              </a:rPr>
              <a:t>nMOS I-V Summary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F0EDFCB-8553-1773-B162-2E6122BB5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808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2B641342-53EA-EEB0-94FB-3FA756912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808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EDD801AB-63BA-FBA8-A3B3-790873A72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808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7" name="Rectangle 6">
            <a:extLst>
              <a:ext uri="{FF2B5EF4-FFF2-40B4-BE49-F238E27FC236}">
                <a16:creationId xmlns:a16="http://schemas.microsoft.com/office/drawing/2014/main" id="{CF85AF3D-6E34-4BDA-E430-F2F62297E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2863" y="3189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488" name="Rectangle 7">
            <a:extLst>
              <a:ext uri="{FF2B5EF4-FFF2-40B4-BE49-F238E27FC236}">
                <a16:creationId xmlns:a16="http://schemas.microsoft.com/office/drawing/2014/main" id="{15AC662E-B127-AB72-6252-7DE05017B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2808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0489" name="Object 8">
            <a:extLst>
              <a:ext uri="{FF2B5EF4-FFF2-40B4-BE49-F238E27FC236}">
                <a16:creationId xmlns:a16="http://schemas.microsoft.com/office/drawing/2014/main" id="{19890D0E-76FD-6CE7-BBE1-73DFC83F5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90800"/>
          <a:ext cx="7772400" cy="299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4307700" imgH="28676600" progId="Equation.DSMT4">
                  <p:embed/>
                </p:oleObj>
              </mc:Choice>
              <mc:Fallback>
                <p:oleObj name="Equation" r:id="rId3" imgW="74307700" imgH="2867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590800"/>
                        <a:ext cx="7772400" cy="299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Rectangle 9">
            <a:extLst>
              <a:ext uri="{FF2B5EF4-FFF2-40B4-BE49-F238E27FC236}">
                <a16:creationId xmlns:a16="http://schemas.microsoft.com/office/drawing/2014/main" id="{7B7DE781-478F-D6C4-E6FC-A061765BC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Shockley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1</a:t>
            </a:r>
            <a:r>
              <a:rPr lang="en-US" altLang="en-US" baseline="30000">
                <a:latin typeface="Arial" panose="020B0604020202020204" pitchFamily="34" charset="0"/>
                <a:ea typeface="ＭＳ Ｐゴシック" panose="020B0600070205080204" pitchFamily="34" charset="-128"/>
              </a:rPr>
              <a:t>st</a:t>
            </a: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 order transistor models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Date Placeholder 2">
            <a:extLst>
              <a:ext uri="{FF2B5EF4-FFF2-40B4-BE49-F238E27FC236}">
                <a16:creationId xmlns:a16="http://schemas.microsoft.com/office/drawing/2014/main" id="{5412D21C-12FE-CFDA-3A40-C2C42DFCD1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8626E55-7C11-B148-9582-80ACF03B79A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67586" name="Slide Number Placeholder 4">
            <a:extLst>
              <a:ext uri="{FF2B5EF4-FFF2-40B4-BE49-F238E27FC236}">
                <a16:creationId xmlns:a16="http://schemas.microsoft.com/office/drawing/2014/main" id="{3819F87B-93BE-DC77-EF7D-B1A3B1EF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3C56C-87E9-5048-B1FD-1DDEEF389C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B7E4DB9-25FD-3522-DF9D-CDD4329AB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Polycide Gate MOSFET</a:t>
            </a:r>
          </a:p>
        </p:txBody>
      </p:sp>
      <p:sp>
        <p:nvSpPr>
          <p:cNvPr id="67588" name="Freeform 3">
            <a:extLst>
              <a:ext uri="{FF2B5EF4-FFF2-40B4-BE49-F238E27FC236}">
                <a16:creationId xmlns:a16="http://schemas.microsoft.com/office/drawing/2014/main" id="{D8FC1DCF-3F39-8A95-9552-EBF303C00F2E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63825" cy="533400"/>
          </a:xfrm>
          <a:custGeom>
            <a:avLst/>
            <a:gdLst>
              <a:gd name="T0" fmla="*/ 2147483646 w 1678"/>
              <a:gd name="T1" fmla="*/ 0 h 336"/>
              <a:gd name="T2" fmla="*/ 2147483646 w 1678"/>
              <a:gd name="T3" fmla="*/ 2147483646 h 336"/>
              <a:gd name="T4" fmla="*/ 2147483646 w 1678"/>
              <a:gd name="T5" fmla="*/ 2147483646 h 336"/>
              <a:gd name="T6" fmla="*/ 2147483646 w 1678"/>
              <a:gd name="T7" fmla="*/ 2147483646 h 336"/>
              <a:gd name="T8" fmla="*/ 0 w 1678"/>
              <a:gd name="T9" fmla="*/ 2147483646 h 336"/>
              <a:gd name="T10" fmla="*/ 0 w 1678"/>
              <a:gd name="T11" fmla="*/ 2147483646 h 336"/>
              <a:gd name="T12" fmla="*/ 0 w 1678"/>
              <a:gd name="T13" fmla="*/ 2147483646 h 336"/>
              <a:gd name="T14" fmla="*/ 2147483646 w 1678"/>
              <a:gd name="T15" fmla="*/ 2147483646 h 336"/>
              <a:gd name="T16" fmla="*/ 2147483646 w 1678"/>
              <a:gd name="T17" fmla="*/ 2147483646 h 336"/>
              <a:gd name="T18" fmla="*/ 2147483646 w 1678"/>
              <a:gd name="T19" fmla="*/ 2147483646 h 336"/>
              <a:gd name="T20" fmla="*/ 2147483646 w 1678"/>
              <a:gd name="T21" fmla="*/ 2147483646 h 336"/>
              <a:gd name="T22" fmla="*/ 2147483646 w 1678"/>
              <a:gd name="T23" fmla="*/ 2147483646 h 336"/>
              <a:gd name="T24" fmla="*/ 2147483646 w 1678"/>
              <a:gd name="T25" fmla="*/ 2147483646 h 336"/>
              <a:gd name="T26" fmla="*/ 2147483646 w 1678"/>
              <a:gd name="T27" fmla="*/ 2147483646 h 336"/>
              <a:gd name="T28" fmla="*/ 2147483646 w 1678"/>
              <a:gd name="T29" fmla="*/ 2147483646 h 336"/>
              <a:gd name="T30" fmla="*/ 2147483646 w 1678"/>
              <a:gd name="T31" fmla="*/ 2147483646 h 336"/>
              <a:gd name="T32" fmla="*/ 2147483646 w 1678"/>
              <a:gd name="T33" fmla="*/ 2147483646 h 336"/>
              <a:gd name="T34" fmla="*/ 2147483646 w 1678"/>
              <a:gd name="T35" fmla="*/ 2147483646 h 336"/>
              <a:gd name="T36" fmla="*/ 2147483646 w 1678"/>
              <a:gd name="T37" fmla="*/ 2147483646 h 336"/>
              <a:gd name="T38" fmla="*/ 2147483646 w 1678"/>
              <a:gd name="T39" fmla="*/ 2147483646 h 336"/>
              <a:gd name="T40" fmla="*/ 2147483646 w 1678"/>
              <a:gd name="T41" fmla="*/ 2147483646 h 336"/>
              <a:gd name="T42" fmla="*/ 2147483646 w 1678"/>
              <a:gd name="T43" fmla="*/ 2147483646 h 336"/>
              <a:gd name="T44" fmla="*/ 2147483646 w 1678"/>
              <a:gd name="T45" fmla="*/ 0 h 336"/>
              <a:gd name="T46" fmla="*/ 2147483646 w 1678"/>
              <a:gd name="T47" fmla="*/ 0 h 336"/>
              <a:gd name="T48" fmla="*/ 2147483646 w 1678"/>
              <a:gd name="T49" fmla="*/ 0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678"/>
              <a:gd name="T76" fmla="*/ 0 h 336"/>
              <a:gd name="T77" fmla="*/ 1678 w 1678"/>
              <a:gd name="T78" fmla="*/ 336 h 3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678" h="336">
                <a:moveTo>
                  <a:pt x="144" y="0"/>
                </a:moveTo>
                <a:lnTo>
                  <a:pt x="88" y="16"/>
                </a:lnTo>
                <a:lnTo>
                  <a:pt x="40" y="48"/>
                </a:lnTo>
                <a:lnTo>
                  <a:pt x="16" y="88"/>
                </a:lnTo>
                <a:lnTo>
                  <a:pt x="0" y="144"/>
                </a:lnTo>
                <a:lnTo>
                  <a:pt x="0" y="168"/>
                </a:lnTo>
                <a:lnTo>
                  <a:pt x="0" y="192"/>
                </a:lnTo>
                <a:lnTo>
                  <a:pt x="16" y="248"/>
                </a:lnTo>
                <a:lnTo>
                  <a:pt x="40" y="296"/>
                </a:lnTo>
                <a:lnTo>
                  <a:pt x="88" y="328"/>
                </a:lnTo>
                <a:lnTo>
                  <a:pt x="144" y="336"/>
                </a:lnTo>
                <a:lnTo>
                  <a:pt x="839" y="336"/>
                </a:lnTo>
                <a:lnTo>
                  <a:pt x="1534" y="336"/>
                </a:lnTo>
                <a:lnTo>
                  <a:pt x="1590" y="328"/>
                </a:lnTo>
                <a:lnTo>
                  <a:pt x="1638" y="296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44"/>
                </a:lnTo>
                <a:lnTo>
                  <a:pt x="1670" y="88"/>
                </a:lnTo>
                <a:lnTo>
                  <a:pt x="1638" y="48"/>
                </a:lnTo>
                <a:lnTo>
                  <a:pt x="1590" y="16"/>
                </a:lnTo>
                <a:lnTo>
                  <a:pt x="1534" y="0"/>
                </a:lnTo>
                <a:lnTo>
                  <a:pt x="839" y="0"/>
                </a:lnTo>
                <a:lnTo>
                  <a:pt x="144" y="0"/>
                </a:lnTo>
                <a:close/>
              </a:path>
            </a:pathLst>
          </a:custGeom>
          <a:solidFill>
            <a:schemeClr val="bg2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589" name="Freeform 4">
            <a:extLst>
              <a:ext uri="{FF2B5EF4-FFF2-40B4-BE49-F238E27FC236}">
                <a16:creationId xmlns:a16="http://schemas.microsoft.com/office/drawing/2014/main" id="{4BA75186-312A-24B8-26DB-7EC50232D2EF}"/>
              </a:ext>
            </a:extLst>
          </p:cNvPr>
          <p:cNvSpPr>
            <a:spLocks/>
          </p:cNvSpPr>
          <p:nvPr/>
        </p:nvSpPr>
        <p:spPr bwMode="auto">
          <a:xfrm>
            <a:off x="3275013" y="1905000"/>
            <a:ext cx="2676525" cy="546100"/>
          </a:xfrm>
          <a:custGeom>
            <a:avLst/>
            <a:gdLst>
              <a:gd name="T0" fmla="*/ 2147483646 w 1686"/>
              <a:gd name="T1" fmla="*/ 2147483646 h 344"/>
              <a:gd name="T2" fmla="*/ 2147483646 w 1686"/>
              <a:gd name="T3" fmla="*/ 2147483646 h 344"/>
              <a:gd name="T4" fmla="*/ 2147483646 w 1686"/>
              <a:gd name="T5" fmla="*/ 2147483646 h 344"/>
              <a:gd name="T6" fmla="*/ 2147483646 w 1686"/>
              <a:gd name="T7" fmla="*/ 2147483646 h 344"/>
              <a:gd name="T8" fmla="*/ 2147483646 w 1686"/>
              <a:gd name="T9" fmla="*/ 2147483646 h 344"/>
              <a:gd name="T10" fmla="*/ 2147483646 w 1686"/>
              <a:gd name="T11" fmla="*/ 2147483646 h 344"/>
              <a:gd name="T12" fmla="*/ 2147483646 w 1686"/>
              <a:gd name="T13" fmla="*/ 2147483646 h 344"/>
              <a:gd name="T14" fmla="*/ 2147483646 w 1686"/>
              <a:gd name="T15" fmla="*/ 2147483646 h 344"/>
              <a:gd name="T16" fmla="*/ 2147483646 w 1686"/>
              <a:gd name="T17" fmla="*/ 2147483646 h 344"/>
              <a:gd name="T18" fmla="*/ 2147483646 w 1686"/>
              <a:gd name="T19" fmla="*/ 2147483646 h 344"/>
              <a:gd name="T20" fmla="*/ 2147483646 w 1686"/>
              <a:gd name="T21" fmla="*/ 2147483646 h 344"/>
              <a:gd name="T22" fmla="*/ 2147483646 w 1686"/>
              <a:gd name="T23" fmla="*/ 2147483646 h 344"/>
              <a:gd name="T24" fmla="*/ 2147483646 w 1686"/>
              <a:gd name="T25" fmla="*/ 2147483646 h 344"/>
              <a:gd name="T26" fmla="*/ 2147483646 w 1686"/>
              <a:gd name="T27" fmla="*/ 2147483646 h 344"/>
              <a:gd name="T28" fmla="*/ 2147483646 w 1686"/>
              <a:gd name="T29" fmla="*/ 2147483646 h 344"/>
              <a:gd name="T30" fmla="*/ 2147483646 w 1686"/>
              <a:gd name="T31" fmla="*/ 2147483646 h 344"/>
              <a:gd name="T32" fmla="*/ 2147483646 w 1686"/>
              <a:gd name="T33" fmla="*/ 2147483646 h 344"/>
              <a:gd name="T34" fmla="*/ 2147483646 w 1686"/>
              <a:gd name="T35" fmla="*/ 2147483646 h 344"/>
              <a:gd name="T36" fmla="*/ 2147483646 w 1686"/>
              <a:gd name="T37" fmla="*/ 2147483646 h 344"/>
              <a:gd name="T38" fmla="*/ 2147483646 w 1686"/>
              <a:gd name="T39" fmla="*/ 2147483646 h 344"/>
              <a:gd name="T40" fmla="*/ 2147483646 w 1686"/>
              <a:gd name="T41" fmla="*/ 2147483646 h 344"/>
              <a:gd name="T42" fmla="*/ 2147483646 w 1686"/>
              <a:gd name="T43" fmla="*/ 2147483646 h 344"/>
              <a:gd name="T44" fmla="*/ 2147483646 w 1686"/>
              <a:gd name="T45" fmla="*/ 2147483646 h 344"/>
              <a:gd name="T46" fmla="*/ 2147483646 w 1686"/>
              <a:gd name="T47" fmla="*/ 2147483646 h 344"/>
              <a:gd name="T48" fmla="*/ 2147483646 w 1686"/>
              <a:gd name="T49" fmla="*/ 0 h 344"/>
              <a:gd name="T50" fmla="*/ 2147483646 w 1686"/>
              <a:gd name="T51" fmla="*/ 0 h 344"/>
              <a:gd name="T52" fmla="*/ 2147483646 w 1686"/>
              <a:gd name="T53" fmla="*/ 2147483646 h 344"/>
              <a:gd name="T54" fmla="*/ 2147483646 w 1686"/>
              <a:gd name="T55" fmla="*/ 2147483646 h 344"/>
              <a:gd name="T56" fmla="*/ 2147483646 w 1686"/>
              <a:gd name="T57" fmla="*/ 2147483646 h 344"/>
              <a:gd name="T58" fmla="*/ 2147483646 w 1686"/>
              <a:gd name="T59" fmla="*/ 2147483646 h 344"/>
              <a:gd name="T60" fmla="*/ 2147483646 w 1686"/>
              <a:gd name="T61" fmla="*/ 2147483646 h 344"/>
              <a:gd name="T62" fmla="*/ 2147483646 w 1686"/>
              <a:gd name="T63" fmla="*/ 2147483646 h 344"/>
              <a:gd name="T64" fmla="*/ 2147483646 w 1686"/>
              <a:gd name="T65" fmla="*/ 2147483646 h 344"/>
              <a:gd name="T66" fmla="*/ 2147483646 w 1686"/>
              <a:gd name="T67" fmla="*/ 2147483646 h 344"/>
              <a:gd name="T68" fmla="*/ 2147483646 w 1686"/>
              <a:gd name="T69" fmla="*/ 2147483646 h 344"/>
              <a:gd name="T70" fmla="*/ 2147483646 w 1686"/>
              <a:gd name="T71" fmla="*/ 2147483646 h 344"/>
              <a:gd name="T72" fmla="*/ 2147483646 w 1686"/>
              <a:gd name="T73" fmla="*/ 2147483646 h 344"/>
              <a:gd name="T74" fmla="*/ 2147483646 w 1686"/>
              <a:gd name="T75" fmla="*/ 2147483646 h 344"/>
              <a:gd name="T76" fmla="*/ 2147483646 w 1686"/>
              <a:gd name="T77" fmla="*/ 2147483646 h 344"/>
              <a:gd name="T78" fmla="*/ 2147483646 w 1686"/>
              <a:gd name="T79" fmla="*/ 2147483646 h 344"/>
              <a:gd name="T80" fmla="*/ 2147483646 w 1686"/>
              <a:gd name="T81" fmla="*/ 2147483646 h 344"/>
              <a:gd name="T82" fmla="*/ 0 w 1686"/>
              <a:gd name="T83" fmla="*/ 2147483646 h 344"/>
              <a:gd name="T84" fmla="*/ 0 w 1686"/>
              <a:gd name="T85" fmla="*/ 2147483646 h 344"/>
              <a:gd name="T86" fmla="*/ 0 w 1686"/>
              <a:gd name="T87" fmla="*/ 2147483646 h 344"/>
              <a:gd name="T88" fmla="*/ 2147483646 w 1686"/>
              <a:gd name="T89" fmla="*/ 2147483646 h 344"/>
              <a:gd name="T90" fmla="*/ 2147483646 w 1686"/>
              <a:gd name="T91" fmla="*/ 2147483646 h 344"/>
              <a:gd name="T92" fmla="*/ 2147483646 w 1686"/>
              <a:gd name="T93" fmla="*/ 2147483646 h 344"/>
              <a:gd name="T94" fmla="*/ 2147483646 w 1686"/>
              <a:gd name="T95" fmla="*/ 0 h 344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686"/>
              <a:gd name="T145" fmla="*/ 0 h 344"/>
              <a:gd name="T146" fmla="*/ 1686 w 1686"/>
              <a:gd name="T147" fmla="*/ 344 h 344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686" h="344">
                <a:moveTo>
                  <a:pt x="144" y="8"/>
                </a:moveTo>
                <a:lnTo>
                  <a:pt x="88" y="24"/>
                </a:lnTo>
                <a:lnTo>
                  <a:pt x="96" y="24"/>
                </a:lnTo>
                <a:lnTo>
                  <a:pt x="48" y="56"/>
                </a:lnTo>
                <a:lnTo>
                  <a:pt x="24" y="96"/>
                </a:lnTo>
                <a:lnTo>
                  <a:pt x="24" y="88"/>
                </a:lnTo>
                <a:lnTo>
                  <a:pt x="8" y="144"/>
                </a:lnTo>
                <a:lnTo>
                  <a:pt x="8" y="168"/>
                </a:lnTo>
                <a:lnTo>
                  <a:pt x="8" y="192"/>
                </a:lnTo>
                <a:lnTo>
                  <a:pt x="24" y="248"/>
                </a:lnTo>
                <a:lnTo>
                  <a:pt x="48" y="296"/>
                </a:lnTo>
                <a:lnTo>
                  <a:pt x="96" y="328"/>
                </a:lnTo>
                <a:lnTo>
                  <a:pt x="88" y="328"/>
                </a:lnTo>
                <a:lnTo>
                  <a:pt x="144" y="336"/>
                </a:lnTo>
                <a:lnTo>
                  <a:pt x="839" y="336"/>
                </a:lnTo>
                <a:lnTo>
                  <a:pt x="1534" y="336"/>
                </a:lnTo>
                <a:lnTo>
                  <a:pt x="1590" y="328"/>
                </a:lnTo>
                <a:lnTo>
                  <a:pt x="1638" y="296"/>
                </a:lnTo>
                <a:lnTo>
                  <a:pt x="1670" y="248"/>
                </a:lnTo>
                <a:lnTo>
                  <a:pt x="1678" y="192"/>
                </a:lnTo>
                <a:lnTo>
                  <a:pt x="1678" y="168"/>
                </a:lnTo>
                <a:lnTo>
                  <a:pt x="1678" y="144"/>
                </a:lnTo>
                <a:lnTo>
                  <a:pt x="1670" y="88"/>
                </a:lnTo>
                <a:lnTo>
                  <a:pt x="1670" y="96"/>
                </a:lnTo>
                <a:lnTo>
                  <a:pt x="1638" y="56"/>
                </a:lnTo>
                <a:lnTo>
                  <a:pt x="1590" y="24"/>
                </a:lnTo>
                <a:lnTo>
                  <a:pt x="1534" y="8"/>
                </a:lnTo>
                <a:lnTo>
                  <a:pt x="839" y="8"/>
                </a:lnTo>
                <a:lnTo>
                  <a:pt x="144" y="8"/>
                </a:lnTo>
                <a:lnTo>
                  <a:pt x="144" y="0"/>
                </a:lnTo>
                <a:lnTo>
                  <a:pt x="839" y="0"/>
                </a:lnTo>
                <a:lnTo>
                  <a:pt x="1534" y="0"/>
                </a:lnTo>
                <a:lnTo>
                  <a:pt x="1590" y="16"/>
                </a:lnTo>
                <a:lnTo>
                  <a:pt x="1598" y="16"/>
                </a:lnTo>
                <a:lnTo>
                  <a:pt x="1646" y="48"/>
                </a:lnTo>
                <a:lnTo>
                  <a:pt x="1678" y="88"/>
                </a:lnTo>
                <a:lnTo>
                  <a:pt x="1686" y="144"/>
                </a:lnTo>
                <a:lnTo>
                  <a:pt x="1686" y="168"/>
                </a:lnTo>
                <a:lnTo>
                  <a:pt x="1686" y="192"/>
                </a:lnTo>
                <a:lnTo>
                  <a:pt x="1678" y="248"/>
                </a:lnTo>
                <a:lnTo>
                  <a:pt x="1678" y="256"/>
                </a:lnTo>
                <a:lnTo>
                  <a:pt x="1646" y="304"/>
                </a:lnTo>
                <a:lnTo>
                  <a:pt x="1598" y="336"/>
                </a:lnTo>
                <a:lnTo>
                  <a:pt x="1590" y="336"/>
                </a:lnTo>
                <a:lnTo>
                  <a:pt x="1534" y="344"/>
                </a:lnTo>
                <a:lnTo>
                  <a:pt x="839" y="344"/>
                </a:lnTo>
                <a:lnTo>
                  <a:pt x="144" y="344"/>
                </a:lnTo>
                <a:lnTo>
                  <a:pt x="88" y="336"/>
                </a:lnTo>
                <a:lnTo>
                  <a:pt x="40" y="304"/>
                </a:lnTo>
                <a:lnTo>
                  <a:pt x="40" y="296"/>
                </a:lnTo>
                <a:lnTo>
                  <a:pt x="16" y="248"/>
                </a:lnTo>
                <a:lnTo>
                  <a:pt x="0" y="192"/>
                </a:lnTo>
                <a:lnTo>
                  <a:pt x="0" y="168"/>
                </a:lnTo>
                <a:lnTo>
                  <a:pt x="0" y="144"/>
                </a:lnTo>
                <a:lnTo>
                  <a:pt x="16" y="88"/>
                </a:lnTo>
                <a:lnTo>
                  <a:pt x="40" y="48"/>
                </a:lnTo>
                <a:lnTo>
                  <a:pt x="88" y="16"/>
                </a:lnTo>
                <a:lnTo>
                  <a:pt x="144" y="0"/>
                </a:lnTo>
                <a:lnTo>
                  <a:pt x="144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0" name="Freeform 5">
            <a:extLst>
              <a:ext uri="{FF2B5EF4-FFF2-40B4-BE49-F238E27FC236}">
                <a16:creationId xmlns:a16="http://schemas.microsoft.com/office/drawing/2014/main" id="{C4C60D4B-CF31-3B4D-5031-1142066FC8B2}"/>
              </a:ext>
            </a:extLst>
          </p:cNvPr>
          <p:cNvSpPr>
            <a:spLocks/>
          </p:cNvSpPr>
          <p:nvPr/>
        </p:nvSpPr>
        <p:spPr bwMode="auto">
          <a:xfrm>
            <a:off x="3503613" y="1905000"/>
            <a:ext cx="1587" cy="12700"/>
          </a:xfrm>
          <a:custGeom>
            <a:avLst/>
            <a:gdLst>
              <a:gd name="T0" fmla="*/ 0 w 1587"/>
              <a:gd name="T1" fmla="*/ 2147483646 h 8"/>
              <a:gd name="T2" fmla="*/ 0 w 1587"/>
              <a:gd name="T3" fmla="*/ 2147483646 h 8"/>
              <a:gd name="T4" fmla="*/ 0 w 1587"/>
              <a:gd name="T5" fmla="*/ 2147483646 h 8"/>
              <a:gd name="T6" fmla="*/ 0 w 1587"/>
              <a:gd name="T7" fmla="*/ 0 h 8"/>
              <a:gd name="T8" fmla="*/ 0 w 1587"/>
              <a:gd name="T9" fmla="*/ 0 h 8"/>
              <a:gd name="T10" fmla="*/ 0 w 1587"/>
              <a:gd name="T11" fmla="*/ 0 h 8"/>
              <a:gd name="T12" fmla="*/ 0 w 1587"/>
              <a:gd name="T13" fmla="*/ 2147483646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8"/>
              <a:gd name="T23" fmla="*/ 1587 w 158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8">
                <a:moveTo>
                  <a:pt x="0" y="8"/>
                </a:move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1" name="Rectangle 6">
            <a:extLst>
              <a:ext uri="{FF2B5EF4-FFF2-40B4-BE49-F238E27FC236}">
                <a16:creationId xmlns:a16="http://schemas.microsoft.com/office/drawing/2014/main" id="{DDD7AEA5-40F1-33A5-FDB2-7B78602FD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2" name="Rectangle 7">
            <a:extLst>
              <a:ext uri="{FF2B5EF4-FFF2-40B4-BE49-F238E27FC236}">
                <a16:creationId xmlns:a16="http://schemas.microsoft.com/office/drawing/2014/main" id="{E7355A98-A494-5156-7691-CC0FB5D68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34178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3" name="Rectangle 8">
            <a:extLst>
              <a:ext uri="{FF2B5EF4-FFF2-40B4-BE49-F238E27FC236}">
                <a16:creationId xmlns:a16="http://schemas.microsoft.com/office/drawing/2014/main" id="{7D89547A-5BCD-7713-1453-F2935D2EE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900" y="3417888"/>
            <a:ext cx="655955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4" name="Rectangle 9">
            <a:extLst>
              <a:ext uri="{FF2B5EF4-FFF2-40B4-BE49-F238E27FC236}">
                <a16:creationId xmlns:a16="http://schemas.microsoft.com/office/drawing/2014/main" id="{955A3F7D-715B-B7E9-9D71-70E98C1C7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3417888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5" name="Freeform 11">
            <a:extLst>
              <a:ext uri="{FF2B5EF4-FFF2-40B4-BE49-F238E27FC236}">
                <a16:creationId xmlns:a16="http://schemas.microsoft.com/office/drawing/2014/main" id="{CEA9F7FF-B210-1A01-1D0D-7AD327BEB997}"/>
              </a:ext>
            </a:extLst>
          </p:cNvPr>
          <p:cNvSpPr>
            <a:spLocks/>
          </p:cNvSpPr>
          <p:nvPr/>
        </p:nvSpPr>
        <p:spPr bwMode="auto">
          <a:xfrm>
            <a:off x="6256338" y="4510088"/>
            <a:ext cx="152400" cy="76200"/>
          </a:xfrm>
          <a:custGeom>
            <a:avLst/>
            <a:gdLst>
              <a:gd name="T0" fmla="*/ 0 w 96"/>
              <a:gd name="T1" fmla="*/ 0 h 48"/>
              <a:gd name="T2" fmla="*/ 2147483646 w 96"/>
              <a:gd name="T3" fmla="*/ 2147483646 h 48"/>
              <a:gd name="T4" fmla="*/ 2147483646 w 96"/>
              <a:gd name="T5" fmla="*/ 2147483646 h 48"/>
              <a:gd name="T6" fmla="*/ 2147483646 w 96"/>
              <a:gd name="T7" fmla="*/ 2147483646 h 48"/>
              <a:gd name="T8" fmla="*/ 2147483646 w 96"/>
              <a:gd name="T9" fmla="*/ 2147483646 h 48"/>
              <a:gd name="T10" fmla="*/ 0 w 96"/>
              <a:gd name="T11" fmla="*/ 2147483646 h 48"/>
              <a:gd name="T12" fmla="*/ 0 w 96"/>
              <a:gd name="T13" fmla="*/ 0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6"/>
              <a:gd name="T22" fmla="*/ 0 h 48"/>
              <a:gd name="T23" fmla="*/ 96 w 96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6" h="48">
                <a:moveTo>
                  <a:pt x="0" y="0"/>
                </a:moveTo>
                <a:lnTo>
                  <a:pt x="96" y="40"/>
                </a:lnTo>
                <a:lnTo>
                  <a:pt x="96" y="48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6" name="Rectangle 12">
            <a:extLst>
              <a:ext uri="{FF2B5EF4-FFF2-40B4-BE49-F238E27FC236}">
                <a16:creationId xmlns:a16="http://schemas.microsoft.com/office/drawing/2014/main" id="{BAD6B405-46A6-EACF-0805-F88A42278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7" name="Rectangle 13">
            <a:extLst>
              <a:ext uri="{FF2B5EF4-FFF2-40B4-BE49-F238E27FC236}">
                <a16:creationId xmlns:a16="http://schemas.microsoft.com/office/drawing/2014/main" id="{1729F041-5646-34FA-CC4B-30F11839C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4573588"/>
            <a:ext cx="1524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8" name="Rectangle 14">
            <a:extLst>
              <a:ext uri="{FF2B5EF4-FFF2-40B4-BE49-F238E27FC236}">
                <a16:creationId xmlns:a16="http://schemas.microsoft.com/office/drawing/2014/main" id="{7DBDC67D-FFBB-E07B-B902-28821586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599" name="Rectangle 15">
            <a:extLst>
              <a:ext uri="{FF2B5EF4-FFF2-40B4-BE49-F238E27FC236}">
                <a16:creationId xmlns:a16="http://schemas.microsoft.com/office/drawing/2014/main" id="{1B2BD64C-CDB1-C6D4-E2B0-993816AC6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45735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0" name="Rectangle 16">
            <a:extLst>
              <a:ext uri="{FF2B5EF4-FFF2-40B4-BE49-F238E27FC236}">
                <a16:creationId xmlns:a16="http://schemas.microsoft.com/office/drawing/2014/main" id="{16184415-C65A-8201-844F-AF7D71169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4573588"/>
            <a:ext cx="1230312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1" name="Rectangle 17">
            <a:extLst>
              <a:ext uri="{FF2B5EF4-FFF2-40B4-BE49-F238E27FC236}">
                <a16:creationId xmlns:a16="http://schemas.microsoft.com/office/drawing/2014/main" id="{11A22382-DE6E-9CEB-A67F-E2E2C8FA0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8213" y="3417888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2" name="Freeform 19">
            <a:extLst>
              <a:ext uri="{FF2B5EF4-FFF2-40B4-BE49-F238E27FC236}">
                <a16:creationId xmlns:a16="http://schemas.microsoft.com/office/drawing/2014/main" id="{E601E765-488A-7880-F7F0-2D35A02B2ABA}"/>
              </a:ext>
            </a:extLst>
          </p:cNvPr>
          <p:cNvSpPr>
            <a:spLocks/>
          </p:cNvSpPr>
          <p:nvPr/>
        </p:nvSpPr>
        <p:spPr bwMode="auto">
          <a:xfrm>
            <a:off x="2817813" y="4510088"/>
            <a:ext cx="139700" cy="76200"/>
          </a:xfrm>
          <a:custGeom>
            <a:avLst/>
            <a:gdLst>
              <a:gd name="T0" fmla="*/ 2147483646 w 88"/>
              <a:gd name="T1" fmla="*/ 2147483646 h 48"/>
              <a:gd name="T2" fmla="*/ 0 w 88"/>
              <a:gd name="T3" fmla="*/ 2147483646 h 48"/>
              <a:gd name="T4" fmla="*/ 0 w 88"/>
              <a:gd name="T5" fmla="*/ 2147483646 h 48"/>
              <a:gd name="T6" fmla="*/ 0 w 88"/>
              <a:gd name="T7" fmla="*/ 2147483646 h 48"/>
              <a:gd name="T8" fmla="*/ 0 w 88"/>
              <a:gd name="T9" fmla="*/ 2147483646 h 48"/>
              <a:gd name="T10" fmla="*/ 2147483646 w 88"/>
              <a:gd name="T11" fmla="*/ 0 h 48"/>
              <a:gd name="T12" fmla="*/ 2147483646 w 88"/>
              <a:gd name="T13" fmla="*/ 2147483646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8"/>
              <a:gd name="T22" fmla="*/ 0 h 48"/>
              <a:gd name="T23" fmla="*/ 88 w 88"/>
              <a:gd name="T24" fmla="*/ 48 h 4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8" h="48">
                <a:moveTo>
                  <a:pt x="88" y="8"/>
                </a:moveTo>
                <a:lnTo>
                  <a:pt x="0" y="48"/>
                </a:lnTo>
                <a:lnTo>
                  <a:pt x="0" y="40"/>
                </a:lnTo>
                <a:lnTo>
                  <a:pt x="88" y="0"/>
                </a:lnTo>
                <a:lnTo>
                  <a:pt x="88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3" name="Rectangle 20">
            <a:extLst>
              <a:ext uri="{FF2B5EF4-FFF2-40B4-BE49-F238E27FC236}">
                <a16:creationId xmlns:a16="http://schemas.microsoft.com/office/drawing/2014/main" id="{0B8C1A58-7D1D-633D-7056-B5B03E7AE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4" name="Rectangle 21">
            <a:extLst>
              <a:ext uri="{FF2B5EF4-FFF2-40B4-BE49-F238E27FC236}">
                <a16:creationId xmlns:a16="http://schemas.microsoft.com/office/drawing/2014/main" id="{DF77786B-05DD-26E0-3851-543D2CC48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240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5" name="Rectangle 22">
            <a:extLst>
              <a:ext uri="{FF2B5EF4-FFF2-40B4-BE49-F238E27FC236}">
                <a16:creationId xmlns:a16="http://schemas.microsoft.com/office/drawing/2014/main" id="{A9B4D826-9522-FCAA-E735-435FE95C4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5413" y="45735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6" name="Rectangle 23">
            <a:extLst>
              <a:ext uri="{FF2B5EF4-FFF2-40B4-BE49-F238E27FC236}">
                <a16:creationId xmlns:a16="http://schemas.microsoft.com/office/drawing/2014/main" id="{04174602-FF58-8737-0FF1-6DB841557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7" name="Rectangle 24">
            <a:extLst>
              <a:ext uri="{FF2B5EF4-FFF2-40B4-BE49-F238E27FC236}">
                <a16:creationId xmlns:a16="http://schemas.microsoft.com/office/drawing/2014/main" id="{3E592661-3B3C-88A6-13E8-117CE83B4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100" y="4573588"/>
            <a:ext cx="1230313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8" name="Rectangle 25">
            <a:extLst>
              <a:ext uri="{FF2B5EF4-FFF2-40B4-BE49-F238E27FC236}">
                <a16:creationId xmlns:a16="http://schemas.microsoft.com/office/drawing/2014/main" id="{753D1BCE-C7F1-8F79-DB28-155B6AF87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5334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09" name="Rectangle 26">
            <a:extLst>
              <a:ext uri="{FF2B5EF4-FFF2-40B4-BE49-F238E27FC236}">
                <a16:creationId xmlns:a16="http://schemas.microsoft.com/office/drawing/2014/main" id="{923976A8-65FA-D803-FACB-9C807C9F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765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0" name="Rectangle 27">
            <a:extLst>
              <a:ext uri="{FF2B5EF4-FFF2-40B4-BE49-F238E27FC236}">
                <a16:creationId xmlns:a16="http://schemas.microsoft.com/office/drawing/2014/main" id="{5F45D0D1-AE90-A327-EE00-35DC843B9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884488"/>
            <a:ext cx="12700" cy="5461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1" name="Rectangle 28">
            <a:extLst>
              <a:ext uri="{FF2B5EF4-FFF2-40B4-BE49-F238E27FC236}">
                <a16:creationId xmlns:a16="http://schemas.microsoft.com/office/drawing/2014/main" id="{BBA4372B-2642-F326-70C0-735CB371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3417888"/>
            <a:ext cx="26638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2" name="Rectangle 29">
            <a:extLst>
              <a:ext uri="{FF2B5EF4-FFF2-40B4-BE49-F238E27FC236}">
                <a16:creationId xmlns:a16="http://schemas.microsoft.com/office/drawing/2014/main" id="{7911BA13-9978-3D10-D62F-C96A693B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12700" cy="5334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3" name="Rectangle 30">
            <a:extLst>
              <a:ext uri="{FF2B5EF4-FFF2-40B4-BE49-F238E27FC236}">
                <a16:creationId xmlns:a16="http://schemas.microsoft.com/office/drawing/2014/main" id="{C16A8926-8618-763E-5F34-FCE548816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63825" cy="522288"/>
          </a:xfrm>
          <a:prstGeom prst="rect">
            <a:avLst/>
          </a:prstGeom>
          <a:solidFill>
            <a:srgbClr val="C66B5A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i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7614" name="Rectangle 31">
            <a:extLst>
              <a:ext uri="{FF2B5EF4-FFF2-40B4-BE49-F238E27FC236}">
                <a16:creationId xmlns:a16="http://schemas.microsoft.com/office/drawing/2014/main" id="{DD778F05-4D31-18AA-7BA2-9C24F333C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26765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5" name="Rectangle 32">
            <a:extLst>
              <a:ext uri="{FF2B5EF4-FFF2-40B4-BE49-F238E27FC236}">
                <a16:creationId xmlns:a16="http://schemas.microsoft.com/office/drawing/2014/main" id="{A8798C8E-ADE0-A4C5-8E98-8B7AB2BE8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8" y="2362200"/>
            <a:ext cx="12700" cy="5349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6" name="Rectangle 33">
            <a:extLst>
              <a:ext uri="{FF2B5EF4-FFF2-40B4-BE49-F238E27FC236}">
                <a16:creationId xmlns:a16="http://schemas.microsoft.com/office/drawing/2014/main" id="{51A7C01E-58F9-DA04-8F39-CB5CBDA50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884488"/>
            <a:ext cx="2663825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7" name="Rectangle 34">
            <a:extLst>
              <a:ext uri="{FF2B5EF4-FFF2-40B4-BE49-F238E27FC236}">
                <a16:creationId xmlns:a16="http://schemas.microsoft.com/office/drawing/2014/main" id="{989CB76B-DB3A-C55D-F649-3C62DFC3C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362200"/>
            <a:ext cx="12700" cy="5222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18" name="Rectangle 35">
            <a:extLst>
              <a:ext uri="{FF2B5EF4-FFF2-40B4-BE49-F238E27FC236}">
                <a16:creationId xmlns:a16="http://schemas.microsoft.com/office/drawing/2014/main" id="{07815C2C-D741-7C4D-7455-77F818D06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338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19" name="Rectangle 36">
            <a:extLst>
              <a:ext uri="{FF2B5EF4-FFF2-40B4-BE49-F238E27FC236}">
                <a16:creationId xmlns:a16="http://schemas.microsoft.com/office/drawing/2014/main" id="{1DF6EF3D-EB42-4A4E-4EA4-1BEBF1A30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8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+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0" name="Rectangle 37">
            <a:extLst>
              <a:ext uri="{FF2B5EF4-FFF2-40B4-BE49-F238E27FC236}">
                <a16:creationId xmlns:a16="http://schemas.microsoft.com/office/drawing/2014/main" id="{A77E2647-4497-66E8-FB8F-6142C2155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313" y="3748088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1" name="Rectangle 38">
            <a:extLst>
              <a:ext uri="{FF2B5EF4-FFF2-40B4-BE49-F238E27FC236}">
                <a16:creationId xmlns:a16="http://schemas.microsoft.com/office/drawing/2014/main" id="{73B27932-77F9-C645-4A14-ED7A11B2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3709988"/>
            <a:ext cx="87312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+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2" name="Rectangle 39">
            <a:extLst>
              <a:ext uri="{FF2B5EF4-FFF2-40B4-BE49-F238E27FC236}">
                <a16:creationId xmlns:a16="http://schemas.microsoft.com/office/drawing/2014/main" id="{F546EA44-D582-14A2-4F22-1B77CAFDD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897188"/>
            <a:ext cx="3286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SiO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3" name="Rectangle 40">
            <a:extLst>
              <a:ext uri="{FF2B5EF4-FFF2-40B4-BE49-F238E27FC236}">
                <a16:creationId xmlns:a16="http://schemas.microsoft.com/office/drawing/2014/main" id="{BC577328-9019-8611-EE7E-3A866B2B8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338" y="2986088"/>
            <a:ext cx="76200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1">
                <a:solidFill>
                  <a:srgbClr val="000000"/>
                </a:solidFill>
              </a:rPr>
              <a:t>2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4" name="Rectangle 41">
            <a:extLst>
              <a:ext uri="{FF2B5EF4-FFF2-40B4-BE49-F238E27FC236}">
                <a16:creationId xmlns:a16="http://schemas.microsoft.com/office/drawing/2014/main" id="{B2D01F7E-1520-E18B-B4A8-BBA800012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2273300"/>
            <a:ext cx="973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PolySilicon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5" name="Rectangle 42">
            <a:extLst>
              <a:ext uri="{FF2B5EF4-FFF2-40B4-BE49-F238E27FC236}">
                <a16:creationId xmlns:a16="http://schemas.microsoft.com/office/drawing/2014/main" id="{7DD526DF-C00B-67CB-5995-04F71F6FB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663700"/>
            <a:ext cx="635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Silicide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sp>
        <p:nvSpPr>
          <p:cNvPr id="67626" name="Freeform 43">
            <a:extLst>
              <a:ext uri="{FF2B5EF4-FFF2-40B4-BE49-F238E27FC236}">
                <a16:creationId xmlns:a16="http://schemas.microsoft.com/office/drawing/2014/main" id="{292FB8CD-64B8-1997-9C5C-DF9C4B7F8D07}"/>
              </a:ext>
            </a:extLst>
          </p:cNvPr>
          <p:cNvSpPr>
            <a:spLocks/>
          </p:cNvSpPr>
          <p:nvPr/>
        </p:nvSpPr>
        <p:spPr bwMode="auto">
          <a:xfrm>
            <a:off x="4657725" y="2082800"/>
            <a:ext cx="76200" cy="101600"/>
          </a:xfrm>
          <a:custGeom>
            <a:avLst/>
            <a:gdLst>
              <a:gd name="T0" fmla="*/ 2147483646 w 48"/>
              <a:gd name="T1" fmla="*/ 2147483646 h 64"/>
              <a:gd name="T2" fmla="*/ 2147483646 w 48"/>
              <a:gd name="T3" fmla="*/ 2147483646 h 64"/>
              <a:gd name="T4" fmla="*/ 2147483646 w 48"/>
              <a:gd name="T5" fmla="*/ 2147483646 h 64"/>
              <a:gd name="T6" fmla="*/ 2147483646 w 48"/>
              <a:gd name="T7" fmla="*/ 2147483646 h 64"/>
              <a:gd name="T8" fmla="*/ 2147483646 w 48"/>
              <a:gd name="T9" fmla="*/ 2147483646 h 64"/>
              <a:gd name="T10" fmla="*/ 0 w 48"/>
              <a:gd name="T11" fmla="*/ 2147483646 h 64"/>
              <a:gd name="T12" fmla="*/ 0 w 48"/>
              <a:gd name="T13" fmla="*/ 2147483646 h 64"/>
              <a:gd name="T14" fmla="*/ 2147483646 w 48"/>
              <a:gd name="T15" fmla="*/ 2147483646 h 64"/>
              <a:gd name="T16" fmla="*/ 2147483646 w 48"/>
              <a:gd name="T17" fmla="*/ 0 h 64"/>
              <a:gd name="T18" fmla="*/ 2147483646 w 48"/>
              <a:gd name="T19" fmla="*/ 2147483646 h 64"/>
              <a:gd name="T20" fmla="*/ 2147483646 w 48"/>
              <a:gd name="T21" fmla="*/ 2147483646 h 64"/>
              <a:gd name="T22" fmla="*/ 2147483646 w 48"/>
              <a:gd name="T23" fmla="*/ 2147483646 h 64"/>
              <a:gd name="T24" fmla="*/ 0 w 48"/>
              <a:gd name="T25" fmla="*/ 2147483646 h 64"/>
              <a:gd name="T26" fmla="*/ 2147483646 w 48"/>
              <a:gd name="T27" fmla="*/ 2147483646 h 64"/>
              <a:gd name="T28" fmla="*/ 2147483646 w 48"/>
              <a:gd name="T29" fmla="*/ 2147483646 h 64"/>
              <a:gd name="T30" fmla="*/ 2147483646 w 48"/>
              <a:gd name="T31" fmla="*/ 2147483646 h 64"/>
              <a:gd name="T32" fmla="*/ 2147483646 w 48"/>
              <a:gd name="T33" fmla="*/ 2147483646 h 64"/>
              <a:gd name="T34" fmla="*/ 2147483646 w 48"/>
              <a:gd name="T35" fmla="*/ 2147483646 h 64"/>
              <a:gd name="T36" fmla="*/ 2147483646 w 48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64"/>
              <a:gd name="T59" fmla="*/ 48 w 48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64">
                <a:moveTo>
                  <a:pt x="48" y="40"/>
                </a:moveTo>
                <a:lnTo>
                  <a:pt x="48" y="64"/>
                </a:lnTo>
                <a:lnTo>
                  <a:pt x="8" y="48"/>
                </a:lnTo>
                <a:lnTo>
                  <a:pt x="0" y="40"/>
                </a:lnTo>
                <a:lnTo>
                  <a:pt x="32" y="8"/>
                </a:lnTo>
                <a:lnTo>
                  <a:pt x="40" y="0"/>
                </a:lnTo>
                <a:lnTo>
                  <a:pt x="40" y="16"/>
                </a:lnTo>
                <a:lnTo>
                  <a:pt x="8" y="48"/>
                </a:lnTo>
                <a:lnTo>
                  <a:pt x="0" y="40"/>
                </a:lnTo>
                <a:lnTo>
                  <a:pt x="8" y="40"/>
                </a:lnTo>
                <a:lnTo>
                  <a:pt x="48" y="56"/>
                </a:lnTo>
                <a:lnTo>
                  <a:pt x="48" y="64"/>
                </a:lnTo>
                <a:lnTo>
                  <a:pt x="40" y="64"/>
                </a:lnTo>
                <a:lnTo>
                  <a:pt x="40" y="40"/>
                </a:lnTo>
                <a:lnTo>
                  <a:pt x="48" y="4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7" name="Freeform 44">
            <a:extLst>
              <a:ext uri="{FF2B5EF4-FFF2-40B4-BE49-F238E27FC236}">
                <a16:creationId xmlns:a16="http://schemas.microsoft.com/office/drawing/2014/main" id="{547F8062-C445-56F4-3CC1-572F8E4566E1}"/>
              </a:ext>
            </a:extLst>
          </p:cNvPr>
          <p:cNvSpPr>
            <a:spLocks/>
          </p:cNvSpPr>
          <p:nvPr/>
        </p:nvSpPr>
        <p:spPr bwMode="auto">
          <a:xfrm>
            <a:off x="4708525" y="2108200"/>
            <a:ext cx="25400" cy="38100"/>
          </a:xfrm>
          <a:custGeom>
            <a:avLst/>
            <a:gdLst>
              <a:gd name="T0" fmla="*/ 2147483646 w 16"/>
              <a:gd name="T1" fmla="*/ 0 h 24"/>
              <a:gd name="T2" fmla="*/ 2147483646 w 16"/>
              <a:gd name="T3" fmla="*/ 2147483646 h 24"/>
              <a:gd name="T4" fmla="*/ 2147483646 w 16"/>
              <a:gd name="T5" fmla="*/ 2147483646 h 24"/>
              <a:gd name="T6" fmla="*/ 2147483646 w 16"/>
              <a:gd name="T7" fmla="*/ 2147483646 h 24"/>
              <a:gd name="T8" fmla="*/ 2147483646 w 16"/>
              <a:gd name="T9" fmla="*/ 2147483646 h 24"/>
              <a:gd name="T10" fmla="*/ 0 w 16"/>
              <a:gd name="T11" fmla="*/ 0 h 24"/>
              <a:gd name="T12" fmla="*/ 2147483646 w 16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24"/>
              <a:gd name="T23" fmla="*/ 16 w 16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8" name="Freeform 45">
            <a:extLst>
              <a:ext uri="{FF2B5EF4-FFF2-40B4-BE49-F238E27FC236}">
                <a16:creationId xmlns:a16="http://schemas.microsoft.com/office/drawing/2014/main" id="{26034A0C-FCB2-15BE-1D73-86FE3A3ADE20}"/>
              </a:ext>
            </a:extLst>
          </p:cNvPr>
          <p:cNvSpPr>
            <a:spLocks/>
          </p:cNvSpPr>
          <p:nvPr/>
        </p:nvSpPr>
        <p:spPr bwMode="auto">
          <a:xfrm>
            <a:off x="4670425" y="2108200"/>
            <a:ext cx="63500" cy="76200"/>
          </a:xfrm>
          <a:custGeom>
            <a:avLst/>
            <a:gdLst>
              <a:gd name="T0" fmla="*/ 2147483646 w 40"/>
              <a:gd name="T1" fmla="*/ 2147483646 h 48"/>
              <a:gd name="T2" fmla="*/ 2147483646 w 40"/>
              <a:gd name="T3" fmla="*/ 2147483646 h 48"/>
              <a:gd name="T4" fmla="*/ 0 w 40"/>
              <a:gd name="T5" fmla="*/ 2147483646 h 48"/>
              <a:gd name="T6" fmla="*/ 2147483646 w 40"/>
              <a:gd name="T7" fmla="*/ 0 h 48"/>
              <a:gd name="T8" fmla="*/ 2147483646 w 40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32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29" name="Rectangle 46">
            <a:extLst>
              <a:ext uri="{FF2B5EF4-FFF2-40B4-BE49-F238E27FC236}">
                <a16:creationId xmlns:a16="http://schemas.microsoft.com/office/drawing/2014/main" id="{1F03E2A2-9D2A-B70A-67F1-05E9172CC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138" y="190500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0" name="Rectangle 47">
            <a:extLst>
              <a:ext uri="{FF2B5EF4-FFF2-40B4-BE49-F238E27FC236}">
                <a16:creationId xmlns:a16="http://schemas.microsoft.com/office/drawing/2014/main" id="{E06D5844-1FB0-AA79-B073-106D0A202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3925" y="2146300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1" name="Freeform 49">
            <a:extLst>
              <a:ext uri="{FF2B5EF4-FFF2-40B4-BE49-F238E27FC236}">
                <a16:creationId xmlns:a16="http://schemas.microsoft.com/office/drawing/2014/main" id="{09448DCC-5A4C-B285-896A-730A8375FB3B}"/>
              </a:ext>
            </a:extLst>
          </p:cNvPr>
          <p:cNvSpPr>
            <a:spLocks/>
          </p:cNvSpPr>
          <p:nvPr/>
        </p:nvSpPr>
        <p:spPr bwMode="auto">
          <a:xfrm>
            <a:off x="4772025" y="2578100"/>
            <a:ext cx="76200" cy="101600"/>
          </a:xfrm>
          <a:custGeom>
            <a:avLst/>
            <a:gdLst>
              <a:gd name="T0" fmla="*/ 2147483646 w 48"/>
              <a:gd name="T1" fmla="*/ 2147483646 h 64"/>
              <a:gd name="T2" fmla="*/ 2147483646 w 48"/>
              <a:gd name="T3" fmla="*/ 2147483646 h 64"/>
              <a:gd name="T4" fmla="*/ 2147483646 w 48"/>
              <a:gd name="T5" fmla="*/ 2147483646 h 64"/>
              <a:gd name="T6" fmla="*/ 2147483646 w 48"/>
              <a:gd name="T7" fmla="*/ 2147483646 h 64"/>
              <a:gd name="T8" fmla="*/ 0 w 48"/>
              <a:gd name="T9" fmla="*/ 2147483646 h 64"/>
              <a:gd name="T10" fmla="*/ 0 w 48"/>
              <a:gd name="T11" fmla="*/ 2147483646 h 64"/>
              <a:gd name="T12" fmla="*/ 0 w 48"/>
              <a:gd name="T13" fmla="*/ 2147483646 h 64"/>
              <a:gd name="T14" fmla="*/ 2147483646 w 48"/>
              <a:gd name="T15" fmla="*/ 0 h 64"/>
              <a:gd name="T16" fmla="*/ 2147483646 w 48"/>
              <a:gd name="T17" fmla="*/ 0 h 64"/>
              <a:gd name="T18" fmla="*/ 2147483646 w 48"/>
              <a:gd name="T19" fmla="*/ 2147483646 h 64"/>
              <a:gd name="T20" fmla="*/ 2147483646 w 48"/>
              <a:gd name="T21" fmla="*/ 2147483646 h 64"/>
              <a:gd name="T22" fmla="*/ 2147483646 w 48"/>
              <a:gd name="T23" fmla="*/ 2147483646 h 64"/>
              <a:gd name="T24" fmla="*/ 0 w 48"/>
              <a:gd name="T25" fmla="*/ 2147483646 h 64"/>
              <a:gd name="T26" fmla="*/ 2147483646 w 48"/>
              <a:gd name="T27" fmla="*/ 2147483646 h 64"/>
              <a:gd name="T28" fmla="*/ 2147483646 w 48"/>
              <a:gd name="T29" fmla="*/ 2147483646 h 64"/>
              <a:gd name="T30" fmla="*/ 2147483646 w 48"/>
              <a:gd name="T31" fmla="*/ 2147483646 h 64"/>
              <a:gd name="T32" fmla="*/ 2147483646 w 48"/>
              <a:gd name="T33" fmla="*/ 2147483646 h 64"/>
              <a:gd name="T34" fmla="*/ 2147483646 w 48"/>
              <a:gd name="T35" fmla="*/ 2147483646 h 64"/>
              <a:gd name="T36" fmla="*/ 2147483646 w 48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64"/>
              <a:gd name="T59" fmla="*/ 48 w 48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64">
                <a:moveTo>
                  <a:pt x="48" y="32"/>
                </a:moveTo>
                <a:lnTo>
                  <a:pt x="48" y="56"/>
                </a:lnTo>
                <a:lnTo>
                  <a:pt x="48" y="64"/>
                </a:lnTo>
                <a:lnTo>
                  <a:pt x="40" y="56"/>
                </a:lnTo>
                <a:lnTo>
                  <a:pt x="0" y="32"/>
                </a:lnTo>
                <a:lnTo>
                  <a:pt x="0" y="24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8" y="32"/>
                </a:lnTo>
                <a:lnTo>
                  <a:pt x="0" y="24"/>
                </a:lnTo>
                <a:lnTo>
                  <a:pt x="8" y="24"/>
                </a:lnTo>
                <a:lnTo>
                  <a:pt x="48" y="48"/>
                </a:lnTo>
                <a:lnTo>
                  <a:pt x="40" y="56"/>
                </a:lnTo>
                <a:lnTo>
                  <a:pt x="40" y="32"/>
                </a:lnTo>
                <a:lnTo>
                  <a:pt x="48" y="32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2" name="Freeform 50">
            <a:extLst>
              <a:ext uri="{FF2B5EF4-FFF2-40B4-BE49-F238E27FC236}">
                <a16:creationId xmlns:a16="http://schemas.microsoft.com/office/drawing/2014/main" id="{FCBA948D-C6FF-6CD4-0340-3F0BE44DA374}"/>
              </a:ext>
            </a:extLst>
          </p:cNvPr>
          <p:cNvSpPr>
            <a:spLocks/>
          </p:cNvSpPr>
          <p:nvPr/>
        </p:nvSpPr>
        <p:spPr bwMode="auto">
          <a:xfrm>
            <a:off x="4822825" y="2590800"/>
            <a:ext cx="25400" cy="38100"/>
          </a:xfrm>
          <a:custGeom>
            <a:avLst/>
            <a:gdLst>
              <a:gd name="T0" fmla="*/ 2147483646 w 16"/>
              <a:gd name="T1" fmla="*/ 0 h 24"/>
              <a:gd name="T2" fmla="*/ 2147483646 w 16"/>
              <a:gd name="T3" fmla="*/ 2147483646 h 24"/>
              <a:gd name="T4" fmla="*/ 2147483646 w 16"/>
              <a:gd name="T5" fmla="*/ 2147483646 h 24"/>
              <a:gd name="T6" fmla="*/ 2147483646 w 16"/>
              <a:gd name="T7" fmla="*/ 2147483646 h 24"/>
              <a:gd name="T8" fmla="*/ 2147483646 w 16"/>
              <a:gd name="T9" fmla="*/ 2147483646 h 24"/>
              <a:gd name="T10" fmla="*/ 0 w 16"/>
              <a:gd name="T11" fmla="*/ 0 h 24"/>
              <a:gd name="T12" fmla="*/ 2147483646 w 16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24"/>
              <a:gd name="T23" fmla="*/ 16 w 16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24">
                <a:moveTo>
                  <a:pt x="8" y="0"/>
                </a:moveTo>
                <a:lnTo>
                  <a:pt x="16" y="24"/>
                </a:lnTo>
                <a:lnTo>
                  <a:pt x="8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3" name="Freeform 51">
            <a:extLst>
              <a:ext uri="{FF2B5EF4-FFF2-40B4-BE49-F238E27FC236}">
                <a16:creationId xmlns:a16="http://schemas.microsoft.com/office/drawing/2014/main" id="{BE3ADBEE-8692-37EE-B111-38E560561569}"/>
              </a:ext>
            </a:extLst>
          </p:cNvPr>
          <p:cNvSpPr>
            <a:spLocks/>
          </p:cNvSpPr>
          <p:nvPr/>
        </p:nvSpPr>
        <p:spPr bwMode="auto">
          <a:xfrm>
            <a:off x="4784725" y="2590800"/>
            <a:ext cx="63500" cy="76200"/>
          </a:xfrm>
          <a:custGeom>
            <a:avLst/>
            <a:gdLst>
              <a:gd name="T0" fmla="*/ 2147483646 w 40"/>
              <a:gd name="T1" fmla="*/ 2147483646 h 48"/>
              <a:gd name="T2" fmla="*/ 2147483646 w 40"/>
              <a:gd name="T3" fmla="*/ 2147483646 h 48"/>
              <a:gd name="T4" fmla="*/ 0 w 40"/>
              <a:gd name="T5" fmla="*/ 2147483646 h 48"/>
              <a:gd name="T6" fmla="*/ 2147483646 w 40"/>
              <a:gd name="T7" fmla="*/ 0 h 48"/>
              <a:gd name="T8" fmla="*/ 2147483646 w 40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48"/>
              <a:gd name="T17" fmla="*/ 40 w 4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48">
                <a:moveTo>
                  <a:pt x="40" y="24"/>
                </a:moveTo>
                <a:lnTo>
                  <a:pt x="40" y="48"/>
                </a:lnTo>
                <a:lnTo>
                  <a:pt x="0" y="24"/>
                </a:lnTo>
                <a:lnTo>
                  <a:pt x="32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4" name="Rectangle 52">
            <a:extLst>
              <a:ext uri="{FF2B5EF4-FFF2-40B4-BE49-F238E27FC236}">
                <a16:creationId xmlns:a16="http://schemas.microsoft.com/office/drawing/2014/main" id="{7F68A281-26A7-5870-A245-13A19DDA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738" y="2438400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5" name="Rectangle 53">
            <a:extLst>
              <a:ext uri="{FF2B5EF4-FFF2-40B4-BE49-F238E27FC236}">
                <a16:creationId xmlns:a16="http://schemas.microsoft.com/office/drawing/2014/main" id="{AA45BF0B-FABB-9256-ADA1-9795AD3C1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628900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36" name="Freeform 54">
            <a:extLst>
              <a:ext uri="{FF2B5EF4-FFF2-40B4-BE49-F238E27FC236}">
                <a16:creationId xmlns:a16="http://schemas.microsoft.com/office/drawing/2014/main" id="{C2297E9C-EC9D-F18E-0C24-BCE88B57853A}"/>
              </a:ext>
            </a:extLst>
          </p:cNvPr>
          <p:cNvSpPr>
            <a:spLocks/>
          </p:cNvSpPr>
          <p:nvPr/>
        </p:nvSpPr>
        <p:spPr bwMode="auto">
          <a:xfrm>
            <a:off x="4848225" y="2438400"/>
            <a:ext cx="1560513" cy="203200"/>
          </a:xfrm>
          <a:custGeom>
            <a:avLst/>
            <a:gdLst>
              <a:gd name="T0" fmla="*/ 2147483646 w 983"/>
              <a:gd name="T1" fmla="*/ 2147483646 h 128"/>
              <a:gd name="T2" fmla="*/ 2147483646 w 983"/>
              <a:gd name="T3" fmla="*/ 0 h 128"/>
              <a:gd name="T4" fmla="*/ 0 w 983"/>
              <a:gd name="T5" fmla="*/ 2147483646 h 128"/>
              <a:gd name="T6" fmla="*/ 0 w 983"/>
              <a:gd name="T7" fmla="*/ 2147483646 h 128"/>
              <a:gd name="T8" fmla="*/ 2147483646 w 983"/>
              <a:gd name="T9" fmla="*/ 2147483646 h 1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83"/>
              <a:gd name="T16" fmla="*/ 0 h 128"/>
              <a:gd name="T17" fmla="*/ 983 w 983"/>
              <a:gd name="T18" fmla="*/ 128 h 1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83" h="128">
                <a:moveTo>
                  <a:pt x="983" y="8"/>
                </a:moveTo>
                <a:lnTo>
                  <a:pt x="983" y="0"/>
                </a:lnTo>
                <a:lnTo>
                  <a:pt x="0" y="120"/>
                </a:lnTo>
                <a:lnTo>
                  <a:pt x="0" y="128"/>
                </a:lnTo>
                <a:lnTo>
                  <a:pt x="983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7" name="Freeform 55">
            <a:extLst>
              <a:ext uri="{FF2B5EF4-FFF2-40B4-BE49-F238E27FC236}">
                <a16:creationId xmlns:a16="http://schemas.microsoft.com/office/drawing/2014/main" id="{D3E41608-A40D-C30B-D230-5243CB37C986}"/>
              </a:ext>
            </a:extLst>
          </p:cNvPr>
          <p:cNvSpPr>
            <a:spLocks/>
          </p:cNvSpPr>
          <p:nvPr/>
        </p:nvSpPr>
        <p:spPr bwMode="auto">
          <a:xfrm>
            <a:off x="4784725" y="3151188"/>
            <a:ext cx="114300" cy="101600"/>
          </a:xfrm>
          <a:custGeom>
            <a:avLst/>
            <a:gdLst>
              <a:gd name="T0" fmla="*/ 2147483646 w 72"/>
              <a:gd name="T1" fmla="*/ 2147483646 h 64"/>
              <a:gd name="T2" fmla="*/ 2147483646 w 72"/>
              <a:gd name="T3" fmla="*/ 2147483646 h 64"/>
              <a:gd name="T4" fmla="*/ 2147483646 w 72"/>
              <a:gd name="T5" fmla="*/ 2147483646 h 64"/>
              <a:gd name="T6" fmla="*/ 2147483646 w 72"/>
              <a:gd name="T7" fmla="*/ 2147483646 h 64"/>
              <a:gd name="T8" fmla="*/ 2147483646 w 72"/>
              <a:gd name="T9" fmla="*/ 2147483646 h 64"/>
              <a:gd name="T10" fmla="*/ 0 w 72"/>
              <a:gd name="T11" fmla="*/ 2147483646 h 64"/>
              <a:gd name="T12" fmla="*/ 2147483646 w 72"/>
              <a:gd name="T13" fmla="*/ 2147483646 h 64"/>
              <a:gd name="T14" fmla="*/ 2147483646 w 72"/>
              <a:gd name="T15" fmla="*/ 0 h 64"/>
              <a:gd name="T16" fmla="*/ 2147483646 w 72"/>
              <a:gd name="T17" fmla="*/ 0 h 64"/>
              <a:gd name="T18" fmla="*/ 2147483646 w 72"/>
              <a:gd name="T19" fmla="*/ 2147483646 h 64"/>
              <a:gd name="T20" fmla="*/ 2147483646 w 72"/>
              <a:gd name="T21" fmla="*/ 2147483646 h 64"/>
              <a:gd name="T22" fmla="*/ 2147483646 w 72"/>
              <a:gd name="T23" fmla="*/ 2147483646 h 64"/>
              <a:gd name="T24" fmla="*/ 2147483646 w 72"/>
              <a:gd name="T25" fmla="*/ 2147483646 h 64"/>
              <a:gd name="T26" fmla="*/ 2147483646 w 72"/>
              <a:gd name="T27" fmla="*/ 2147483646 h 64"/>
              <a:gd name="T28" fmla="*/ 2147483646 w 72"/>
              <a:gd name="T29" fmla="*/ 2147483646 h 64"/>
              <a:gd name="T30" fmla="*/ 2147483646 w 72"/>
              <a:gd name="T31" fmla="*/ 2147483646 h 64"/>
              <a:gd name="T32" fmla="*/ 2147483646 w 72"/>
              <a:gd name="T33" fmla="*/ 2147483646 h 64"/>
              <a:gd name="T34" fmla="*/ 2147483646 w 72"/>
              <a:gd name="T35" fmla="*/ 2147483646 h 64"/>
              <a:gd name="T36" fmla="*/ 2147483646 w 72"/>
              <a:gd name="T37" fmla="*/ 2147483646 h 64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72"/>
              <a:gd name="T58" fmla="*/ 0 h 64"/>
              <a:gd name="T59" fmla="*/ 72 w 72"/>
              <a:gd name="T60" fmla="*/ 64 h 64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72" h="64">
                <a:moveTo>
                  <a:pt x="56" y="32"/>
                </a:moveTo>
                <a:lnTo>
                  <a:pt x="64" y="56"/>
                </a:lnTo>
                <a:lnTo>
                  <a:pt x="72" y="64"/>
                </a:lnTo>
                <a:lnTo>
                  <a:pt x="56" y="56"/>
                </a:lnTo>
                <a:lnTo>
                  <a:pt x="8" y="32"/>
                </a:lnTo>
                <a:lnTo>
                  <a:pt x="0" y="32"/>
                </a:lnTo>
                <a:lnTo>
                  <a:pt x="16" y="24"/>
                </a:lnTo>
                <a:lnTo>
                  <a:pt x="56" y="0"/>
                </a:lnTo>
                <a:lnTo>
                  <a:pt x="56" y="8"/>
                </a:lnTo>
                <a:lnTo>
                  <a:pt x="16" y="32"/>
                </a:lnTo>
                <a:lnTo>
                  <a:pt x="16" y="24"/>
                </a:lnTo>
                <a:lnTo>
                  <a:pt x="64" y="48"/>
                </a:lnTo>
                <a:lnTo>
                  <a:pt x="56" y="56"/>
                </a:lnTo>
                <a:lnTo>
                  <a:pt x="48" y="32"/>
                </a:lnTo>
                <a:lnTo>
                  <a:pt x="56" y="32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8" name="Freeform 56">
            <a:extLst>
              <a:ext uri="{FF2B5EF4-FFF2-40B4-BE49-F238E27FC236}">
                <a16:creationId xmlns:a16="http://schemas.microsoft.com/office/drawing/2014/main" id="{E5150C43-4608-10F9-E96D-6270E43AD11A}"/>
              </a:ext>
            </a:extLst>
          </p:cNvPr>
          <p:cNvSpPr>
            <a:spLocks/>
          </p:cNvSpPr>
          <p:nvPr/>
        </p:nvSpPr>
        <p:spPr bwMode="auto">
          <a:xfrm>
            <a:off x="4860925" y="3163888"/>
            <a:ext cx="12700" cy="38100"/>
          </a:xfrm>
          <a:custGeom>
            <a:avLst/>
            <a:gdLst>
              <a:gd name="T0" fmla="*/ 2147483646 w 8"/>
              <a:gd name="T1" fmla="*/ 0 h 24"/>
              <a:gd name="T2" fmla="*/ 2147483646 w 8"/>
              <a:gd name="T3" fmla="*/ 2147483646 h 24"/>
              <a:gd name="T4" fmla="*/ 0 w 8"/>
              <a:gd name="T5" fmla="*/ 2147483646 h 24"/>
              <a:gd name="T6" fmla="*/ 0 w 8"/>
              <a:gd name="T7" fmla="*/ 2147483646 h 24"/>
              <a:gd name="T8" fmla="*/ 0 w 8"/>
              <a:gd name="T9" fmla="*/ 2147483646 h 24"/>
              <a:gd name="T10" fmla="*/ 0 w 8"/>
              <a:gd name="T11" fmla="*/ 0 h 24"/>
              <a:gd name="T12" fmla="*/ 2147483646 w 8"/>
              <a:gd name="T13" fmla="*/ 0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8" y="0"/>
                </a:moveTo>
                <a:lnTo>
                  <a:pt x="8" y="24"/>
                </a:lnTo>
                <a:lnTo>
                  <a:pt x="0" y="24"/>
                </a:lnTo>
                <a:lnTo>
                  <a:pt x="0" y="0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39" name="Freeform 57">
            <a:extLst>
              <a:ext uri="{FF2B5EF4-FFF2-40B4-BE49-F238E27FC236}">
                <a16:creationId xmlns:a16="http://schemas.microsoft.com/office/drawing/2014/main" id="{8123F581-9E99-7F5B-F03C-4276968D00B1}"/>
              </a:ext>
            </a:extLst>
          </p:cNvPr>
          <p:cNvSpPr>
            <a:spLocks/>
          </p:cNvSpPr>
          <p:nvPr/>
        </p:nvSpPr>
        <p:spPr bwMode="auto">
          <a:xfrm>
            <a:off x="4810125" y="3163888"/>
            <a:ext cx="76200" cy="76200"/>
          </a:xfrm>
          <a:custGeom>
            <a:avLst/>
            <a:gdLst>
              <a:gd name="T0" fmla="*/ 2147483646 w 48"/>
              <a:gd name="T1" fmla="*/ 2147483646 h 48"/>
              <a:gd name="T2" fmla="*/ 2147483646 w 48"/>
              <a:gd name="T3" fmla="*/ 2147483646 h 48"/>
              <a:gd name="T4" fmla="*/ 0 w 48"/>
              <a:gd name="T5" fmla="*/ 2147483646 h 48"/>
              <a:gd name="T6" fmla="*/ 2147483646 w 48"/>
              <a:gd name="T7" fmla="*/ 0 h 48"/>
              <a:gd name="T8" fmla="*/ 2147483646 w 48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48"/>
              <a:gd name="T17" fmla="*/ 48 w 48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48">
                <a:moveTo>
                  <a:pt x="40" y="24"/>
                </a:moveTo>
                <a:lnTo>
                  <a:pt x="48" y="48"/>
                </a:lnTo>
                <a:lnTo>
                  <a:pt x="0" y="24"/>
                </a:lnTo>
                <a:lnTo>
                  <a:pt x="40" y="0"/>
                </a:lnTo>
                <a:lnTo>
                  <a:pt x="40" y="24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0" name="Rectangle 58">
            <a:extLst>
              <a:ext uri="{FF2B5EF4-FFF2-40B4-BE49-F238E27FC236}">
                <a16:creationId xmlns:a16="http://schemas.microsoft.com/office/drawing/2014/main" id="{55ADEB0F-FCBC-E0E6-2393-0C3D1C657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038" y="3036888"/>
            <a:ext cx="1587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41" name="Rectangle 59">
            <a:extLst>
              <a:ext uri="{FF2B5EF4-FFF2-40B4-BE49-F238E27FC236}">
                <a16:creationId xmlns:a16="http://schemas.microsoft.com/office/drawing/2014/main" id="{8CEABA4C-57A2-D876-5497-3CFE5E8D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20198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67642" name="Freeform 60">
            <a:extLst>
              <a:ext uri="{FF2B5EF4-FFF2-40B4-BE49-F238E27FC236}">
                <a16:creationId xmlns:a16="http://schemas.microsoft.com/office/drawing/2014/main" id="{8D78322A-64B6-1423-235D-35A1B4255771}"/>
              </a:ext>
            </a:extLst>
          </p:cNvPr>
          <p:cNvSpPr>
            <a:spLocks/>
          </p:cNvSpPr>
          <p:nvPr/>
        </p:nvSpPr>
        <p:spPr bwMode="auto">
          <a:xfrm>
            <a:off x="4886325" y="3036888"/>
            <a:ext cx="1509713" cy="177800"/>
          </a:xfrm>
          <a:custGeom>
            <a:avLst/>
            <a:gdLst>
              <a:gd name="T0" fmla="*/ 2147483646 w 951"/>
              <a:gd name="T1" fmla="*/ 2147483646 h 112"/>
              <a:gd name="T2" fmla="*/ 2147483646 w 951"/>
              <a:gd name="T3" fmla="*/ 0 h 112"/>
              <a:gd name="T4" fmla="*/ 0 w 951"/>
              <a:gd name="T5" fmla="*/ 2147483646 h 112"/>
              <a:gd name="T6" fmla="*/ 0 w 951"/>
              <a:gd name="T7" fmla="*/ 2147483646 h 112"/>
              <a:gd name="T8" fmla="*/ 2147483646 w 951"/>
              <a:gd name="T9" fmla="*/ 2147483646 h 1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1"/>
              <a:gd name="T16" fmla="*/ 0 h 112"/>
              <a:gd name="T17" fmla="*/ 951 w 951"/>
              <a:gd name="T18" fmla="*/ 112 h 1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1" h="112">
                <a:moveTo>
                  <a:pt x="951" y="8"/>
                </a:moveTo>
                <a:lnTo>
                  <a:pt x="951" y="0"/>
                </a:lnTo>
                <a:lnTo>
                  <a:pt x="0" y="104"/>
                </a:lnTo>
                <a:lnTo>
                  <a:pt x="0" y="112"/>
                </a:lnTo>
                <a:lnTo>
                  <a:pt x="951" y="8"/>
                </a:lnTo>
                <a:close/>
              </a:path>
            </a:pathLst>
          </a:cu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43" name="Rectangle 61">
            <a:extLst>
              <a:ext uri="{FF2B5EF4-FFF2-40B4-BE49-F238E27FC236}">
                <a16:creationId xmlns:a16="http://schemas.microsoft.com/office/drawing/2014/main" id="{628F34E8-5BED-987F-E4B7-8AC266167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4141788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p</a:t>
            </a:r>
            <a:endParaRPr lang="en-US" altLang="en-US" sz="2400" i="1">
              <a:latin typeface="Arial" panose="020B0604020202020204" pitchFamily="34" charset="0"/>
            </a:endParaRPr>
          </a:p>
        </p:txBody>
      </p:sp>
      <p:grpSp>
        <p:nvGrpSpPr>
          <p:cNvPr id="67644" name="Group 62">
            <a:extLst>
              <a:ext uri="{FF2B5EF4-FFF2-40B4-BE49-F238E27FC236}">
                <a16:creationId xmlns:a16="http://schemas.microsoft.com/office/drawing/2014/main" id="{2EEF5C81-6CB6-3EFA-5B3C-F8B6614FE61D}"/>
              </a:ext>
            </a:extLst>
          </p:cNvPr>
          <p:cNvGrpSpPr>
            <a:grpSpLocks/>
          </p:cNvGrpSpPr>
          <p:nvPr/>
        </p:nvGrpSpPr>
        <p:grpSpPr bwMode="auto">
          <a:xfrm>
            <a:off x="2513013" y="4968875"/>
            <a:ext cx="3790950" cy="731838"/>
            <a:chOff x="1639" y="3402"/>
            <a:chExt cx="2388" cy="461"/>
          </a:xfrm>
        </p:grpSpPr>
        <p:sp>
          <p:nvSpPr>
            <p:cNvPr id="67648" name="Rectangle 63">
              <a:extLst>
                <a:ext uri="{FF2B5EF4-FFF2-40B4-BE49-F238E27FC236}">
                  <a16:creationId xmlns:a16="http://schemas.microsoft.com/office/drawing/2014/main" id="{885544B2-8E5A-AEED-D95E-11DD4B40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3402"/>
              <a:ext cx="8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Silicides: WSi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49" name="Rectangle 64">
              <a:extLst>
                <a:ext uri="{FF2B5EF4-FFF2-40B4-BE49-F238E27FC236}">
                  <a16:creationId xmlns:a16="http://schemas.microsoft.com/office/drawing/2014/main" id="{3553590D-0198-E2AD-BD81-A4B16EA8C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3458"/>
              <a:ext cx="11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2, 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0" name="Rectangle 65">
              <a:extLst>
                <a:ext uri="{FF2B5EF4-FFF2-40B4-BE49-F238E27FC236}">
                  <a16:creationId xmlns:a16="http://schemas.microsoft.com/office/drawing/2014/main" id="{3F5171EF-0F85-566A-7B5E-D33A4541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4" y="3402"/>
              <a:ext cx="24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TiSi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1" name="Rectangle 66">
              <a:extLst>
                <a:ext uri="{FF2B5EF4-FFF2-40B4-BE49-F238E27FC236}">
                  <a16:creationId xmlns:a16="http://schemas.microsoft.com/office/drawing/2014/main" id="{EFB74DEE-0685-FF3D-1043-F13F926E3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8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2" name="Rectangle 67">
              <a:extLst>
                <a:ext uri="{FF2B5EF4-FFF2-40B4-BE49-F238E27FC236}">
                  <a16:creationId xmlns:a16="http://schemas.microsoft.com/office/drawing/2014/main" id="{7D453674-9D24-74A6-8E39-A089F498C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4" y="3402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, PtSi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3" name="Rectangle 68">
              <a:extLst>
                <a:ext uri="{FF2B5EF4-FFF2-40B4-BE49-F238E27FC236}">
                  <a16:creationId xmlns:a16="http://schemas.microsoft.com/office/drawing/2014/main" id="{FA677D97-58A8-080D-975E-3F114A80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45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</a:rPr>
                <a:t>2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4" name="Rectangle 69">
              <a:extLst>
                <a:ext uri="{FF2B5EF4-FFF2-40B4-BE49-F238E27FC236}">
                  <a16:creationId xmlns:a16="http://schemas.microsoft.com/office/drawing/2014/main" id="{EF0302BF-E938-20F7-ABC9-773B91193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3402"/>
              <a:ext cx="55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 and TaSi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67655" name="Rectangle 70">
              <a:extLst>
                <a:ext uri="{FF2B5EF4-FFF2-40B4-BE49-F238E27FC236}">
                  <a16:creationId xmlns:a16="http://schemas.microsoft.com/office/drawing/2014/main" id="{2EC721BC-3A8A-3DE1-9233-264BBE2AE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690"/>
              <a:ext cx="23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Conductivity: 8-10 times better than Poly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EB272-BF19-1BB7-AD5C-ABBA4C5C284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3429000"/>
            <a:ext cx="4114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149F81D-DB68-D3F9-0F92-33493341B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4290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6E385-6770-989D-5585-6E9BFEFB0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29000"/>
            <a:ext cx="1524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Date Placeholder 2">
            <a:extLst>
              <a:ext uri="{FF2B5EF4-FFF2-40B4-BE49-F238E27FC236}">
                <a16:creationId xmlns:a16="http://schemas.microsoft.com/office/drawing/2014/main" id="{C7DA5C3F-E175-DD6C-BE6E-2D0522EE02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12CA24-ADC0-744C-B706-F5FC19804E32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6B16B726-AF64-0474-7A79-DBB584D1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78D1F4-D678-EE42-ABB7-B9A0F01CAB7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412E01C-08B6-24D4-81AF-959034D87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Sheet Resistance for Different layers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C5E62580-EE26-DD10-2751-531DABA7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6" t="44531" r="4506" b="13281"/>
          <a:stretch>
            <a:fillRect/>
          </a:stretch>
        </p:blipFill>
        <p:spPr bwMode="auto">
          <a:xfrm>
            <a:off x="228600" y="2438400"/>
            <a:ext cx="8458200" cy="326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Date Placeholder 2">
            <a:extLst>
              <a:ext uri="{FF2B5EF4-FFF2-40B4-BE49-F238E27FC236}">
                <a16:creationId xmlns:a16="http://schemas.microsoft.com/office/drawing/2014/main" id="{F7C8F6C6-3F8A-4D9E-2F13-1D5CF2EBF4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181142-3DF2-EA4D-8259-305507C6E52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71682" name="Slide Number Placeholder 4">
            <a:extLst>
              <a:ext uri="{FF2B5EF4-FFF2-40B4-BE49-F238E27FC236}">
                <a16:creationId xmlns:a16="http://schemas.microsoft.com/office/drawing/2014/main" id="{EF25F2ED-B03A-0DDF-464A-C3A19BA5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CA65D4-6093-D947-BC4D-77C53703076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047077F8-B370-9FFB-48FE-E5128DE6A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Example: Intel 0.25 micron Process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71684" name="Picture 3">
            <a:extLst>
              <a:ext uri="{FF2B5EF4-FFF2-40B4-BE49-F238E27FC236}">
                <a16:creationId xmlns:a16="http://schemas.microsoft.com/office/drawing/2014/main" id="{E2504528-611B-E620-7A79-F15B83393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057400"/>
            <a:ext cx="4772025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4">
            <a:extLst>
              <a:ext uri="{FF2B5EF4-FFF2-40B4-BE49-F238E27FC236}">
                <a16:creationId xmlns:a16="http://schemas.microsoft.com/office/drawing/2014/main" id="{FB644A13-9825-8245-EAEC-A015301A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317182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 Box 5">
            <a:extLst>
              <a:ext uri="{FF2B5EF4-FFF2-40B4-BE49-F238E27FC236}">
                <a16:creationId xmlns:a16="http://schemas.microsoft.com/office/drawing/2014/main" id="{9713F3AC-521E-3FA2-A889-D94477F81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981200"/>
            <a:ext cx="24606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5 metal layers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Ti/Al - Cu/Ti/TiN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Polysilicon dielectric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Date Placeholder 3">
            <a:extLst>
              <a:ext uri="{FF2B5EF4-FFF2-40B4-BE49-F238E27FC236}">
                <a16:creationId xmlns:a16="http://schemas.microsoft.com/office/drawing/2014/main" id="{0CF024FD-F143-406E-1F73-EC6FAF8B39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C6D4FB-BEF6-5D43-A3E3-FCDC916A671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73730" name="Slide Number Placeholder 5">
            <a:extLst>
              <a:ext uri="{FF2B5EF4-FFF2-40B4-BE49-F238E27FC236}">
                <a16:creationId xmlns:a16="http://schemas.microsoft.com/office/drawing/2014/main" id="{A7F7B33C-F688-B4C1-336F-2FBCBDF2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BC201-D31C-4A4A-AC52-807F743030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11E3E8C-EB19-9DC4-0092-237F826B01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Skin Effect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28F1D9FC-37C7-B425-52D6-96EA301AF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have considered the resistance to be linear and constant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 high frequency the resistance becomes function of the frequency (skin effect)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High frequency current tends to flow primary on the surface of the conductor with skin depth </a:t>
            </a:r>
            <a:r>
              <a:rPr lang="el-GR" altLang="en-US">
                <a:ea typeface="ＭＳ Ｐゴシック" panose="020B0600070205080204" pitchFamily="34" charset="-128"/>
              </a:rPr>
              <a:t>δ</a:t>
            </a:r>
            <a:r>
              <a:rPr lang="en-US" altLang="en-US">
                <a:ea typeface="ＭＳ Ｐゴシック" panose="020B0600070205080204" pitchFamily="34" charset="-128"/>
              </a:rPr>
              <a:t>.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Increase resistance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187324CA-5322-4817-6671-500F388A7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410200"/>
            <a:ext cx="2286000" cy="9906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734" name="Rectangle 5">
            <a:extLst>
              <a:ext uri="{FF2B5EF4-FFF2-40B4-BE49-F238E27FC236}">
                <a16:creationId xmlns:a16="http://schemas.microsoft.com/office/drawing/2014/main" id="{9720E436-1B4B-18C4-8D6B-EECF19570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715000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73735" name="Line 6">
            <a:extLst>
              <a:ext uri="{FF2B5EF4-FFF2-40B4-BE49-F238E27FC236}">
                <a16:creationId xmlns:a16="http://schemas.microsoft.com/office/drawing/2014/main" id="{C6DB3298-A08E-7993-A356-3B3703C90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10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736" name="Text Box 7">
            <a:extLst>
              <a:ext uri="{FF2B5EF4-FFF2-40B4-BE49-F238E27FC236}">
                <a16:creationId xmlns:a16="http://schemas.microsoft.com/office/drawing/2014/main" id="{5F74B706-3461-0F3B-DC1E-D6F4947EC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2578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2400"/>
              <a:t>δ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Date Placeholder 3">
            <a:extLst>
              <a:ext uri="{FF2B5EF4-FFF2-40B4-BE49-F238E27FC236}">
                <a16:creationId xmlns:a16="http://schemas.microsoft.com/office/drawing/2014/main" id="{BDF05CA4-4466-F8B6-ED03-06ECFEC9E79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1EE143-3EE6-6A40-94D9-E0C6526C339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75778" name="Slide Number Placeholder 5">
            <a:extLst>
              <a:ext uri="{FF2B5EF4-FFF2-40B4-BE49-F238E27FC236}">
                <a16:creationId xmlns:a16="http://schemas.microsoft.com/office/drawing/2014/main" id="{B57467A5-4B2E-12B1-FAC4-FA48E959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004C4-EAC0-7344-B44A-8D79DE7991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67CA9E5-033D-AF19-F850-5219E16A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Skin Effect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F61525A6-A2F1-705C-4E01-064249B84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skin depth is defined as the depth at which the current falls off to the value of e</a:t>
            </a:r>
            <a:r>
              <a:rPr lang="en-US" altLang="en-US" baseline="30000">
                <a:ea typeface="ＭＳ Ｐゴシック" panose="020B0600070205080204" pitchFamily="34" charset="-128"/>
              </a:rPr>
              <a:t>-1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 aluminum at 1 GHz, the skin depth equals 2.6 </a:t>
            </a:r>
            <a:r>
              <a:rPr lang="el-GR" altLang="en-US">
                <a:ea typeface="ＭＳ Ｐゴシック" panose="020B0600070205080204" pitchFamily="34" charset="-128"/>
              </a:rPr>
              <a:t>μ</a:t>
            </a:r>
            <a:r>
              <a:rPr lang="en-US" altLang="en-US">
                <a:ea typeface="ＭＳ Ｐゴシック" panose="020B0600070205080204" pitchFamily="34" charset="-128"/>
              </a:rPr>
              <a:t>m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There is a critical frequency f</a:t>
            </a:r>
            <a:r>
              <a:rPr lang="en-US" altLang="en-US" baseline="-25000">
                <a:ea typeface="ＭＳ Ｐゴシック" panose="020B0600070205080204" pitchFamily="34" charset="-128"/>
              </a:rPr>
              <a:t>s</a:t>
            </a:r>
            <a:r>
              <a:rPr lang="en-US" altLang="en-US">
                <a:ea typeface="ＭＳ Ｐゴシック" panose="020B0600070205080204" pitchFamily="34" charset="-128"/>
              </a:rPr>
              <a:t> below  which the whole wire  is conducting current.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Clock wires tend to carry the highest frequency, and are always wide to reduce resistance. Skin effect is likely </a:t>
            </a:r>
            <a:endParaRPr lang="el-GR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Date Placeholder 4">
            <a:extLst>
              <a:ext uri="{FF2B5EF4-FFF2-40B4-BE49-F238E27FC236}">
                <a16:creationId xmlns:a16="http://schemas.microsoft.com/office/drawing/2014/main" id="{AD0CEA30-F6A5-00B2-C21C-1CDED97F12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E0F10C-7C8D-6A4D-9B1D-00D7544462F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77826" name="Slide Number Placeholder 6">
            <a:extLst>
              <a:ext uri="{FF2B5EF4-FFF2-40B4-BE49-F238E27FC236}">
                <a16:creationId xmlns:a16="http://schemas.microsoft.com/office/drawing/2014/main" id="{6F3DEA5A-DD47-7C86-3AAD-EE891D50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A15951-592C-C443-B139-D578F222E22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33DD2908-CB18-E000-40E7-3BAE97BCE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83CA2C5-6282-278C-C114-3FA79FB060C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4114800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inductance is related to the voltage and the current by 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simpler approach is to relate cl = </a:t>
            </a:r>
            <a:r>
              <a:rPr lang="el-GR" altLang="en-US" sz="2400">
                <a:ea typeface="ＭＳ Ｐゴシック" panose="020B0600070205080204" pitchFamily="34" charset="-128"/>
              </a:rPr>
              <a:t>ε</a:t>
            </a:r>
            <a:r>
              <a:rPr lang="en-US" altLang="en-US" sz="2400">
                <a:ea typeface="ＭＳ Ｐゴシック" panose="020B0600070205080204" pitchFamily="34" charset="-128"/>
              </a:rPr>
              <a:t> </a:t>
            </a:r>
            <a:r>
              <a:rPr lang="el-GR" altLang="en-US" sz="2400">
                <a:ea typeface="ＭＳ Ｐゴシック" panose="020B0600070205080204" pitchFamily="34" charset="-128"/>
              </a:rPr>
              <a:t>μ</a:t>
            </a:r>
            <a:r>
              <a:rPr lang="en-US" altLang="en-US" sz="2400">
                <a:ea typeface="ＭＳ Ｐゴシック" panose="020B0600070205080204" pitchFamily="34" charset="-128"/>
              </a:rPr>
              <a:t> , where c is the capacitance per unit length and l is inductance per unit length ( this is derived from Maxwell), € is permittivity andµ is permeability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</p:txBody>
      </p:sp>
      <p:graphicFrame>
        <p:nvGraphicFramePr>
          <p:cNvPr id="77829" name="Object 5">
            <a:extLst>
              <a:ext uri="{FF2B5EF4-FFF2-40B4-BE49-F238E27FC236}">
                <a16:creationId xmlns:a16="http://schemas.microsoft.com/office/drawing/2014/main" id="{6C5C2496-ADB3-1FEC-9E9F-A044970B87C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209800" y="3200400"/>
          <a:ext cx="1447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169900" imgH="9067800" progId="Equation.DSMT4">
                  <p:embed/>
                </p:oleObj>
              </mc:Choice>
              <mc:Fallback>
                <p:oleObj name="Equation" r:id="rId3" imgW="13169900" imgH="9067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00400"/>
                        <a:ext cx="1447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Date Placeholder 3">
            <a:extLst>
              <a:ext uri="{FF2B5EF4-FFF2-40B4-BE49-F238E27FC236}">
                <a16:creationId xmlns:a16="http://schemas.microsoft.com/office/drawing/2014/main" id="{5AE949ED-C0AE-A825-6BC5-ADB2C4CA6CC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D0C12A-D728-E543-9A02-9D99415E285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ABCE2066-ACE7-FFFA-3126-385A0FBBD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BCB0E-D3F6-EB40-A541-611E603E88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E6185546-9C72-6E57-2A6C-4F5D2FDB5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4627E11B-216F-E5C5-092B-8069DF3CA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speed of propagation depends on the  inductance and the capacitance and thus depends on the permeability and permittivity of the surrounding dielectric 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Inductance is only an issue in integrated circuits at the high end of the performance curve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Date Placeholder 3">
            <a:extLst>
              <a:ext uri="{FF2B5EF4-FFF2-40B4-BE49-F238E27FC236}">
                <a16:creationId xmlns:a16="http://schemas.microsoft.com/office/drawing/2014/main" id="{34B7B87E-4FB6-9F59-3E14-E534F79B13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F08D1A-B5D1-1448-A4D7-F56FFBBFA11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DA14BA76-23F8-28F5-3477-4B47C3448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1F8A49-3CD3-954E-BA12-2EA5277007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AB9A913-84B1-AA53-CF11-A4F771957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Electric Wire Modeling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B58EE8FC-569E-7B48-6104-D880B093A4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In this section we will look at the equations of the wire  and include parasitic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These parasitic elements have an impact on the electrical behavior of the circuit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simple model of voltage change at one end will simply propagate to the other end is not applicable for small dimensions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Notice that we are trying to see the effect on the Speed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Title 1">
            <a:extLst>
              <a:ext uri="{FF2B5EF4-FFF2-40B4-BE49-F238E27FC236}">
                <a16:creationId xmlns:a16="http://schemas.microsoft.com/office/drawing/2014/main" id="{01646CC4-27D7-4979-059D-06E1D2958F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How To Model the Wire</a:t>
            </a:r>
          </a:p>
        </p:txBody>
      </p:sp>
      <p:sp>
        <p:nvSpPr>
          <p:cNvPr id="191490" name="Content Placeholder 2">
            <a:extLst>
              <a:ext uri="{FF2B5EF4-FFF2-40B4-BE49-F238E27FC236}">
                <a16:creationId xmlns:a16="http://schemas.microsoft.com/office/drawing/2014/main" id="{EEEC2137-1D97-6840-3B69-2A975BCE92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Consider Distributed capacitance as shown in the figure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It can be Lumped as shown in the following example</a:t>
            </a:r>
          </a:p>
        </p:txBody>
      </p:sp>
      <p:sp>
        <p:nvSpPr>
          <p:cNvPr id="191491" name="Date Placeholder 3">
            <a:extLst>
              <a:ext uri="{FF2B5EF4-FFF2-40B4-BE49-F238E27FC236}">
                <a16:creationId xmlns:a16="http://schemas.microsoft.com/office/drawing/2014/main" id="{C7BFF790-3483-51AA-0BD0-1334B5A4D30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5D5E6BD-497A-DD4C-BCC6-6C8C7B9E23A3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1492" name="Slide Number Placeholder 4">
            <a:extLst>
              <a:ext uri="{FF2B5EF4-FFF2-40B4-BE49-F238E27FC236}">
                <a16:creationId xmlns:a16="http://schemas.microsoft.com/office/drawing/2014/main" id="{6EEBC1F5-3933-86EF-D8F9-A4834D0B09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AD9CEAE-7649-804E-B27B-39224B59BA28}" type="slidenum">
              <a:rPr lang="en-US" altLang="en-US" sz="1400"/>
              <a:pPr/>
              <a:t>38</a:t>
            </a:fld>
            <a:endParaRPr lang="en-US" altLang="en-US"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Date Placeholder 2">
            <a:extLst>
              <a:ext uri="{FF2B5EF4-FFF2-40B4-BE49-F238E27FC236}">
                <a16:creationId xmlns:a16="http://schemas.microsoft.com/office/drawing/2014/main" id="{6461C946-0AA4-7900-44A7-0DB0CCA7E9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62917-09AD-7D42-8CCC-0F13F01D2D4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B4919383-7297-8071-950C-46CF6960C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262EDD-8F2B-EC40-BE28-1B458E39662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4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5F5163FF-EB2F-C2D2-18EF-B095DF61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Lumped Model</a:t>
            </a:r>
          </a:p>
        </p:txBody>
      </p:sp>
      <p:pic>
        <p:nvPicPr>
          <p:cNvPr id="83972" name="Picture 3">
            <a:extLst>
              <a:ext uri="{FF2B5EF4-FFF2-40B4-BE49-F238E27FC236}">
                <a16:creationId xmlns:a16="http://schemas.microsoft.com/office/drawing/2014/main" id="{6D6B7228-2AC2-8638-D1E9-F454C07CC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5943600" cy="144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3" name="Picture 4">
            <a:extLst>
              <a:ext uri="{FF2B5EF4-FFF2-40B4-BE49-F238E27FC236}">
                <a16:creationId xmlns:a16="http://schemas.microsoft.com/office/drawing/2014/main" id="{6863639E-3617-9B7A-750B-085C5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495800"/>
            <a:ext cx="2743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4" name="AutoShape 5">
            <a:extLst>
              <a:ext uri="{FF2B5EF4-FFF2-40B4-BE49-F238E27FC236}">
                <a16:creationId xmlns:a16="http://schemas.microsoft.com/office/drawing/2014/main" id="{3D6A004C-F5C1-112D-0DD6-1160C778CD98}"/>
              </a:ext>
            </a:extLst>
          </p:cNvPr>
          <p:cNvSpPr>
            <a:spLocks noChangeArrowheads="1"/>
          </p:cNvSpPr>
          <p:nvPr/>
        </p:nvSpPr>
        <p:spPr bwMode="auto">
          <a:xfrm rot="5360167">
            <a:off x="4457700" y="3619500"/>
            <a:ext cx="914400" cy="685800"/>
          </a:xfrm>
          <a:prstGeom prst="notchedRight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3975" name="Text Box 6">
            <a:extLst>
              <a:ext uri="{FF2B5EF4-FFF2-40B4-BE49-F238E27FC236}">
                <a16:creationId xmlns:a16="http://schemas.microsoft.com/office/drawing/2014/main" id="{C4DB7588-34F4-A94A-9A06-0752AFAD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41813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</a:t>
            </a:r>
            <a:r>
              <a:rPr lang="en-US" altLang="en-US" sz="2400" baseline="-25000"/>
              <a:t>lumped</a:t>
            </a:r>
            <a:r>
              <a:rPr lang="en-US" altLang="en-US" sz="2400"/>
              <a:t> =C</a:t>
            </a:r>
            <a:r>
              <a:rPr lang="en-US" altLang="en-US" sz="2400" baseline="-25000"/>
              <a:t>wire</a:t>
            </a:r>
            <a:r>
              <a:rPr lang="en-US" altLang="en-US" sz="2400"/>
              <a:t>x L</a:t>
            </a:r>
          </a:p>
        </p:txBody>
      </p:sp>
      <p:sp>
        <p:nvSpPr>
          <p:cNvPr id="83976" name="Text Box 7">
            <a:extLst>
              <a:ext uri="{FF2B5EF4-FFF2-40B4-BE49-F238E27FC236}">
                <a16:creationId xmlns:a16="http://schemas.microsoft.com/office/drawing/2014/main" id="{60FB954B-EBE1-57AA-B207-183734912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290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Ideal model assuming the same voltage at every segment</a:t>
            </a:r>
          </a:p>
        </p:txBody>
      </p:sp>
      <p:sp>
        <p:nvSpPr>
          <p:cNvPr id="83977" name="TextBox 1">
            <a:extLst>
              <a:ext uri="{FF2B5EF4-FFF2-40B4-BE49-F238E27FC236}">
                <a16:creationId xmlns:a16="http://schemas.microsoft.com/office/drawing/2014/main" id="{BD67835C-CB26-6E10-FE29-444A85783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8825" y="2825750"/>
            <a:ext cx="20685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C</a:t>
            </a:r>
            <a:r>
              <a:rPr lang="en-US" altLang="en-US" baseline="-25000"/>
              <a:t>wire </a:t>
            </a:r>
            <a:r>
              <a:rPr lang="en-US" altLang="en-US"/>
              <a:t> is</a:t>
            </a:r>
          </a:p>
          <a:p>
            <a:r>
              <a:rPr lang="en-US" altLang="en-US"/>
              <a:t>the capacitance</a:t>
            </a:r>
          </a:p>
          <a:p>
            <a:r>
              <a:rPr lang="en-US" altLang="en-US"/>
              <a:t>per unit length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>
            <a:extLst>
              <a:ext uri="{FF2B5EF4-FFF2-40B4-BE49-F238E27FC236}">
                <a16:creationId xmlns:a16="http://schemas.microsoft.com/office/drawing/2014/main" id="{61A25031-F119-45C7-E5CE-637C4F4A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4F23FED-E929-D246-8072-72E57968F9D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FF04AA2C-C4F2-71A8-CA1D-FFAAB4C54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620000" cy="762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Non-Ideal Transistor Behavior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5A878C1-9AA2-4CC9-3F62-72D5C0A37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153400" cy="54102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We Learned from last class that Non-ideal Transistor Behavior due to submicron size cause the following;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High Field Effects lateral field between source and drain will cause 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Mobility Degradation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Velocity Saturation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Threshold Voltage Effects V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t  </a:t>
            </a:r>
            <a:r>
              <a:rPr lang="en-US" altLang="en-US" sz="2000" dirty="0">
                <a:ea typeface="ＭＳ Ｐゴシック" panose="020B0600070205080204" pitchFamily="34" charset="-128"/>
              </a:rPr>
              <a:t> is not constant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Body Effect </a:t>
            </a:r>
            <a:r>
              <a:rPr lang="el-GR" altLang="en-US" sz="2000" dirty="0" err="1">
                <a:ea typeface="ＭＳ Ｐゴシック" panose="020B0600070205080204" pitchFamily="34" charset="-128"/>
              </a:rPr>
              <a:t>ϒ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Drain voltage creates electric field that affects the threshold voltage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For Short Channel the threshold voltage increases with channel length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Leakage small amount of current when transistor I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d</a:t>
            </a:r>
            <a:r>
              <a:rPr lang="en-US" altLang="en-US" sz="2000" dirty="0">
                <a:ea typeface="ＭＳ Ｐゴシック" panose="020B0600070205080204" pitchFamily="34" charset="-128"/>
              </a:rPr>
              <a:t> OFF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Subthreshold Leakage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Gate Leakage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Junction Leakage</a:t>
            </a:r>
          </a:p>
          <a:p>
            <a:pPr marL="914400" lvl="2" indent="0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In Addition to Environment Variations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 Environmental Variations Temperature Dependence and Power supply variations , and Geometry dependence.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AB1374B0-B37B-F962-E231-4B8E9D355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Calculating the Delay</a:t>
            </a:r>
          </a:p>
        </p:txBody>
      </p:sp>
      <p:sp>
        <p:nvSpPr>
          <p:cNvPr id="86018" name="Content Placeholder 2">
            <a:extLst>
              <a:ext uri="{FF2B5EF4-FFF2-40B4-BE49-F238E27FC236}">
                <a16:creationId xmlns:a16="http://schemas.microsoft.com/office/drawing/2014/main" id="{961F435F-6D7B-C2E9-F4EE-69A5102892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Metal wires more than few millimeters have significant resistance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lumped capacitor model is no longer adequate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Resistive capacitor  model have to be adopted</a:t>
            </a:r>
          </a:p>
        </p:txBody>
      </p:sp>
      <p:sp>
        <p:nvSpPr>
          <p:cNvPr id="86019" name="Date Placeholder 3">
            <a:extLst>
              <a:ext uri="{FF2B5EF4-FFF2-40B4-BE49-F238E27FC236}">
                <a16:creationId xmlns:a16="http://schemas.microsoft.com/office/drawing/2014/main" id="{CC79716B-9731-D980-CFF7-2FA1D96133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5BA4B1-8DB9-A446-B6DD-D28FC0E83A1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86020" name="Slide Number Placeholder 4">
            <a:extLst>
              <a:ext uri="{FF2B5EF4-FFF2-40B4-BE49-F238E27FC236}">
                <a16:creationId xmlns:a16="http://schemas.microsoft.com/office/drawing/2014/main" id="{850171AD-6528-FF06-42D1-7161D4EFA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8338E8-ADDF-174C-B8BA-EFEB4133419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Date Placeholder 3">
            <a:extLst>
              <a:ext uri="{FF2B5EF4-FFF2-40B4-BE49-F238E27FC236}">
                <a16:creationId xmlns:a16="http://schemas.microsoft.com/office/drawing/2014/main" id="{19F7D87F-B692-D7C9-8233-CA89F17AC49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1F6F5A-49D5-D14C-BA62-12E85D08293A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87042" name="Slide Number Placeholder 5">
            <a:extLst>
              <a:ext uri="{FF2B5EF4-FFF2-40B4-BE49-F238E27FC236}">
                <a16:creationId xmlns:a16="http://schemas.microsoft.com/office/drawing/2014/main" id="{ACE9EE91-B14C-0756-FCC6-A1474C81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B72989-8F27-D949-BC92-C1563FA2896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6160ACFA-25FE-E492-692E-2BCB7506D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Lumped R-C model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1B82DFB0-54AE-DF6A-AAEB-33FF7CC76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capacitive lumped model is simple and most popular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On chip the wires are few millimeters in length and have significant resistance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We first look at the lumped RC model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Title 1">
            <a:extLst>
              <a:ext uri="{FF2B5EF4-FFF2-40B4-BE49-F238E27FC236}">
                <a16:creationId xmlns:a16="http://schemas.microsoft.com/office/drawing/2014/main" id="{C476B2D3-288A-A573-B21D-7E8B212A43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Lumped RC model</a:t>
            </a:r>
          </a:p>
        </p:txBody>
      </p:sp>
      <p:sp>
        <p:nvSpPr>
          <p:cNvPr id="192514" name="Content Placeholder 2">
            <a:extLst>
              <a:ext uri="{FF2B5EF4-FFF2-40B4-BE49-F238E27FC236}">
                <a16:creationId xmlns:a16="http://schemas.microsoft.com/office/drawing/2014/main" id="{EA69B09D-CD5E-E8A3-3F4F-1F7FBD8C98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first Approach is lump the total wire resistance of each wire into single resistance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Similarly combines the global capacitances into single capacitance</a:t>
            </a:r>
          </a:p>
        </p:txBody>
      </p:sp>
      <p:sp>
        <p:nvSpPr>
          <p:cNvPr id="192515" name="Date Placeholder 3">
            <a:extLst>
              <a:ext uri="{FF2B5EF4-FFF2-40B4-BE49-F238E27FC236}">
                <a16:creationId xmlns:a16="http://schemas.microsoft.com/office/drawing/2014/main" id="{73885933-0AA0-16E6-2CE9-71CCB21DBF4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FFC6701-9074-7C4E-B2EF-C6E33472BA50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2516" name="Slide Number Placeholder 4">
            <a:extLst>
              <a:ext uri="{FF2B5EF4-FFF2-40B4-BE49-F238E27FC236}">
                <a16:creationId xmlns:a16="http://schemas.microsoft.com/office/drawing/2014/main" id="{E1DB70AA-4AC6-1CDC-36FD-56C2320E86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12E119B-9DEE-B741-A743-9E2EF6B5A847}" type="slidenum">
              <a:rPr lang="en-US" altLang="en-US" sz="1400"/>
              <a:pPr/>
              <a:t>42</a:t>
            </a:fld>
            <a:endParaRPr lang="en-US" altLang="en-US"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Date Placeholder 2">
            <a:extLst>
              <a:ext uri="{FF2B5EF4-FFF2-40B4-BE49-F238E27FC236}">
                <a16:creationId xmlns:a16="http://schemas.microsoft.com/office/drawing/2014/main" id="{2655DED2-4E82-720F-804C-394DA89810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5E2F32-30F5-F741-9845-F30832B70AFF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200BFB2B-3CF0-0221-0972-A227FB725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057B45-20DC-BD49-877F-65AC1575F98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4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2777F5D5-81DA-4A1E-51DD-3A3821AF5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095375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Elmore Delay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Lumped Model Non - Branched RC </a:t>
            </a:r>
            <a:endParaRPr lang="en-US" altLang="en-US" b="1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89092" name="Picture 3">
            <a:extLst>
              <a:ext uri="{FF2B5EF4-FFF2-40B4-BE49-F238E27FC236}">
                <a16:creationId xmlns:a16="http://schemas.microsoft.com/office/drawing/2014/main" id="{872A8CC2-0B58-EE7E-DFB6-0144D6988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68611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Text Box 4">
            <a:extLst>
              <a:ext uri="{FF2B5EF4-FFF2-40B4-BE49-F238E27FC236}">
                <a16:creationId xmlns:a16="http://schemas.microsoft.com/office/drawing/2014/main" id="{C7E12E21-7555-AEA3-ADF1-B5CC2DDA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35675"/>
            <a:ext cx="5562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2400"/>
              <a:t>Τ</a:t>
            </a:r>
            <a:r>
              <a:rPr lang="en-US" altLang="en-US" sz="2400" baseline="-25000"/>
              <a:t>Di</a:t>
            </a:r>
            <a:r>
              <a:rPr lang="en-US" altLang="en-US" sz="2400"/>
              <a:t> = C</a:t>
            </a:r>
            <a:r>
              <a:rPr lang="en-US" altLang="en-US" sz="2400" baseline="-25000"/>
              <a:t>1</a:t>
            </a:r>
            <a:r>
              <a:rPr lang="en-US" altLang="en-US" sz="2400"/>
              <a:t>R</a:t>
            </a:r>
            <a:r>
              <a:rPr lang="en-US" altLang="en-US" sz="2400" baseline="-25000"/>
              <a:t>1</a:t>
            </a:r>
            <a:r>
              <a:rPr lang="en-US" altLang="en-US" sz="2400"/>
              <a:t>+ C</a:t>
            </a:r>
            <a:r>
              <a:rPr lang="en-US" altLang="en-US" sz="2400" baseline="-25000"/>
              <a:t>2</a:t>
            </a:r>
            <a:r>
              <a:rPr lang="en-US" altLang="en-US" sz="2400"/>
              <a:t>( R</a:t>
            </a:r>
            <a:r>
              <a:rPr lang="en-US" altLang="en-US" sz="2400" baseline="-25000"/>
              <a:t>1</a:t>
            </a:r>
            <a:r>
              <a:rPr lang="en-US" altLang="en-US" sz="2400"/>
              <a:t>+ R</a:t>
            </a:r>
            <a:r>
              <a:rPr lang="en-US" altLang="en-US" sz="2400" baseline="-25000"/>
              <a:t>2</a:t>
            </a:r>
            <a:r>
              <a:rPr lang="en-US" altLang="en-US" sz="2400"/>
              <a:t>) + … + C</a:t>
            </a:r>
            <a:r>
              <a:rPr lang="en-US" altLang="en-US" sz="2400" baseline="-25000"/>
              <a:t>i</a:t>
            </a:r>
            <a:r>
              <a:rPr lang="en-US" altLang="en-US" sz="2400"/>
              <a:t>( R</a:t>
            </a:r>
            <a:r>
              <a:rPr lang="en-US" altLang="en-US" sz="2400" baseline="-25000"/>
              <a:t>1</a:t>
            </a:r>
            <a:r>
              <a:rPr lang="en-US" altLang="en-US" sz="2400"/>
              <a:t>+ R</a:t>
            </a:r>
            <a:r>
              <a:rPr lang="en-US" altLang="en-US" sz="2400" baseline="-25000"/>
              <a:t>2</a:t>
            </a:r>
            <a:r>
              <a:rPr lang="en-US" altLang="en-US" sz="2400"/>
              <a:t>+…R</a:t>
            </a:r>
            <a:r>
              <a:rPr lang="en-US" altLang="en-US" sz="2400" baseline="-25000"/>
              <a:t>i</a:t>
            </a:r>
            <a:r>
              <a:rPr lang="en-US" altLang="en-US" sz="2400"/>
              <a:t>)</a:t>
            </a:r>
            <a:endParaRPr lang="el-GR" altLang="en-US"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Date Placeholder 3">
            <a:extLst>
              <a:ext uri="{FF2B5EF4-FFF2-40B4-BE49-F238E27FC236}">
                <a16:creationId xmlns:a16="http://schemas.microsoft.com/office/drawing/2014/main" id="{9306158D-A721-5103-AF3B-8FB718573E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CC404A-FEF9-7445-A86F-039DCD069AE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91138" name="Slide Number Placeholder 5">
            <a:extLst>
              <a:ext uri="{FF2B5EF4-FFF2-40B4-BE49-F238E27FC236}">
                <a16:creationId xmlns:a16="http://schemas.microsoft.com/office/drawing/2014/main" id="{8386F14F-6EF4-C5F8-9D88-EDA2444EE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09EC84-BDD1-1A4A-B445-852995474B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EB02FD29-B9D8-C34E-9EE4-750B9BF77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Time Constant RC Wire model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Distributed RC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54828E8F-1846-2FF8-1DDB-19ADC47DE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model can be used to approximate the RC delay in long wire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Assume wire with total length L partitioned into equal segments N, segment length L/N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resistance will be rL/N, capacitance will be cL/N, where r and c are per unit length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Using Elmore model page 155( in Rabaey) to get the total delay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4D53413A-A173-90AE-706A-22F5535B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Time Constant RC Wire model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Distributed RC</a:t>
            </a:r>
          </a:p>
        </p:txBody>
      </p:sp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5072CDAA-26CB-C8E8-2FD3-845575FC9D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DC0B8D-F62A-3646-A3D1-78B3F9D94D90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93187" name="Slide Number Placeholder 4">
            <a:extLst>
              <a:ext uri="{FF2B5EF4-FFF2-40B4-BE49-F238E27FC236}">
                <a16:creationId xmlns:a16="http://schemas.microsoft.com/office/drawing/2014/main" id="{5F88EFBD-94D8-E521-4F34-42E19E343E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871D5A7-253B-2440-9B71-024B3042974F}" type="slidenum">
              <a:rPr lang="en-US" altLang="en-US" sz="1400"/>
              <a:pPr/>
              <a:t>45</a:t>
            </a:fld>
            <a:endParaRPr lang="en-US" altLang="en-US" sz="1400"/>
          </a:p>
        </p:txBody>
      </p:sp>
      <p:pic>
        <p:nvPicPr>
          <p:cNvPr id="93188" name="Picture 3">
            <a:extLst>
              <a:ext uri="{FF2B5EF4-FFF2-40B4-BE49-F238E27FC236}">
                <a16:creationId xmlns:a16="http://schemas.microsoft.com/office/drawing/2014/main" id="{95D5D40C-1ED4-F289-DA4C-7A2FB3232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01850" y="2571750"/>
            <a:ext cx="4940300" cy="29337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Title 1">
            <a:extLst>
              <a:ext uri="{FF2B5EF4-FFF2-40B4-BE49-F238E27FC236}">
                <a16:creationId xmlns:a16="http://schemas.microsoft.com/office/drawing/2014/main" id="{4BA6ADFB-756F-4422-C037-A97931500F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Model Presented on Page 43</a:t>
            </a:r>
          </a:p>
        </p:txBody>
      </p:sp>
      <p:sp>
        <p:nvSpPr>
          <p:cNvPr id="193538" name="Content Placeholder 2">
            <a:extLst>
              <a:ext uri="{FF2B5EF4-FFF2-40B4-BE49-F238E27FC236}">
                <a16:creationId xmlns:a16="http://schemas.microsoft.com/office/drawing/2014/main" id="{A352031D-D01C-F29D-C22E-16049BE4B9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can be used to approximate the resistance capacitive wire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The wire with total length of L is partitioned into N identical segmentseach with L/N length</a:t>
            </a:r>
          </a:p>
        </p:txBody>
      </p:sp>
      <p:sp>
        <p:nvSpPr>
          <p:cNvPr id="193539" name="Date Placeholder 3">
            <a:extLst>
              <a:ext uri="{FF2B5EF4-FFF2-40B4-BE49-F238E27FC236}">
                <a16:creationId xmlns:a16="http://schemas.microsoft.com/office/drawing/2014/main" id="{C8D99B6C-DC92-EF6A-8AC0-F26DA2B25F4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CB0BC2D-9353-FB4B-AEB3-4D2CF66D071B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3540" name="Slide Number Placeholder 4">
            <a:extLst>
              <a:ext uri="{FF2B5EF4-FFF2-40B4-BE49-F238E27FC236}">
                <a16:creationId xmlns:a16="http://schemas.microsoft.com/office/drawing/2014/main" id="{1F36219E-1B7B-87BE-ADFE-88BD9DCD1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16A17E8-528E-7A42-A58D-E835E97102DF}" type="slidenum">
              <a:rPr lang="en-US" altLang="en-US" sz="1400"/>
              <a:pPr/>
              <a:t>46</a:t>
            </a:fld>
            <a:endParaRPr lang="en-US" altLang="en-US" sz="1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Date Placeholder 2">
            <a:extLst>
              <a:ext uri="{FF2B5EF4-FFF2-40B4-BE49-F238E27FC236}">
                <a16:creationId xmlns:a16="http://schemas.microsoft.com/office/drawing/2014/main" id="{419376A4-E815-34CE-1A22-B58C1FE9A5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504755-E9E9-7547-9F3C-D099FBCF6BE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94210" name="Slide Number Placeholder 4">
            <a:extLst>
              <a:ext uri="{FF2B5EF4-FFF2-40B4-BE49-F238E27FC236}">
                <a16:creationId xmlns:a16="http://schemas.microsoft.com/office/drawing/2014/main" id="{C04BA9E3-23E5-E613-3C1F-B85B5D2BC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FDDDA9-9DFF-FD44-BF84-D8761DE3170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4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7BB518F-DDDF-D536-A9BB-7135C68B3A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Distributed Wire Model</a:t>
            </a:r>
          </a:p>
        </p:txBody>
      </p:sp>
      <p:grpSp>
        <p:nvGrpSpPr>
          <p:cNvPr id="94212" name="Group 3">
            <a:extLst>
              <a:ext uri="{FF2B5EF4-FFF2-40B4-BE49-F238E27FC236}">
                <a16:creationId xmlns:a16="http://schemas.microsoft.com/office/drawing/2014/main" id="{FF88D9C9-BC89-3E2F-279E-8E505D0CC42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2819400"/>
            <a:ext cx="8991600" cy="3181350"/>
            <a:chOff x="96" y="1392"/>
            <a:chExt cx="5664" cy="2004"/>
          </a:xfrm>
        </p:grpSpPr>
        <p:pic>
          <p:nvPicPr>
            <p:cNvPr id="94216" name="Picture 4">
              <a:extLst>
                <a:ext uri="{FF2B5EF4-FFF2-40B4-BE49-F238E27FC236}">
                  <a16:creationId xmlns:a16="http://schemas.microsoft.com/office/drawing/2014/main" id="{210EB76A-395C-AF5C-E2CD-0A048F8B7E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92" t="46875" r="4506" b="12500"/>
            <a:stretch>
              <a:fillRect/>
            </a:stretch>
          </p:blipFill>
          <p:spPr bwMode="auto">
            <a:xfrm>
              <a:off x="144" y="1392"/>
              <a:ext cx="5472" cy="2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4217" name="Rectangle 5">
              <a:extLst>
                <a:ext uri="{FF2B5EF4-FFF2-40B4-BE49-F238E27FC236}">
                  <a16:creationId xmlns:a16="http://schemas.microsoft.com/office/drawing/2014/main" id="{B3758176-6728-F12E-8869-2FBA91162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016"/>
              <a:ext cx="5664" cy="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  <p:sp>
        <p:nvSpPr>
          <p:cNvPr id="94213" name="Text Box 6">
            <a:extLst>
              <a:ext uri="{FF2B5EF4-FFF2-40B4-BE49-F238E27FC236}">
                <a16:creationId xmlns:a16="http://schemas.microsoft.com/office/drawing/2014/main" id="{3EFD3C43-C031-CF66-832C-A6ECE047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551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Assume: Wire modeled by N equal-length segments </a:t>
            </a:r>
          </a:p>
        </p:txBody>
      </p:sp>
      <p:sp>
        <p:nvSpPr>
          <p:cNvPr id="94214" name="Text Box 7">
            <a:extLst>
              <a:ext uri="{FF2B5EF4-FFF2-40B4-BE49-F238E27FC236}">
                <a16:creationId xmlns:a16="http://schemas.microsoft.com/office/drawing/2014/main" id="{7AF765EA-1E85-A469-B0F8-217E2E368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495800"/>
            <a:ext cx="2368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For large values of N:</a:t>
            </a:r>
          </a:p>
        </p:txBody>
      </p:sp>
      <p:sp>
        <p:nvSpPr>
          <p:cNvPr id="94215" name="Text Box 8">
            <a:extLst>
              <a:ext uri="{FF2B5EF4-FFF2-40B4-BE49-F238E27FC236}">
                <a16:creationId xmlns:a16="http://schemas.microsoft.com/office/drawing/2014/main" id="{9EF24002-D0D2-F3A9-E2FA-C77817FD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191000"/>
            <a:ext cx="2057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R= rL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C = cL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Date Placeholder 3">
            <a:extLst>
              <a:ext uri="{FF2B5EF4-FFF2-40B4-BE49-F238E27FC236}">
                <a16:creationId xmlns:a16="http://schemas.microsoft.com/office/drawing/2014/main" id="{5FA3266B-0887-EA80-E2B5-CB981165DA7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880B49-1DA8-CA4D-BCE1-C4879715685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979F6FD4-225E-DFA7-8EAD-D52A2EE0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35CA69-BC6D-FA4A-A763-A2ED0AD9943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38C58BC-57D6-752B-516C-7C5B5F165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Time Constant RC Wire model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F815F78F-A644-54F6-01E2-A058FE74C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3575" y="15240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From the above Formula we see that the delay is quadratic function of the length 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delay of the distributed rc line is one half the lumped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Lumped RC model is pessimistic model for RC wire as compared to distributed model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distributed model  is more appropriate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Title 1">
            <a:extLst>
              <a:ext uri="{FF2B5EF4-FFF2-40B4-BE49-F238E27FC236}">
                <a16:creationId xmlns:a16="http://schemas.microsoft.com/office/drawing/2014/main" id="{688AE838-6CA4-6A17-33B3-A140E6E4D0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Distributed rc line</a:t>
            </a:r>
          </a:p>
        </p:txBody>
      </p:sp>
      <p:sp>
        <p:nvSpPr>
          <p:cNvPr id="194562" name="Content Placeholder 2">
            <a:extLst>
              <a:ext uri="{FF2B5EF4-FFF2-40B4-BE49-F238E27FC236}">
                <a16:creationId xmlns:a16="http://schemas.microsoft.com/office/drawing/2014/main" id="{C0A2A8D3-5F58-96CF-A54A-BD5923B65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the previous discussion we showed that the RC model is a pessimistic model for the resistive –capacitive wire, and distributed rc model is more appropriate</a:t>
            </a:r>
          </a:p>
        </p:txBody>
      </p:sp>
      <p:sp>
        <p:nvSpPr>
          <p:cNvPr id="194563" name="Date Placeholder 3">
            <a:extLst>
              <a:ext uri="{FF2B5EF4-FFF2-40B4-BE49-F238E27FC236}">
                <a16:creationId xmlns:a16="http://schemas.microsoft.com/office/drawing/2014/main" id="{283F4D94-552C-1815-85A4-D1A8940BF0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1061791-AA26-6E4F-927E-80E5838A6BE2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4564" name="Slide Number Placeholder 4">
            <a:extLst>
              <a:ext uri="{FF2B5EF4-FFF2-40B4-BE49-F238E27FC236}">
                <a16:creationId xmlns:a16="http://schemas.microsoft.com/office/drawing/2014/main" id="{37537BEC-EC8F-1726-CF8C-59A819D23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7E4014F-7BED-BE43-8A1A-85881E8B9DAB}" type="slidenum">
              <a:rPr lang="en-US" altLang="en-US" sz="1400"/>
              <a:pPr/>
              <a:t>49</a:t>
            </a:fld>
            <a:endParaRPr lang="en-US" alt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Date Placeholder 3">
            <a:extLst>
              <a:ext uri="{FF2B5EF4-FFF2-40B4-BE49-F238E27FC236}">
                <a16:creationId xmlns:a16="http://schemas.microsoft.com/office/drawing/2014/main" id="{F082279F-3030-7581-88F4-70680974F9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B76E51-88E7-AD4F-AFF2-08E089BA0F8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E38FE8BD-678D-2B63-B2B0-D96541EF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C91D4D-938E-A94B-A3F4-B569E214EB7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5B85531B-E680-5568-8AF3-1F0A541082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The wire- Interconnects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Chapter  (4 in text)</a:t>
            </a:r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924B4ECF-E97E-2BF8-42E6-EB6825404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It is important for the designer to have clear insight into the parasitic wiring effect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Each wire in the  circuit is considered as conductor with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capacitance</a:t>
            </a:r>
            <a:r>
              <a:rPr lang="en-US" altLang="en-US">
                <a:ea typeface="ＭＳ Ｐゴシック" panose="020B0600070205080204" pitchFamily="34" charset="-128"/>
              </a:rPr>
              <a:t>,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resistance</a:t>
            </a:r>
            <a:r>
              <a:rPr lang="en-US" altLang="en-US">
                <a:ea typeface="ＭＳ Ｐゴシック" panose="020B0600070205080204" pitchFamily="34" charset="-128"/>
              </a:rPr>
              <a:t>,  and parasitic </a:t>
            </a:r>
            <a:r>
              <a:rPr lang="en-US" altLang="en-US" b="1" u="sng">
                <a:ea typeface="ＭＳ Ｐゴシック" panose="020B0600070205080204" pitchFamily="34" charset="-128"/>
              </a:rPr>
              <a:t>inductor.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Date Placeholder 3">
            <a:extLst>
              <a:ext uri="{FF2B5EF4-FFF2-40B4-BE49-F238E27FC236}">
                <a16:creationId xmlns:a16="http://schemas.microsoft.com/office/drawing/2014/main" id="{11712EAE-59DC-8BEE-A2A0-958787CA33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E701E4-8371-944A-8C6F-ADA9B9D1D03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98306" name="Slide Number Placeholder 5">
            <a:extLst>
              <a:ext uri="{FF2B5EF4-FFF2-40B4-BE49-F238E27FC236}">
                <a16:creationId xmlns:a16="http://schemas.microsoft.com/office/drawing/2014/main" id="{BFDFA68B-BFC8-C979-FA17-DAE9C485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D66F51-8193-4348-B876-2FDD7256682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4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6D684D7-11A9-E21E-72E6-868AE4888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Distributed rc Line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22060AB-0DA0-1B7E-A4B1-4299C607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 is resistance per unit length, c is capacitance per unit length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schematic representation is as shown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correct behavior is obtained by the diffusion equation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Date Placeholder 2">
            <a:extLst>
              <a:ext uri="{FF2B5EF4-FFF2-40B4-BE49-F238E27FC236}">
                <a16:creationId xmlns:a16="http://schemas.microsoft.com/office/drawing/2014/main" id="{64F7ADDD-FFBA-BFC6-3AD2-96F1BAFC06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EAD3D-2E67-8B4A-96EB-31580069301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00354" name="Slide Number Placeholder 4">
            <a:extLst>
              <a:ext uri="{FF2B5EF4-FFF2-40B4-BE49-F238E27FC236}">
                <a16:creationId xmlns:a16="http://schemas.microsoft.com/office/drawing/2014/main" id="{DE00D68A-EBAA-95E9-57D8-E2C5376D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54D89E-0296-F944-A218-625BE1CE5C6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95FFC30F-851D-1325-E6AC-13F4B0C81A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4800">
                <a:ea typeface="ＭＳ Ｐゴシック" panose="020B0600070205080204" pitchFamily="34" charset="-128"/>
              </a:rPr>
              <a:t>The Distributed RC-line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100356" name="Picture 3">
            <a:extLst>
              <a:ext uri="{FF2B5EF4-FFF2-40B4-BE49-F238E27FC236}">
                <a16:creationId xmlns:a16="http://schemas.microsoft.com/office/drawing/2014/main" id="{E152E86F-9FBD-222F-B0B2-765121BF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2179638"/>
            <a:ext cx="5994400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4">
            <a:extLst>
              <a:ext uri="{FF2B5EF4-FFF2-40B4-BE49-F238E27FC236}">
                <a16:creationId xmlns:a16="http://schemas.microsoft.com/office/drawing/2014/main" id="{160628C8-CC65-0AF8-0C8A-936CDF39C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25806" r="20663" b="21721"/>
          <a:stretch>
            <a:fillRect/>
          </a:stretch>
        </p:blipFill>
        <p:spPr bwMode="auto">
          <a:xfrm>
            <a:off x="1219200" y="1219200"/>
            <a:ext cx="6324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149C9F57-E3EA-1E9B-820F-74D674C477F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743200"/>
            <a:ext cx="6324600" cy="3200400"/>
            <a:chOff x="1200" y="2064"/>
            <a:chExt cx="3984" cy="2016"/>
          </a:xfrm>
        </p:grpSpPr>
        <p:sp>
          <p:nvSpPr>
            <p:cNvPr id="100360" name="Rectangle 6">
              <a:extLst>
                <a:ext uri="{FF2B5EF4-FFF2-40B4-BE49-F238E27FC236}">
                  <a16:creationId xmlns:a16="http://schemas.microsoft.com/office/drawing/2014/main" id="{CB1E714A-383F-496A-042F-C9E9C8250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408"/>
              <a:ext cx="1152" cy="672"/>
            </a:xfrm>
            <a:prstGeom prst="rect">
              <a:avLst/>
            </a:prstGeom>
            <a:solidFill>
              <a:schemeClr val="tx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0361" name="WordArt 7">
              <a:extLst>
                <a:ext uri="{FF2B5EF4-FFF2-40B4-BE49-F238E27FC236}">
                  <a16:creationId xmlns:a16="http://schemas.microsoft.com/office/drawing/2014/main" id="{762BECC2-04C5-98CB-F20E-D135DC10893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2448" y="2064"/>
              <a:ext cx="2736" cy="1398"/>
            </a:xfrm>
            <a:prstGeom prst="rect">
              <a:avLst/>
            </a:prstGeom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Comic Sans MS" panose="030F0902030302020204" pitchFamily="66" charset="0"/>
                </a:rPr>
                <a:t>The diffusion equation</a:t>
              </a:r>
            </a:p>
          </p:txBody>
        </p:sp>
      </p:grpSp>
      <p:sp>
        <p:nvSpPr>
          <p:cNvPr id="100359" name="TextBox 2">
            <a:extLst>
              <a:ext uri="{FF2B5EF4-FFF2-40B4-BE49-F238E27FC236}">
                <a16:creationId xmlns:a16="http://schemas.microsoft.com/office/drawing/2014/main" id="{3B4B764F-2F77-3324-87A3-3CCD4E5D3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867400"/>
            <a:ext cx="2971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It can be represented by diffusion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Date Placeholder 2">
            <a:extLst>
              <a:ext uri="{FF2B5EF4-FFF2-40B4-BE49-F238E27FC236}">
                <a16:creationId xmlns:a16="http://schemas.microsoft.com/office/drawing/2014/main" id="{282D59CE-1A10-BC9E-A70A-3E7D337861A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1FD32-A661-E541-B748-012A67F059D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02402" name="Slide Number Placeholder 4">
            <a:extLst>
              <a:ext uri="{FF2B5EF4-FFF2-40B4-BE49-F238E27FC236}">
                <a16:creationId xmlns:a16="http://schemas.microsoft.com/office/drawing/2014/main" id="{505B1571-EF22-2B91-D543-0638B8734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75846-FFF8-FF40-83B1-82C94213D67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814B950E-87E6-541B-BF0A-40342F92B4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3" y="392113"/>
            <a:ext cx="7900987" cy="1346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Simulation of Step-response of RC wire as a function of time </a:t>
            </a:r>
          </a:p>
        </p:txBody>
      </p:sp>
      <p:pic>
        <p:nvPicPr>
          <p:cNvPr id="102404" name="Picture 3">
            <a:extLst>
              <a:ext uri="{FF2B5EF4-FFF2-40B4-BE49-F238E27FC236}">
                <a16:creationId xmlns:a16="http://schemas.microsoft.com/office/drawing/2014/main" id="{EE319723-E6D3-873B-7AB2-12BDDEF1E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1738313"/>
            <a:ext cx="6781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05" name="Text Box 4">
            <a:extLst>
              <a:ext uri="{FF2B5EF4-FFF2-40B4-BE49-F238E27FC236}">
                <a16:creationId xmlns:a16="http://schemas.microsoft.com/office/drawing/2014/main" id="{67B0C695-E66D-3019-7202-B5AC43889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81400"/>
            <a:ext cx="17526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Solution of the Differential Equation as function of time and place</a:t>
            </a:r>
          </a:p>
        </p:txBody>
      </p:sp>
      <p:sp>
        <p:nvSpPr>
          <p:cNvPr id="102406" name="Text Box 5">
            <a:extLst>
              <a:ext uri="{FF2B5EF4-FFF2-40B4-BE49-F238E27FC236}">
                <a16:creationId xmlns:a16="http://schemas.microsoft.com/office/drawing/2014/main" id="{DD7CBD43-6685-4344-BDA1-05ED77FF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035675"/>
            <a:ext cx="426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The waveform rapidly degrades for long wires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5" name="Title 1">
            <a:extLst>
              <a:ext uri="{FF2B5EF4-FFF2-40B4-BE49-F238E27FC236}">
                <a16:creationId xmlns:a16="http://schemas.microsoft.com/office/drawing/2014/main" id="{5695C33E-F563-A73F-0338-C6B5C463D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Previous Figure</a:t>
            </a:r>
          </a:p>
        </p:txBody>
      </p:sp>
      <p:sp>
        <p:nvSpPr>
          <p:cNvPr id="195586" name="Content Placeholder 2">
            <a:extLst>
              <a:ext uri="{FF2B5EF4-FFF2-40B4-BE49-F238E27FC236}">
                <a16:creationId xmlns:a16="http://schemas.microsoft.com/office/drawing/2014/main" id="{E66C3A43-D17E-E49A-8EAA-0C362654BE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Shows the response of a wire  to step input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Plotting the wave forms at different points in the wire as a function of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Observe the step waveform diffuse from the start to the end of the wire, and the waveform rapidly rapidly degrades</a:t>
            </a:r>
          </a:p>
        </p:txBody>
      </p:sp>
      <p:sp>
        <p:nvSpPr>
          <p:cNvPr id="195587" name="Date Placeholder 3">
            <a:extLst>
              <a:ext uri="{FF2B5EF4-FFF2-40B4-BE49-F238E27FC236}">
                <a16:creationId xmlns:a16="http://schemas.microsoft.com/office/drawing/2014/main" id="{F72D59D9-F633-F7EF-6508-DF1AB78B51D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79C1B210-2C46-724E-8C36-66ACFDF76DD7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5588" name="Slide Number Placeholder 4">
            <a:extLst>
              <a:ext uri="{FF2B5EF4-FFF2-40B4-BE49-F238E27FC236}">
                <a16:creationId xmlns:a16="http://schemas.microsoft.com/office/drawing/2014/main" id="{2DE15D95-642F-82C0-818A-5638654818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C502B8A-72D2-7C48-B0C0-7945B0A4F212}" type="slidenum">
              <a:rPr lang="en-US" altLang="en-US" sz="1400"/>
              <a:pPr/>
              <a:t>53</a:t>
            </a:fld>
            <a:endParaRPr lang="en-US" altLang="en-US" sz="1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Date Placeholder 4">
            <a:extLst>
              <a:ext uri="{FF2B5EF4-FFF2-40B4-BE49-F238E27FC236}">
                <a16:creationId xmlns:a16="http://schemas.microsoft.com/office/drawing/2014/main" id="{950ECF83-F69F-64E6-6388-A82392E8A1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43C347-1D02-F54F-9B94-ABAA5F9C7CD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04450" name="Slide Number Placeholder 6">
            <a:extLst>
              <a:ext uri="{FF2B5EF4-FFF2-40B4-BE49-F238E27FC236}">
                <a16:creationId xmlns:a16="http://schemas.microsoft.com/office/drawing/2014/main" id="{21CDD966-86AA-7359-2501-C54E24CF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F380D6-60D3-2848-BB54-777BBCC2FD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1A90813-148B-F153-5F6E-074CFAA0B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Design Rules of Thumb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CD3BBEE3-DB0A-D883-BC1F-2A0F99F9DC0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905000"/>
            <a:ext cx="73152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Table 4-7 ( page 158-Rabaey) shows the delay of Lumped and distributed RC networks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rc delays should only be considered when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pRC</a:t>
            </a:r>
            <a:r>
              <a:rPr lang="en-US" altLang="en-US" sz="1800">
                <a:ea typeface="ＭＳ Ｐゴシック" panose="020B0600070205080204" pitchFamily="34" charset="-128"/>
              </a:rPr>
              <a:t> &gt;&gt; </a:t>
            </a: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pgate</a:t>
            </a:r>
            <a:r>
              <a:rPr lang="en-US" altLang="en-US" sz="1800">
                <a:ea typeface="ＭＳ Ｐゴシック" panose="020B0600070205080204" pitchFamily="34" charset="-128"/>
              </a:rPr>
              <a:t> of the driving gate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Time delay 0.69% lumped and 0.38RC distributed Voltage 0-50% voltage range drop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This will define critical length of the wire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ea typeface="ＭＳ Ｐゴシック" panose="020B0600070205080204" pitchFamily="34" charset="-128"/>
              </a:rPr>
              <a:t>                        0.38RC &gt;&gt; 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pgate</a:t>
            </a:r>
            <a:r>
              <a:rPr lang="en-US" altLang="en-US" sz="18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             Lcrit &gt;&gt;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R = rL, and  C = c 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>
                <a:ea typeface="ＭＳ Ｐゴシック" panose="020B0600070205080204" pitchFamily="34" charset="-128"/>
              </a:rPr>
              <a:t>rc delays should only be considered when the rise (fall) time at the gate input is smaller than RC, the rise (fall) time of the line</a:t>
            </a:r>
          </a:p>
          <a:p>
            <a:pPr lvl="1" algn="ctr" eaLnBrk="1" hangingPunct="1">
              <a:lnSpc>
                <a:spcPct val="80000"/>
              </a:lnSpc>
              <a:buFontTx/>
              <a:buNone/>
            </a:pPr>
            <a:r>
              <a:rPr lang="en-US" altLang="en-US" sz="1800" i="1">
                <a:ea typeface="ＭＳ Ｐゴシック" panose="020B0600070205080204" pitchFamily="34" charset="-128"/>
              </a:rPr>
              <a:t>t</a:t>
            </a:r>
            <a:r>
              <a:rPr lang="en-US" altLang="en-US" sz="1800" baseline="-25000">
                <a:ea typeface="ＭＳ Ｐゴシック" panose="020B0600070205080204" pitchFamily="34" charset="-128"/>
              </a:rPr>
              <a:t>rise</a:t>
            </a:r>
            <a:r>
              <a:rPr lang="en-US" altLang="en-US" sz="1800">
                <a:ea typeface="ＭＳ Ｐゴシック" panose="020B0600070205080204" pitchFamily="34" charset="-128"/>
              </a:rPr>
              <a:t> &lt; RC</a:t>
            </a:r>
          </a:p>
        </p:txBody>
      </p:sp>
      <p:graphicFrame>
        <p:nvGraphicFramePr>
          <p:cNvPr id="104453" name="Object 6">
            <a:extLst>
              <a:ext uri="{FF2B5EF4-FFF2-40B4-BE49-F238E27FC236}">
                <a16:creationId xmlns:a16="http://schemas.microsoft.com/office/drawing/2014/main" id="{29E1FC20-8851-E669-17B0-CE71D41DC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100" y="-128588"/>
          <a:ext cx="584200" cy="457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462000" imgH="10528300" progId="Equation.DSMT4">
                  <p:embed/>
                </p:oleObj>
              </mc:Choice>
              <mc:Fallback>
                <p:oleObj name="Equation" r:id="rId3" imgW="13462000" imgH="10528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-128588"/>
                        <a:ext cx="584200" cy="457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7">
            <a:extLst>
              <a:ext uri="{FF2B5EF4-FFF2-40B4-BE49-F238E27FC236}">
                <a16:creationId xmlns:a16="http://schemas.microsoft.com/office/drawing/2014/main" id="{858936B6-6380-F859-5332-E6C068B296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3048000" y="3810000"/>
          <a:ext cx="11430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2000" imgH="10528300" progId="Equation.DSMT4">
                  <p:embed/>
                </p:oleObj>
              </mc:Choice>
              <mc:Fallback>
                <p:oleObj name="Equation" r:id="rId5" imgW="13462000" imgH="1052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10000"/>
                        <a:ext cx="11430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>
            <a:extLst>
              <a:ext uri="{FF2B5EF4-FFF2-40B4-BE49-F238E27FC236}">
                <a16:creationId xmlns:a16="http://schemas.microsoft.com/office/drawing/2014/main" id="{AD1731F4-1099-C2AB-3B5E-EBA62802B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88" y="200025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Design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F42E-869B-CE83-0FC8-FDE83465F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913" y="1143000"/>
            <a:ext cx="7750175" cy="4724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the designer analyze the interconnect network –to consider the effect of the RC delay and if it will be considered  or can get away with a simple lumped capacitive model </a:t>
            </a:r>
          </a:p>
          <a:p>
            <a:pPr>
              <a:defRPr/>
            </a:pPr>
            <a:r>
              <a:rPr lang="en-US" dirty="0"/>
              <a:t>Simple rule </a:t>
            </a:r>
          </a:p>
          <a:p>
            <a:pPr marL="0" indent="0">
              <a:buFontTx/>
              <a:buNone/>
              <a:defRPr/>
            </a:pPr>
            <a:r>
              <a:rPr lang="en-US" dirty="0" err="1">
                <a:solidFill>
                  <a:srgbClr val="FF0000"/>
                </a:solidFill>
              </a:rPr>
              <a:t>rc</a:t>
            </a:r>
            <a:r>
              <a:rPr lang="en-US" dirty="0">
                <a:solidFill>
                  <a:srgbClr val="FF0000"/>
                </a:solidFill>
              </a:rPr>
              <a:t> delays should be considered only when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pRC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is comparable or larger than 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pgate</a:t>
            </a:r>
            <a:r>
              <a:rPr lang="en-US" dirty="0">
                <a:solidFill>
                  <a:srgbClr val="FF0000"/>
                </a:solidFill>
              </a:rPr>
              <a:t> of the driving gate</a:t>
            </a:r>
          </a:p>
        </p:txBody>
      </p:sp>
      <p:sp>
        <p:nvSpPr>
          <p:cNvPr id="196611" name="Date Placeholder 3">
            <a:extLst>
              <a:ext uri="{FF2B5EF4-FFF2-40B4-BE49-F238E27FC236}">
                <a16:creationId xmlns:a16="http://schemas.microsoft.com/office/drawing/2014/main" id="{10495592-DABA-31AD-4D5E-07E7B50755E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767EABA-B99B-3247-BD5F-BA22C35198E5}" type="datetime1">
              <a:rPr lang="en-US" altLang="en-US" sz="1400" smtClean="0"/>
              <a:pPr/>
              <a:t>9/21/22</a:t>
            </a:fld>
            <a:endParaRPr lang="en-US" altLang="en-US" sz="1400"/>
          </a:p>
        </p:txBody>
      </p:sp>
      <p:sp>
        <p:nvSpPr>
          <p:cNvPr id="196612" name="Slide Number Placeholder 4">
            <a:extLst>
              <a:ext uri="{FF2B5EF4-FFF2-40B4-BE49-F238E27FC236}">
                <a16:creationId xmlns:a16="http://schemas.microsoft.com/office/drawing/2014/main" id="{93FF44B3-86FE-D1CD-228A-06F9479AFD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DFB73B2-01D7-EA46-A937-86B16EF61E86}" type="slidenum">
              <a:rPr lang="en-US" altLang="en-US" sz="1400"/>
              <a:pPr/>
              <a:t>55</a:t>
            </a:fld>
            <a:endParaRPr lang="en-US" altLang="en-US" sz="1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Date Placeholder 3">
            <a:extLst>
              <a:ext uri="{FF2B5EF4-FFF2-40B4-BE49-F238E27FC236}">
                <a16:creationId xmlns:a16="http://schemas.microsoft.com/office/drawing/2014/main" id="{1FF563B0-0778-65C8-538E-A5E7FA8767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76C51-547B-4547-A5EF-4D6E57A1C601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06498" name="Slide Number Placeholder 5">
            <a:extLst>
              <a:ext uri="{FF2B5EF4-FFF2-40B4-BE49-F238E27FC236}">
                <a16:creationId xmlns:a16="http://schemas.microsoft.com/office/drawing/2014/main" id="{2D538C3F-73E3-6D48-5BBD-85AAFD24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CF97AC-C2CE-C94E-BB5F-D50507CC088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735E786-1F7E-3C1A-B8EE-57241B4F9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Transmission line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AAE308DD-12A5-A711-B08E-B9C24DD6D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When the switching speeds become sufficiently fast the inductance of the wire starts to dominate the delay behavior and transmission line effect must be considered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TR line effect must be already considered for deep submicron ( Technology Now  ) designs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Transmission line effect should be considered when the rise  and the fall time of the input signal is smaller than the time of flight of the transmission line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Date Placeholder 3">
            <a:extLst>
              <a:ext uri="{FF2B5EF4-FFF2-40B4-BE49-F238E27FC236}">
                <a16:creationId xmlns:a16="http://schemas.microsoft.com/office/drawing/2014/main" id="{BF521346-B4F8-FAC4-FF62-89CA5BD25C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E9540C-21EA-584F-ACC8-89F5B6A7E76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08546" name="Slide Number Placeholder 5">
            <a:extLst>
              <a:ext uri="{FF2B5EF4-FFF2-40B4-BE49-F238E27FC236}">
                <a16:creationId xmlns:a16="http://schemas.microsoft.com/office/drawing/2014/main" id="{23247073-DCD8-1506-3119-A9283522D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5669BC-8CE1-8249-9BE9-51B5508765A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FB35BE62-C6CD-B249-3F6C-C8BBECD5E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848600" cy="6858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E0166657-DFE9-7094-9FF3-1431751B5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98488"/>
            <a:ext cx="8305800" cy="5791200"/>
          </a:xfrm>
        </p:spPr>
        <p:txBody>
          <a:bodyPr/>
          <a:lstStyle/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We will not discuss section 4.4.5 Transmission line in Rabaey book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The simulation tools should calculate the wire parasitic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This chapter presented in depth analysis of the behavior of the interconnect wire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One should always differentiate between global interconnection and local( what is local and Global interconnect)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Constant delay is predicted for local wire, while for global wire it increases 50% per year</a:t>
            </a:r>
          </a:p>
          <a:p>
            <a:pPr eaLnBrk="1" hangingPunct="1"/>
            <a:r>
              <a:rPr lang="en-US" altLang="en-US" sz="2800">
                <a:ea typeface="ＭＳ Ｐゴシック" panose="020B0600070205080204" pitchFamily="34" charset="-128"/>
              </a:rPr>
              <a:t>Wire delay is starting to play a predominant role in today digital design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Date Placeholder 3">
            <a:extLst>
              <a:ext uri="{FF2B5EF4-FFF2-40B4-BE49-F238E27FC236}">
                <a16:creationId xmlns:a16="http://schemas.microsoft.com/office/drawing/2014/main" id="{1D17CC3A-1536-9369-75B1-AFAB3321A4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2575B6-B7AA-1846-A1A7-6B45C4A3FCE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10594" name="Slide Number Placeholder 5">
            <a:extLst>
              <a:ext uri="{FF2B5EF4-FFF2-40B4-BE49-F238E27FC236}">
                <a16:creationId xmlns:a16="http://schemas.microsoft.com/office/drawing/2014/main" id="{9B6DDEA9-3A05-CB61-EDA4-CACA4176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61F508-DFC2-EF42-AC54-CCBF7040B0D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58</a:t>
            </a:fld>
            <a:endParaRPr lang="en-US" altLang="en-US" sz="1400"/>
          </a:p>
        </p:txBody>
      </p:sp>
      <p:sp>
        <p:nvSpPr>
          <p:cNvPr id="110595" name="Rectangle 4">
            <a:extLst>
              <a:ext uri="{FF2B5EF4-FFF2-40B4-BE49-F238E27FC236}">
                <a16:creationId xmlns:a16="http://schemas.microsoft.com/office/drawing/2014/main" id="{6CEDB8DF-4D17-84A1-63AD-B64ED96EF63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Chapter 5</a:t>
            </a:r>
          </a:p>
        </p:txBody>
      </p:sp>
      <p:sp>
        <p:nvSpPr>
          <p:cNvPr id="110596" name="Rectangle 5">
            <a:extLst>
              <a:ext uri="{FF2B5EF4-FFF2-40B4-BE49-F238E27FC236}">
                <a16:creationId xmlns:a16="http://schemas.microsoft.com/office/drawing/2014/main" id="{BB192A2E-1CCD-1510-2642-E757EBF8056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ECE6140/6240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Fall 2022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Date Placeholder 3">
            <a:extLst>
              <a:ext uri="{FF2B5EF4-FFF2-40B4-BE49-F238E27FC236}">
                <a16:creationId xmlns:a16="http://schemas.microsoft.com/office/drawing/2014/main" id="{E9A71FD2-27B6-A506-E86C-414B817178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A6484F-1819-C143-A3FC-1C066021856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12642" name="Slide Number Placeholder 5">
            <a:extLst>
              <a:ext uri="{FF2B5EF4-FFF2-40B4-BE49-F238E27FC236}">
                <a16:creationId xmlns:a16="http://schemas.microsoft.com/office/drawing/2014/main" id="{88380C2A-446E-2499-2FAE-6224EC8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2F3697-1732-5849-ACCF-5739B5E887E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59</a:t>
            </a:fld>
            <a:endParaRPr lang="en-US" altLang="en-US" sz="1400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F586FFB5-B1C0-7291-627C-7267E943F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CMOS Inverter: A First Glance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12644" name="Group 3">
            <a:extLst>
              <a:ext uri="{FF2B5EF4-FFF2-40B4-BE49-F238E27FC236}">
                <a16:creationId xmlns:a16="http://schemas.microsoft.com/office/drawing/2014/main" id="{E511496C-13A6-FC87-E987-7F9F7CFA2628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1290638"/>
            <a:ext cx="3629025" cy="4559300"/>
            <a:chOff x="1882" y="928"/>
            <a:chExt cx="2286" cy="2872"/>
          </a:xfrm>
        </p:grpSpPr>
        <p:sp>
          <p:nvSpPr>
            <p:cNvPr id="112645" name="Oval 4">
              <a:extLst>
                <a:ext uri="{FF2B5EF4-FFF2-40B4-BE49-F238E27FC236}">
                  <a16:creationId xmlns:a16="http://schemas.microsoft.com/office/drawing/2014/main" id="{7B5A44FC-33E9-8EB7-7730-A12230993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6" name="Oval 5">
              <a:extLst>
                <a:ext uri="{FF2B5EF4-FFF2-40B4-BE49-F238E27FC236}">
                  <a16:creationId xmlns:a16="http://schemas.microsoft.com/office/drawing/2014/main" id="{FA468C90-B792-8BBB-671B-4E15F4E5B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7" name="Oval 6">
              <a:extLst>
                <a:ext uri="{FF2B5EF4-FFF2-40B4-BE49-F238E27FC236}">
                  <a16:creationId xmlns:a16="http://schemas.microsoft.com/office/drawing/2014/main" id="{15760916-37A2-3B88-EE8E-D85C4417C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2419"/>
              <a:ext cx="66" cy="6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48" name="Line 7">
              <a:extLst>
                <a:ext uri="{FF2B5EF4-FFF2-40B4-BE49-F238E27FC236}">
                  <a16:creationId xmlns:a16="http://schemas.microsoft.com/office/drawing/2014/main" id="{89FFD5B0-993B-B446-3B21-B429AEDBD9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2452"/>
              <a:ext cx="36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49" name="Line 8">
              <a:extLst>
                <a:ext uri="{FF2B5EF4-FFF2-40B4-BE49-F238E27FC236}">
                  <a16:creationId xmlns:a16="http://schemas.microsoft.com/office/drawing/2014/main" id="{E744858E-11E1-2435-0DC6-80656BFC9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2452"/>
              <a:ext cx="85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0" name="Oval 9">
              <a:extLst>
                <a:ext uri="{FF2B5EF4-FFF2-40B4-BE49-F238E27FC236}">
                  <a16:creationId xmlns:a16="http://schemas.microsoft.com/office/drawing/2014/main" id="{59807533-A209-B3C2-5D67-FF07466FF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8" y="1693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51" name="Oval 10">
              <a:extLst>
                <a:ext uri="{FF2B5EF4-FFF2-40B4-BE49-F238E27FC236}">
                  <a16:creationId xmlns:a16="http://schemas.microsoft.com/office/drawing/2014/main" id="{74CBD194-A7ED-3B9D-7C39-D19B1D86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2652" name="Line 11">
              <a:extLst>
                <a:ext uri="{FF2B5EF4-FFF2-40B4-BE49-F238E27FC236}">
                  <a16:creationId xmlns:a16="http://schemas.microsoft.com/office/drawing/2014/main" id="{F28251D0-9172-9726-CF43-301BC17EC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3398"/>
              <a:ext cx="1" cy="29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Line 12">
              <a:extLst>
                <a:ext uri="{FF2B5EF4-FFF2-40B4-BE49-F238E27FC236}">
                  <a16:creationId xmlns:a16="http://schemas.microsoft.com/office/drawing/2014/main" id="{45B50CA3-5EE2-9AEA-55DE-4BA643D967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1" y="3695"/>
              <a:ext cx="253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4" name="Line 13">
              <a:extLst>
                <a:ext uri="{FF2B5EF4-FFF2-40B4-BE49-F238E27FC236}">
                  <a16:creationId xmlns:a16="http://schemas.microsoft.com/office/drawing/2014/main" id="{5503EFEA-D670-9327-125A-2913BEB2AA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1" y="3750"/>
              <a:ext cx="15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5" name="Line 14">
              <a:extLst>
                <a:ext uri="{FF2B5EF4-FFF2-40B4-BE49-F238E27FC236}">
                  <a16:creationId xmlns:a16="http://schemas.microsoft.com/office/drawing/2014/main" id="{9722D4F0-1912-795D-372C-CEBDDABED9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9" y="3799"/>
              <a:ext cx="7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6" name="Line 15">
              <a:extLst>
                <a:ext uri="{FF2B5EF4-FFF2-40B4-BE49-F238E27FC236}">
                  <a16:creationId xmlns:a16="http://schemas.microsoft.com/office/drawing/2014/main" id="{B2E1B2FB-C0A8-37A4-3564-2A9C3C751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1" y="3041"/>
              <a:ext cx="248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7" name="Line 16">
              <a:extLst>
                <a:ext uri="{FF2B5EF4-FFF2-40B4-BE49-F238E27FC236}">
                  <a16:creationId xmlns:a16="http://schemas.microsoft.com/office/drawing/2014/main" id="{952E31FB-59AD-CB6C-B30C-EE5A5E12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5" y="3096"/>
              <a:ext cx="160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8" name="Line 17">
              <a:extLst>
                <a:ext uri="{FF2B5EF4-FFF2-40B4-BE49-F238E27FC236}">
                  <a16:creationId xmlns:a16="http://schemas.microsoft.com/office/drawing/2014/main" id="{AA9E6FB3-8FB8-FF50-163D-B80480EC2A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9" y="3145"/>
              <a:ext cx="7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9" name="Line 18">
              <a:extLst>
                <a:ext uri="{FF2B5EF4-FFF2-40B4-BE49-F238E27FC236}">
                  <a16:creationId xmlns:a16="http://schemas.microsoft.com/office/drawing/2014/main" id="{61EA3FC1-96D4-4CC5-5E6E-CA7381FBD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452"/>
              <a:ext cx="1" cy="259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0" name="Line 19">
              <a:extLst>
                <a:ext uri="{FF2B5EF4-FFF2-40B4-BE49-F238E27FC236}">
                  <a16:creationId xmlns:a16="http://schemas.microsoft.com/office/drawing/2014/main" id="{3F0927E5-230D-4A53-6B2D-F1CD37AC4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11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1" name="Line 20">
              <a:extLst>
                <a:ext uri="{FF2B5EF4-FFF2-40B4-BE49-F238E27FC236}">
                  <a16:creationId xmlns:a16="http://schemas.microsoft.com/office/drawing/2014/main" id="{9EF22ABC-2DA2-7CC2-083B-BF08B3060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2" y="2788"/>
              <a:ext cx="1" cy="25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2" name="Line 21">
              <a:extLst>
                <a:ext uri="{FF2B5EF4-FFF2-40B4-BE49-F238E27FC236}">
                  <a16:creationId xmlns:a16="http://schemas.microsoft.com/office/drawing/2014/main" id="{EC739649-E5D1-38D6-C473-401280A30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8" y="2788"/>
              <a:ext cx="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3" name="Line 22">
              <a:extLst>
                <a:ext uri="{FF2B5EF4-FFF2-40B4-BE49-F238E27FC236}">
                  <a16:creationId xmlns:a16="http://schemas.microsoft.com/office/drawing/2014/main" id="{22E38305-888B-8C0A-5244-8146B7E7A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3398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4" name="Line 23">
              <a:extLst>
                <a:ext uri="{FF2B5EF4-FFF2-40B4-BE49-F238E27FC236}">
                  <a16:creationId xmlns:a16="http://schemas.microsoft.com/office/drawing/2014/main" id="{891BA41C-C4AC-CA5B-2345-03E278A8B9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56" y="294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5" name="Line 24">
              <a:extLst>
                <a:ext uri="{FF2B5EF4-FFF2-40B4-BE49-F238E27FC236}">
                  <a16:creationId xmlns:a16="http://schemas.microsoft.com/office/drawing/2014/main" id="{E683C7A4-CA2C-91DA-C41A-BE86919BD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2881"/>
              <a:ext cx="1" cy="58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Line 25">
              <a:extLst>
                <a:ext uri="{FF2B5EF4-FFF2-40B4-BE49-F238E27FC236}">
                  <a16:creationId xmlns:a16="http://schemas.microsoft.com/office/drawing/2014/main" id="{B54BE346-2EE7-1B64-96EE-0C2212496C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3030"/>
              <a:ext cx="1" cy="29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7" name="Line 26">
              <a:extLst>
                <a:ext uri="{FF2B5EF4-FFF2-40B4-BE49-F238E27FC236}">
                  <a16:creationId xmlns:a16="http://schemas.microsoft.com/office/drawing/2014/main" id="{7CB2959A-1A0D-5AFD-2D55-19D71AA690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3173"/>
              <a:ext cx="275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8" name="Line 27">
              <a:extLst>
                <a:ext uri="{FF2B5EF4-FFF2-40B4-BE49-F238E27FC236}">
                  <a16:creationId xmlns:a16="http://schemas.microsoft.com/office/drawing/2014/main" id="{4AA656A4-BAFB-80AE-9D69-3B5115E2F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876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Line 28">
              <a:extLst>
                <a:ext uri="{FF2B5EF4-FFF2-40B4-BE49-F238E27FC236}">
                  <a16:creationId xmlns:a16="http://schemas.microsoft.com/office/drawing/2014/main" id="{820C5F66-63CF-3AF5-D343-BA3B3E060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44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Line 29">
              <a:extLst>
                <a:ext uri="{FF2B5EF4-FFF2-40B4-BE49-F238E27FC236}">
                  <a16:creationId xmlns:a16="http://schemas.microsoft.com/office/drawing/2014/main" id="{4E687FF4-40AC-163B-73F3-E6AB62824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732"/>
              <a:ext cx="1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1" name="Line 30">
              <a:extLst>
                <a:ext uri="{FF2B5EF4-FFF2-40B4-BE49-F238E27FC236}">
                  <a16:creationId xmlns:a16="http://schemas.microsoft.com/office/drawing/2014/main" id="{2ED580DB-4468-3671-C5A8-FB121BA4E3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0" y="1732"/>
              <a:ext cx="19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2" name="Line 31">
              <a:extLst>
                <a:ext uri="{FF2B5EF4-FFF2-40B4-BE49-F238E27FC236}">
                  <a16:creationId xmlns:a16="http://schemas.microsoft.com/office/drawing/2014/main" id="{B5306400-D655-91CF-C25C-F81E5FAAE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957"/>
              <a:ext cx="242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3" name="Freeform 32">
              <a:extLst>
                <a:ext uri="{FF2B5EF4-FFF2-40B4-BE49-F238E27FC236}">
                  <a16:creationId xmlns:a16="http://schemas.microsoft.com/office/drawing/2014/main" id="{A4F199AA-2786-6A12-7501-E766927E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6" y="1209"/>
              <a:ext cx="242" cy="297"/>
            </a:xfrm>
            <a:custGeom>
              <a:avLst/>
              <a:gdLst>
                <a:gd name="T0" fmla="*/ 242 w 242"/>
                <a:gd name="T1" fmla="*/ 0 h 297"/>
                <a:gd name="T2" fmla="*/ 242 w 242"/>
                <a:gd name="T3" fmla="*/ 297 h 297"/>
                <a:gd name="T4" fmla="*/ 0 w 242"/>
                <a:gd name="T5" fmla="*/ 297 h 297"/>
                <a:gd name="T6" fmla="*/ 0 60000 65536"/>
                <a:gd name="T7" fmla="*/ 0 60000 65536"/>
                <a:gd name="T8" fmla="*/ 0 60000 65536"/>
                <a:gd name="T9" fmla="*/ 0 w 242"/>
                <a:gd name="T10" fmla="*/ 0 h 297"/>
                <a:gd name="T11" fmla="*/ 242 w 242"/>
                <a:gd name="T12" fmla="*/ 297 h 2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2" h="297">
                  <a:moveTo>
                    <a:pt x="242" y="0"/>
                  </a:moveTo>
                  <a:lnTo>
                    <a:pt x="242" y="297"/>
                  </a:lnTo>
                  <a:lnTo>
                    <a:pt x="0" y="297"/>
                  </a:lnTo>
                </a:path>
              </a:pathLst>
            </a:cu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4" name="Line 33">
              <a:extLst>
                <a:ext uri="{FF2B5EF4-FFF2-40B4-BE49-F238E27FC236}">
                  <a16:creationId xmlns:a16="http://schemas.microsoft.com/office/drawing/2014/main" id="{E51AAF85-39C8-9D90-D45A-0BBC043BF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440"/>
              <a:ext cx="1" cy="5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5" name="Line 34">
              <a:extLst>
                <a:ext uri="{FF2B5EF4-FFF2-40B4-BE49-F238E27FC236}">
                  <a16:creationId xmlns:a16="http://schemas.microsoft.com/office/drawing/2014/main" id="{5851B29C-F493-6986-18BD-E4C781D49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" y="1583"/>
              <a:ext cx="1" cy="29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Line 35">
              <a:extLst>
                <a:ext uri="{FF2B5EF4-FFF2-40B4-BE49-F238E27FC236}">
                  <a16:creationId xmlns:a16="http://schemas.microsoft.com/office/drawing/2014/main" id="{A4C22C92-32B5-F52A-1DFE-8B2702D5A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9" y="1209"/>
              <a:ext cx="297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7" name="Line 36">
              <a:extLst>
                <a:ext uri="{FF2B5EF4-FFF2-40B4-BE49-F238E27FC236}">
                  <a16:creationId xmlns:a16="http://schemas.microsoft.com/office/drawing/2014/main" id="{75CC087A-7BBD-767C-62F2-6EEC5E2D1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8" y="1957"/>
              <a:ext cx="1" cy="9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Rectangle 37">
              <a:extLst>
                <a:ext uri="{FF2B5EF4-FFF2-40B4-BE49-F238E27FC236}">
                  <a16:creationId xmlns:a16="http://schemas.microsoft.com/office/drawing/2014/main" id="{6F34A651-ADAD-DE57-31E2-D7B4629FC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79" name="Rectangle 38">
              <a:extLst>
                <a:ext uri="{FF2B5EF4-FFF2-40B4-BE49-F238E27FC236}">
                  <a16:creationId xmlns:a16="http://schemas.microsoft.com/office/drawing/2014/main" id="{6E2AD07B-3083-CAD3-621C-61C7F26E7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" y="223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0" name="Rectangle 39">
              <a:extLst>
                <a:ext uri="{FF2B5EF4-FFF2-40B4-BE49-F238E27FC236}">
                  <a16:creationId xmlns:a16="http://schemas.microsoft.com/office/drawing/2014/main" id="{E8D635A1-7734-9FAA-F886-09BBEDA4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14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1" name="Rectangle 40">
              <a:extLst>
                <a:ext uri="{FF2B5EF4-FFF2-40B4-BE49-F238E27FC236}">
                  <a16:creationId xmlns:a16="http://schemas.microsoft.com/office/drawing/2014/main" id="{7971966B-E800-BB9E-8205-140DE343B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8" y="2236"/>
              <a:ext cx="19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2" name="Rectangle 41">
              <a:extLst>
                <a:ext uri="{FF2B5EF4-FFF2-40B4-BE49-F238E27FC236}">
                  <a16:creationId xmlns:a16="http://schemas.microsoft.com/office/drawing/2014/main" id="{1C2D9237-AE9E-14B6-54EF-E2799DB2A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" y="2616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3" name="Rectangle 42">
              <a:extLst>
                <a:ext uri="{FF2B5EF4-FFF2-40B4-BE49-F238E27FC236}">
                  <a16:creationId xmlns:a16="http://schemas.microsoft.com/office/drawing/2014/main" id="{06E8A6B3-C832-FFA2-8C41-BCFCF9C3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4" y="2704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L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4" name="Rectangle 43">
              <a:extLst>
                <a:ext uri="{FF2B5EF4-FFF2-40B4-BE49-F238E27FC236}">
                  <a16:creationId xmlns:a16="http://schemas.microsoft.com/office/drawing/2014/main" id="{25A3A59F-7476-20BF-E4CB-F73E037BB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4" y="92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5" name="Rectangle 44">
              <a:extLst>
                <a:ext uri="{FF2B5EF4-FFF2-40B4-BE49-F238E27FC236}">
                  <a16:creationId xmlns:a16="http://schemas.microsoft.com/office/drawing/2014/main" id="{45CCD624-7570-C8C2-C48F-E14010132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016"/>
              <a:ext cx="19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7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2400" i="1">
                <a:latin typeface="Arial" panose="020B0604020202020204" pitchFamily="34" charset="0"/>
              </a:endParaRPr>
            </a:p>
          </p:txBody>
        </p:sp>
        <p:sp>
          <p:nvSpPr>
            <p:cNvPr id="112686" name="Oval 45">
              <a:extLst>
                <a:ext uri="{FF2B5EF4-FFF2-40B4-BE49-F238E27FC236}">
                  <a16:creationId xmlns:a16="http://schemas.microsoft.com/office/drawing/2014/main" id="{59F74CCA-C2FE-11D0-ACB5-BD22E56DA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" y="2414"/>
              <a:ext cx="77" cy="77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Date Placeholder 3">
            <a:extLst>
              <a:ext uri="{FF2B5EF4-FFF2-40B4-BE49-F238E27FC236}">
                <a16:creationId xmlns:a16="http://schemas.microsoft.com/office/drawing/2014/main" id="{03C3EB83-7162-244C-4D0B-BD90D7FAC3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177831-BB1D-904F-B03F-FD3FABACC3D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A41B32AA-83B9-F02B-B433-88E8BDF6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EB42A8-D663-A040-80FA-C9F7B399C06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2AAE1463-205F-4B66-4119-0D7C514A1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293688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Interconnect Impact on Chip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434789B-9FE4-31A3-49DF-9A81F590DC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26629" name="Picture 4" descr="Intercon1">
            <a:extLst>
              <a:ext uri="{FF2B5EF4-FFF2-40B4-BE49-F238E27FC236}">
                <a16:creationId xmlns:a16="http://schemas.microsoft.com/office/drawing/2014/main" id="{D4F499C3-C56F-8323-5979-1C033DF16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1219200"/>
            <a:ext cx="7620000" cy="488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Date Placeholder 2">
            <a:extLst>
              <a:ext uri="{FF2B5EF4-FFF2-40B4-BE49-F238E27FC236}">
                <a16:creationId xmlns:a16="http://schemas.microsoft.com/office/drawing/2014/main" id="{45F7E740-FD1C-6DAD-E53C-622D03B983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1D7668-8027-0B49-AC3E-A9583E9537C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14690" name="Slide Number Placeholder 4">
            <a:extLst>
              <a:ext uri="{FF2B5EF4-FFF2-40B4-BE49-F238E27FC236}">
                <a16:creationId xmlns:a16="http://schemas.microsoft.com/office/drawing/2014/main" id="{AB5C218D-7461-4842-BFF5-453A91AC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9043BC-6E9C-394B-9A53-39C731942DF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4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131259C2-6294-EDB3-A5BA-DB3F17D71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AB25A3F3-874F-1D4B-8A56-2175F621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1046163"/>
            <a:ext cx="1998662" cy="4797425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114693" name="Picture 4">
            <a:extLst>
              <a:ext uri="{FF2B5EF4-FFF2-40B4-BE49-F238E27FC236}">
                <a16:creationId xmlns:a16="http://schemas.microsoft.com/office/drawing/2014/main" id="{3264F08E-701B-9FA3-4C2C-7F6E8B7D4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046163"/>
            <a:ext cx="1998663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Rectangle 5">
            <a:extLst>
              <a:ext uri="{FF2B5EF4-FFF2-40B4-BE49-F238E27FC236}">
                <a16:creationId xmlns:a16="http://schemas.microsoft.com/office/drawing/2014/main" id="{86919F2F-DE61-6578-292E-6ACF9CE81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CMOS Inverter</a:t>
            </a:r>
          </a:p>
        </p:txBody>
      </p:sp>
      <p:sp>
        <p:nvSpPr>
          <p:cNvPr id="114695" name="Rectangle 6">
            <a:extLst>
              <a:ext uri="{FF2B5EF4-FFF2-40B4-BE49-F238E27FC236}">
                <a16:creationId xmlns:a16="http://schemas.microsoft.com/office/drawing/2014/main" id="{7CC7414A-C520-D80F-7586-A0CF771BF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5" y="4840288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6" name="Rectangle 7">
            <a:extLst>
              <a:ext uri="{FF2B5EF4-FFF2-40B4-BE49-F238E27FC236}">
                <a16:creationId xmlns:a16="http://schemas.microsoft.com/office/drawing/2014/main" id="{EB8E4380-67B6-116E-B1F5-8F97F5FC1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163" y="43037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7" name="Rectangle 8">
            <a:extLst>
              <a:ext uri="{FF2B5EF4-FFF2-40B4-BE49-F238E27FC236}">
                <a16:creationId xmlns:a16="http://schemas.microsoft.com/office/drawing/2014/main" id="{092C9BEC-8ADD-B97F-8DA2-E58ECB7C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5" y="4303713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8" name="Rectangle 9">
            <a:extLst>
              <a:ext uri="{FF2B5EF4-FFF2-40B4-BE49-F238E27FC236}">
                <a16:creationId xmlns:a16="http://schemas.microsoft.com/office/drawing/2014/main" id="{21533020-CEB7-44DA-563D-CC224897D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873500"/>
            <a:ext cx="142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699" name="Rectangle 10">
            <a:extLst>
              <a:ext uri="{FF2B5EF4-FFF2-40B4-BE49-F238E27FC236}">
                <a16:creationId xmlns:a16="http://schemas.microsoft.com/office/drawing/2014/main" id="{6A50A904-0FB6-5CF4-9115-EC78D13E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3765550"/>
            <a:ext cx="142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0" name="Rectangle 11">
            <a:extLst>
              <a:ext uri="{FF2B5EF4-FFF2-40B4-BE49-F238E27FC236}">
                <a16:creationId xmlns:a16="http://schemas.microsoft.com/office/drawing/2014/main" id="{413C64FE-4452-7671-38C5-C7158977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87350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1" name="Rectangle 12">
            <a:extLst>
              <a:ext uri="{FF2B5EF4-FFF2-40B4-BE49-F238E27FC236}">
                <a16:creationId xmlns:a16="http://schemas.microsoft.com/office/drawing/2014/main" id="{89A6105E-2F71-5BA8-E41E-DE486DE3B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988" y="3765550"/>
            <a:ext cx="12700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2" name="Rectangle 13">
            <a:extLst>
              <a:ext uri="{FF2B5EF4-FFF2-40B4-BE49-F238E27FC236}">
                <a16:creationId xmlns:a16="http://schemas.microsoft.com/office/drawing/2014/main" id="{B282F97C-8260-64FA-AC92-D00885AD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3065463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3" name="Rectangle 14">
            <a:extLst>
              <a:ext uri="{FF2B5EF4-FFF2-40B4-BE49-F238E27FC236}">
                <a16:creationId xmlns:a16="http://schemas.microsoft.com/office/drawing/2014/main" id="{B364518E-0194-7EE0-6B41-D4DA6F73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0813" y="4962525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04" name="Rectangle 15">
            <a:extLst>
              <a:ext uri="{FF2B5EF4-FFF2-40B4-BE49-F238E27FC236}">
                <a16:creationId xmlns:a16="http://schemas.microsoft.com/office/drawing/2014/main" id="{68DEBBD9-4C54-3AF9-4215-39C151398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094163"/>
            <a:ext cx="8191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Polysilicon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4705" name="Rectangle 16">
            <a:extLst>
              <a:ext uri="{FF2B5EF4-FFF2-40B4-BE49-F238E27FC236}">
                <a16:creationId xmlns:a16="http://schemas.microsoft.com/office/drawing/2014/main" id="{6842483A-8A8A-47E6-8B88-9BD00DABF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1488" y="3636963"/>
            <a:ext cx="1571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06" name="Rectangle 17">
            <a:extLst>
              <a:ext uri="{FF2B5EF4-FFF2-40B4-BE49-F238E27FC236}">
                <a16:creationId xmlns:a16="http://schemas.microsoft.com/office/drawing/2014/main" id="{06CD2259-CAB3-449A-C735-929E80A80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3560763"/>
            <a:ext cx="304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Out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grpSp>
        <p:nvGrpSpPr>
          <p:cNvPr id="114707" name="Group 18">
            <a:extLst>
              <a:ext uri="{FF2B5EF4-FFF2-40B4-BE49-F238E27FC236}">
                <a16:creationId xmlns:a16="http://schemas.microsoft.com/office/drawing/2014/main" id="{297CFB45-2A2A-E13B-91E4-7859CF793E34}"/>
              </a:ext>
            </a:extLst>
          </p:cNvPr>
          <p:cNvGrpSpPr>
            <a:grpSpLocks/>
          </p:cNvGrpSpPr>
          <p:nvPr/>
        </p:nvGrpSpPr>
        <p:grpSpPr bwMode="auto">
          <a:xfrm>
            <a:off x="7812088" y="1274763"/>
            <a:ext cx="365125" cy="293687"/>
            <a:chOff x="3745" y="1296"/>
            <a:chExt cx="230" cy="185"/>
          </a:xfrm>
        </p:grpSpPr>
        <p:sp>
          <p:nvSpPr>
            <p:cNvPr id="114733" name="Rectangle 19">
              <a:extLst>
                <a:ext uri="{FF2B5EF4-FFF2-40B4-BE49-F238E27FC236}">
                  <a16:creationId xmlns:a16="http://schemas.microsoft.com/office/drawing/2014/main" id="{CA57674C-3B6B-F7B4-DC54-4B77D0462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5" y="1296"/>
              <a:ext cx="7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400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4734" name="Rectangle 20">
              <a:extLst>
                <a:ext uri="{FF2B5EF4-FFF2-40B4-BE49-F238E27FC236}">
                  <a16:creationId xmlns:a16="http://schemas.microsoft.com/office/drawing/2014/main" id="{EB356922-DD49-534C-8620-B787AD9DB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3" y="1347"/>
              <a:ext cx="1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400">
                <a:solidFill>
                  <a:srgbClr val="0000B6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4708" name="Rectangle 21">
            <a:extLst>
              <a:ext uri="{FF2B5EF4-FFF2-40B4-BE49-F238E27FC236}">
                <a16:creationId xmlns:a16="http://schemas.microsoft.com/office/drawing/2014/main" id="{27073264-B29E-31E6-AC71-79BE7EBD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5465763"/>
            <a:ext cx="3952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 i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09" name="Rectangle 22">
            <a:extLst>
              <a:ext uri="{FF2B5EF4-FFF2-40B4-BE49-F238E27FC236}">
                <a16:creationId xmlns:a16="http://schemas.microsoft.com/office/drawing/2014/main" id="{11D1FDC1-64F4-5179-08A7-E07BD762B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2598738"/>
            <a:ext cx="0" cy="142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0" name="Rectangle 23">
            <a:extLst>
              <a:ext uri="{FF2B5EF4-FFF2-40B4-BE49-F238E27FC236}">
                <a16:creationId xmlns:a16="http://schemas.microsoft.com/office/drawing/2014/main" id="{9462F681-91F7-CCC6-A5DE-3A4198D4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1817688"/>
            <a:ext cx="5238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PMOS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1" name="Rectangle 24">
            <a:extLst>
              <a:ext uri="{FF2B5EF4-FFF2-40B4-BE49-F238E27FC236}">
                <a16:creationId xmlns:a16="http://schemas.microsoft.com/office/drawing/2014/main" id="{2306C9A5-383D-83E3-34AB-E4F546473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2028825"/>
            <a:ext cx="838200" cy="269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2" name="Rectangle 25">
            <a:extLst>
              <a:ext uri="{FF2B5EF4-FFF2-40B4-BE49-F238E27FC236}">
                <a16:creationId xmlns:a16="http://schemas.microsoft.com/office/drawing/2014/main" id="{A7D91941-A060-58AA-659B-9AF2AB2E7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043113"/>
            <a:ext cx="28575" cy="2095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3" name="Rectangle 26">
            <a:extLst>
              <a:ext uri="{FF2B5EF4-FFF2-40B4-BE49-F238E27FC236}">
                <a16:creationId xmlns:a16="http://schemas.microsoft.com/office/drawing/2014/main" id="{4DFCD747-2B66-508C-DCF1-5D56824F8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2222500"/>
            <a:ext cx="836612" cy="3016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4" name="Rectangle 27">
            <a:extLst>
              <a:ext uri="{FF2B5EF4-FFF2-40B4-BE49-F238E27FC236}">
                <a16:creationId xmlns:a16="http://schemas.microsoft.com/office/drawing/2014/main" id="{2CCB6EDF-C864-6E2C-FD6E-D5ECF0F28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5" name="Rectangle 28">
            <a:extLst>
              <a:ext uri="{FF2B5EF4-FFF2-40B4-BE49-F238E27FC236}">
                <a16:creationId xmlns:a16="http://schemas.microsoft.com/office/drawing/2014/main" id="{ECA2A5BD-EAF0-3443-E0E9-29518F415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6" name="Rectangle 29">
            <a:extLst>
              <a:ext uri="{FF2B5EF4-FFF2-40B4-BE49-F238E27FC236}">
                <a16:creationId xmlns:a16="http://schemas.microsoft.com/office/drawing/2014/main" id="{5787B3B7-452B-BAB8-9D2D-C470E14AB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7950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7" name="Rectangle 30">
            <a:extLst>
              <a:ext uri="{FF2B5EF4-FFF2-40B4-BE49-F238E27FC236}">
                <a16:creationId xmlns:a16="http://schemas.microsoft.com/office/drawing/2014/main" id="{38CA06CF-D90B-3D92-E29D-E9630800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2314575"/>
            <a:ext cx="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18" name="Rectangle 31">
            <a:extLst>
              <a:ext uri="{FF2B5EF4-FFF2-40B4-BE49-F238E27FC236}">
                <a16:creationId xmlns:a16="http://schemas.microsoft.com/office/drawing/2014/main" id="{0A86644E-21FB-A95F-7272-02FF950CE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87575"/>
            <a:ext cx="176212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19" name="Rectangle 32">
            <a:extLst>
              <a:ext uri="{FF2B5EF4-FFF2-40B4-BE49-F238E27FC236}">
                <a16:creationId xmlns:a16="http://schemas.microsoft.com/office/drawing/2014/main" id="{FDC48CBA-D7FB-D4AE-7F65-F0DD07594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2133600"/>
            <a:ext cx="14287" cy="107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0" name="Rectangle 33">
            <a:extLst>
              <a:ext uri="{FF2B5EF4-FFF2-40B4-BE49-F238E27FC236}">
                <a16:creationId xmlns:a16="http://schemas.microsoft.com/office/drawing/2014/main" id="{9861323E-D600-A600-4BD5-1FA62E88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350" y="2133600"/>
            <a:ext cx="12700" cy="1079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1" name="Rectangle 34">
            <a:extLst>
              <a:ext uri="{FF2B5EF4-FFF2-40B4-BE49-F238E27FC236}">
                <a16:creationId xmlns:a16="http://schemas.microsoft.com/office/drawing/2014/main" id="{28B0CED8-3B83-A597-FA15-9A14B8D2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138" y="1905000"/>
            <a:ext cx="196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b="1">
                <a:solidFill>
                  <a:srgbClr val="000000"/>
                </a:solidFill>
                <a:latin typeface="Symbol" pitchFamily="2" charset="2"/>
              </a:rPr>
              <a:t>l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22" name="Text Box 35">
            <a:extLst>
              <a:ext uri="{FF2B5EF4-FFF2-40B4-BE49-F238E27FC236}">
                <a16:creationId xmlns:a16="http://schemas.microsoft.com/office/drawing/2014/main" id="{FD829000-41D1-D77D-66A3-0D98ED31F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013" y="3724275"/>
            <a:ext cx="762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Metal 1</a:t>
            </a:r>
          </a:p>
        </p:txBody>
      </p:sp>
      <p:sp>
        <p:nvSpPr>
          <p:cNvPr id="114723" name="Rectangle 36">
            <a:extLst>
              <a:ext uri="{FF2B5EF4-FFF2-40B4-BE49-F238E27FC236}">
                <a16:creationId xmlns:a16="http://schemas.microsoft.com/office/drawing/2014/main" id="{E8E7D774-333C-3303-D476-FE01D23C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7063" y="5160963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NMOS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24" name="Rectangle 37">
            <a:extLst>
              <a:ext uri="{FF2B5EF4-FFF2-40B4-BE49-F238E27FC236}">
                <a16:creationId xmlns:a16="http://schemas.microsoft.com/office/drawing/2014/main" id="{DA8F9CDB-5476-AAEF-CAAE-502D7CE5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150" y="4365625"/>
            <a:ext cx="152400" cy="990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4725" name="Line 38">
            <a:extLst>
              <a:ext uri="{FF2B5EF4-FFF2-40B4-BE49-F238E27FC236}">
                <a16:creationId xmlns:a16="http://schemas.microsoft.com/office/drawing/2014/main" id="{9FA95A7B-9BDD-FF0F-103E-AA6E3101F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4750" y="4870450"/>
            <a:ext cx="812800" cy="479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39">
            <a:extLst>
              <a:ext uri="{FF2B5EF4-FFF2-40B4-BE49-F238E27FC236}">
                <a16:creationId xmlns:a16="http://schemas.microsoft.com/office/drawing/2014/main" id="{750AF439-0F8B-1F76-4E68-DA387AF31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8063" y="2017713"/>
            <a:ext cx="1095375" cy="523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40">
            <a:extLst>
              <a:ext uri="{FF2B5EF4-FFF2-40B4-BE49-F238E27FC236}">
                <a16:creationId xmlns:a16="http://schemas.microsoft.com/office/drawing/2014/main" id="{7E752978-CD5B-7870-4C2A-50753F8D7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0438" y="4160838"/>
            <a:ext cx="11334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4728" name="Object 41">
            <a:extLst>
              <a:ext uri="{FF2B5EF4-FFF2-40B4-BE49-F238E27FC236}">
                <a16:creationId xmlns:a16="http://schemas.microsoft.com/office/drawing/2014/main" id="{9C3DFC87-B4BA-D0D7-B44E-BFB684E98C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" y="1609725"/>
          <a:ext cx="3521075" cy="373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1214100" imgH="11899900" progId="Visio.Drawing.6">
                  <p:embed/>
                </p:oleObj>
              </mc:Choice>
              <mc:Fallback>
                <p:oleObj name="VISIO" r:id="rId4" imgW="11214100" imgH="11899900" progId="Visio.Drawing.6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609725"/>
                        <a:ext cx="3521075" cy="373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29" name="Rectangle 42">
            <a:extLst>
              <a:ext uri="{FF2B5EF4-FFF2-40B4-BE49-F238E27FC236}">
                <a16:creationId xmlns:a16="http://schemas.microsoft.com/office/drawing/2014/main" id="{602A4C70-9FB1-5BDB-4883-A49F38DF1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3" y="2635250"/>
            <a:ext cx="67151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</a:rPr>
              <a:t>Contacts</a:t>
            </a:r>
            <a:endParaRPr lang="en-US" altLang="en-US" sz="4400">
              <a:solidFill>
                <a:srgbClr val="0000B6"/>
              </a:solidFill>
              <a:latin typeface="Book Antiqua" panose="02040602050305030304" pitchFamily="18" charset="0"/>
            </a:endParaRPr>
          </a:p>
        </p:txBody>
      </p:sp>
      <p:sp>
        <p:nvSpPr>
          <p:cNvPr id="114730" name="Line 43">
            <a:extLst>
              <a:ext uri="{FF2B5EF4-FFF2-40B4-BE49-F238E27FC236}">
                <a16:creationId xmlns:a16="http://schemas.microsoft.com/office/drawing/2014/main" id="{267D818A-A974-5A85-473B-C955132F36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32688" y="2490788"/>
            <a:ext cx="581025" cy="1889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1" name="Rectangle 44">
            <a:extLst>
              <a:ext uri="{FF2B5EF4-FFF2-40B4-BE49-F238E27FC236}">
                <a16:creationId xmlns:a16="http://schemas.microsoft.com/office/drawing/2014/main" id="{CD3E6778-7DF2-6CC5-B6FD-214D092DB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1187450"/>
            <a:ext cx="5429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000000"/>
                </a:solidFill>
                <a:latin typeface="Arial" panose="020B0604020202020204" pitchFamily="34" charset="0"/>
              </a:rPr>
              <a:t>N Well</a:t>
            </a:r>
            <a:endParaRPr lang="en-US" altLang="en-US" sz="1400">
              <a:solidFill>
                <a:srgbClr val="0000B6"/>
              </a:solidFill>
              <a:latin typeface="Arial" panose="020B0604020202020204" pitchFamily="34" charset="0"/>
            </a:endParaRPr>
          </a:p>
        </p:txBody>
      </p:sp>
      <p:sp>
        <p:nvSpPr>
          <p:cNvPr id="114732" name="Line 45">
            <a:extLst>
              <a:ext uri="{FF2B5EF4-FFF2-40B4-BE49-F238E27FC236}">
                <a16:creationId xmlns:a16="http://schemas.microsoft.com/office/drawing/2014/main" id="{C3F47A4E-1CA9-ED67-71C9-56ABEDB13D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4225" y="1358900"/>
            <a:ext cx="420688" cy="1746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Date Placeholder 2">
            <a:extLst>
              <a:ext uri="{FF2B5EF4-FFF2-40B4-BE49-F238E27FC236}">
                <a16:creationId xmlns:a16="http://schemas.microsoft.com/office/drawing/2014/main" id="{AD2FC232-405C-F7C4-603A-34A872E5A3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268EBE-2D6A-4146-B204-3626C75E04C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16738" name="Slide Number Placeholder 4">
            <a:extLst>
              <a:ext uri="{FF2B5EF4-FFF2-40B4-BE49-F238E27FC236}">
                <a16:creationId xmlns:a16="http://schemas.microsoft.com/office/drawing/2014/main" id="{894C3697-F952-C6B5-4074-E40778B9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CE4E9-B36B-3140-BF42-1EE954AEE1F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61</a:t>
            </a:fld>
            <a:endParaRPr lang="en-US" altLang="en-US" sz="1400"/>
          </a:p>
        </p:txBody>
      </p:sp>
      <p:pic>
        <p:nvPicPr>
          <p:cNvPr id="116739" name="Picture 2">
            <a:extLst>
              <a:ext uri="{FF2B5EF4-FFF2-40B4-BE49-F238E27FC236}">
                <a16:creationId xmlns:a16="http://schemas.microsoft.com/office/drawing/2014/main" id="{50AE0897-A39F-A24E-2538-23B532566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r="17085"/>
          <a:stretch>
            <a:fillRect/>
          </a:stretch>
        </p:blipFill>
        <p:spPr bwMode="auto">
          <a:xfrm>
            <a:off x="3930650" y="1249363"/>
            <a:ext cx="1625600" cy="470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0" name="Rectangle 3">
            <a:extLst>
              <a:ext uri="{FF2B5EF4-FFF2-40B4-BE49-F238E27FC236}">
                <a16:creationId xmlns:a16="http://schemas.microsoft.com/office/drawing/2014/main" id="{EB537096-2285-B481-BD3A-3458F912C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8450"/>
            <a:ext cx="7772400" cy="715963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Two Inverters</a:t>
            </a:r>
          </a:p>
        </p:txBody>
      </p:sp>
      <p:pic>
        <p:nvPicPr>
          <p:cNvPr id="116741" name="Picture 4">
            <a:extLst>
              <a:ext uri="{FF2B5EF4-FFF2-40B4-BE49-F238E27FC236}">
                <a16:creationId xmlns:a16="http://schemas.microsoft.com/office/drawing/2014/main" id="{A3CA2B05-31F8-20D1-CD52-579CF1B75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91" t="871"/>
          <a:stretch>
            <a:fillRect/>
          </a:stretch>
        </p:blipFill>
        <p:spPr bwMode="auto">
          <a:xfrm>
            <a:off x="5535613" y="1263650"/>
            <a:ext cx="158432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6742" name="Rectangle 5">
            <a:extLst>
              <a:ext uri="{FF2B5EF4-FFF2-40B4-BE49-F238E27FC236}">
                <a16:creationId xmlns:a16="http://schemas.microsoft.com/office/drawing/2014/main" id="{29566526-971A-9D20-BF64-D7349DB58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075" y="3835400"/>
            <a:ext cx="752475" cy="173038"/>
          </a:xfrm>
          <a:prstGeom prst="rect">
            <a:avLst/>
          </a:prstGeom>
          <a:solidFill>
            <a:srgbClr val="B1C5D7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6743" name="Text Box 6">
            <a:extLst>
              <a:ext uri="{FF2B5EF4-FFF2-40B4-BE49-F238E27FC236}">
                <a16:creationId xmlns:a16="http://schemas.microsoft.com/office/drawing/2014/main" id="{7215641C-85E7-F333-6292-5294051A2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3195638"/>
            <a:ext cx="1497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b="1"/>
              <a:t>Connect in Metal</a:t>
            </a:r>
          </a:p>
        </p:txBody>
      </p:sp>
      <p:sp>
        <p:nvSpPr>
          <p:cNvPr id="116744" name="Line 7">
            <a:extLst>
              <a:ext uri="{FF2B5EF4-FFF2-40B4-BE49-F238E27FC236}">
                <a16:creationId xmlns:a16="http://schemas.microsoft.com/office/drawing/2014/main" id="{EBF5230C-D873-450A-450F-31035B01B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49938" y="3384550"/>
            <a:ext cx="1481137" cy="420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45" name="Text Box 8">
            <a:extLst>
              <a:ext uri="{FF2B5EF4-FFF2-40B4-BE49-F238E27FC236}">
                <a16:creationId xmlns:a16="http://schemas.microsoft.com/office/drawing/2014/main" id="{C0A4FAD8-2523-43CE-6341-D4FB80972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0" y="1538288"/>
            <a:ext cx="2344738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Share power and ground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b="1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b="1"/>
              <a:t>Abut cells</a:t>
            </a:r>
          </a:p>
        </p:txBody>
      </p:sp>
      <p:graphicFrame>
        <p:nvGraphicFramePr>
          <p:cNvPr id="116746" name="Object 9">
            <a:extLst>
              <a:ext uri="{FF2B5EF4-FFF2-40B4-BE49-F238E27FC236}">
                <a16:creationId xmlns:a16="http://schemas.microsoft.com/office/drawing/2014/main" id="{26E9FCA6-CBDE-57C9-0BEC-10F0CE2E6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350" y="2940050"/>
          <a:ext cx="352425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7907000" imgH="14986000" progId="Visio.Drawing.6">
                  <p:embed/>
                </p:oleObj>
              </mc:Choice>
              <mc:Fallback>
                <p:oleObj name="VISIO" r:id="rId4" imgW="17907000" imgH="14986000" progId="Visio.Drawing.6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940050"/>
                        <a:ext cx="352425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Date Placeholder 2">
            <a:extLst>
              <a:ext uri="{FF2B5EF4-FFF2-40B4-BE49-F238E27FC236}">
                <a16:creationId xmlns:a16="http://schemas.microsoft.com/office/drawing/2014/main" id="{6A386316-8566-FC92-A8B7-AE0AD6C2CDB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8851B-98E5-384D-AA48-2AD28281CAD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18786" name="Slide Number Placeholder 4">
            <a:extLst>
              <a:ext uri="{FF2B5EF4-FFF2-40B4-BE49-F238E27FC236}">
                <a16:creationId xmlns:a16="http://schemas.microsoft.com/office/drawing/2014/main" id="{B09B8919-D3B8-E831-2CC2-42D0877D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CAA003-4DFA-8F4A-8B04-C9FFABA47CB8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62</a:t>
            </a:fld>
            <a:endParaRPr lang="en-US" altLang="en-US" sz="14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9B2CF12E-4251-31A1-7629-8A5F497701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03238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</a:t>
            </a:r>
            <a:br>
              <a:rPr lang="en-US" altLang="en-US" sz="3600">
                <a:ea typeface="ＭＳ Ｐゴシック" panose="020B0600070205080204" pitchFamily="34" charset="-128"/>
              </a:rPr>
            </a:br>
            <a:r>
              <a:rPr lang="en-US" altLang="en-US" sz="3600">
                <a:ea typeface="ＭＳ Ｐゴシック" panose="020B0600070205080204" pitchFamily="34" charset="-128"/>
              </a:rPr>
              <a:t>First-Order DC Analysis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210D0104-4E2F-4D5B-21B5-E0D57843B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5238" y="2473325"/>
            <a:ext cx="2206625" cy="1698625"/>
          </a:xfrm>
          <a:prstGeom prst="rect">
            <a:avLst/>
          </a:prstGeom>
          <a:gradFill rotWithShape="1">
            <a:gsLst>
              <a:gs pos="0">
                <a:srgbClr val="7B84C6"/>
              </a:gs>
              <a:gs pos="100000">
                <a:srgbClr val="393D5C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OL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OH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DD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V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M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 = f(R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n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, R</a:t>
            </a:r>
            <a:r>
              <a:rPr lang="en-US" altLang="en-US" sz="2400" i="1" baseline="-25000">
                <a:solidFill>
                  <a:schemeClr val="bg1"/>
                </a:solidFill>
                <a:latin typeface="Arial" panose="020B0604020202020204" pitchFamily="34" charset="0"/>
              </a:rPr>
              <a:t>p</a:t>
            </a:r>
            <a:r>
              <a:rPr lang="en-US" altLang="en-US" sz="2400" i="1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</p:txBody>
      </p:sp>
      <p:grpSp>
        <p:nvGrpSpPr>
          <p:cNvPr id="118789" name="Group 4">
            <a:extLst>
              <a:ext uri="{FF2B5EF4-FFF2-40B4-BE49-F238E27FC236}">
                <a16:creationId xmlns:a16="http://schemas.microsoft.com/office/drawing/2014/main" id="{61C9A799-A517-5781-6D24-06BC331F3D3E}"/>
              </a:ext>
            </a:extLst>
          </p:cNvPr>
          <p:cNvGrpSpPr>
            <a:grpSpLocks/>
          </p:cNvGrpSpPr>
          <p:nvPr/>
        </p:nvGrpSpPr>
        <p:grpSpPr bwMode="auto">
          <a:xfrm>
            <a:off x="1195388" y="1752600"/>
            <a:ext cx="4502150" cy="4395788"/>
            <a:chOff x="953" y="1249"/>
            <a:chExt cx="2836" cy="2769"/>
          </a:xfrm>
        </p:grpSpPr>
        <p:sp>
          <p:nvSpPr>
            <p:cNvPr id="118791" name="Oval 5">
              <a:extLst>
                <a:ext uri="{FF2B5EF4-FFF2-40B4-BE49-F238E27FC236}">
                  <a16:creationId xmlns:a16="http://schemas.microsoft.com/office/drawing/2014/main" id="{ABC4A223-CD91-D44C-831D-F5D139AF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479"/>
              <a:ext cx="59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792" name="Line 6">
              <a:extLst>
                <a:ext uri="{FF2B5EF4-FFF2-40B4-BE49-F238E27FC236}">
                  <a16:creationId xmlns:a16="http://schemas.microsoft.com/office/drawing/2014/main" id="{8F85FF60-7DAF-0428-8BD1-DD894CEF55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48" y="1515"/>
              <a:ext cx="39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3" name="Line 7">
              <a:extLst>
                <a:ext uri="{FF2B5EF4-FFF2-40B4-BE49-F238E27FC236}">
                  <a16:creationId xmlns:a16="http://schemas.microsoft.com/office/drawing/2014/main" id="{F02668C6-CD76-EBA3-6DA4-1473252D13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1" y="2509"/>
              <a:ext cx="33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4" name="Oval 8">
              <a:extLst>
                <a:ext uri="{FF2B5EF4-FFF2-40B4-BE49-F238E27FC236}">
                  <a16:creationId xmlns:a16="http://schemas.microsoft.com/office/drawing/2014/main" id="{49C3B427-3F53-08E5-EBDC-EA02A2AF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474"/>
              <a:ext cx="69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795" name="Line 9">
              <a:extLst>
                <a:ext uri="{FF2B5EF4-FFF2-40B4-BE49-F238E27FC236}">
                  <a16:creationId xmlns:a16="http://schemas.microsoft.com/office/drawing/2014/main" id="{B394E119-B136-E555-BF2A-69CDBE60F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32" y="3556"/>
              <a:ext cx="222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6" name="Line 10">
              <a:extLst>
                <a:ext uri="{FF2B5EF4-FFF2-40B4-BE49-F238E27FC236}">
                  <a16:creationId xmlns:a16="http://schemas.microsoft.com/office/drawing/2014/main" id="{FB133CE4-C7FC-FB58-1177-C9D5C1F7AD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7" y="3601"/>
              <a:ext cx="13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7" name="Line 11">
              <a:extLst>
                <a:ext uri="{FF2B5EF4-FFF2-40B4-BE49-F238E27FC236}">
                  <a16:creationId xmlns:a16="http://schemas.microsoft.com/office/drawing/2014/main" id="{157E2724-223D-57DD-217D-9797719C2F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11" y="3645"/>
              <a:ext cx="64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8" name="Freeform 12">
              <a:extLst>
                <a:ext uri="{FF2B5EF4-FFF2-40B4-BE49-F238E27FC236}">
                  <a16:creationId xmlns:a16="http://schemas.microsoft.com/office/drawing/2014/main" id="{464769ED-FCF8-3415-1338-916CED4A0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3" y="2192"/>
              <a:ext cx="133" cy="79"/>
            </a:xfrm>
            <a:custGeom>
              <a:avLst/>
              <a:gdLst>
                <a:gd name="T0" fmla="*/ 2147483646 w 27"/>
                <a:gd name="T1" fmla="*/ 0 h 16"/>
                <a:gd name="T2" fmla="*/ 0 w 27"/>
                <a:gd name="T3" fmla="*/ 2147483646 h 16"/>
                <a:gd name="T4" fmla="*/ 0 60000 65536"/>
                <a:gd name="T5" fmla="*/ 0 60000 65536"/>
                <a:gd name="T6" fmla="*/ 0 w 27"/>
                <a:gd name="T7" fmla="*/ 0 h 16"/>
                <a:gd name="T8" fmla="*/ 27 w 2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6">
                  <a:moveTo>
                    <a:pt x="27" y="0"/>
                  </a:moveTo>
                  <a:cubicBezTo>
                    <a:pt x="17" y="3"/>
                    <a:pt x="8" y="8"/>
                    <a:pt x="0" y="16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799" name="Freeform 13">
              <a:extLst>
                <a:ext uri="{FF2B5EF4-FFF2-40B4-BE49-F238E27FC236}">
                  <a16:creationId xmlns:a16="http://schemas.microsoft.com/office/drawing/2014/main" id="{BB5E5B12-31A3-D61E-103C-967ABF72F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2232"/>
              <a:ext cx="89" cy="84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0 w 18"/>
                <a:gd name="T9" fmla="*/ 2147483646 h 17"/>
                <a:gd name="T10" fmla="*/ 2147483646 w 18"/>
                <a:gd name="T11" fmla="*/ 2147483646 h 17"/>
                <a:gd name="T12" fmla="*/ 2147483646 w 18"/>
                <a:gd name="T13" fmla="*/ 0 h 17"/>
                <a:gd name="T14" fmla="*/ 2147483646 w 18"/>
                <a:gd name="T15" fmla="*/ 0 h 17"/>
                <a:gd name="T16" fmla="*/ 2147483646 w 18"/>
                <a:gd name="T17" fmla="*/ 214748364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11" y="6"/>
                  </a:moveTo>
                  <a:cubicBezTo>
                    <a:pt x="18" y="8"/>
                    <a:pt x="18" y="8"/>
                    <a:pt x="18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5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6"/>
                    <a:pt x="11" y="6"/>
                    <a:pt x="11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0" name="Freeform 14">
              <a:extLst>
                <a:ext uri="{FF2B5EF4-FFF2-40B4-BE49-F238E27FC236}">
                  <a16:creationId xmlns:a16="http://schemas.microsoft.com/office/drawing/2014/main" id="{003AFD4F-6069-84A1-BF87-79CA26BA9C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53" y="1515"/>
              <a:ext cx="168" cy="1483"/>
            </a:xfrm>
            <a:custGeom>
              <a:avLst/>
              <a:gdLst>
                <a:gd name="T0" fmla="*/ 168 w 168"/>
                <a:gd name="T1" fmla="*/ 1483 h 1483"/>
                <a:gd name="T2" fmla="*/ 168 w 168"/>
                <a:gd name="T3" fmla="*/ 865 h 1483"/>
                <a:gd name="T4" fmla="*/ 0 w 168"/>
                <a:gd name="T5" fmla="*/ 588 h 1483"/>
                <a:gd name="T6" fmla="*/ 168 w 168"/>
                <a:gd name="T7" fmla="*/ 539 h 1483"/>
                <a:gd name="T8" fmla="*/ 168 w 168"/>
                <a:gd name="T9" fmla="*/ 0 h 14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483"/>
                <a:gd name="T17" fmla="*/ 168 w 168"/>
                <a:gd name="T18" fmla="*/ 1483 h 14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483">
                  <a:moveTo>
                    <a:pt x="168" y="1483"/>
                  </a:moveTo>
                  <a:lnTo>
                    <a:pt x="168" y="865"/>
                  </a:lnTo>
                  <a:lnTo>
                    <a:pt x="0" y="588"/>
                  </a:lnTo>
                  <a:moveTo>
                    <a:pt x="168" y="539"/>
                  </a:moveTo>
                  <a:lnTo>
                    <a:pt x="168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1" name="Freeform 15">
              <a:extLst>
                <a:ext uri="{FF2B5EF4-FFF2-40B4-BE49-F238E27FC236}">
                  <a16:creationId xmlns:a16="http://schemas.microsoft.com/office/drawing/2014/main" id="{C1AABA92-DBFC-1EFE-0FAC-66416939E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8" y="2978"/>
              <a:ext cx="133" cy="79"/>
            </a:xfrm>
            <a:custGeom>
              <a:avLst/>
              <a:gdLst>
                <a:gd name="T0" fmla="*/ 2147483646 w 27"/>
                <a:gd name="T1" fmla="*/ 0 h 16"/>
                <a:gd name="T2" fmla="*/ 0 w 27"/>
                <a:gd name="T3" fmla="*/ 2147483646 h 16"/>
                <a:gd name="T4" fmla="*/ 0 60000 65536"/>
                <a:gd name="T5" fmla="*/ 0 60000 65536"/>
                <a:gd name="T6" fmla="*/ 0 w 27"/>
                <a:gd name="T7" fmla="*/ 0 h 16"/>
                <a:gd name="T8" fmla="*/ 27 w 27"/>
                <a:gd name="T9" fmla="*/ 16 h 1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" h="16">
                  <a:moveTo>
                    <a:pt x="27" y="0"/>
                  </a:moveTo>
                  <a:cubicBezTo>
                    <a:pt x="17" y="3"/>
                    <a:pt x="7" y="9"/>
                    <a:pt x="0" y="16"/>
                  </a:cubicBez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2" name="Freeform 16">
              <a:extLst>
                <a:ext uri="{FF2B5EF4-FFF2-40B4-BE49-F238E27FC236}">
                  <a16:creationId xmlns:a16="http://schemas.microsoft.com/office/drawing/2014/main" id="{148EFC70-DE6C-43A0-0EEC-E6DFC00730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" y="3018"/>
              <a:ext cx="89" cy="84"/>
            </a:xfrm>
            <a:custGeom>
              <a:avLst/>
              <a:gdLst>
                <a:gd name="T0" fmla="*/ 2147483646 w 18"/>
                <a:gd name="T1" fmla="*/ 2147483646 h 17"/>
                <a:gd name="T2" fmla="*/ 2147483646 w 18"/>
                <a:gd name="T3" fmla="*/ 2147483646 h 17"/>
                <a:gd name="T4" fmla="*/ 2147483646 w 18"/>
                <a:gd name="T5" fmla="*/ 2147483646 h 17"/>
                <a:gd name="T6" fmla="*/ 2147483646 w 18"/>
                <a:gd name="T7" fmla="*/ 2147483646 h 17"/>
                <a:gd name="T8" fmla="*/ 0 w 18"/>
                <a:gd name="T9" fmla="*/ 2147483646 h 17"/>
                <a:gd name="T10" fmla="*/ 2147483646 w 18"/>
                <a:gd name="T11" fmla="*/ 2147483646 h 17"/>
                <a:gd name="T12" fmla="*/ 2147483646 w 18"/>
                <a:gd name="T13" fmla="*/ 0 h 17"/>
                <a:gd name="T14" fmla="*/ 2147483646 w 18"/>
                <a:gd name="T15" fmla="*/ 0 h 17"/>
                <a:gd name="T16" fmla="*/ 2147483646 w 18"/>
                <a:gd name="T17" fmla="*/ 2147483646 h 1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8"/>
                <a:gd name="T28" fmla="*/ 0 h 17"/>
                <a:gd name="T29" fmla="*/ 18 w 18"/>
                <a:gd name="T30" fmla="*/ 17 h 1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8" h="17">
                  <a:moveTo>
                    <a:pt x="12" y="7"/>
                  </a:move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6" y="14"/>
                    <a:pt x="3" y="16"/>
                    <a:pt x="0" y="17"/>
                  </a:cubicBezTo>
                  <a:cubicBezTo>
                    <a:pt x="2" y="15"/>
                    <a:pt x="4" y="12"/>
                    <a:pt x="6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3" name="Freeform 17">
              <a:extLst>
                <a:ext uri="{FF2B5EF4-FFF2-40B4-BE49-F238E27FC236}">
                  <a16:creationId xmlns:a16="http://schemas.microsoft.com/office/drawing/2014/main" id="{B4380552-9641-9C2E-122D-94AEDA6E1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2889"/>
              <a:ext cx="168" cy="667"/>
            </a:xfrm>
            <a:custGeom>
              <a:avLst/>
              <a:gdLst>
                <a:gd name="T0" fmla="*/ 168 w 168"/>
                <a:gd name="T1" fmla="*/ 667 h 667"/>
                <a:gd name="T2" fmla="*/ 168 w 168"/>
                <a:gd name="T3" fmla="*/ 277 h 667"/>
                <a:gd name="T4" fmla="*/ 0 w 168"/>
                <a:gd name="T5" fmla="*/ 0 h 667"/>
                <a:gd name="T6" fmla="*/ 0 60000 65536"/>
                <a:gd name="T7" fmla="*/ 0 60000 65536"/>
                <a:gd name="T8" fmla="*/ 0 60000 65536"/>
                <a:gd name="T9" fmla="*/ 0 w 168"/>
                <a:gd name="T10" fmla="*/ 0 h 667"/>
                <a:gd name="T11" fmla="*/ 168 w 168"/>
                <a:gd name="T12" fmla="*/ 667 h 6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67">
                  <a:moveTo>
                    <a:pt x="168" y="667"/>
                  </a:moveTo>
                  <a:lnTo>
                    <a:pt x="168" y="277"/>
                  </a:lnTo>
                  <a:lnTo>
                    <a:pt x="0" y="0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4" name="Line 18">
              <a:extLst>
                <a:ext uri="{FF2B5EF4-FFF2-40B4-BE49-F238E27FC236}">
                  <a16:creationId xmlns:a16="http://schemas.microsoft.com/office/drawing/2014/main" id="{1AEBE459-B18B-0EA9-0CF7-22BE3ACBE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1515"/>
              <a:ext cx="1" cy="20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5" name="Line 19">
              <a:extLst>
                <a:ext uri="{FF2B5EF4-FFF2-40B4-BE49-F238E27FC236}">
                  <a16:creationId xmlns:a16="http://schemas.microsoft.com/office/drawing/2014/main" id="{517A63A8-A904-0803-0281-9E0A2B9F31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1" y="2074"/>
              <a:ext cx="1" cy="76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6" name="Freeform 20">
              <a:extLst>
                <a:ext uri="{FF2B5EF4-FFF2-40B4-BE49-F238E27FC236}">
                  <a16:creationId xmlns:a16="http://schemas.microsoft.com/office/drawing/2014/main" id="{E8AAB433-AA53-2A5D-004B-ECA2B9F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1" y="1718"/>
              <a:ext cx="124" cy="356"/>
            </a:xfrm>
            <a:custGeom>
              <a:avLst/>
              <a:gdLst>
                <a:gd name="T0" fmla="*/ 60 w 124"/>
                <a:gd name="T1" fmla="*/ 0 h 356"/>
                <a:gd name="T2" fmla="*/ 124 w 124"/>
                <a:gd name="T3" fmla="*/ 29 h 356"/>
                <a:gd name="T4" fmla="*/ 0 w 124"/>
                <a:gd name="T5" fmla="*/ 89 h 356"/>
                <a:gd name="T6" fmla="*/ 124 w 124"/>
                <a:gd name="T7" fmla="*/ 148 h 356"/>
                <a:gd name="T8" fmla="*/ 0 w 124"/>
                <a:gd name="T9" fmla="*/ 207 h 356"/>
                <a:gd name="T10" fmla="*/ 124 w 124"/>
                <a:gd name="T11" fmla="*/ 267 h 356"/>
                <a:gd name="T12" fmla="*/ 0 w 124"/>
                <a:gd name="T13" fmla="*/ 326 h 356"/>
                <a:gd name="T14" fmla="*/ 60 w 124"/>
                <a:gd name="T15" fmla="*/ 356 h 3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4"/>
                <a:gd name="T25" fmla="*/ 0 h 356"/>
                <a:gd name="T26" fmla="*/ 124 w 124"/>
                <a:gd name="T27" fmla="*/ 356 h 3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4" h="356">
                  <a:moveTo>
                    <a:pt x="60" y="0"/>
                  </a:moveTo>
                  <a:lnTo>
                    <a:pt x="124" y="29"/>
                  </a:lnTo>
                  <a:lnTo>
                    <a:pt x="0" y="89"/>
                  </a:lnTo>
                  <a:lnTo>
                    <a:pt x="124" y="148"/>
                  </a:lnTo>
                  <a:lnTo>
                    <a:pt x="0" y="207"/>
                  </a:lnTo>
                  <a:lnTo>
                    <a:pt x="124" y="267"/>
                  </a:lnTo>
                  <a:lnTo>
                    <a:pt x="0" y="326"/>
                  </a:lnTo>
                  <a:lnTo>
                    <a:pt x="60" y="356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7" name="Oval 21">
              <a:extLst>
                <a:ext uri="{FF2B5EF4-FFF2-40B4-BE49-F238E27FC236}">
                  <a16:creationId xmlns:a16="http://schemas.microsoft.com/office/drawing/2014/main" id="{6CC1E72C-E00F-97C3-111C-B0A88F840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" y="3131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08" name="Line 22">
              <a:extLst>
                <a:ext uri="{FF2B5EF4-FFF2-40B4-BE49-F238E27FC236}">
                  <a16:creationId xmlns:a16="http://schemas.microsoft.com/office/drawing/2014/main" id="{AAB82528-9160-B7A8-EA4B-43CA0957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3" y="1515"/>
              <a:ext cx="3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09" name="Line 23">
              <a:extLst>
                <a:ext uri="{FF2B5EF4-FFF2-40B4-BE49-F238E27FC236}">
                  <a16:creationId xmlns:a16="http://schemas.microsoft.com/office/drawing/2014/main" id="{1596B38C-91F3-0D03-4A81-EB1DC62A86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7" y="3556"/>
              <a:ext cx="228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0" name="Line 24">
              <a:extLst>
                <a:ext uri="{FF2B5EF4-FFF2-40B4-BE49-F238E27FC236}">
                  <a16:creationId xmlns:a16="http://schemas.microsoft.com/office/drawing/2014/main" id="{1DEAE0FD-9E28-B1C8-03D5-7359E15885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2" y="3601"/>
              <a:ext cx="143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1" name="Line 25">
              <a:extLst>
                <a:ext uri="{FF2B5EF4-FFF2-40B4-BE49-F238E27FC236}">
                  <a16:creationId xmlns:a16="http://schemas.microsoft.com/office/drawing/2014/main" id="{1836EABC-2362-31ED-9B54-4E6801466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6" y="3645"/>
              <a:ext cx="69" cy="1"/>
            </a:xfrm>
            <a:prstGeom prst="line">
              <a:avLst/>
            </a:pr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2" name="Oval 26">
              <a:extLst>
                <a:ext uri="{FF2B5EF4-FFF2-40B4-BE49-F238E27FC236}">
                  <a16:creationId xmlns:a16="http://schemas.microsoft.com/office/drawing/2014/main" id="{095F3D21-72CD-73C8-BC7E-5F582A5E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1" y="2603"/>
              <a:ext cx="60" cy="5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3" name="Line 27">
              <a:extLst>
                <a:ext uri="{FF2B5EF4-FFF2-40B4-BE49-F238E27FC236}">
                  <a16:creationId xmlns:a16="http://schemas.microsoft.com/office/drawing/2014/main" id="{2546C6CB-F188-B346-14A4-AC50782BA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21" y="2632"/>
              <a:ext cx="291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4" name="Oval 28">
              <a:extLst>
                <a:ext uri="{FF2B5EF4-FFF2-40B4-BE49-F238E27FC236}">
                  <a16:creationId xmlns:a16="http://schemas.microsoft.com/office/drawing/2014/main" id="{FB0E4B12-E7C7-BD5D-0C4D-F05C0B399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2598"/>
              <a:ext cx="70" cy="69"/>
            </a:xfrm>
            <a:prstGeom prst="ellips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5" name="Oval 29">
              <a:extLst>
                <a:ext uri="{FF2B5EF4-FFF2-40B4-BE49-F238E27FC236}">
                  <a16:creationId xmlns:a16="http://schemas.microsoft.com/office/drawing/2014/main" id="{412B7C68-D331-06E0-8E39-B6DCF252F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" y="2345"/>
              <a:ext cx="69" cy="70"/>
            </a:xfrm>
            <a:prstGeom prst="ellipse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18816" name="Line 30">
              <a:extLst>
                <a:ext uri="{FF2B5EF4-FFF2-40B4-BE49-F238E27FC236}">
                  <a16:creationId xmlns:a16="http://schemas.microsoft.com/office/drawing/2014/main" id="{299FB9AB-88CC-922F-FE4B-DBF725AFD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1" y="3354"/>
              <a:ext cx="1" cy="20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7" name="Freeform 31">
              <a:extLst>
                <a:ext uri="{FF2B5EF4-FFF2-40B4-BE49-F238E27FC236}">
                  <a16:creationId xmlns:a16="http://schemas.microsoft.com/office/drawing/2014/main" id="{E47A58DD-2A12-3CDE-AEFA-39511D961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2" y="2998"/>
              <a:ext cx="118" cy="356"/>
            </a:xfrm>
            <a:custGeom>
              <a:avLst/>
              <a:gdLst>
                <a:gd name="T0" fmla="*/ 59 w 118"/>
                <a:gd name="T1" fmla="*/ 356 h 356"/>
                <a:gd name="T2" fmla="*/ 0 w 118"/>
                <a:gd name="T3" fmla="*/ 326 h 356"/>
                <a:gd name="T4" fmla="*/ 118 w 118"/>
                <a:gd name="T5" fmla="*/ 267 h 356"/>
                <a:gd name="T6" fmla="*/ 0 w 118"/>
                <a:gd name="T7" fmla="*/ 208 h 356"/>
                <a:gd name="T8" fmla="*/ 118 w 118"/>
                <a:gd name="T9" fmla="*/ 148 h 356"/>
                <a:gd name="T10" fmla="*/ 0 w 118"/>
                <a:gd name="T11" fmla="*/ 89 h 356"/>
                <a:gd name="T12" fmla="*/ 118 w 118"/>
                <a:gd name="T13" fmla="*/ 30 h 356"/>
                <a:gd name="T14" fmla="*/ 59 w 118"/>
                <a:gd name="T15" fmla="*/ 0 h 3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8"/>
                <a:gd name="T25" fmla="*/ 0 h 356"/>
                <a:gd name="T26" fmla="*/ 118 w 118"/>
                <a:gd name="T27" fmla="*/ 356 h 3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8" h="356">
                  <a:moveTo>
                    <a:pt x="59" y="356"/>
                  </a:moveTo>
                  <a:lnTo>
                    <a:pt x="0" y="326"/>
                  </a:lnTo>
                  <a:lnTo>
                    <a:pt x="118" y="267"/>
                  </a:lnTo>
                  <a:lnTo>
                    <a:pt x="0" y="208"/>
                  </a:lnTo>
                  <a:lnTo>
                    <a:pt x="118" y="148"/>
                  </a:lnTo>
                  <a:lnTo>
                    <a:pt x="0" y="89"/>
                  </a:lnTo>
                  <a:lnTo>
                    <a:pt x="118" y="30"/>
                  </a:lnTo>
                  <a:lnTo>
                    <a:pt x="59" y="0"/>
                  </a:lnTo>
                </a:path>
              </a:pathLst>
            </a:custGeom>
            <a:noFill/>
            <a:ln w="2381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Rectangle 32">
              <a:extLst>
                <a:ext uri="{FF2B5EF4-FFF2-40B4-BE49-F238E27FC236}">
                  <a16:creationId xmlns:a16="http://schemas.microsoft.com/office/drawing/2014/main" id="{FFD2D082-4AEA-98B5-33F5-E2376C86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19" name="Rectangle 33">
              <a:extLst>
                <a:ext uri="{FF2B5EF4-FFF2-40B4-BE49-F238E27FC236}">
                  <a16:creationId xmlns:a16="http://schemas.microsoft.com/office/drawing/2014/main" id="{143F8846-CB38-780C-06A1-EEFB3449D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0" name="Rectangle 34">
              <a:extLst>
                <a:ext uri="{FF2B5EF4-FFF2-40B4-BE49-F238E27FC236}">
                  <a16:creationId xmlns:a16="http://schemas.microsoft.com/office/drawing/2014/main" id="{D0B3E64C-4182-9A84-A38C-7CEC039ED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24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1" name="Rectangle 35">
              <a:extLst>
                <a:ext uri="{FF2B5EF4-FFF2-40B4-BE49-F238E27FC236}">
                  <a16:creationId xmlns:a16="http://schemas.microsoft.com/office/drawing/2014/main" id="{DD5C8155-8F02-F94A-8D23-47AD7A5BA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" y="1329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2" name="Rectangle 36">
              <a:extLst>
                <a:ext uri="{FF2B5EF4-FFF2-40B4-BE49-F238E27FC236}">
                  <a16:creationId xmlns:a16="http://schemas.microsoft.com/office/drawing/2014/main" id="{6022A5B4-86B7-DE59-AE2E-04ACF1FCC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3" name="Rectangle 37">
              <a:extLst>
                <a:ext uri="{FF2B5EF4-FFF2-40B4-BE49-F238E27FC236}">
                  <a16:creationId xmlns:a16="http://schemas.microsoft.com/office/drawing/2014/main" id="{85A8C9C9-E5AE-2482-BE15-C204E6933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4" name="Rectangle 38">
              <a:extLst>
                <a:ext uri="{FF2B5EF4-FFF2-40B4-BE49-F238E27FC236}">
                  <a16:creationId xmlns:a16="http://schemas.microsoft.com/office/drawing/2014/main" id="{132A0E1F-1359-3A24-1590-3AC13B6CD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3821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MathematicalPi 1" pitchFamily="82" charset="0"/>
                </a:rPr>
                <a:t>=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25" name="Rectangle 39">
              <a:extLst>
                <a:ext uri="{FF2B5EF4-FFF2-40B4-BE49-F238E27FC236}">
                  <a16:creationId xmlns:a16="http://schemas.microsoft.com/office/drawing/2014/main" id="{ED63317D-37F6-7BA5-D30F-786D11D2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6" name="Rectangle 40">
              <a:extLst>
                <a:ext uri="{FF2B5EF4-FFF2-40B4-BE49-F238E27FC236}">
                  <a16:creationId xmlns:a16="http://schemas.microsoft.com/office/drawing/2014/main" id="{05A813F1-9DF7-267A-E954-4F88C6495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3874"/>
              <a:ext cx="17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DD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7" name="Rectangle 41">
              <a:extLst>
                <a:ext uri="{FF2B5EF4-FFF2-40B4-BE49-F238E27FC236}">
                  <a16:creationId xmlns:a16="http://schemas.microsoft.com/office/drawing/2014/main" id="{B212FCBD-6457-3A4C-458A-0B78ED462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379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8" name="Rectangle 42">
              <a:extLst>
                <a:ext uri="{FF2B5EF4-FFF2-40B4-BE49-F238E27FC236}">
                  <a16:creationId xmlns:a16="http://schemas.microsoft.com/office/drawing/2014/main" id="{304ACE4C-B5D0-9122-0E61-CF0CECF45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5" y="3874"/>
              <a:ext cx="94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29" name="Rectangle 43">
              <a:extLst>
                <a:ext uri="{FF2B5EF4-FFF2-40B4-BE49-F238E27FC236}">
                  <a16:creationId xmlns:a16="http://schemas.microsoft.com/office/drawing/2014/main" id="{10FCF215-8E8F-601C-B8F5-FCADD2A76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4" y="3821"/>
              <a:ext cx="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MathematicalPi 1" pitchFamily="82" charset="0"/>
                </a:rPr>
                <a:t>=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30" name="Rectangle 44">
              <a:extLst>
                <a:ext uri="{FF2B5EF4-FFF2-40B4-BE49-F238E27FC236}">
                  <a16:creationId xmlns:a16="http://schemas.microsoft.com/office/drawing/2014/main" id="{C5E01322-9C4E-D729-83B8-A639550A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3796"/>
              <a:ext cx="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Ten Roman" pitchFamily="2" charset="0"/>
                </a:rPr>
                <a:t> 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18831" name="Rectangle 45">
              <a:extLst>
                <a:ext uri="{FF2B5EF4-FFF2-40B4-BE49-F238E27FC236}">
                  <a16:creationId xmlns:a16="http://schemas.microsoft.com/office/drawing/2014/main" id="{3BAB37C8-02D4-5F96-0FC2-E4B403D53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250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2" name="Rectangle 46">
              <a:extLst>
                <a:ext uri="{FF2B5EF4-FFF2-40B4-BE49-F238E27FC236}">
                  <a16:creationId xmlns:a16="http://schemas.microsoft.com/office/drawing/2014/main" id="{BB9978C3-3EEF-F54C-A990-8E11E11A2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258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3" name="Rectangle 47">
              <a:extLst>
                <a:ext uri="{FF2B5EF4-FFF2-40B4-BE49-F238E27FC236}">
                  <a16:creationId xmlns:a16="http://schemas.microsoft.com/office/drawing/2014/main" id="{27F98C08-A739-37EB-1FC2-51DD9430F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" y="239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4" name="Rectangle 48">
              <a:extLst>
                <a:ext uri="{FF2B5EF4-FFF2-40B4-BE49-F238E27FC236}">
                  <a16:creationId xmlns:a16="http://schemas.microsoft.com/office/drawing/2014/main" id="{116ABEAD-A1D4-A00A-D313-8B59AFBD0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2" y="2472"/>
              <a:ext cx="1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5" name="Rectangle 49">
              <a:extLst>
                <a:ext uri="{FF2B5EF4-FFF2-40B4-BE49-F238E27FC236}">
                  <a16:creationId xmlns:a16="http://schemas.microsoft.com/office/drawing/2014/main" id="{BB85BBAA-4FBF-88DB-8305-C06093BC1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3023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6" name="Rectangle 50">
              <a:extLst>
                <a:ext uri="{FF2B5EF4-FFF2-40B4-BE49-F238E27FC236}">
                  <a16:creationId xmlns:a16="http://schemas.microsoft.com/office/drawing/2014/main" id="{8B9080BD-B760-CC15-21B7-6B1CE5A3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3101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n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7" name="Rectangle 51">
              <a:extLst>
                <a:ext uri="{FF2B5EF4-FFF2-40B4-BE49-F238E27FC236}">
                  <a16:creationId xmlns:a16="http://schemas.microsoft.com/office/drawing/2014/main" id="{3FBCEE8B-75A3-8169-6EA6-0704300F3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2" y="1795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Arial" panose="020B0604020202020204" pitchFamily="34" charset="0"/>
                </a:rPr>
                <a:t>R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8838" name="Rectangle 52">
              <a:extLst>
                <a:ext uri="{FF2B5EF4-FFF2-40B4-BE49-F238E27FC236}">
                  <a16:creationId xmlns:a16="http://schemas.microsoft.com/office/drawing/2014/main" id="{0DB2D91F-4F3B-D1F0-A27A-A1CFD708F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873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i="1">
                  <a:solidFill>
                    <a:srgbClr val="000000"/>
                  </a:solidFill>
                  <a:latin typeface="Arial" panose="020B0604020202020204" pitchFamily="34" charset="0"/>
                </a:rPr>
                <a:t>p</a:t>
              </a:r>
              <a:endParaRPr lang="en-US" altLang="en-US" sz="1800">
                <a:solidFill>
                  <a:schemeClr val="tx2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18790" name="TextBox 1">
            <a:extLst>
              <a:ext uri="{FF2B5EF4-FFF2-40B4-BE49-F238E27FC236}">
                <a16:creationId xmlns:a16="http://schemas.microsoft.com/office/drawing/2014/main" id="{7547E361-94D6-57AC-99F1-D00201E8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94288"/>
            <a:ext cx="22939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Switch model of </a:t>
            </a:r>
          </a:p>
          <a:p>
            <a:r>
              <a:rPr lang="en-US" altLang="en-US"/>
              <a:t>CMOS inverter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Date Placeholder 2">
            <a:extLst>
              <a:ext uri="{FF2B5EF4-FFF2-40B4-BE49-F238E27FC236}">
                <a16:creationId xmlns:a16="http://schemas.microsoft.com/office/drawing/2014/main" id="{CCAFB310-33CB-9790-85D7-35CCFCE6A60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54D939-22C6-6243-BF34-CDC056F1110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20834" name="Slide Number Placeholder 4">
            <a:extLst>
              <a:ext uri="{FF2B5EF4-FFF2-40B4-BE49-F238E27FC236}">
                <a16:creationId xmlns:a16="http://schemas.microsoft.com/office/drawing/2014/main" id="{2EFD84E0-AE20-0CF6-E5D7-84BE21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F5ACCA-694B-6A46-8893-22124EB93F0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63</a:t>
            </a:fld>
            <a:endParaRPr lang="en-US" altLang="en-US" sz="14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FBD4C0F0-5C43-3BD8-6004-4966E9143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Delay Definitions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0836" name="Picture 3">
            <a:extLst>
              <a:ext uri="{FF2B5EF4-FFF2-40B4-BE49-F238E27FC236}">
                <a16:creationId xmlns:a16="http://schemas.microsoft.com/office/drawing/2014/main" id="{44F91584-018E-33AD-6072-B4E41E96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52600"/>
            <a:ext cx="6019800" cy="44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Date Placeholder 3">
            <a:extLst>
              <a:ext uri="{FF2B5EF4-FFF2-40B4-BE49-F238E27FC236}">
                <a16:creationId xmlns:a16="http://schemas.microsoft.com/office/drawing/2014/main" id="{CAABA441-3574-3AE8-6804-5D5E6CBFF8D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456C79-4211-D64F-8568-A605ECB31CA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22882" name="Slide Number Placeholder 5">
            <a:extLst>
              <a:ext uri="{FF2B5EF4-FFF2-40B4-BE49-F238E27FC236}">
                <a16:creationId xmlns:a16="http://schemas.microsoft.com/office/drawing/2014/main" id="{EA262531-44B7-F5E2-998B-0F9F6DC6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447D32-C8CB-1047-BAD3-0A2E9315517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64</a:t>
            </a:fld>
            <a:endParaRPr lang="en-US" altLang="en-US" sz="14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B191AA59-2A5E-236A-B807-0AC04B298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Important Reference Points</a:t>
            </a:r>
          </a:p>
        </p:txBody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C06390C-BF14-B1D0-FB25-D9F12B5934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Propagation delay  </a:t>
            </a:r>
            <a:r>
              <a:rPr lang="el-GR" altLang="en-US" sz="2800">
                <a:ea typeface="ＭＳ Ｐゴシック" panose="020B0600070205080204" pitchFamily="34" charset="-128"/>
              </a:rPr>
              <a:t>Τ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p</a:t>
            </a:r>
            <a:r>
              <a:rPr lang="en-US" altLang="en-US" sz="2800">
                <a:ea typeface="ＭＳ Ｐゴシック" panose="020B0600070205080204" pitchFamily="34" charset="-128"/>
              </a:rPr>
              <a:t> defined as 50% of final voltage value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p</a:t>
            </a:r>
            <a:r>
              <a:rPr lang="en-US" altLang="en-US" sz="2800">
                <a:ea typeface="ＭＳ Ｐゴシック" panose="020B0600070205080204" pitchFamily="34" charset="-128"/>
              </a:rPr>
              <a:t> is calculated as .38RC ( distributed) and .69RC ( Lumped)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Rise time 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r </a:t>
            </a:r>
            <a:r>
              <a:rPr lang="en-US" altLang="en-US" sz="2800">
                <a:ea typeface="ＭＳ Ｐゴシック" panose="020B0600070205080204" pitchFamily="34" charset="-128"/>
              </a:rPr>
              <a:t>is the time to reach 90% of the final voltage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Fall time T</a:t>
            </a:r>
            <a:r>
              <a:rPr lang="en-US" altLang="en-US" sz="2800" baseline="-25000">
                <a:ea typeface="ＭＳ Ｐゴシック" panose="020B0600070205080204" pitchFamily="34" charset="-128"/>
              </a:rPr>
              <a:t>f</a:t>
            </a:r>
            <a:r>
              <a:rPr lang="en-US" altLang="en-US" sz="2800">
                <a:ea typeface="ＭＳ Ｐゴシック" panose="020B0600070205080204" pitchFamily="34" charset="-128"/>
              </a:rPr>
              <a:t> is the time to reach 10% of the final voltage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( these results are from applying step response to lumped and distributed RC circuit)</a:t>
            </a:r>
            <a:endParaRPr lang="el-GR" altLang="en-US" sz="28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Number Placeholder 4">
            <a:extLst>
              <a:ext uri="{FF2B5EF4-FFF2-40B4-BE49-F238E27FC236}">
                <a16:creationId xmlns:a16="http://schemas.microsoft.com/office/drawing/2014/main" id="{14A8D289-78C0-2155-54CF-C2A226B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C91E1EB3-A205-074A-B024-1591504C2174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65</a:t>
            </a:fld>
            <a:endParaRPr lang="en-US" altLang="en-US" sz="1400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BA23A1D5-13BC-827A-1000-ECF606C8B3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Delay Estimation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F504D67D-C8FA-D917-7E54-35BFBF18BA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We would like to be able to easily estimate delay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Not as accurate as simulation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But easier to ask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What if?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step response usually looks like a 1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st</a:t>
            </a:r>
            <a:r>
              <a:rPr lang="en-US" altLang="en-US" sz="2400">
                <a:ea typeface="ＭＳ Ｐゴシック" panose="020B0600070205080204" pitchFamily="34" charset="-128"/>
              </a:rPr>
              <a:t> order RC response with a decaying exponential.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Use RC delay models to estimate delay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 = total capacitance on output node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Use </a:t>
            </a:r>
            <a:r>
              <a:rPr lang="en-US" altLang="en-US" sz="2400" i="1">
                <a:ea typeface="ＭＳ Ｐゴシック" panose="020B0600070205080204" pitchFamily="34" charset="-128"/>
              </a:rPr>
              <a:t>effective resistance</a:t>
            </a:r>
            <a:r>
              <a:rPr lang="en-US" altLang="en-US" sz="2400">
                <a:ea typeface="ＭＳ Ｐゴシック" panose="020B0600070205080204" pitchFamily="34" charset="-128"/>
              </a:rPr>
              <a:t> 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So that t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pd</a:t>
            </a:r>
            <a:r>
              <a:rPr lang="en-US" altLang="en-US" sz="2400">
                <a:ea typeface="ＭＳ Ｐゴシック" panose="020B0600070205080204" pitchFamily="34" charset="-128"/>
              </a:rPr>
              <a:t> = RC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Characterize transistors by finding their effective R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Depends on average current as gate switches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Date Placeholder 3">
            <a:extLst>
              <a:ext uri="{FF2B5EF4-FFF2-40B4-BE49-F238E27FC236}">
                <a16:creationId xmlns:a16="http://schemas.microsoft.com/office/drawing/2014/main" id="{C624DE2D-997B-CA78-4CFC-CD6BD458A7F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BEF84-0964-7D46-B58A-003FB49F881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26978" name="Slide Number Placeholder 5">
            <a:extLst>
              <a:ext uri="{FF2B5EF4-FFF2-40B4-BE49-F238E27FC236}">
                <a16:creationId xmlns:a16="http://schemas.microsoft.com/office/drawing/2014/main" id="{952A0EB9-BE4A-0B8C-9D8D-66D03FB0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D76498-41F9-AA41-BF3F-78FDFC18564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66</a:t>
            </a:fld>
            <a:endParaRPr lang="en-US" altLang="en-US" sz="14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A0DC5AF4-7929-169D-CCC3-18AA86506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Properties</a:t>
            </a:r>
          </a:p>
        </p:txBody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784F0046-5DC4-BCF3-255B-A4E49B4E0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logic levels at the output are not dependent on the relative sizes of the transistors, transistors can be minimum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There is always a path from power supply or Ground to output. Well designed inverter have low output impedance less noise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input resistance of the CMOS inverter is extremely high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Date Placeholder 2">
            <a:extLst>
              <a:ext uri="{FF2B5EF4-FFF2-40B4-BE49-F238E27FC236}">
                <a16:creationId xmlns:a16="http://schemas.microsoft.com/office/drawing/2014/main" id="{5F826C6C-C63D-B2E6-C70E-559EC6B4EB7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03F13E-08C2-EF48-AD20-75497C29806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29026" name="Slide Number Placeholder 4">
            <a:extLst>
              <a:ext uri="{FF2B5EF4-FFF2-40B4-BE49-F238E27FC236}">
                <a16:creationId xmlns:a16="http://schemas.microsoft.com/office/drawing/2014/main" id="{4428CA0B-0193-BB9A-C099-F6E6CEA2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F9D456-B707-0E43-A168-F41D87BB726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67</a:t>
            </a:fld>
            <a:endParaRPr lang="en-US" altLang="en-US" sz="14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5DA28BCD-D231-CF22-CB30-939893E9A8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400">
                <a:ea typeface="ＭＳ Ｐゴシック" panose="020B0600070205080204" pitchFamily="34" charset="-128"/>
              </a:rPr>
              <a:t>DC Operation: </a:t>
            </a:r>
            <a:br>
              <a:rPr lang="en-US" altLang="en-US" sz="3400">
                <a:ea typeface="ＭＳ Ｐゴシック" panose="020B0600070205080204" pitchFamily="34" charset="-128"/>
              </a:rPr>
            </a:br>
            <a:r>
              <a:rPr lang="en-US" altLang="en-US" sz="3400">
                <a:ea typeface="ＭＳ Ｐゴシック" panose="020B0600070205080204" pitchFamily="34" charset="-128"/>
              </a:rPr>
              <a:t>Voltage Transfer Characteristic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29028" name="Picture 3">
            <a:extLst>
              <a:ext uri="{FF2B5EF4-FFF2-40B4-BE49-F238E27FC236}">
                <a16:creationId xmlns:a16="http://schemas.microsoft.com/office/drawing/2014/main" id="{770A50AA-7E04-7223-6846-D5101AE1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629400" cy="470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Date Placeholder 2">
            <a:extLst>
              <a:ext uri="{FF2B5EF4-FFF2-40B4-BE49-F238E27FC236}">
                <a16:creationId xmlns:a16="http://schemas.microsoft.com/office/drawing/2014/main" id="{D1C5FA39-079E-41E2-E808-FE73763B245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1C82D8-8800-9240-8B2F-5FFF96BC917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31074" name="Slide Number Placeholder 4">
            <a:extLst>
              <a:ext uri="{FF2B5EF4-FFF2-40B4-BE49-F238E27FC236}">
                <a16:creationId xmlns:a16="http://schemas.microsoft.com/office/drawing/2014/main" id="{685FB6DA-3761-B59E-2A0A-30561E7A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906128C-BD4A-6441-B442-78D1CA8E760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68</a:t>
            </a:fld>
            <a:endParaRPr lang="en-US" altLang="en-US" sz="14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18D7E6BE-AEB0-8D9C-13A8-E1E1E3654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 VTC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31076" name="Picture 3">
            <a:extLst>
              <a:ext uri="{FF2B5EF4-FFF2-40B4-BE49-F238E27FC236}">
                <a16:creationId xmlns:a16="http://schemas.microsoft.com/office/drawing/2014/main" id="{D41B2BBD-5430-9891-565B-C000E1C6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143000"/>
            <a:ext cx="8924925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Date Placeholder 3">
            <a:extLst>
              <a:ext uri="{FF2B5EF4-FFF2-40B4-BE49-F238E27FC236}">
                <a16:creationId xmlns:a16="http://schemas.microsoft.com/office/drawing/2014/main" id="{34F8B6DB-E983-E5CB-A631-03C0502C98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080DBC-0328-1844-8425-2990B076DE2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33122" name="Slide Number Placeholder 5">
            <a:extLst>
              <a:ext uri="{FF2B5EF4-FFF2-40B4-BE49-F238E27FC236}">
                <a16:creationId xmlns:a16="http://schemas.microsoft.com/office/drawing/2014/main" id="{63C4CD14-C073-4476-3AB0-611AA865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55C64-C10C-764D-BD4F-730BDDA4575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69</a:t>
            </a:fld>
            <a:endParaRPr lang="en-US" altLang="en-US" sz="14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8D880A18-3BC2-FBC2-7D09-7011702336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CMOS Inverter  Region of Operation</a:t>
            </a:r>
          </a:p>
        </p:txBody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3D08C998-7B26-D874-F0FE-BC84C07722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0&lt;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, p-Linear, n-Off</a:t>
            </a:r>
            <a:endParaRPr lang="en-US" altLang="en-US" baseline="-2500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 baseline="-250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TH 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/2, p-linear,n-Sat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=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 , P-Sat, n- Sat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/2 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&lt;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-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, P-Sat, n-Linear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&gt; V</a:t>
            </a:r>
            <a:r>
              <a:rPr lang="en-US" altLang="en-US" baseline="-25000">
                <a:ea typeface="ＭＳ Ｐゴシック" panose="020B0600070205080204" pitchFamily="34" charset="-128"/>
              </a:rPr>
              <a:t>DD</a:t>
            </a:r>
            <a:r>
              <a:rPr lang="en-US" altLang="en-US">
                <a:ea typeface="ＭＳ Ｐゴシック" panose="020B0600070205080204" pitchFamily="34" charset="-128"/>
              </a:rPr>
              <a:t> – V</a:t>
            </a:r>
            <a:r>
              <a:rPr lang="en-US" altLang="en-US" baseline="-25000">
                <a:ea typeface="ＭＳ Ｐゴシック" panose="020B0600070205080204" pitchFamily="34" charset="-128"/>
              </a:rPr>
              <a:t>TH</a:t>
            </a:r>
            <a:r>
              <a:rPr lang="en-US" altLang="en-US">
                <a:ea typeface="ＭＳ Ｐゴシック" panose="020B0600070205080204" pitchFamily="34" charset="-128"/>
              </a:rPr>
              <a:t> , P-Off, n-Linear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Date Placeholder 2">
            <a:extLst>
              <a:ext uri="{FF2B5EF4-FFF2-40B4-BE49-F238E27FC236}">
                <a16:creationId xmlns:a16="http://schemas.microsoft.com/office/drawing/2014/main" id="{BB3362E7-DD89-EEFC-7287-B66770AF76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5263A2-1E89-5F44-836F-32760BEB160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0CA5CE2F-D696-413E-E174-1CA39DE6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49DF65-C843-CA4E-BBBD-0503262115F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36038991-48AB-9948-48D9-289E450B3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Wire Models</a:t>
            </a:r>
          </a:p>
        </p:txBody>
      </p:sp>
      <p:pic>
        <p:nvPicPr>
          <p:cNvPr id="28676" name="Picture 3">
            <a:extLst>
              <a:ext uri="{FF2B5EF4-FFF2-40B4-BE49-F238E27FC236}">
                <a16:creationId xmlns:a16="http://schemas.microsoft.com/office/drawing/2014/main" id="{C4AD19B1-5BBE-3A58-62F5-0037DB75A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858000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Text Box 4">
            <a:extLst>
              <a:ext uri="{FF2B5EF4-FFF2-40B4-BE49-F238E27FC236}">
                <a16:creationId xmlns:a16="http://schemas.microsoft.com/office/drawing/2014/main" id="{A037F100-A3C3-756A-FE23-312EF109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370513"/>
            <a:ext cx="25447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All-inclusive model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Resistor, Inductor, and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Capacitor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8678" name="Text Box 5">
            <a:extLst>
              <a:ext uri="{FF2B5EF4-FFF2-40B4-BE49-F238E27FC236}">
                <a16:creationId xmlns:a16="http://schemas.microsoft.com/office/drawing/2014/main" id="{21916165-A434-2D0C-7F61-985BF090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257800"/>
            <a:ext cx="194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B6"/>
                </a:solidFill>
                <a:latin typeface="Arial" panose="020B0604020202020204" pitchFamily="34" charset="0"/>
              </a:rPr>
              <a:t>Capacitance-only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Date Placeholder 1">
            <a:extLst>
              <a:ext uri="{FF2B5EF4-FFF2-40B4-BE49-F238E27FC236}">
                <a16:creationId xmlns:a16="http://schemas.microsoft.com/office/drawing/2014/main" id="{A7EB5940-CF11-9D63-F5F5-963CF3AC7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D44E72-3F88-F94F-801E-B758EF67E21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35170" name="Slide Number Placeholder 3">
            <a:extLst>
              <a:ext uri="{FF2B5EF4-FFF2-40B4-BE49-F238E27FC236}">
                <a16:creationId xmlns:a16="http://schemas.microsoft.com/office/drawing/2014/main" id="{B1326A33-3AD2-0E3F-D290-7B68C45E1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D2F1FE-630A-C84E-B18D-765D8CB6F1E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70</a:t>
            </a:fld>
            <a:endParaRPr lang="en-US" altLang="en-US" sz="1400"/>
          </a:p>
        </p:txBody>
      </p:sp>
      <p:pic>
        <p:nvPicPr>
          <p:cNvPr id="135171" name="Picture 4">
            <a:extLst>
              <a:ext uri="{FF2B5EF4-FFF2-40B4-BE49-F238E27FC236}">
                <a16:creationId xmlns:a16="http://schemas.microsoft.com/office/drawing/2014/main" id="{35BEE278-3099-BCF9-ACA5-C1BD8F0C6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9563"/>
            <a:ext cx="8763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Date Placeholder 1">
            <a:extLst>
              <a:ext uri="{FF2B5EF4-FFF2-40B4-BE49-F238E27FC236}">
                <a16:creationId xmlns:a16="http://schemas.microsoft.com/office/drawing/2014/main" id="{671F2719-B101-9195-7A23-CD5E6307CF5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30C32-3C91-9443-ACD5-9A65B2A70CF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37218" name="Slide Number Placeholder 3">
            <a:extLst>
              <a:ext uri="{FF2B5EF4-FFF2-40B4-BE49-F238E27FC236}">
                <a16:creationId xmlns:a16="http://schemas.microsoft.com/office/drawing/2014/main" id="{900D0313-453C-6FE6-CE6B-CA5A9BBF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16D0B9-56D0-784F-85EE-2E854B0CC7D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71</a:t>
            </a:fld>
            <a:endParaRPr lang="en-US" altLang="en-US" sz="1400"/>
          </a:p>
        </p:txBody>
      </p:sp>
      <p:pic>
        <p:nvPicPr>
          <p:cNvPr id="137219" name="Picture 4">
            <a:extLst>
              <a:ext uri="{FF2B5EF4-FFF2-40B4-BE49-F238E27FC236}">
                <a16:creationId xmlns:a16="http://schemas.microsoft.com/office/drawing/2014/main" id="{0CD0C6E0-EEF2-2EAB-AA91-69EB94F1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200" cy="577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Date Placeholder 2">
            <a:extLst>
              <a:ext uri="{FF2B5EF4-FFF2-40B4-BE49-F238E27FC236}">
                <a16:creationId xmlns:a16="http://schemas.microsoft.com/office/drawing/2014/main" id="{DA586097-01C3-505D-6905-F673600055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FC83D-C7AD-A748-8841-08C02C0B969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39266" name="Slide Number Placeholder 4">
            <a:extLst>
              <a:ext uri="{FF2B5EF4-FFF2-40B4-BE49-F238E27FC236}">
                <a16:creationId xmlns:a16="http://schemas.microsoft.com/office/drawing/2014/main" id="{04AD0B58-FF34-B438-9BFF-DB422F92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ACBDC1-04FA-4C4E-B0E6-A700AD65170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72</a:t>
            </a:fld>
            <a:endParaRPr lang="en-US" altLang="en-US" sz="14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8D343E31-C2ED-CF7D-AFD4-9BC48F8E9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 Load Characteristics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39268" name="Picture 3">
            <a:extLst>
              <a:ext uri="{FF2B5EF4-FFF2-40B4-BE49-F238E27FC236}">
                <a16:creationId xmlns:a16="http://schemas.microsoft.com/office/drawing/2014/main" id="{32EC91F8-A505-27AC-2616-689E53AD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1860550"/>
            <a:ext cx="7635875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Oval 4">
            <a:extLst>
              <a:ext uri="{FF2B5EF4-FFF2-40B4-BE49-F238E27FC236}">
                <a16:creationId xmlns:a16="http://schemas.microsoft.com/office/drawing/2014/main" id="{7A4452B3-0686-2EFF-A152-683800C4B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025" y="58007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7" name="Oval 5">
            <a:extLst>
              <a:ext uri="{FF2B5EF4-FFF2-40B4-BE49-F238E27FC236}">
                <a16:creationId xmlns:a16="http://schemas.microsoft.com/office/drawing/2014/main" id="{A1B8428E-F0C6-62B4-D67A-3F10EE434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825" y="552450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8" name="Oval 6">
            <a:extLst>
              <a:ext uri="{FF2B5EF4-FFF2-40B4-BE49-F238E27FC236}">
                <a16:creationId xmlns:a16="http://schemas.microsoft.com/office/drawing/2014/main" id="{1CF2C663-3048-808F-A993-81A1EC5E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006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599" name="Oval 7">
            <a:extLst>
              <a:ext uri="{FF2B5EF4-FFF2-40B4-BE49-F238E27FC236}">
                <a16:creationId xmlns:a16="http://schemas.microsoft.com/office/drawing/2014/main" id="{EA77427F-F581-78DF-8E18-7955CB069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98157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600" name="Oval 8">
            <a:extLst>
              <a:ext uri="{FF2B5EF4-FFF2-40B4-BE49-F238E27FC236}">
                <a16:creationId xmlns:a16="http://schemas.microsoft.com/office/drawing/2014/main" id="{C10BC429-1649-09A2-6761-542DAAD2E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5975" y="5534025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10601" name="Oval 9">
            <a:extLst>
              <a:ext uri="{FF2B5EF4-FFF2-40B4-BE49-F238E27FC236}">
                <a16:creationId xmlns:a16="http://schemas.microsoft.com/office/drawing/2014/main" id="{45EAFCA8-45BC-B7A0-DAFF-9DD175A33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150" y="5810250"/>
            <a:ext cx="161925" cy="1619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  <p:bldP spid="110597" grpId="0" animBg="1"/>
      <p:bldP spid="110598" grpId="0" animBg="1"/>
      <p:bldP spid="110599" grpId="0" animBg="1"/>
      <p:bldP spid="110600" grpId="0" animBg="1"/>
      <p:bldP spid="11060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Date Placeholder 3">
            <a:extLst>
              <a:ext uri="{FF2B5EF4-FFF2-40B4-BE49-F238E27FC236}">
                <a16:creationId xmlns:a16="http://schemas.microsoft.com/office/drawing/2014/main" id="{9352EC08-AE73-C9B3-E8C7-2C1238F54C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A2ABDB-AA01-2D45-93F7-086B212255E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41314" name="Slide Number Placeholder 5">
            <a:extLst>
              <a:ext uri="{FF2B5EF4-FFF2-40B4-BE49-F238E27FC236}">
                <a16:creationId xmlns:a16="http://schemas.microsoft.com/office/drawing/2014/main" id="{F1420C9A-954B-1C7F-02FE-EF43A6ACB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C1660D-F577-3240-B8F8-956CA78C0E4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73</a:t>
            </a:fld>
            <a:endParaRPr lang="en-US" altLang="en-US" sz="14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B70575C0-C13D-0E45-9DD4-4A3BEE4722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0400" y="290513"/>
            <a:ext cx="7772400" cy="715962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CMOS Inverter: Transient Response</a:t>
            </a: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141316" name="Group 3">
            <a:extLst>
              <a:ext uri="{FF2B5EF4-FFF2-40B4-BE49-F238E27FC236}">
                <a16:creationId xmlns:a16="http://schemas.microsoft.com/office/drawing/2014/main" id="{A36500B5-7C50-827A-91AA-8009A4A845A5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1862138"/>
            <a:ext cx="2667000" cy="1470025"/>
            <a:chOff x="3936" y="1090"/>
            <a:chExt cx="1680" cy="926"/>
          </a:xfrm>
        </p:grpSpPr>
        <p:sp>
          <p:nvSpPr>
            <p:cNvPr id="141412" name="Rectangle 4">
              <a:extLst>
                <a:ext uri="{FF2B5EF4-FFF2-40B4-BE49-F238E27FC236}">
                  <a16:creationId xmlns:a16="http://schemas.microsoft.com/office/drawing/2014/main" id="{8429892C-49D0-25C8-5E69-E1BCC621E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090"/>
              <a:ext cx="1680" cy="926"/>
            </a:xfrm>
            <a:prstGeom prst="rect">
              <a:avLst/>
            </a:prstGeom>
            <a:gradFill rotWithShape="1">
              <a:gsLst>
                <a:gs pos="0">
                  <a:srgbClr val="7B84C6"/>
                </a:gs>
                <a:gs pos="100000">
                  <a:srgbClr val="393D5C"/>
                </a:gs>
              </a:gsLst>
              <a:lin ang="5400000" scaled="1"/>
            </a:gra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i="1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3" name="Rectangle 5">
              <a:extLst>
                <a:ext uri="{FF2B5EF4-FFF2-40B4-BE49-F238E27FC236}">
                  <a16:creationId xmlns:a16="http://schemas.microsoft.com/office/drawing/2014/main" id="{191F58B7-4A62-A75B-723B-D6BA5A21D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8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t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4" name="Rectangle 6">
              <a:extLst>
                <a:ext uri="{FF2B5EF4-FFF2-40B4-BE49-F238E27FC236}">
                  <a16:creationId xmlns:a16="http://schemas.microsoft.com/office/drawing/2014/main" id="{B1FC6B42-9254-FE86-FE6C-2332A6B7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7" y="1403"/>
              <a:ext cx="2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pHL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5" name="Rectangle 7">
              <a:extLst>
                <a:ext uri="{FF2B5EF4-FFF2-40B4-BE49-F238E27FC236}">
                  <a16:creationId xmlns:a16="http://schemas.microsoft.com/office/drawing/2014/main" id="{A627E56C-E5F9-E0FA-900E-CB153B191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1" y="1322"/>
              <a:ext cx="44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 = f(R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6" name="Rectangle 8">
              <a:extLst>
                <a:ext uri="{FF2B5EF4-FFF2-40B4-BE49-F238E27FC236}">
                  <a16:creationId xmlns:a16="http://schemas.microsoft.com/office/drawing/2014/main" id="{82FC704E-1A5B-16A9-5F0A-281EFBE4A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1" y="1403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on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7" name="Rectangle 9">
              <a:extLst>
                <a:ext uri="{FF2B5EF4-FFF2-40B4-BE49-F238E27FC236}">
                  <a16:creationId xmlns:a16="http://schemas.microsoft.com/office/drawing/2014/main" id="{EC5FAB64-963F-55EA-248D-549E53D57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1322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.C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8" name="Rectangle 10">
              <a:extLst>
                <a:ext uri="{FF2B5EF4-FFF2-40B4-BE49-F238E27FC236}">
                  <a16:creationId xmlns:a16="http://schemas.microsoft.com/office/drawing/2014/main" id="{FEEE1726-B8DF-01A3-6FE8-B6273D2F3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" y="1403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19" name="Rectangle 11">
              <a:extLst>
                <a:ext uri="{FF2B5EF4-FFF2-40B4-BE49-F238E27FC236}">
                  <a16:creationId xmlns:a16="http://schemas.microsoft.com/office/drawing/2014/main" id="{73C7D0E7-6270-1ED8-E963-016450B37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7" y="1322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)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0" name="Rectangle 12">
              <a:extLst>
                <a:ext uri="{FF2B5EF4-FFF2-40B4-BE49-F238E27FC236}">
                  <a16:creationId xmlns:a16="http://schemas.microsoft.com/office/drawing/2014/main" id="{A1F936DC-963D-22C6-08DB-577FDB35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" y="1618"/>
              <a:ext cx="67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= 0.69 R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1" name="Rectangle 13">
              <a:extLst>
                <a:ext uri="{FF2B5EF4-FFF2-40B4-BE49-F238E27FC236}">
                  <a16:creationId xmlns:a16="http://schemas.microsoft.com/office/drawing/2014/main" id="{2BB03ACB-F771-8B9E-4BD3-AF08BA964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1699"/>
              <a:ext cx="1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on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2" name="Rectangle 14">
              <a:extLst>
                <a:ext uri="{FF2B5EF4-FFF2-40B4-BE49-F238E27FC236}">
                  <a16:creationId xmlns:a16="http://schemas.microsoft.com/office/drawing/2014/main" id="{B1E7E2CC-85AD-3772-6193-34E896793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4" y="1618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200" b="1">
                  <a:solidFill>
                    <a:schemeClr val="bg1"/>
                  </a:solidFill>
                  <a:latin typeface="Arial" panose="020B0604020202020204" pitchFamily="34" charset="0"/>
                </a:rPr>
                <a:t>C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1423" name="Rectangle 15">
              <a:extLst>
                <a:ext uri="{FF2B5EF4-FFF2-40B4-BE49-F238E27FC236}">
                  <a16:creationId xmlns:a16="http://schemas.microsoft.com/office/drawing/2014/main" id="{8784083F-80A9-9B01-88D8-E60D98F53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" y="1699"/>
              <a:ext cx="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chemeClr val="bg1"/>
                  </a:solidFill>
                  <a:latin typeface="Arial" panose="020B0604020202020204" pitchFamily="34" charset="0"/>
                </a:rPr>
                <a:t>L</a:t>
              </a:r>
              <a:endParaRPr lang="en-US" altLang="en-US" sz="18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41317" name="Rectangle 16">
            <a:extLst>
              <a:ext uri="{FF2B5EF4-FFF2-40B4-BE49-F238E27FC236}">
                <a16:creationId xmlns:a16="http://schemas.microsoft.com/office/drawing/2014/main" id="{5F583677-F95A-038E-F4B9-CAF24FE2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3797300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8" name="Rectangle 17">
            <a:extLst>
              <a:ext uri="{FF2B5EF4-FFF2-40B4-BE49-F238E27FC236}">
                <a16:creationId xmlns:a16="http://schemas.microsoft.com/office/drawing/2014/main" id="{546F003F-5C5A-B22C-7576-F6085D707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2025" y="553243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19" name="Rectangle 18">
            <a:extLst>
              <a:ext uri="{FF2B5EF4-FFF2-40B4-BE49-F238E27FC236}">
                <a16:creationId xmlns:a16="http://schemas.microsoft.com/office/drawing/2014/main" id="{D3DEF3A5-D536-4319-EB33-DA5437BA5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5" y="5532438"/>
            <a:ext cx="1588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0" name="Rectangle 19">
            <a:extLst>
              <a:ext uri="{FF2B5EF4-FFF2-40B4-BE49-F238E27FC236}">
                <a16:creationId xmlns:a16="http://schemas.microsoft.com/office/drawing/2014/main" id="{C8D61F0D-3232-A5F8-F552-97A06744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1" name="Rectangle 20">
            <a:extLst>
              <a:ext uri="{FF2B5EF4-FFF2-40B4-BE49-F238E27FC236}">
                <a16:creationId xmlns:a16="http://schemas.microsoft.com/office/drawing/2014/main" id="{69674CBA-77B0-BF40-11FF-B0D07F38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2" name="Rectangle 21">
            <a:extLst>
              <a:ext uri="{FF2B5EF4-FFF2-40B4-BE49-F238E27FC236}">
                <a16:creationId xmlns:a16="http://schemas.microsoft.com/office/drawing/2014/main" id="{E169B34F-3C7F-449B-552B-73DB57FE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881688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3" name="Rectangle 22">
            <a:extLst>
              <a:ext uri="{FF2B5EF4-FFF2-40B4-BE49-F238E27FC236}">
                <a16:creationId xmlns:a16="http://schemas.microsoft.com/office/drawing/2014/main" id="{08114008-F406-3F49-9B8B-BF529FBCD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18125"/>
            <a:ext cx="11113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4" name="Rectangle 23">
            <a:extLst>
              <a:ext uri="{FF2B5EF4-FFF2-40B4-BE49-F238E27FC236}">
                <a16:creationId xmlns:a16="http://schemas.microsoft.com/office/drawing/2014/main" id="{44D6CAD2-28D4-7B09-F98C-DF98F07DF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07013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5" name="Rectangle 24">
            <a:extLst>
              <a:ext uri="{FF2B5EF4-FFF2-40B4-BE49-F238E27FC236}">
                <a16:creationId xmlns:a16="http://schemas.microsoft.com/office/drawing/2014/main" id="{ACA67062-D5A3-8B39-12C0-5F53FE32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52022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6" name="Rectangle 25">
            <a:extLst>
              <a:ext uri="{FF2B5EF4-FFF2-40B4-BE49-F238E27FC236}">
                <a16:creationId xmlns:a16="http://schemas.microsoft.com/office/drawing/2014/main" id="{2EAF3CFD-C3EF-266D-37E8-A5CB863B3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2022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7" name="Rectangle 26">
            <a:extLst>
              <a:ext uri="{FF2B5EF4-FFF2-40B4-BE49-F238E27FC236}">
                <a16:creationId xmlns:a16="http://schemas.microsoft.com/office/drawing/2014/main" id="{CDDB50B4-7548-3B32-D52B-023E316F2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5510213"/>
            <a:ext cx="11113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8" name="Rectangle 27">
            <a:extLst>
              <a:ext uri="{FF2B5EF4-FFF2-40B4-BE49-F238E27FC236}">
                <a16:creationId xmlns:a16="http://schemas.microsoft.com/office/drawing/2014/main" id="{3FFA20F7-9F6A-74F4-E1E8-6BC6FC6BF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4863" y="3562350"/>
            <a:ext cx="11112" cy="1588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29" name="Rectangle 28">
            <a:extLst>
              <a:ext uri="{FF2B5EF4-FFF2-40B4-BE49-F238E27FC236}">
                <a16:creationId xmlns:a16="http://schemas.microsoft.com/office/drawing/2014/main" id="{FF86446A-1B42-5100-2161-4E669461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3230563"/>
            <a:ext cx="12700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0" name="Rectangle 29">
            <a:extLst>
              <a:ext uri="{FF2B5EF4-FFF2-40B4-BE49-F238E27FC236}">
                <a16:creationId xmlns:a16="http://schemas.microsoft.com/office/drawing/2014/main" id="{9E2DAE20-BFBB-B4A7-5B35-0FB303634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1" name="Rectangle 30">
            <a:extLst>
              <a:ext uri="{FF2B5EF4-FFF2-40B4-BE49-F238E27FC236}">
                <a16:creationId xmlns:a16="http://schemas.microsoft.com/office/drawing/2014/main" id="{56142AFB-FDA5-8CEF-F7CD-BDF169A6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2" name="Rectangle 31">
            <a:extLst>
              <a:ext uri="{FF2B5EF4-FFF2-40B4-BE49-F238E27FC236}">
                <a16:creationId xmlns:a16="http://schemas.microsoft.com/office/drawing/2014/main" id="{C6CA51D3-5E32-340A-7E08-162352EA0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5354638"/>
            <a:ext cx="11112" cy="1587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3" name="Rectangle 32">
            <a:extLst>
              <a:ext uri="{FF2B5EF4-FFF2-40B4-BE49-F238E27FC236}">
                <a16:creationId xmlns:a16="http://schemas.microsoft.com/office/drawing/2014/main" id="{2DB98289-DDF2-90F0-1E07-7AF99A8A1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354638"/>
            <a:ext cx="1588" cy="11112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4" name="Rectangle 33">
            <a:extLst>
              <a:ext uri="{FF2B5EF4-FFF2-40B4-BE49-F238E27FC236}">
                <a16:creationId xmlns:a16="http://schemas.microsoft.com/office/drawing/2014/main" id="{302A03B7-A3C6-84B9-5D98-7DA7545ED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5029200"/>
            <a:ext cx="1587" cy="11113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35" name="Line 34">
            <a:extLst>
              <a:ext uri="{FF2B5EF4-FFF2-40B4-BE49-F238E27FC236}">
                <a16:creationId xmlns:a16="http://schemas.microsoft.com/office/drawing/2014/main" id="{22F21E3F-759A-3A26-0663-16614BC6F9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4673600"/>
            <a:ext cx="1587" cy="4333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6" name="Line 35">
            <a:extLst>
              <a:ext uri="{FF2B5EF4-FFF2-40B4-BE49-F238E27FC236}">
                <a16:creationId xmlns:a16="http://schemas.microsoft.com/office/drawing/2014/main" id="{3FE29E2B-14A9-EAC9-827B-6D2940EA8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3514725"/>
            <a:ext cx="1588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7" name="Line 36">
            <a:extLst>
              <a:ext uri="{FF2B5EF4-FFF2-40B4-BE49-F238E27FC236}">
                <a16:creationId xmlns:a16="http://schemas.microsoft.com/office/drawing/2014/main" id="{F7A938A8-8D8D-201C-2BC1-7BF26D2ACC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8225" y="4116388"/>
            <a:ext cx="1588" cy="481012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8" name="Line 37">
            <a:extLst>
              <a:ext uri="{FF2B5EF4-FFF2-40B4-BE49-F238E27FC236}">
                <a16:creationId xmlns:a16="http://schemas.microsoft.com/office/drawing/2014/main" id="{D1708029-1AAC-C9DB-8EF2-58B00059D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2776538"/>
            <a:ext cx="1587" cy="7381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39" name="Line 38">
            <a:extLst>
              <a:ext uri="{FF2B5EF4-FFF2-40B4-BE49-F238E27FC236}">
                <a16:creationId xmlns:a16="http://schemas.microsoft.com/office/drawing/2014/main" id="{8F888C2F-0FFE-6111-6590-A6A036373A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1876425"/>
            <a:ext cx="1587" cy="3508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0" name="Line 39">
            <a:extLst>
              <a:ext uri="{FF2B5EF4-FFF2-40B4-BE49-F238E27FC236}">
                <a16:creationId xmlns:a16="http://schemas.microsoft.com/office/drawing/2014/main" id="{708BE796-0862-EBE7-F7A5-4778BD2A9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1425" y="1876425"/>
            <a:ext cx="73977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1" name="Line 40">
            <a:extLst>
              <a:ext uri="{FF2B5EF4-FFF2-40B4-BE49-F238E27FC236}">
                <a16:creationId xmlns:a16="http://schemas.microsoft.com/office/drawing/2014/main" id="{2FD09E52-C89E-1FCE-6486-7097B6061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9438" y="1908175"/>
            <a:ext cx="746125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2" name="Line 41">
            <a:extLst>
              <a:ext uri="{FF2B5EF4-FFF2-40B4-BE49-F238E27FC236}">
                <a16:creationId xmlns:a16="http://schemas.microsoft.com/office/drawing/2014/main" id="{6076EB8B-7775-FE4B-B246-654582A7B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4488" y="3514725"/>
            <a:ext cx="1098550" cy="158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3" name="Oval 42">
            <a:extLst>
              <a:ext uri="{FF2B5EF4-FFF2-40B4-BE49-F238E27FC236}">
                <a16:creationId xmlns:a16="http://schemas.microsoft.com/office/drawing/2014/main" id="{B2A9A5A0-DFDE-7003-5CE6-5376EA2C9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038" y="3468688"/>
            <a:ext cx="90487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44" name="Oval 43">
            <a:extLst>
              <a:ext uri="{FF2B5EF4-FFF2-40B4-BE49-F238E27FC236}">
                <a16:creationId xmlns:a16="http://schemas.microsoft.com/office/drawing/2014/main" id="{8864DE74-4D02-004A-9303-B2134E3B1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2188" y="3468688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45" name="Freeform 44">
            <a:extLst>
              <a:ext uri="{FF2B5EF4-FFF2-40B4-BE49-F238E27FC236}">
                <a16:creationId xmlns:a16="http://schemas.microsoft.com/office/drawing/2014/main" id="{5435EB3F-9F29-CF51-7A1A-80ACE9CE3C16}"/>
              </a:ext>
            </a:extLst>
          </p:cNvPr>
          <p:cNvSpPr>
            <a:spLocks/>
          </p:cNvSpPr>
          <p:nvPr/>
        </p:nvSpPr>
        <p:spPr bwMode="auto">
          <a:xfrm>
            <a:off x="1524000" y="2227263"/>
            <a:ext cx="182563" cy="549275"/>
          </a:xfrm>
          <a:custGeom>
            <a:avLst/>
            <a:gdLst>
              <a:gd name="T0" fmla="*/ 2147483646 w 115"/>
              <a:gd name="T1" fmla="*/ 2147483646 h 346"/>
              <a:gd name="T2" fmla="*/ 0 w 115"/>
              <a:gd name="T3" fmla="*/ 2147483646 h 346"/>
              <a:gd name="T4" fmla="*/ 2147483646 w 115"/>
              <a:gd name="T5" fmla="*/ 2147483646 h 346"/>
              <a:gd name="T6" fmla="*/ 0 w 115"/>
              <a:gd name="T7" fmla="*/ 2147483646 h 346"/>
              <a:gd name="T8" fmla="*/ 2147483646 w 115"/>
              <a:gd name="T9" fmla="*/ 2147483646 h 346"/>
              <a:gd name="T10" fmla="*/ 0 w 115"/>
              <a:gd name="T11" fmla="*/ 2147483646 h 346"/>
              <a:gd name="T12" fmla="*/ 2147483646 w 115"/>
              <a:gd name="T13" fmla="*/ 2147483646 h 346"/>
              <a:gd name="T14" fmla="*/ 2147483646 w 115"/>
              <a:gd name="T15" fmla="*/ 0 h 3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6"/>
              <a:gd name="T26" fmla="*/ 115 w 115"/>
              <a:gd name="T27" fmla="*/ 346 h 34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6">
                <a:moveTo>
                  <a:pt x="57" y="346"/>
                </a:moveTo>
                <a:lnTo>
                  <a:pt x="0" y="317"/>
                </a:lnTo>
                <a:lnTo>
                  <a:pt x="115" y="259"/>
                </a:lnTo>
                <a:lnTo>
                  <a:pt x="0" y="202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7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6" name="Line 45">
            <a:extLst>
              <a:ext uri="{FF2B5EF4-FFF2-40B4-BE49-F238E27FC236}">
                <a16:creationId xmlns:a16="http://schemas.microsoft.com/office/drawing/2014/main" id="{FD42A10B-0D5D-BD1B-45EF-A9D76062D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794250"/>
            <a:ext cx="1588" cy="312738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7" name="Line 46">
            <a:extLst>
              <a:ext uri="{FF2B5EF4-FFF2-40B4-BE49-F238E27FC236}">
                <a16:creationId xmlns:a16="http://schemas.microsoft.com/office/drawing/2014/main" id="{EF948BF8-60B8-44B3-EBFD-F5B61C31F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484563"/>
            <a:ext cx="1588" cy="7620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8" name="Freeform 47">
            <a:extLst>
              <a:ext uri="{FF2B5EF4-FFF2-40B4-BE49-F238E27FC236}">
                <a16:creationId xmlns:a16="http://schemas.microsoft.com/office/drawing/2014/main" id="{370E0363-88FA-D390-016D-9517712FC9B8}"/>
              </a:ext>
            </a:extLst>
          </p:cNvPr>
          <p:cNvSpPr>
            <a:spLocks/>
          </p:cNvSpPr>
          <p:nvPr/>
        </p:nvSpPr>
        <p:spPr bwMode="auto">
          <a:xfrm>
            <a:off x="4670425" y="4246563"/>
            <a:ext cx="182563" cy="547687"/>
          </a:xfrm>
          <a:custGeom>
            <a:avLst/>
            <a:gdLst>
              <a:gd name="T0" fmla="*/ 2147483646 w 115"/>
              <a:gd name="T1" fmla="*/ 2147483646 h 345"/>
              <a:gd name="T2" fmla="*/ 0 w 115"/>
              <a:gd name="T3" fmla="*/ 2147483646 h 345"/>
              <a:gd name="T4" fmla="*/ 2147483646 w 115"/>
              <a:gd name="T5" fmla="*/ 2147483646 h 345"/>
              <a:gd name="T6" fmla="*/ 0 w 115"/>
              <a:gd name="T7" fmla="*/ 2147483646 h 345"/>
              <a:gd name="T8" fmla="*/ 2147483646 w 115"/>
              <a:gd name="T9" fmla="*/ 2147483646 h 345"/>
              <a:gd name="T10" fmla="*/ 0 w 115"/>
              <a:gd name="T11" fmla="*/ 2147483646 h 345"/>
              <a:gd name="T12" fmla="*/ 2147483646 w 115"/>
              <a:gd name="T13" fmla="*/ 2147483646 h 345"/>
              <a:gd name="T14" fmla="*/ 2147483646 w 115"/>
              <a:gd name="T15" fmla="*/ 0 h 3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5"/>
              <a:gd name="T25" fmla="*/ 0 h 345"/>
              <a:gd name="T26" fmla="*/ 115 w 115"/>
              <a:gd name="T27" fmla="*/ 345 h 3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5" h="345">
                <a:moveTo>
                  <a:pt x="58" y="345"/>
                </a:moveTo>
                <a:lnTo>
                  <a:pt x="0" y="317"/>
                </a:lnTo>
                <a:lnTo>
                  <a:pt x="115" y="259"/>
                </a:lnTo>
                <a:lnTo>
                  <a:pt x="0" y="201"/>
                </a:lnTo>
                <a:lnTo>
                  <a:pt x="115" y="144"/>
                </a:lnTo>
                <a:lnTo>
                  <a:pt x="0" y="86"/>
                </a:lnTo>
                <a:lnTo>
                  <a:pt x="115" y="29"/>
                </a:lnTo>
                <a:lnTo>
                  <a:pt x="58" y="0"/>
                </a:lnTo>
              </a:path>
            </a:pathLst>
          </a:cu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49" name="Line 48">
            <a:extLst>
              <a:ext uri="{FF2B5EF4-FFF2-40B4-BE49-F238E27FC236}">
                <a16:creationId xmlns:a16="http://schemas.microsoft.com/office/drawing/2014/main" id="{8BB305A3-9EFF-CC64-27A6-D5B03C17DE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9863" y="5106988"/>
            <a:ext cx="34290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0" name="Line 49">
            <a:extLst>
              <a:ext uri="{FF2B5EF4-FFF2-40B4-BE49-F238E27FC236}">
                <a16:creationId xmlns:a16="http://schemas.microsoft.com/office/drawing/2014/main" id="{B55FC800-5CB6-ABE1-83D5-0D95AC2FC6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8" y="5183188"/>
            <a:ext cx="2222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1" name="Line 50">
            <a:extLst>
              <a:ext uri="{FF2B5EF4-FFF2-40B4-BE49-F238E27FC236}">
                <a16:creationId xmlns:a16="http://schemas.microsoft.com/office/drawing/2014/main" id="{38CE24E8-A2A8-8071-F2CA-294E86813A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62100" y="5251450"/>
            <a:ext cx="984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2" name="Line 51">
            <a:extLst>
              <a:ext uri="{FF2B5EF4-FFF2-40B4-BE49-F238E27FC236}">
                <a16:creationId xmlns:a16="http://schemas.microsoft.com/office/drawing/2014/main" id="{56AC083C-79B2-9452-2CD4-F3E3B4AB84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6288" y="5106988"/>
            <a:ext cx="350837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3" name="Line 52">
            <a:extLst>
              <a:ext uri="{FF2B5EF4-FFF2-40B4-BE49-F238E27FC236}">
                <a16:creationId xmlns:a16="http://schemas.microsoft.com/office/drawing/2014/main" id="{59D97E37-EA85-FA44-01C8-1869F5D201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5183188"/>
            <a:ext cx="220663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4" name="Line 53">
            <a:extLst>
              <a:ext uri="{FF2B5EF4-FFF2-40B4-BE49-F238E27FC236}">
                <a16:creationId xmlns:a16="http://schemas.microsoft.com/office/drawing/2014/main" id="{E5232870-B10A-14A1-BC4C-0EAA5E4B92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08525" y="5251450"/>
            <a:ext cx="106363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5" name="Line 54">
            <a:extLst>
              <a:ext uri="{FF2B5EF4-FFF2-40B4-BE49-F238E27FC236}">
                <a16:creationId xmlns:a16="http://schemas.microsoft.com/office/drawing/2014/main" id="{B102EB08-2987-B855-3945-478DE0B278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1538" y="4597400"/>
            <a:ext cx="34290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6" name="Line 55">
            <a:extLst>
              <a:ext uri="{FF2B5EF4-FFF2-40B4-BE49-F238E27FC236}">
                <a16:creationId xmlns:a16="http://schemas.microsoft.com/office/drawing/2014/main" id="{A1A5F0A6-255A-19BD-50F4-4F89A84EED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1863" y="4665663"/>
            <a:ext cx="2206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7" name="Line 56">
            <a:extLst>
              <a:ext uri="{FF2B5EF4-FFF2-40B4-BE49-F238E27FC236}">
                <a16:creationId xmlns:a16="http://schemas.microsoft.com/office/drawing/2014/main" id="{783E04F7-9362-6D66-8609-8C8CB85EA4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2188" y="4741863"/>
            <a:ext cx="10001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8" name="Line 57">
            <a:extLst>
              <a:ext uri="{FF2B5EF4-FFF2-40B4-BE49-F238E27FC236}">
                <a16:creationId xmlns:a16="http://schemas.microsoft.com/office/drawing/2014/main" id="{B637ACB0-0713-3A25-F6D4-6E1D37843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010025"/>
            <a:ext cx="2968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59" name="Line 58">
            <a:extLst>
              <a:ext uri="{FF2B5EF4-FFF2-40B4-BE49-F238E27FC236}">
                <a16:creationId xmlns:a16="http://schemas.microsoft.com/office/drawing/2014/main" id="{663F4F1C-DC07-2272-EBD2-52622BA9A4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3763" y="4116388"/>
            <a:ext cx="296862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0" name="Oval 59">
            <a:extLst>
              <a:ext uri="{FF2B5EF4-FFF2-40B4-BE49-F238E27FC236}">
                <a16:creationId xmlns:a16="http://schemas.microsoft.com/office/drawing/2014/main" id="{B7DA1EDE-8622-FEB4-2269-A9683BC6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4565650"/>
            <a:ext cx="106363" cy="107950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1" name="Oval 60">
            <a:extLst>
              <a:ext uri="{FF2B5EF4-FFF2-40B4-BE49-F238E27FC236}">
                <a16:creationId xmlns:a16="http://schemas.microsoft.com/office/drawing/2014/main" id="{B16CF0D2-3B98-A73C-FA71-DD5B1B8A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3462338"/>
            <a:ext cx="106362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2" name="Line 61">
            <a:extLst>
              <a:ext uri="{FF2B5EF4-FFF2-40B4-BE49-F238E27FC236}">
                <a16:creationId xmlns:a16="http://schemas.microsoft.com/office/drawing/2014/main" id="{52280954-9A3D-8E6A-FBCE-F4DA53F7C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3636963"/>
            <a:ext cx="1587" cy="495300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3" name="Line 62">
            <a:extLst>
              <a:ext uri="{FF2B5EF4-FFF2-40B4-BE49-F238E27FC236}">
                <a16:creationId xmlns:a16="http://schemas.microsoft.com/office/drawing/2014/main" id="{52BFA0CE-B383-C00E-A741-529807F367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4263" y="4238625"/>
            <a:ext cx="1587" cy="479425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4" name="Line 63">
            <a:extLst>
              <a:ext uri="{FF2B5EF4-FFF2-40B4-BE49-F238E27FC236}">
                <a16:creationId xmlns:a16="http://schemas.microsoft.com/office/drawing/2014/main" id="{1FBA88E9-4E52-B095-78A6-9CF53946F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636963"/>
            <a:ext cx="1698625" cy="1587"/>
          </a:xfrm>
          <a:prstGeom prst="lin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5" name="Oval 64">
            <a:extLst>
              <a:ext uri="{FF2B5EF4-FFF2-40B4-BE49-F238E27FC236}">
                <a16:creationId xmlns:a16="http://schemas.microsoft.com/office/drawing/2014/main" id="{D1A63A65-26FF-878B-FE3D-FD0C3350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6" name="Oval 65">
            <a:extLst>
              <a:ext uri="{FF2B5EF4-FFF2-40B4-BE49-F238E27FC236}">
                <a16:creationId xmlns:a16="http://schemas.microsoft.com/office/drawing/2014/main" id="{71F8716C-E4BD-5EE5-E9B7-2563ECD47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225" y="3590925"/>
            <a:ext cx="92075" cy="92075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67" name="Line 66">
            <a:extLst>
              <a:ext uri="{FF2B5EF4-FFF2-40B4-BE49-F238E27FC236}">
                <a16:creationId xmlns:a16="http://schemas.microsoft.com/office/drawing/2014/main" id="{114C29F1-8FF8-D838-9740-2A83ED2768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638" y="4718050"/>
            <a:ext cx="349250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8" name="Line 67">
            <a:extLst>
              <a:ext uri="{FF2B5EF4-FFF2-40B4-BE49-F238E27FC236}">
                <a16:creationId xmlns:a16="http://schemas.microsoft.com/office/drawing/2014/main" id="{0972FB07-71F4-CCE6-3497-1BAD26F761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9963" y="4787900"/>
            <a:ext cx="220662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69" name="Line 68">
            <a:extLst>
              <a:ext uri="{FF2B5EF4-FFF2-40B4-BE49-F238E27FC236}">
                <a16:creationId xmlns:a16="http://schemas.microsoft.com/office/drawing/2014/main" id="{B56394BC-FD36-F549-F64A-98B7F360C1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0288" y="4862513"/>
            <a:ext cx="107950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0" name="Line 69">
            <a:extLst>
              <a:ext uri="{FF2B5EF4-FFF2-40B4-BE49-F238E27FC236}">
                <a16:creationId xmlns:a16="http://schemas.microsoft.com/office/drawing/2014/main" id="{06FC220F-5E19-37B5-E600-E19E3AF72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132263"/>
            <a:ext cx="288925" cy="1587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1" name="Line 70">
            <a:extLst>
              <a:ext uri="{FF2B5EF4-FFF2-40B4-BE49-F238E27FC236}">
                <a16:creationId xmlns:a16="http://schemas.microsoft.com/office/drawing/2014/main" id="{4FD1D364-5F53-3C69-D6B7-BEDFBDDB9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38625"/>
            <a:ext cx="288925" cy="1588"/>
          </a:xfrm>
          <a:prstGeom prst="line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2" name="Oval 71">
            <a:extLst>
              <a:ext uri="{FF2B5EF4-FFF2-40B4-BE49-F238E27FC236}">
                <a16:creationId xmlns:a16="http://schemas.microsoft.com/office/drawing/2014/main" id="{4EAF9379-17D7-73B1-18EB-5EC59DB54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3582988"/>
            <a:ext cx="106363" cy="106362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73" name="Oval 72">
            <a:extLst>
              <a:ext uri="{FF2B5EF4-FFF2-40B4-BE49-F238E27FC236}">
                <a16:creationId xmlns:a16="http://schemas.microsoft.com/office/drawing/2014/main" id="{EA03861F-8416-602B-D9A3-DA4F33EE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3378200"/>
            <a:ext cx="106363" cy="106363"/>
          </a:xfrm>
          <a:prstGeom prst="ellipse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41374" name="Freeform 73">
            <a:extLst>
              <a:ext uri="{FF2B5EF4-FFF2-40B4-BE49-F238E27FC236}">
                <a16:creationId xmlns:a16="http://schemas.microsoft.com/office/drawing/2014/main" id="{B3B102FB-16C6-CDA1-FEEE-908F071ECBF2}"/>
              </a:ext>
            </a:extLst>
          </p:cNvPr>
          <p:cNvSpPr>
            <a:spLocks/>
          </p:cNvSpPr>
          <p:nvPr/>
        </p:nvSpPr>
        <p:spPr bwMode="auto">
          <a:xfrm>
            <a:off x="1371600" y="4276725"/>
            <a:ext cx="204788" cy="122238"/>
          </a:xfrm>
          <a:custGeom>
            <a:avLst/>
            <a:gdLst>
              <a:gd name="T0" fmla="*/ 2147483646 w 27"/>
              <a:gd name="T1" fmla="*/ 0 h 16"/>
              <a:gd name="T2" fmla="*/ 0 w 27"/>
              <a:gd name="T3" fmla="*/ 214748364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5" name="Freeform 74">
            <a:extLst>
              <a:ext uri="{FF2B5EF4-FFF2-40B4-BE49-F238E27FC236}">
                <a16:creationId xmlns:a16="http://schemas.microsoft.com/office/drawing/2014/main" id="{C2BF2490-C666-53C2-6618-B2E2B0B5CCFC}"/>
              </a:ext>
            </a:extLst>
          </p:cNvPr>
          <p:cNvSpPr>
            <a:spLocks/>
          </p:cNvSpPr>
          <p:nvPr/>
        </p:nvSpPr>
        <p:spPr bwMode="auto">
          <a:xfrm>
            <a:off x="1287463" y="4337050"/>
            <a:ext cx="144462" cy="130175"/>
          </a:xfrm>
          <a:custGeom>
            <a:avLst/>
            <a:gdLst>
              <a:gd name="T0" fmla="*/ 2147483646 w 19"/>
              <a:gd name="T1" fmla="*/ 2147483646 h 17"/>
              <a:gd name="T2" fmla="*/ 2147483646 w 19"/>
              <a:gd name="T3" fmla="*/ 2147483646 h 17"/>
              <a:gd name="T4" fmla="*/ 2147483646 w 19"/>
              <a:gd name="T5" fmla="*/ 2147483646 h 17"/>
              <a:gd name="T6" fmla="*/ 2147483646 w 19"/>
              <a:gd name="T7" fmla="*/ 2147483646 h 17"/>
              <a:gd name="T8" fmla="*/ 0 w 19"/>
              <a:gd name="T9" fmla="*/ 2147483646 h 17"/>
              <a:gd name="T10" fmla="*/ 2147483646 w 19"/>
              <a:gd name="T11" fmla="*/ 2147483646 h 17"/>
              <a:gd name="T12" fmla="*/ 2147483646 w 19"/>
              <a:gd name="T13" fmla="*/ 0 h 17"/>
              <a:gd name="T14" fmla="*/ 2147483646 w 19"/>
              <a:gd name="T15" fmla="*/ 0 h 17"/>
              <a:gd name="T16" fmla="*/ 2147483646 w 19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9"/>
              <a:gd name="T28" fmla="*/ 0 h 17"/>
              <a:gd name="T29" fmla="*/ 19 w 19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9" h="17">
                <a:moveTo>
                  <a:pt x="12" y="7"/>
                </a:moveTo>
                <a:cubicBezTo>
                  <a:pt x="19" y="8"/>
                  <a:pt x="19" y="8"/>
                  <a:pt x="19" y="8"/>
                </a:cubicBezTo>
                <a:cubicBezTo>
                  <a:pt x="19" y="9"/>
                  <a:pt x="19" y="9"/>
                  <a:pt x="19" y="9"/>
                </a:cubicBezTo>
                <a:cubicBezTo>
                  <a:pt x="9" y="12"/>
                  <a:pt x="9" y="12"/>
                  <a:pt x="9" y="12"/>
                </a:cubicBezTo>
                <a:cubicBezTo>
                  <a:pt x="6" y="14"/>
                  <a:pt x="3" y="16"/>
                  <a:pt x="0" y="17"/>
                </a:cubicBezTo>
                <a:cubicBezTo>
                  <a:pt x="2" y="15"/>
                  <a:pt x="4" y="12"/>
                  <a:pt x="6" y="9"/>
                </a:cubicBezTo>
                <a:cubicBezTo>
                  <a:pt x="11" y="0"/>
                  <a:pt x="11" y="0"/>
                  <a:pt x="11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2" y="7"/>
                  <a:pt x="12" y="7"/>
                  <a:pt x="12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6" name="Freeform 75">
            <a:extLst>
              <a:ext uri="{FF2B5EF4-FFF2-40B4-BE49-F238E27FC236}">
                <a16:creationId xmlns:a16="http://schemas.microsoft.com/office/drawing/2014/main" id="{54EE8369-6B60-469C-5D09-25D786E9CF36}"/>
              </a:ext>
            </a:extLst>
          </p:cNvPr>
          <p:cNvSpPr>
            <a:spLocks noEditPoints="1"/>
          </p:cNvSpPr>
          <p:nvPr/>
        </p:nvSpPr>
        <p:spPr bwMode="auto">
          <a:xfrm>
            <a:off x="1355725" y="3514725"/>
            <a:ext cx="258763" cy="1050925"/>
          </a:xfrm>
          <a:custGeom>
            <a:avLst/>
            <a:gdLst>
              <a:gd name="T0" fmla="*/ 2147483646 w 163"/>
              <a:gd name="T1" fmla="*/ 2147483646 h 662"/>
              <a:gd name="T2" fmla="*/ 0 w 163"/>
              <a:gd name="T3" fmla="*/ 2147483646 h 662"/>
              <a:gd name="T4" fmla="*/ 2147483646 w 163"/>
              <a:gd name="T5" fmla="*/ 2147483646 h 662"/>
              <a:gd name="T6" fmla="*/ 2147483646 w 163"/>
              <a:gd name="T7" fmla="*/ 0 h 662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662"/>
              <a:gd name="T14" fmla="*/ 163 w 163"/>
              <a:gd name="T15" fmla="*/ 662 h 6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662">
                <a:moveTo>
                  <a:pt x="163" y="662"/>
                </a:moveTo>
                <a:lnTo>
                  <a:pt x="0" y="394"/>
                </a:lnTo>
                <a:moveTo>
                  <a:pt x="163" y="346"/>
                </a:moveTo>
                <a:lnTo>
                  <a:pt x="163" y="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7" name="Freeform 76">
            <a:extLst>
              <a:ext uri="{FF2B5EF4-FFF2-40B4-BE49-F238E27FC236}">
                <a16:creationId xmlns:a16="http://schemas.microsoft.com/office/drawing/2014/main" id="{B12412F3-FC58-8FC5-938C-C814369A1C13}"/>
              </a:ext>
            </a:extLst>
          </p:cNvPr>
          <p:cNvSpPr>
            <a:spLocks/>
          </p:cNvSpPr>
          <p:nvPr/>
        </p:nvSpPr>
        <p:spPr bwMode="auto">
          <a:xfrm>
            <a:off x="4518025" y="3087688"/>
            <a:ext cx="206375" cy="122237"/>
          </a:xfrm>
          <a:custGeom>
            <a:avLst/>
            <a:gdLst>
              <a:gd name="T0" fmla="*/ 2147483646 w 27"/>
              <a:gd name="T1" fmla="*/ 0 h 16"/>
              <a:gd name="T2" fmla="*/ 0 w 27"/>
              <a:gd name="T3" fmla="*/ 2147483646 h 16"/>
              <a:gd name="T4" fmla="*/ 0 60000 65536"/>
              <a:gd name="T5" fmla="*/ 0 60000 65536"/>
              <a:gd name="T6" fmla="*/ 0 w 27"/>
              <a:gd name="T7" fmla="*/ 0 h 16"/>
              <a:gd name="T8" fmla="*/ 27 w 27"/>
              <a:gd name="T9" fmla="*/ 16 h 1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" h="16">
                <a:moveTo>
                  <a:pt x="27" y="0"/>
                </a:moveTo>
                <a:cubicBezTo>
                  <a:pt x="17" y="3"/>
                  <a:pt x="8" y="9"/>
                  <a:pt x="0" y="16"/>
                </a:cubicBez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8" name="Freeform 77">
            <a:extLst>
              <a:ext uri="{FF2B5EF4-FFF2-40B4-BE49-F238E27FC236}">
                <a16:creationId xmlns:a16="http://schemas.microsoft.com/office/drawing/2014/main" id="{238ADAE7-FB3E-A385-4479-6D2CC9B58CBA}"/>
              </a:ext>
            </a:extLst>
          </p:cNvPr>
          <p:cNvSpPr>
            <a:spLocks/>
          </p:cNvSpPr>
          <p:nvPr/>
        </p:nvSpPr>
        <p:spPr bwMode="auto">
          <a:xfrm>
            <a:off x="4441825" y="3149600"/>
            <a:ext cx="138113" cy="128588"/>
          </a:xfrm>
          <a:custGeom>
            <a:avLst/>
            <a:gdLst>
              <a:gd name="T0" fmla="*/ 2147483646 w 18"/>
              <a:gd name="T1" fmla="*/ 2147483646 h 17"/>
              <a:gd name="T2" fmla="*/ 2147483646 w 18"/>
              <a:gd name="T3" fmla="*/ 2147483646 h 17"/>
              <a:gd name="T4" fmla="*/ 2147483646 w 18"/>
              <a:gd name="T5" fmla="*/ 2147483646 h 17"/>
              <a:gd name="T6" fmla="*/ 2147483646 w 18"/>
              <a:gd name="T7" fmla="*/ 2147483646 h 17"/>
              <a:gd name="T8" fmla="*/ 0 w 18"/>
              <a:gd name="T9" fmla="*/ 2147483646 h 17"/>
              <a:gd name="T10" fmla="*/ 2147483646 w 18"/>
              <a:gd name="T11" fmla="*/ 2147483646 h 17"/>
              <a:gd name="T12" fmla="*/ 2147483646 w 18"/>
              <a:gd name="T13" fmla="*/ 0 h 17"/>
              <a:gd name="T14" fmla="*/ 2147483646 w 18"/>
              <a:gd name="T15" fmla="*/ 0 h 17"/>
              <a:gd name="T16" fmla="*/ 2147483646 w 18"/>
              <a:gd name="T17" fmla="*/ 2147483646 h 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"/>
              <a:gd name="T28" fmla="*/ 0 h 17"/>
              <a:gd name="T29" fmla="*/ 18 w 18"/>
              <a:gd name="T30" fmla="*/ 17 h 1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" h="17">
                <a:moveTo>
                  <a:pt x="11" y="7"/>
                </a:moveTo>
                <a:cubicBezTo>
                  <a:pt x="18" y="9"/>
                  <a:pt x="18" y="9"/>
                  <a:pt x="18" y="9"/>
                </a:cubicBezTo>
                <a:cubicBezTo>
                  <a:pt x="18" y="9"/>
                  <a:pt x="18" y="9"/>
                  <a:pt x="18" y="9"/>
                </a:cubicBezTo>
                <a:cubicBezTo>
                  <a:pt x="8" y="12"/>
                  <a:pt x="8" y="12"/>
                  <a:pt x="8" y="12"/>
                </a:cubicBezTo>
                <a:cubicBezTo>
                  <a:pt x="5" y="14"/>
                  <a:pt x="2" y="16"/>
                  <a:pt x="0" y="17"/>
                </a:cubicBezTo>
                <a:cubicBezTo>
                  <a:pt x="1" y="15"/>
                  <a:pt x="3" y="12"/>
                  <a:pt x="5" y="9"/>
                </a:cubicBezTo>
                <a:cubicBezTo>
                  <a:pt x="10" y="0"/>
                  <a:pt x="10" y="0"/>
                  <a:pt x="10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11" y="7"/>
                  <a:pt x="11" y="7"/>
                  <a:pt x="11" y="7"/>
                </a:cubicBez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79" name="Freeform 78">
            <a:extLst>
              <a:ext uri="{FF2B5EF4-FFF2-40B4-BE49-F238E27FC236}">
                <a16:creationId xmlns:a16="http://schemas.microsoft.com/office/drawing/2014/main" id="{F2209672-AF47-1342-BA60-52D9490B5CB9}"/>
              </a:ext>
            </a:extLst>
          </p:cNvPr>
          <p:cNvSpPr>
            <a:spLocks noEditPoints="1"/>
          </p:cNvSpPr>
          <p:nvPr/>
        </p:nvSpPr>
        <p:spPr bwMode="auto">
          <a:xfrm>
            <a:off x="4503738" y="1908175"/>
            <a:ext cx="258762" cy="1470025"/>
          </a:xfrm>
          <a:custGeom>
            <a:avLst/>
            <a:gdLst>
              <a:gd name="T0" fmla="*/ 2147483646 w 163"/>
              <a:gd name="T1" fmla="*/ 2147483646 h 926"/>
              <a:gd name="T2" fmla="*/ 0 w 163"/>
              <a:gd name="T3" fmla="*/ 2147483646 h 926"/>
              <a:gd name="T4" fmla="*/ 2147483646 w 163"/>
              <a:gd name="T5" fmla="*/ 2147483646 h 926"/>
              <a:gd name="T6" fmla="*/ 2147483646 w 163"/>
              <a:gd name="T7" fmla="*/ 0 h 926"/>
              <a:gd name="T8" fmla="*/ 0 60000 65536"/>
              <a:gd name="T9" fmla="*/ 0 60000 65536"/>
              <a:gd name="T10" fmla="*/ 0 60000 65536"/>
              <a:gd name="T11" fmla="*/ 0 60000 65536"/>
              <a:gd name="T12" fmla="*/ 0 w 163"/>
              <a:gd name="T13" fmla="*/ 0 h 926"/>
              <a:gd name="T14" fmla="*/ 163 w 163"/>
              <a:gd name="T15" fmla="*/ 926 h 92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3" h="926">
                <a:moveTo>
                  <a:pt x="163" y="926"/>
                </a:moveTo>
                <a:lnTo>
                  <a:pt x="0" y="657"/>
                </a:lnTo>
                <a:moveTo>
                  <a:pt x="163" y="609"/>
                </a:moveTo>
                <a:lnTo>
                  <a:pt x="163" y="0"/>
                </a:lnTo>
              </a:path>
            </a:pathLst>
          </a:cu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0" name="Freeform 79">
            <a:extLst>
              <a:ext uri="{FF2B5EF4-FFF2-40B4-BE49-F238E27FC236}">
                <a16:creationId xmlns:a16="http://schemas.microsoft.com/office/drawing/2014/main" id="{797DAF96-C6F9-5FDF-B4D9-2D834652FD0E}"/>
              </a:ext>
            </a:extLst>
          </p:cNvPr>
          <p:cNvSpPr>
            <a:spLocks/>
          </p:cNvSpPr>
          <p:nvPr/>
        </p:nvSpPr>
        <p:spPr bwMode="auto">
          <a:xfrm>
            <a:off x="1989138" y="2159000"/>
            <a:ext cx="220662" cy="898525"/>
          </a:xfrm>
          <a:custGeom>
            <a:avLst/>
            <a:gdLst>
              <a:gd name="T0" fmla="*/ 0 w 29"/>
              <a:gd name="T1" fmla="*/ 0 h 118"/>
              <a:gd name="T2" fmla="*/ 2147483646 w 29"/>
              <a:gd name="T3" fmla="*/ 2147483646 h 118"/>
              <a:gd name="T4" fmla="*/ 2147483646 w 29"/>
              <a:gd name="T5" fmla="*/ 2147483646 h 118"/>
              <a:gd name="T6" fmla="*/ 2147483646 w 29"/>
              <a:gd name="T7" fmla="*/ 2147483646 h 118"/>
              <a:gd name="T8" fmla="*/ 0 60000 65536"/>
              <a:gd name="T9" fmla="*/ 0 60000 65536"/>
              <a:gd name="T10" fmla="*/ 0 60000 65536"/>
              <a:gd name="T11" fmla="*/ 0 60000 65536"/>
              <a:gd name="T12" fmla="*/ 0 w 29"/>
              <a:gd name="T13" fmla="*/ 0 h 118"/>
              <a:gd name="T14" fmla="*/ 29 w 29"/>
              <a:gd name="T15" fmla="*/ 118 h 1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" h="118">
                <a:moveTo>
                  <a:pt x="0" y="0"/>
                </a:moveTo>
                <a:cubicBezTo>
                  <a:pt x="0" y="7"/>
                  <a:pt x="1" y="57"/>
                  <a:pt x="1" y="60"/>
                </a:cubicBezTo>
                <a:cubicBezTo>
                  <a:pt x="1" y="74"/>
                  <a:pt x="6" y="90"/>
                  <a:pt x="19" y="106"/>
                </a:cubicBezTo>
                <a:cubicBezTo>
                  <a:pt x="29" y="118"/>
                  <a:pt x="29" y="118"/>
                  <a:pt x="29" y="118"/>
                </a:cubicBezTo>
              </a:path>
            </a:pathLst>
          </a:cu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1" name="Freeform 80">
            <a:extLst>
              <a:ext uri="{FF2B5EF4-FFF2-40B4-BE49-F238E27FC236}">
                <a16:creationId xmlns:a16="http://schemas.microsoft.com/office/drawing/2014/main" id="{131481F9-FD2E-F08F-ED84-927556FB893E}"/>
              </a:ext>
            </a:extLst>
          </p:cNvPr>
          <p:cNvSpPr>
            <a:spLocks/>
          </p:cNvSpPr>
          <p:nvPr/>
        </p:nvSpPr>
        <p:spPr bwMode="auto">
          <a:xfrm>
            <a:off x="2125663" y="2973388"/>
            <a:ext cx="174625" cy="198437"/>
          </a:xfrm>
          <a:custGeom>
            <a:avLst/>
            <a:gdLst>
              <a:gd name="T0" fmla="*/ 2147483646 w 23"/>
              <a:gd name="T1" fmla="*/ 2147483646 h 26"/>
              <a:gd name="T2" fmla="*/ 2147483646 w 23"/>
              <a:gd name="T3" fmla="*/ 0 h 26"/>
              <a:gd name="T4" fmla="*/ 2147483646 w 23"/>
              <a:gd name="T5" fmla="*/ 0 h 26"/>
              <a:gd name="T6" fmla="*/ 2147483646 w 23"/>
              <a:gd name="T7" fmla="*/ 2147483646 h 26"/>
              <a:gd name="T8" fmla="*/ 2147483646 w 23"/>
              <a:gd name="T9" fmla="*/ 2147483646 h 26"/>
              <a:gd name="T10" fmla="*/ 2147483646 w 23"/>
              <a:gd name="T11" fmla="*/ 2147483646 h 26"/>
              <a:gd name="T12" fmla="*/ 0 w 23"/>
              <a:gd name="T13" fmla="*/ 2147483646 h 26"/>
              <a:gd name="T14" fmla="*/ 0 w 23"/>
              <a:gd name="T15" fmla="*/ 2147483646 h 26"/>
              <a:gd name="T16" fmla="*/ 2147483646 w 23"/>
              <a:gd name="T17" fmla="*/ 2147483646 h 2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26"/>
              <a:gd name="T29" fmla="*/ 23 w 23"/>
              <a:gd name="T30" fmla="*/ 26 h 2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26">
                <a:moveTo>
                  <a:pt x="9" y="9"/>
                </a:moveTo>
                <a:cubicBezTo>
                  <a:pt x="12" y="0"/>
                  <a:pt x="12" y="0"/>
                  <a:pt x="1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7" y="13"/>
                  <a:pt x="17" y="13"/>
                  <a:pt x="17" y="13"/>
                </a:cubicBezTo>
                <a:cubicBezTo>
                  <a:pt x="19" y="17"/>
                  <a:pt x="21" y="22"/>
                  <a:pt x="23" y="26"/>
                </a:cubicBezTo>
                <a:cubicBezTo>
                  <a:pt x="20" y="23"/>
                  <a:pt x="16" y="20"/>
                  <a:pt x="12" y="17"/>
                </a:cubicBezTo>
                <a:cubicBezTo>
                  <a:pt x="0" y="10"/>
                  <a:pt x="0" y="10"/>
                  <a:pt x="0" y="10"/>
                </a:cubicBezTo>
                <a:cubicBezTo>
                  <a:pt x="0" y="10"/>
                  <a:pt x="0" y="10"/>
                  <a:pt x="0" y="10"/>
                </a:cubicBezTo>
                <a:lnTo>
                  <a:pt x="9" y="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382" name="Freeform 81">
            <a:extLst>
              <a:ext uri="{FF2B5EF4-FFF2-40B4-BE49-F238E27FC236}">
                <a16:creationId xmlns:a16="http://schemas.microsoft.com/office/drawing/2014/main" id="{CF695187-D8A9-3CAC-045F-BB03A36A6B75}"/>
              </a:ext>
            </a:extLst>
          </p:cNvPr>
          <p:cNvSpPr>
            <a:spLocks/>
          </p:cNvSpPr>
          <p:nvPr/>
        </p:nvSpPr>
        <p:spPr bwMode="auto">
          <a:xfrm>
            <a:off x="5143500" y="4222750"/>
            <a:ext cx="122238" cy="206375"/>
          </a:xfrm>
          <a:custGeom>
            <a:avLst/>
            <a:gdLst>
              <a:gd name="T0" fmla="*/ 2147483646 w 16"/>
              <a:gd name="T1" fmla="*/ 2147483646 h 27"/>
              <a:gd name="T2" fmla="*/ 2147483646 w 16"/>
              <a:gd name="T3" fmla="*/ 2147483646 h 27"/>
              <a:gd name="T4" fmla="*/ 2147483646 w 16"/>
              <a:gd name="T5" fmla="*/ 2147483646 h 27"/>
              <a:gd name="T6" fmla="*/ 2147483646 w 16"/>
              <a:gd name="T7" fmla="*/ 2147483646 h 27"/>
              <a:gd name="T8" fmla="*/ 2147483646 w 16"/>
              <a:gd name="T9" fmla="*/ 2147483646 h 27"/>
              <a:gd name="T10" fmla="*/ 2147483646 w 16"/>
              <a:gd name="T11" fmla="*/ 2147483646 h 27"/>
              <a:gd name="T12" fmla="*/ 0 w 16"/>
              <a:gd name="T13" fmla="*/ 0 h 27"/>
              <a:gd name="T14" fmla="*/ 0 w 16"/>
              <a:gd name="T15" fmla="*/ 0 h 27"/>
              <a:gd name="T16" fmla="*/ 2147483646 w 16"/>
              <a:gd name="T17" fmla="*/ 2147483646 h 2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"/>
              <a:gd name="T28" fmla="*/ 0 h 27"/>
              <a:gd name="T29" fmla="*/ 16 w 16"/>
              <a:gd name="T30" fmla="*/ 27 h 2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" h="27">
                <a:moveTo>
                  <a:pt x="8" y="5"/>
                </a:moveTo>
                <a:cubicBezTo>
                  <a:pt x="16" y="1"/>
                  <a:pt x="16" y="1"/>
                  <a:pt x="16" y="1"/>
                </a:cubicBezTo>
                <a:cubicBezTo>
                  <a:pt x="16" y="1"/>
                  <a:pt x="16" y="1"/>
                  <a:pt x="16" y="1"/>
                </a:cubicBezTo>
                <a:cubicBezTo>
                  <a:pt x="10" y="13"/>
                  <a:pt x="10" y="13"/>
                  <a:pt x="10" y="13"/>
                </a:cubicBezTo>
                <a:cubicBezTo>
                  <a:pt x="9" y="18"/>
                  <a:pt x="8" y="22"/>
                  <a:pt x="7" y="27"/>
                </a:cubicBezTo>
                <a:cubicBezTo>
                  <a:pt x="6" y="22"/>
                  <a:pt x="5" y="18"/>
                  <a:pt x="4" y="13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lnTo>
                  <a:pt x="8" y="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3" name="Freeform 82">
            <a:extLst>
              <a:ext uri="{FF2B5EF4-FFF2-40B4-BE49-F238E27FC236}">
                <a16:creationId xmlns:a16="http://schemas.microsoft.com/office/drawing/2014/main" id="{2695C6CF-2AD4-3064-C0DC-32E3E44DD67A}"/>
              </a:ext>
            </a:extLst>
          </p:cNvPr>
          <p:cNvSpPr>
            <a:spLocks/>
          </p:cNvSpPr>
          <p:nvPr/>
        </p:nvSpPr>
        <p:spPr bwMode="auto">
          <a:xfrm>
            <a:off x="5203825" y="3835400"/>
            <a:ext cx="579438" cy="692150"/>
          </a:xfrm>
          <a:custGeom>
            <a:avLst/>
            <a:gdLst>
              <a:gd name="T0" fmla="*/ 2147483646 w 76"/>
              <a:gd name="T1" fmla="*/ 2147483646 h 91"/>
              <a:gd name="T2" fmla="*/ 2147483646 w 76"/>
              <a:gd name="T3" fmla="*/ 2147483646 h 91"/>
              <a:gd name="T4" fmla="*/ 0 w 76"/>
              <a:gd name="T5" fmla="*/ 2147483646 h 91"/>
              <a:gd name="T6" fmla="*/ 0 60000 65536"/>
              <a:gd name="T7" fmla="*/ 0 60000 65536"/>
              <a:gd name="T8" fmla="*/ 0 60000 65536"/>
              <a:gd name="T9" fmla="*/ 0 w 76"/>
              <a:gd name="T10" fmla="*/ 0 h 91"/>
              <a:gd name="T11" fmla="*/ 76 w 76"/>
              <a:gd name="T12" fmla="*/ 91 h 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" h="91">
                <a:moveTo>
                  <a:pt x="76" y="91"/>
                </a:moveTo>
                <a:cubicBezTo>
                  <a:pt x="74" y="66"/>
                  <a:pt x="67" y="2"/>
                  <a:pt x="37" y="2"/>
                </a:cubicBezTo>
                <a:cubicBezTo>
                  <a:pt x="37" y="2"/>
                  <a:pt x="2" y="0"/>
                  <a:pt x="0" y="61"/>
                </a:cubicBezTo>
              </a:path>
            </a:pathLst>
          </a:custGeom>
          <a:noFill/>
          <a:ln w="317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1384" name="Rectangle 83">
            <a:extLst>
              <a:ext uri="{FF2B5EF4-FFF2-40B4-BE49-F238E27FC236}">
                <a16:creationId xmlns:a16="http://schemas.microsoft.com/office/drawing/2014/main" id="{2513F06C-6DC4-25A7-AADD-3EC144E43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2738" y="3460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5" name="Rectangle 84">
            <a:extLst>
              <a:ext uri="{FF2B5EF4-FFF2-40B4-BE49-F238E27FC236}">
                <a16:creationId xmlns:a16="http://schemas.microsoft.com/office/drawing/2014/main" id="{735DE0F8-7777-9E4E-EF24-E6CC55E7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0" y="3584575"/>
            <a:ext cx="2460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6" name="Rectangle 85">
            <a:extLst>
              <a:ext uri="{FF2B5EF4-FFF2-40B4-BE49-F238E27FC236}">
                <a16:creationId xmlns:a16="http://schemas.microsoft.com/office/drawing/2014/main" id="{67C09482-C1F6-8F35-D449-9D32B031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33385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7" name="Rectangle 86">
            <a:extLst>
              <a:ext uri="{FF2B5EF4-FFF2-40B4-BE49-F238E27FC236}">
                <a16:creationId xmlns:a16="http://schemas.microsoft.com/office/drawing/2014/main" id="{89441F4D-F3F3-9D20-0A77-BE821425D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9275" y="3459163"/>
            <a:ext cx="265113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out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8" name="Rectangle 87">
            <a:extLst>
              <a:ext uri="{FF2B5EF4-FFF2-40B4-BE49-F238E27FC236}">
                <a16:creationId xmlns:a16="http://schemas.microsoft.com/office/drawing/2014/main" id="{D4DE66E1-DD76-F973-3D78-7C9CA25A5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8950" y="4349750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89" name="Rectangle 88">
            <a:extLst>
              <a:ext uri="{FF2B5EF4-FFF2-40B4-BE49-F238E27FC236}">
                <a16:creationId xmlns:a16="http://schemas.microsoft.com/office/drawing/2014/main" id="{9E13D2D4-7908-9DD2-7BCC-FAC83A513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5163" y="4470400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0" name="Rectangle 89">
            <a:extLst>
              <a:ext uri="{FF2B5EF4-FFF2-40B4-BE49-F238E27FC236}">
                <a16:creationId xmlns:a16="http://schemas.microsoft.com/office/drawing/2014/main" id="{664E897D-86B3-9E6A-BD7F-D00B2C1DB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2325688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R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1" name="Rectangle 90">
            <a:extLst>
              <a:ext uri="{FF2B5EF4-FFF2-40B4-BE49-F238E27FC236}">
                <a16:creationId xmlns:a16="http://schemas.microsoft.com/office/drawing/2014/main" id="{D4A82BB0-3F47-5925-797A-1CC60D8C3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150" y="2446338"/>
            <a:ext cx="984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p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2" name="Rectangle 91">
            <a:extLst>
              <a:ext uri="{FF2B5EF4-FFF2-40B4-BE49-F238E27FC236}">
                <a16:creationId xmlns:a16="http://schemas.microsoft.com/office/drawing/2014/main" id="{E81B9C52-030B-7037-CADB-5C774C754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15224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3" name="Rectangle 92">
            <a:extLst>
              <a:ext uri="{FF2B5EF4-FFF2-40B4-BE49-F238E27FC236}">
                <a16:creationId xmlns:a16="http://schemas.microsoft.com/office/drawing/2014/main" id="{42CECE88-3A1A-BF79-346C-0A394B84E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164306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4" name="Rectangle 93">
            <a:extLst>
              <a:ext uri="{FF2B5EF4-FFF2-40B4-BE49-F238E27FC236}">
                <a16:creationId xmlns:a16="http://schemas.microsoft.com/office/drawing/2014/main" id="{184FA48F-7F9E-390D-0368-F27BB3B2A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906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5" name="Rectangle 94">
            <a:extLst>
              <a:ext uri="{FF2B5EF4-FFF2-40B4-BE49-F238E27FC236}">
                <a16:creationId xmlns:a16="http://schemas.microsoft.com/office/drawing/2014/main" id="{62DA8554-76B6-BF7D-B8EE-0E660D809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611313"/>
            <a:ext cx="2952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6" name="Rectangle 95">
            <a:extLst>
              <a:ext uri="{FF2B5EF4-FFF2-40B4-BE49-F238E27FC236}">
                <a16:creationId xmlns:a16="http://schemas.microsoft.com/office/drawing/2014/main" id="{6C179970-C617-3CD1-D2AE-CF80981A5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7" name="Rectangle 96">
            <a:extLst>
              <a:ext uri="{FF2B5EF4-FFF2-40B4-BE49-F238E27FC236}">
                <a16:creationId xmlns:a16="http://schemas.microsoft.com/office/drawing/2014/main" id="{0D67ADB6-2258-C62B-D59F-9A9637FC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463" y="5472113"/>
            <a:ext cx="1587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8" name="Rectangle 97">
            <a:extLst>
              <a:ext uri="{FF2B5EF4-FFF2-40B4-BE49-F238E27FC236}">
                <a16:creationId xmlns:a16="http://schemas.microsoft.com/office/drawing/2014/main" id="{B2EC802B-DD92-8133-0FCE-9F412DA84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5900" y="5389563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399" name="Rectangle 98">
            <a:extLst>
              <a:ext uri="{FF2B5EF4-FFF2-40B4-BE49-F238E27FC236}">
                <a16:creationId xmlns:a16="http://schemas.microsoft.com/office/drawing/2014/main" id="{AB43520B-8078-A852-4684-3CABD305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9425" y="53514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0" name="Rectangle 99">
            <a:extLst>
              <a:ext uri="{FF2B5EF4-FFF2-40B4-BE49-F238E27FC236}">
                <a16:creationId xmlns:a16="http://schemas.microsoft.com/office/drawing/2014/main" id="{A6740702-C521-53C2-B48A-0CEB9ABB4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8" y="5472113"/>
            <a:ext cx="3175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 i="1">
                <a:solidFill>
                  <a:srgbClr val="000000"/>
                </a:solidFill>
                <a:latin typeface="Times Ten Roman" pitchFamily="2" charset="0"/>
              </a:rPr>
              <a:t>DD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1" name="Rectangle 100">
            <a:extLst>
              <a:ext uri="{FF2B5EF4-FFF2-40B4-BE49-F238E27FC236}">
                <a16:creationId xmlns:a16="http://schemas.microsoft.com/office/drawing/2014/main" id="{D30BD18F-8CBD-F1C3-FE20-637A83408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5349875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V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2" name="Rectangle 101">
            <a:extLst>
              <a:ext uri="{FF2B5EF4-FFF2-40B4-BE49-F238E27FC236}">
                <a16:creationId xmlns:a16="http://schemas.microsoft.com/office/drawing/2014/main" id="{B659397C-B50E-9613-CA9E-5D5322D10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7213" y="5473700"/>
            <a:ext cx="14763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in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3" name="Rectangle 102">
            <a:extLst>
              <a:ext uri="{FF2B5EF4-FFF2-40B4-BE49-F238E27FC236}">
                <a16:creationId xmlns:a16="http://schemas.microsoft.com/office/drawing/2014/main" id="{D5C2DFAE-A463-3DA9-2054-BCEF43E09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5650" y="5387975"/>
            <a:ext cx="201613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MathematicalPi 1" pitchFamily="82" charset="0"/>
              </a:rPr>
              <a:t>5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4" name="Rectangle 103">
            <a:extLst>
              <a:ext uri="{FF2B5EF4-FFF2-40B4-BE49-F238E27FC236}">
                <a16:creationId xmlns:a16="http://schemas.microsoft.com/office/drawing/2014/main" id="{01C4FC5B-F708-EA90-DF84-72E7BB9F3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763" y="5349875"/>
            <a:ext cx="1206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0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5" name="Rectangle 104">
            <a:extLst>
              <a:ext uri="{FF2B5EF4-FFF2-40B4-BE49-F238E27FC236}">
                <a16:creationId xmlns:a16="http://schemas.microsoft.com/office/drawing/2014/main" id="{4839AEBA-CE0C-EA75-7DE4-A2092044E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5778500"/>
            <a:ext cx="1673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(a) Low-to-high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6" name="Rectangle 105">
            <a:extLst>
              <a:ext uri="{FF2B5EF4-FFF2-40B4-BE49-F238E27FC236}">
                <a16:creationId xmlns:a16="http://schemas.microsoft.com/office/drawing/2014/main" id="{5647A700-C3BE-DFBC-DAEE-BAD2602E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5778500"/>
            <a:ext cx="16605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  <a:latin typeface="Times Ten Roman" pitchFamily="2" charset="0"/>
              </a:rPr>
              <a:t>(b) High-to-low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7" name="Rectangle 106">
            <a:extLst>
              <a:ext uri="{FF2B5EF4-FFF2-40B4-BE49-F238E27FC236}">
                <a16:creationId xmlns:a16="http://schemas.microsoft.com/office/drawing/2014/main" id="{351DD1F6-151B-BFB1-FC00-17DC8230F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01161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8" name="Rectangle 107">
            <a:extLst>
              <a:ext uri="{FF2B5EF4-FFF2-40B4-BE49-F238E27FC236}">
                <a16:creationId xmlns:a16="http://schemas.microsoft.com/office/drawing/2014/main" id="{1BB98E36-1B70-8542-FBDB-C2823087B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013" y="4132263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09" name="Rectangle 108">
            <a:extLst>
              <a:ext uri="{FF2B5EF4-FFF2-40B4-BE49-F238E27FC236}">
                <a16:creationId xmlns:a16="http://schemas.microsoft.com/office/drawing/2014/main" id="{033E7C53-202F-8302-A9FB-8CEAD1EB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3890963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 i="1">
                <a:solidFill>
                  <a:srgbClr val="000000"/>
                </a:solidFill>
                <a:latin typeface="Times Ten Roman" pitchFamily="2" charset="0"/>
              </a:rPr>
              <a:t>C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10" name="Rectangle 109">
            <a:extLst>
              <a:ext uri="{FF2B5EF4-FFF2-40B4-BE49-F238E27FC236}">
                <a16:creationId xmlns:a16="http://schemas.microsoft.com/office/drawing/2014/main" id="{AB76B313-859E-39AB-81D2-FACECB8ED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4010025"/>
            <a:ext cx="128587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 i="1">
                <a:solidFill>
                  <a:srgbClr val="000000"/>
                </a:solidFill>
                <a:latin typeface="Times Ten Roman" pitchFamily="2" charset="0"/>
              </a:rPr>
              <a:t>L</a:t>
            </a:r>
            <a:endParaRPr lang="en-US" altLang="en-US" sz="180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  <p:sp>
        <p:nvSpPr>
          <p:cNvPr id="141411" name="TextBox 2">
            <a:extLst>
              <a:ext uri="{FF2B5EF4-FFF2-40B4-BE49-F238E27FC236}">
                <a16:creationId xmlns:a16="http://schemas.microsoft.com/office/drawing/2014/main" id="{A1FF8E47-A62D-73E1-2499-4C736C0BA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738" y="5106988"/>
            <a:ext cx="25161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Switch model of</a:t>
            </a:r>
          </a:p>
          <a:p>
            <a:r>
              <a:rPr lang="en-US" altLang="en-US"/>
              <a:t>Dynamic Behavior</a:t>
            </a:r>
          </a:p>
          <a:p>
            <a:r>
              <a:rPr lang="en-US" altLang="en-US"/>
              <a:t>of CMOS inverter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Date Placeholder 3">
            <a:extLst>
              <a:ext uri="{FF2B5EF4-FFF2-40B4-BE49-F238E27FC236}">
                <a16:creationId xmlns:a16="http://schemas.microsoft.com/office/drawing/2014/main" id="{18AB817B-C765-ACDE-E786-A058EBA39B7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E9CCE9-FE97-3A4B-A62D-EEB89FA2D73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43362" name="Slide Number Placeholder 5">
            <a:extLst>
              <a:ext uri="{FF2B5EF4-FFF2-40B4-BE49-F238E27FC236}">
                <a16:creationId xmlns:a16="http://schemas.microsoft.com/office/drawing/2014/main" id="{04EF4CCE-68E2-A86C-3182-0A9EFC53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FDC89-FE76-6642-BDEF-D9011463E142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74</a:t>
            </a:fld>
            <a:endParaRPr lang="en-US" altLang="en-US" sz="14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BE20E7AA-9946-2B9B-7C86-76527500D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Gate Response</a:t>
            </a:r>
          </a:p>
        </p:txBody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153545D8-236A-42BA-BD00-BB602E079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fast gate is built either by keeping the output capacitance small or by decreasing the on-resistance of the transistor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resistance is inversely proportion to W/L ratio, to decrease resistance increase W/L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Footer Placeholder 3">
            <a:extLst>
              <a:ext uri="{FF2B5EF4-FFF2-40B4-BE49-F238E27FC236}">
                <a16:creationId xmlns:a16="http://schemas.microsoft.com/office/drawing/2014/main" id="{BD24CBE6-A236-5720-B55F-95DCA71D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" y="62484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en-US" altLang="en-US" sz="1400"/>
              <a:t>5: DC and Transient Response</a:t>
            </a:r>
          </a:p>
        </p:txBody>
      </p:sp>
      <p:sp>
        <p:nvSpPr>
          <p:cNvPr id="145410" name="Slide Number Placeholder 4">
            <a:extLst>
              <a:ext uri="{FF2B5EF4-FFF2-40B4-BE49-F238E27FC236}">
                <a16:creationId xmlns:a16="http://schemas.microsoft.com/office/drawing/2014/main" id="{B4C9973A-EE10-9034-2DD0-17182467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24200" y="6248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210DD32D-2AF2-B84E-95BB-39C4D8F6C783}" type="slidenum">
              <a:rPr lang="en-US" altLang="en-US" sz="1400"/>
              <a:pPr algn="ctr">
                <a:spcBef>
                  <a:spcPct val="0"/>
                </a:spcBef>
                <a:buFontTx/>
                <a:buNone/>
              </a:pPr>
              <a:t>75</a:t>
            </a:fld>
            <a:endParaRPr lang="en-US" altLang="en-US" sz="1400"/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id="{91A06BC8-C293-AA3D-F9BA-47DE6668F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 Delay Model</a:t>
            </a:r>
          </a:p>
        </p:txBody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id="{FA103D11-D5BC-0278-A4DE-59463D88F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41148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Use equivalent circuits for MOS transistors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Ideal switch + capacitance and ON resistance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Unit nMOS has resistance R, capacitance C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Unit pMOS has resistance 2R, capacitance C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Capacitance proportional to width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Resistance inversely proportional to width</a:t>
            </a:r>
          </a:p>
        </p:txBody>
      </p:sp>
      <p:graphicFrame>
        <p:nvGraphicFramePr>
          <p:cNvPr id="145413" name="Object 2">
            <a:extLst>
              <a:ext uri="{FF2B5EF4-FFF2-40B4-BE49-F238E27FC236}">
                <a16:creationId xmlns:a16="http://schemas.microsoft.com/office/drawing/2014/main" id="{E9C0F07F-1F11-BABF-EDF3-CE210EAD6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38600"/>
          <a:ext cx="7543800" cy="220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5996900" imgH="7594600" progId="">
                  <p:embed/>
                </p:oleObj>
              </mc:Choice>
              <mc:Fallback>
                <p:oleObj name="VISIO" r:id="rId3" imgW="25996900" imgH="75946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38600"/>
                        <a:ext cx="7543800" cy="220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Date Placeholder 2">
            <a:extLst>
              <a:ext uri="{FF2B5EF4-FFF2-40B4-BE49-F238E27FC236}">
                <a16:creationId xmlns:a16="http://schemas.microsoft.com/office/drawing/2014/main" id="{6BFF5FFE-17C4-E767-B386-0BA8F94A86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994F8D-2242-7C4C-B5AA-A8428391B54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47458" name="Slide Number Placeholder 4">
            <a:extLst>
              <a:ext uri="{FF2B5EF4-FFF2-40B4-BE49-F238E27FC236}">
                <a16:creationId xmlns:a16="http://schemas.microsoft.com/office/drawing/2014/main" id="{D14C8A8C-D74E-DAD5-5487-07684945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5CA8B9-D9E1-F84A-9B29-0E1F4B8883A6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76</a:t>
            </a:fld>
            <a:endParaRPr lang="en-US" altLang="en-US" sz="1400"/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id="{5838DA62-C3A7-E844-ACEE-F77038E31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pPr eaLnBrk="1" hangingPunct="1"/>
            <a:r>
              <a:rPr lang="en-US" altLang="en-US" sz="3600">
                <a:ea typeface="ＭＳ Ｐゴシック" panose="020B0600070205080204" pitchFamily="34" charset="-128"/>
              </a:rPr>
              <a:t>Simulated VTC </a:t>
            </a:r>
            <a:r>
              <a:rPr lang="en-US" altLang="en-US" sz="2800">
                <a:ea typeface="ＭＳ Ｐゴシック" panose="020B0600070205080204" pitchFamily="34" charset="-128"/>
              </a:rPr>
              <a:t>( voltage Transfer characteristics</a:t>
            </a:r>
            <a:r>
              <a:rPr lang="en-US" altLang="en-US" sz="28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)</a:t>
            </a:r>
            <a:endParaRPr lang="en-US" altLang="en-US" sz="2800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47460" name="Picture 3">
            <a:extLst>
              <a:ext uri="{FF2B5EF4-FFF2-40B4-BE49-F238E27FC236}">
                <a16:creationId xmlns:a16="http://schemas.microsoft.com/office/drawing/2014/main" id="{02B2E41A-6576-775C-C3A3-AB39E4AAA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0" y="974725"/>
            <a:ext cx="606901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461" name="Line 4">
            <a:extLst>
              <a:ext uri="{FF2B5EF4-FFF2-40B4-BE49-F238E27FC236}">
                <a16:creationId xmlns:a16="http://schemas.microsoft.com/office/drawing/2014/main" id="{A224BB13-2D55-ED90-21CA-EE655B3080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505200"/>
            <a:ext cx="121920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7462" name="Text Box 5">
            <a:extLst>
              <a:ext uri="{FF2B5EF4-FFF2-40B4-BE49-F238E27FC236}">
                <a16:creationId xmlns:a16="http://schemas.microsoft.com/office/drawing/2014/main" id="{BD9D5B05-79F6-6B4F-DD4A-3ECA7E50F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0075" y="5773738"/>
            <a:ext cx="2819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V m  is  the Switching Threshold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Date Placeholder 3">
            <a:extLst>
              <a:ext uri="{FF2B5EF4-FFF2-40B4-BE49-F238E27FC236}">
                <a16:creationId xmlns:a16="http://schemas.microsoft.com/office/drawing/2014/main" id="{819065B9-77E3-8ADF-A830-2AA4037B37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CBE8B-6D66-DC40-B479-7AA4A9F400F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49506" name="Slide Number Placeholder 5">
            <a:extLst>
              <a:ext uri="{FF2B5EF4-FFF2-40B4-BE49-F238E27FC236}">
                <a16:creationId xmlns:a16="http://schemas.microsoft.com/office/drawing/2014/main" id="{6027F712-E0E7-5575-5DDE-BFF177F2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2AE755-1C56-CD47-BB7A-C76951586AC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77</a:t>
            </a:fld>
            <a:endParaRPr lang="en-US" altLang="en-US" sz="1400"/>
          </a:p>
        </p:txBody>
      </p:sp>
      <p:sp>
        <p:nvSpPr>
          <p:cNvPr id="149507" name="Rectangle 2">
            <a:extLst>
              <a:ext uri="{FF2B5EF4-FFF2-40B4-BE49-F238E27FC236}">
                <a16:creationId xmlns:a16="http://schemas.microsoft.com/office/drawing/2014/main" id="{39B04117-D4F4-690C-43D0-A72FBF1DD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</a:t>
            </a:r>
          </a:p>
        </p:txBody>
      </p:sp>
      <p:sp>
        <p:nvSpPr>
          <p:cNvPr id="149508" name="Rectangle 3">
            <a:extLst>
              <a:ext uri="{FF2B5EF4-FFF2-40B4-BE49-F238E27FC236}">
                <a16:creationId xmlns:a16="http://schemas.microsoft.com/office/drawing/2014/main" id="{1A325450-DF73-1F00-0CF4-DECE10A4A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is the switching threshold the point at which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= 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At this region both PMOS and NMOS are in saturation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Analytical expression is obtained by equating the current through the two devices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Date Placeholder 2">
            <a:extLst>
              <a:ext uri="{FF2B5EF4-FFF2-40B4-BE49-F238E27FC236}">
                <a16:creationId xmlns:a16="http://schemas.microsoft.com/office/drawing/2014/main" id="{46A69EB3-0C33-467D-7C77-4A368F09A2A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3F6A40-AAAB-474B-9FC9-7E2BEF56C4D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51554" name="Slide Number Placeholder 4">
            <a:extLst>
              <a:ext uri="{FF2B5EF4-FFF2-40B4-BE49-F238E27FC236}">
                <a16:creationId xmlns:a16="http://schemas.microsoft.com/office/drawing/2014/main" id="{5C6B35AF-A666-95AB-4F01-19081D41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177EC6-1B5B-1340-830B-9505F627F8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78</a:t>
            </a:fld>
            <a:endParaRPr lang="en-US" altLang="en-US" sz="1400"/>
          </a:p>
        </p:txBody>
      </p:sp>
      <p:sp>
        <p:nvSpPr>
          <p:cNvPr id="151555" name="Rectangle 2">
            <a:extLst>
              <a:ext uri="{FF2B5EF4-FFF2-40B4-BE49-F238E27FC236}">
                <a16:creationId xmlns:a16="http://schemas.microsoft.com/office/drawing/2014/main" id="{971C02AD-5A8E-296B-CD69-72E7D777F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 as a function of Transistor Ratio</a:t>
            </a:r>
          </a:p>
        </p:txBody>
      </p:sp>
      <p:sp>
        <p:nvSpPr>
          <p:cNvPr id="151556" name="Rectangle 3">
            <a:extLst>
              <a:ext uri="{FF2B5EF4-FFF2-40B4-BE49-F238E27FC236}">
                <a16:creationId xmlns:a16="http://schemas.microsoft.com/office/drawing/2014/main" id="{D91DAB6C-64C3-C8B1-45D7-18BD464A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1638300"/>
            <a:ext cx="6127750" cy="4764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FEA1D18-3561-76C1-A943-1717D925C870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690688"/>
            <a:ext cx="6418262" cy="4811712"/>
            <a:chOff x="287" y="1069"/>
            <a:chExt cx="2303" cy="2153"/>
          </a:xfrm>
        </p:grpSpPr>
        <p:sp>
          <p:nvSpPr>
            <p:cNvPr id="151559" name="Rectangle 5">
              <a:extLst>
                <a:ext uri="{FF2B5EF4-FFF2-40B4-BE49-F238E27FC236}">
                  <a16:creationId xmlns:a16="http://schemas.microsoft.com/office/drawing/2014/main" id="{41A19000-1079-D9EE-FFF4-8C92D1D67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1560" name="Rectangle 6">
              <a:extLst>
                <a:ext uri="{FF2B5EF4-FFF2-40B4-BE49-F238E27FC236}">
                  <a16:creationId xmlns:a16="http://schemas.microsoft.com/office/drawing/2014/main" id="{6DE8CE7C-6720-BFC1-AD08-CA46BF6D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106"/>
              <a:ext cx="2063" cy="1862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51561" name="Line 7">
              <a:extLst>
                <a:ext uri="{FF2B5EF4-FFF2-40B4-BE49-F238E27FC236}">
                  <a16:creationId xmlns:a16="http://schemas.microsoft.com/office/drawing/2014/main" id="{DAE0888B-8E67-8169-9D05-C744E8305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2" name="Freeform 8">
              <a:extLst>
                <a:ext uri="{FF2B5EF4-FFF2-40B4-BE49-F238E27FC236}">
                  <a16:creationId xmlns:a16="http://schemas.microsoft.com/office/drawing/2014/main" id="{84608E68-699A-D3C6-CE38-4492A4F22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2147483646 h 403"/>
                <a:gd name="T2" fmla="*/ 2147483646 w 451"/>
                <a:gd name="T3" fmla="*/ 2147483646 h 403"/>
                <a:gd name="T4" fmla="*/ 2147483646 w 451"/>
                <a:gd name="T5" fmla="*/ 0 h 403"/>
                <a:gd name="T6" fmla="*/ 0 60000 65536"/>
                <a:gd name="T7" fmla="*/ 0 60000 65536"/>
                <a:gd name="T8" fmla="*/ 0 60000 65536"/>
                <a:gd name="T9" fmla="*/ 0 w 451"/>
                <a:gd name="T10" fmla="*/ 0 h 403"/>
                <a:gd name="T11" fmla="*/ 451 w 451"/>
                <a:gd name="T12" fmla="*/ 403 h 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3" name="Line 9">
              <a:extLst>
                <a:ext uri="{FF2B5EF4-FFF2-40B4-BE49-F238E27FC236}">
                  <a16:creationId xmlns:a16="http://schemas.microsoft.com/office/drawing/2014/main" id="{F98047C1-1593-1FA5-C5DC-6668E23801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4" name="Line 10">
              <a:extLst>
                <a:ext uri="{FF2B5EF4-FFF2-40B4-BE49-F238E27FC236}">
                  <a16:creationId xmlns:a16="http://schemas.microsoft.com/office/drawing/2014/main" id="{564EDA4B-8758-2145-D39C-54B5A4B3B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5" name="Line 11">
              <a:extLst>
                <a:ext uri="{FF2B5EF4-FFF2-40B4-BE49-F238E27FC236}">
                  <a16:creationId xmlns:a16="http://schemas.microsoft.com/office/drawing/2014/main" id="{093E6F17-2F2A-99DA-8746-836F09EBD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6" name="Line 12">
              <a:extLst>
                <a:ext uri="{FF2B5EF4-FFF2-40B4-BE49-F238E27FC236}">
                  <a16:creationId xmlns:a16="http://schemas.microsoft.com/office/drawing/2014/main" id="{AEF98DBE-3DB4-85C0-FBC0-175731A36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7" name="Line 13">
              <a:extLst>
                <a:ext uri="{FF2B5EF4-FFF2-40B4-BE49-F238E27FC236}">
                  <a16:creationId xmlns:a16="http://schemas.microsoft.com/office/drawing/2014/main" id="{04A92297-05FE-B76E-0C80-CFC59FD0F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8" name="Line 14">
              <a:extLst>
                <a:ext uri="{FF2B5EF4-FFF2-40B4-BE49-F238E27FC236}">
                  <a16:creationId xmlns:a16="http://schemas.microsoft.com/office/drawing/2014/main" id="{D0FA6E75-CE19-5616-3756-87E0069F7B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69" name="Line 15">
              <a:extLst>
                <a:ext uri="{FF2B5EF4-FFF2-40B4-BE49-F238E27FC236}">
                  <a16:creationId xmlns:a16="http://schemas.microsoft.com/office/drawing/2014/main" id="{03906EE7-F723-8627-7612-7D670E206A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0" name="Line 16">
              <a:extLst>
                <a:ext uri="{FF2B5EF4-FFF2-40B4-BE49-F238E27FC236}">
                  <a16:creationId xmlns:a16="http://schemas.microsoft.com/office/drawing/2014/main" id="{AB9D1683-8BC3-2EF0-3505-871189AB8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1" name="Line 17">
              <a:extLst>
                <a:ext uri="{FF2B5EF4-FFF2-40B4-BE49-F238E27FC236}">
                  <a16:creationId xmlns:a16="http://schemas.microsoft.com/office/drawing/2014/main" id="{43B249F3-974C-7554-852B-1D8A8A2AA2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2" name="Line 18">
              <a:extLst>
                <a:ext uri="{FF2B5EF4-FFF2-40B4-BE49-F238E27FC236}">
                  <a16:creationId xmlns:a16="http://schemas.microsoft.com/office/drawing/2014/main" id="{7F4299D4-CED2-EEFF-5545-0FBDAE681E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3" name="Line 19">
              <a:extLst>
                <a:ext uri="{FF2B5EF4-FFF2-40B4-BE49-F238E27FC236}">
                  <a16:creationId xmlns:a16="http://schemas.microsoft.com/office/drawing/2014/main" id="{8A67F4CF-4EAC-4497-2DCD-7C0EF8C392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4" name="Line 20">
              <a:extLst>
                <a:ext uri="{FF2B5EF4-FFF2-40B4-BE49-F238E27FC236}">
                  <a16:creationId xmlns:a16="http://schemas.microsoft.com/office/drawing/2014/main" id="{A03CFA02-2E57-6C6B-D5AC-CC0D4E3C3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3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5" name="Line 21">
              <a:extLst>
                <a:ext uri="{FF2B5EF4-FFF2-40B4-BE49-F238E27FC236}">
                  <a16:creationId xmlns:a16="http://schemas.microsoft.com/office/drawing/2014/main" id="{F6A97EAF-CE22-4D47-C69E-0F6DB22E02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6" name="Line 22">
              <a:extLst>
                <a:ext uri="{FF2B5EF4-FFF2-40B4-BE49-F238E27FC236}">
                  <a16:creationId xmlns:a16="http://schemas.microsoft.com/office/drawing/2014/main" id="{26782850-0578-26AE-C4F3-23125143E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5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7" name="Line 23">
              <a:extLst>
                <a:ext uri="{FF2B5EF4-FFF2-40B4-BE49-F238E27FC236}">
                  <a16:creationId xmlns:a16="http://schemas.microsoft.com/office/drawing/2014/main" id="{ED9E02EF-B279-91C6-2B16-3B8523F95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8" name="Line 24">
              <a:extLst>
                <a:ext uri="{FF2B5EF4-FFF2-40B4-BE49-F238E27FC236}">
                  <a16:creationId xmlns:a16="http://schemas.microsoft.com/office/drawing/2014/main" id="{98F209E4-61E7-DF15-165D-B081FEEF8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79" name="Line 25">
              <a:extLst>
                <a:ext uri="{FF2B5EF4-FFF2-40B4-BE49-F238E27FC236}">
                  <a16:creationId xmlns:a16="http://schemas.microsoft.com/office/drawing/2014/main" id="{0398ECDF-B6E8-B2F5-595A-0D958F68F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0" name="Line 26">
              <a:extLst>
                <a:ext uri="{FF2B5EF4-FFF2-40B4-BE49-F238E27FC236}">
                  <a16:creationId xmlns:a16="http://schemas.microsoft.com/office/drawing/2014/main" id="{0F06DF66-ADB5-0601-FF57-378AFD54DE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1" name="Line 27">
              <a:extLst>
                <a:ext uri="{FF2B5EF4-FFF2-40B4-BE49-F238E27FC236}">
                  <a16:creationId xmlns:a16="http://schemas.microsoft.com/office/drawing/2014/main" id="{DD7DCF81-FAA7-B9A4-200D-09D68CCD7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2" name="Line 28">
              <a:extLst>
                <a:ext uri="{FF2B5EF4-FFF2-40B4-BE49-F238E27FC236}">
                  <a16:creationId xmlns:a16="http://schemas.microsoft.com/office/drawing/2014/main" id="{EA7CF14E-2DC9-6441-4020-2227C4F33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6" y="2944"/>
              <a:ext cx="1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3" name="Line 29">
              <a:extLst>
                <a:ext uri="{FF2B5EF4-FFF2-40B4-BE49-F238E27FC236}">
                  <a16:creationId xmlns:a16="http://schemas.microsoft.com/office/drawing/2014/main" id="{F9BC8DF6-7E1D-B523-226D-56E5C0EBCA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06"/>
              <a:ext cx="1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4" name="Rectangle 30">
              <a:extLst>
                <a:ext uri="{FF2B5EF4-FFF2-40B4-BE49-F238E27FC236}">
                  <a16:creationId xmlns:a16="http://schemas.microsoft.com/office/drawing/2014/main" id="{56AB02D9-4DFB-84FC-7392-71919F65B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85" name="Rectangle 31">
              <a:extLst>
                <a:ext uri="{FF2B5EF4-FFF2-40B4-BE49-F238E27FC236}">
                  <a16:creationId xmlns:a16="http://schemas.microsoft.com/office/drawing/2014/main" id="{41DE10CA-1B3C-F9DC-A8C3-441B23250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" y="2988"/>
              <a:ext cx="21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586" name="Line 32">
              <a:extLst>
                <a:ext uri="{FF2B5EF4-FFF2-40B4-BE49-F238E27FC236}">
                  <a16:creationId xmlns:a16="http://schemas.microsoft.com/office/drawing/2014/main" id="{D2B955D2-0B17-B571-2EF0-6A5670C18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7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7" name="Line 33">
              <a:extLst>
                <a:ext uri="{FF2B5EF4-FFF2-40B4-BE49-F238E27FC236}">
                  <a16:creationId xmlns:a16="http://schemas.microsoft.com/office/drawing/2014/main" id="{0DBD149E-AD6F-012C-54CA-EF52C05DD9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8" name="Line 34">
              <a:extLst>
                <a:ext uri="{FF2B5EF4-FFF2-40B4-BE49-F238E27FC236}">
                  <a16:creationId xmlns:a16="http://schemas.microsoft.com/office/drawing/2014/main" id="{A9FE5DDE-B2CA-F059-1C09-A4ABBA1AEE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89" name="Line 35">
              <a:extLst>
                <a:ext uri="{FF2B5EF4-FFF2-40B4-BE49-F238E27FC236}">
                  <a16:creationId xmlns:a16="http://schemas.microsoft.com/office/drawing/2014/main" id="{A6C3F173-3A69-7232-1D08-6A2FA44BA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0" name="Line 36">
              <a:extLst>
                <a:ext uri="{FF2B5EF4-FFF2-40B4-BE49-F238E27FC236}">
                  <a16:creationId xmlns:a16="http://schemas.microsoft.com/office/drawing/2014/main" id="{8759EB88-AA33-9483-1DE0-11ED5AB199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1" name="Line 37">
              <a:extLst>
                <a:ext uri="{FF2B5EF4-FFF2-40B4-BE49-F238E27FC236}">
                  <a16:creationId xmlns:a16="http://schemas.microsoft.com/office/drawing/2014/main" id="{CE622B48-9232-E7C4-3AE3-8366939CD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9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2" name="Line 38">
              <a:extLst>
                <a:ext uri="{FF2B5EF4-FFF2-40B4-BE49-F238E27FC236}">
                  <a16:creationId xmlns:a16="http://schemas.microsoft.com/office/drawing/2014/main" id="{2A4800FA-B993-9BAD-D7E9-02D6FD17AB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3" name="Line 39">
              <a:extLst>
                <a:ext uri="{FF2B5EF4-FFF2-40B4-BE49-F238E27FC236}">
                  <a16:creationId xmlns:a16="http://schemas.microsoft.com/office/drawing/2014/main" id="{97B2FAA9-67AD-9335-603D-74E649E3E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4" name="Line 40">
              <a:extLst>
                <a:ext uri="{FF2B5EF4-FFF2-40B4-BE49-F238E27FC236}">
                  <a16:creationId xmlns:a16="http://schemas.microsoft.com/office/drawing/2014/main" id="{9A3201A6-DA20-3686-9EC3-0A3BB5798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7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5" name="Line 41">
              <a:extLst>
                <a:ext uri="{FF2B5EF4-FFF2-40B4-BE49-F238E27FC236}">
                  <a16:creationId xmlns:a16="http://schemas.microsoft.com/office/drawing/2014/main" id="{98317336-F0EC-F7DF-3DF6-FF40F93BB0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6" name="Line 42">
              <a:extLst>
                <a:ext uri="{FF2B5EF4-FFF2-40B4-BE49-F238E27FC236}">
                  <a16:creationId xmlns:a16="http://schemas.microsoft.com/office/drawing/2014/main" id="{49C2D938-20B2-BAEC-428D-B35116B61F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5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7" name="Line 43">
              <a:extLst>
                <a:ext uri="{FF2B5EF4-FFF2-40B4-BE49-F238E27FC236}">
                  <a16:creationId xmlns:a16="http://schemas.microsoft.com/office/drawing/2014/main" id="{EA2B44A0-8352-029F-1471-C25C3498B5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5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8" name="Line 44">
              <a:extLst>
                <a:ext uri="{FF2B5EF4-FFF2-40B4-BE49-F238E27FC236}">
                  <a16:creationId xmlns:a16="http://schemas.microsoft.com/office/drawing/2014/main" id="{CB01241F-9A96-66A7-ADE0-9F158449C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599" name="Line 45">
              <a:extLst>
                <a:ext uri="{FF2B5EF4-FFF2-40B4-BE49-F238E27FC236}">
                  <a16:creationId xmlns:a16="http://schemas.microsoft.com/office/drawing/2014/main" id="{EEDB6B3F-D953-04C3-E2AE-195C08532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0" name="Line 46">
              <a:extLst>
                <a:ext uri="{FF2B5EF4-FFF2-40B4-BE49-F238E27FC236}">
                  <a16:creationId xmlns:a16="http://schemas.microsoft.com/office/drawing/2014/main" id="{DACB2A52-34A7-D52C-04A6-5D90E4D7B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0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1" name="Line 47">
              <a:extLst>
                <a:ext uri="{FF2B5EF4-FFF2-40B4-BE49-F238E27FC236}">
                  <a16:creationId xmlns:a16="http://schemas.microsoft.com/office/drawing/2014/main" id="{CD976336-9C4F-F141-59FB-EBF112A2E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0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2" name="Line 48">
              <a:extLst>
                <a:ext uri="{FF2B5EF4-FFF2-40B4-BE49-F238E27FC236}">
                  <a16:creationId xmlns:a16="http://schemas.microsoft.com/office/drawing/2014/main" id="{8DA54D58-5F40-37DB-D74D-7AF72C46D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58"/>
              <a:ext cx="0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3" name="Line 49">
              <a:extLst>
                <a:ext uri="{FF2B5EF4-FFF2-40B4-BE49-F238E27FC236}">
                  <a16:creationId xmlns:a16="http://schemas.microsoft.com/office/drawing/2014/main" id="{7EAC9F91-E836-C9DA-AA9B-1C981C7B0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4" name="Line 50">
              <a:extLst>
                <a:ext uri="{FF2B5EF4-FFF2-40B4-BE49-F238E27FC236}">
                  <a16:creationId xmlns:a16="http://schemas.microsoft.com/office/drawing/2014/main" id="{1DBC5BDA-751E-18E0-D4AF-0D9B644D7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6" y="2944"/>
              <a:ext cx="0" cy="24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5" name="Line 51">
              <a:extLst>
                <a:ext uri="{FF2B5EF4-FFF2-40B4-BE49-F238E27FC236}">
                  <a16:creationId xmlns:a16="http://schemas.microsoft.com/office/drawing/2014/main" id="{C3523D41-F354-73A6-EF36-B0B3DAB16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06"/>
              <a:ext cx="0" cy="23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6" name="Rectangle 52">
              <a:extLst>
                <a:ext uri="{FF2B5EF4-FFF2-40B4-BE49-F238E27FC236}">
                  <a16:creationId xmlns:a16="http://schemas.microsoft.com/office/drawing/2014/main" id="{C0AAEBE2-7032-2B45-DE8C-622A0331A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3020"/>
              <a:ext cx="5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07" name="Rectangle 53">
              <a:extLst>
                <a:ext uri="{FF2B5EF4-FFF2-40B4-BE49-F238E27FC236}">
                  <a16:creationId xmlns:a16="http://schemas.microsoft.com/office/drawing/2014/main" id="{D49FAB0C-B10D-5F74-186A-8688A9200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2988"/>
              <a:ext cx="20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08" name="Line 54">
              <a:extLst>
                <a:ext uri="{FF2B5EF4-FFF2-40B4-BE49-F238E27FC236}">
                  <a16:creationId xmlns:a16="http://schemas.microsoft.com/office/drawing/2014/main" id="{A99ED5F8-23E2-1D4C-43AC-A3DC064FA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7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09" name="Line 55">
              <a:extLst>
                <a:ext uri="{FF2B5EF4-FFF2-40B4-BE49-F238E27FC236}">
                  <a16:creationId xmlns:a16="http://schemas.microsoft.com/office/drawing/2014/main" id="{395B35FB-6283-CDEE-7DBA-BBA2298FA1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7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0" name="Line 56">
              <a:extLst>
                <a:ext uri="{FF2B5EF4-FFF2-40B4-BE49-F238E27FC236}">
                  <a16:creationId xmlns:a16="http://schemas.microsoft.com/office/drawing/2014/main" id="{B2EB67CB-4227-859D-CFF4-3A29E73BDE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9" y="2958"/>
              <a:ext cx="1" cy="1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1" name="Line 57">
              <a:extLst>
                <a:ext uri="{FF2B5EF4-FFF2-40B4-BE49-F238E27FC236}">
                  <a16:creationId xmlns:a16="http://schemas.microsoft.com/office/drawing/2014/main" id="{8C7A4173-8D60-69D6-ACEE-15B8F5954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9" y="1106"/>
              <a:ext cx="1" cy="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2" name="Line 58">
              <a:extLst>
                <a:ext uri="{FF2B5EF4-FFF2-40B4-BE49-F238E27FC236}">
                  <a16:creationId xmlns:a16="http://schemas.microsoft.com/office/drawing/2014/main" id="{FA825ED3-3DF8-5101-F1CE-E10E07EC89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3" name="Line 59">
              <a:extLst>
                <a:ext uri="{FF2B5EF4-FFF2-40B4-BE49-F238E27FC236}">
                  <a16:creationId xmlns:a16="http://schemas.microsoft.com/office/drawing/2014/main" id="{5E14A3E9-E997-019E-3759-682D3D25B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96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4" name="Rectangle 60">
              <a:extLst>
                <a:ext uri="{FF2B5EF4-FFF2-40B4-BE49-F238E27FC236}">
                  <a16:creationId xmlns:a16="http://schemas.microsoft.com/office/drawing/2014/main" id="{A5DDFBC1-A38E-1AB8-9A36-F6EAF03C3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93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0.8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15" name="Line 61">
              <a:extLst>
                <a:ext uri="{FF2B5EF4-FFF2-40B4-BE49-F238E27FC236}">
                  <a16:creationId xmlns:a16="http://schemas.microsoft.com/office/drawing/2014/main" id="{33B4F7B3-CB03-1388-2FA7-FA6424C35F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6" name="Line 62">
              <a:extLst>
                <a:ext uri="{FF2B5EF4-FFF2-40B4-BE49-F238E27FC236}">
                  <a16:creationId xmlns:a16="http://schemas.microsoft.com/office/drawing/2014/main" id="{B55E9467-5296-8FFB-EC81-FB2AEB633B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782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7" name="Rectangle 63">
              <a:extLst>
                <a:ext uri="{FF2B5EF4-FFF2-40B4-BE49-F238E27FC236}">
                  <a16:creationId xmlns:a16="http://schemas.microsoft.com/office/drawing/2014/main" id="{6CD73855-70FD-C3FA-9B44-36E3EE086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746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0.9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18" name="Line 64">
              <a:extLst>
                <a:ext uri="{FF2B5EF4-FFF2-40B4-BE49-F238E27FC236}">
                  <a16:creationId xmlns:a16="http://schemas.microsoft.com/office/drawing/2014/main" id="{36ADCBA9-CE82-D48B-EC27-0E29875BA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19" name="Line 65">
              <a:extLst>
                <a:ext uri="{FF2B5EF4-FFF2-40B4-BE49-F238E27FC236}">
                  <a16:creationId xmlns:a16="http://schemas.microsoft.com/office/drawing/2014/main" id="{66B49824-E937-62D1-425E-100DD9E45A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593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0" name="Rectangle 66">
              <a:extLst>
                <a:ext uri="{FF2B5EF4-FFF2-40B4-BE49-F238E27FC236}">
                  <a16:creationId xmlns:a16="http://schemas.microsoft.com/office/drawing/2014/main" id="{636D2D17-C04B-F970-D0E0-C3111EE0E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558"/>
              <a:ext cx="28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1" name="Line 67">
              <a:extLst>
                <a:ext uri="{FF2B5EF4-FFF2-40B4-BE49-F238E27FC236}">
                  <a16:creationId xmlns:a16="http://schemas.microsoft.com/office/drawing/2014/main" id="{4783003D-F20A-5935-DEF3-290ED252A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2" name="Line 68">
              <a:extLst>
                <a:ext uri="{FF2B5EF4-FFF2-40B4-BE49-F238E27FC236}">
                  <a16:creationId xmlns:a16="http://schemas.microsoft.com/office/drawing/2014/main" id="{EFF45CD9-479A-2165-7465-E2B213EFFC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408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3" name="Rectangle 69">
              <a:extLst>
                <a:ext uri="{FF2B5EF4-FFF2-40B4-BE49-F238E27FC236}">
                  <a16:creationId xmlns:a16="http://schemas.microsoft.com/office/drawing/2014/main" id="{CFFAEC26-C090-4FFC-0395-941B983DD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37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4" name="Line 70">
              <a:extLst>
                <a:ext uri="{FF2B5EF4-FFF2-40B4-BE49-F238E27FC236}">
                  <a16:creationId xmlns:a16="http://schemas.microsoft.com/office/drawing/2014/main" id="{117EDCDD-D0EC-2C52-3DE7-D7B400226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5" name="Line 71">
              <a:extLst>
                <a:ext uri="{FF2B5EF4-FFF2-40B4-BE49-F238E27FC236}">
                  <a16:creationId xmlns:a16="http://schemas.microsoft.com/office/drawing/2014/main" id="{3ECDC7D6-3E11-5789-6FDF-323BE32CFE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224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6" name="Rectangle 72">
              <a:extLst>
                <a:ext uri="{FF2B5EF4-FFF2-40B4-BE49-F238E27FC236}">
                  <a16:creationId xmlns:a16="http://schemas.microsoft.com/office/drawing/2014/main" id="{A383F3ED-7CE4-1F28-33F0-D061F40BA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187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27" name="Line 73">
              <a:extLst>
                <a:ext uri="{FF2B5EF4-FFF2-40B4-BE49-F238E27FC236}">
                  <a16:creationId xmlns:a16="http://schemas.microsoft.com/office/drawing/2014/main" id="{1C65C78B-E197-7A76-CA89-E52ADB56D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8" name="Line 74">
              <a:extLst>
                <a:ext uri="{FF2B5EF4-FFF2-40B4-BE49-F238E27FC236}">
                  <a16:creationId xmlns:a16="http://schemas.microsoft.com/office/drawing/2014/main" id="{249A6357-4054-00D7-EC7E-CA8C329D1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203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29" name="Rectangle 75">
              <a:extLst>
                <a:ext uri="{FF2B5EF4-FFF2-40B4-BE49-F238E27FC236}">
                  <a16:creationId xmlns:a16="http://schemas.microsoft.com/office/drawing/2014/main" id="{D358A879-CFF2-4BA6-7824-55DEB832E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2001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1.3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0" name="Line 76">
              <a:extLst>
                <a:ext uri="{FF2B5EF4-FFF2-40B4-BE49-F238E27FC236}">
                  <a16:creationId xmlns:a16="http://schemas.microsoft.com/office/drawing/2014/main" id="{D2245B42-FB7B-A8A5-268E-CD2290C330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1" name="Line 77">
              <a:extLst>
                <a:ext uri="{FF2B5EF4-FFF2-40B4-BE49-F238E27FC236}">
                  <a16:creationId xmlns:a16="http://schemas.microsoft.com/office/drawing/2014/main" id="{EE93D06B-BB11-F60D-8614-D8F93573D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849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2" name="Rectangle 78">
              <a:extLst>
                <a:ext uri="{FF2B5EF4-FFF2-40B4-BE49-F238E27FC236}">
                  <a16:creationId xmlns:a16="http://schemas.microsoft.com/office/drawing/2014/main" id="{6FE13B84-431B-5FC4-0051-36B286411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81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1.4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3" name="Line 79">
              <a:extLst>
                <a:ext uri="{FF2B5EF4-FFF2-40B4-BE49-F238E27FC236}">
                  <a16:creationId xmlns:a16="http://schemas.microsoft.com/office/drawing/2014/main" id="{7555D035-B19C-D8EF-E737-F0F9DE2D02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4" name="Line 80">
              <a:extLst>
                <a:ext uri="{FF2B5EF4-FFF2-40B4-BE49-F238E27FC236}">
                  <a16:creationId xmlns:a16="http://schemas.microsoft.com/office/drawing/2014/main" id="{7D1CCEB3-F6DC-F664-1B36-BAE74A7786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665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5" name="Rectangle 81">
              <a:extLst>
                <a:ext uri="{FF2B5EF4-FFF2-40B4-BE49-F238E27FC236}">
                  <a16:creationId xmlns:a16="http://schemas.microsoft.com/office/drawing/2014/main" id="{ADE813F5-A6A2-AD6F-99DE-03F1D1BF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628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6" name="Line 82">
              <a:extLst>
                <a:ext uri="{FF2B5EF4-FFF2-40B4-BE49-F238E27FC236}">
                  <a16:creationId xmlns:a16="http://schemas.microsoft.com/office/drawing/2014/main" id="{51361AA8-04B7-7953-4005-57D3B5648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7" name="Line 83">
              <a:extLst>
                <a:ext uri="{FF2B5EF4-FFF2-40B4-BE49-F238E27FC236}">
                  <a16:creationId xmlns:a16="http://schemas.microsoft.com/office/drawing/2014/main" id="{9C34C30E-B091-0A8C-21F9-9A17596EBD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480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38" name="Rectangle 84">
              <a:extLst>
                <a:ext uri="{FF2B5EF4-FFF2-40B4-BE49-F238E27FC236}">
                  <a16:creationId xmlns:a16="http://schemas.microsoft.com/office/drawing/2014/main" id="{6CD4F9C8-A48B-6BF4-AF9F-D641C40F8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442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1.6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39" name="Line 85">
              <a:extLst>
                <a:ext uri="{FF2B5EF4-FFF2-40B4-BE49-F238E27FC236}">
                  <a16:creationId xmlns:a16="http://schemas.microsoft.com/office/drawing/2014/main" id="{DCFB059A-0A9C-1864-B617-C81CDC3C4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0" name="Line 86">
              <a:extLst>
                <a:ext uri="{FF2B5EF4-FFF2-40B4-BE49-F238E27FC236}">
                  <a16:creationId xmlns:a16="http://schemas.microsoft.com/office/drawing/2014/main" id="{059006D7-FB59-A705-0299-31D8BDF701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291"/>
              <a:ext cx="23" cy="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1" name="Rectangle 87">
              <a:extLst>
                <a:ext uri="{FF2B5EF4-FFF2-40B4-BE49-F238E27FC236}">
                  <a16:creationId xmlns:a16="http://schemas.microsoft.com/office/drawing/2014/main" id="{A9CC07FA-70F4-2D51-1FE0-A5A8F43D7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255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1.7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42" name="Line 88">
              <a:extLst>
                <a:ext uri="{FF2B5EF4-FFF2-40B4-BE49-F238E27FC236}">
                  <a16:creationId xmlns:a16="http://schemas.microsoft.com/office/drawing/2014/main" id="{AD2E3ECA-DF2B-8205-CFD7-E6729DBAA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3" name="Line 89">
              <a:extLst>
                <a:ext uri="{FF2B5EF4-FFF2-40B4-BE49-F238E27FC236}">
                  <a16:creationId xmlns:a16="http://schemas.microsoft.com/office/drawing/2014/main" id="{E16F3EA9-D598-69F9-831F-9747FBBFB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6" y="1106"/>
              <a:ext cx="2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4" name="Rectangle 90">
              <a:extLst>
                <a:ext uri="{FF2B5EF4-FFF2-40B4-BE49-F238E27FC236}">
                  <a16:creationId xmlns:a16="http://schemas.microsoft.com/office/drawing/2014/main" id="{175BA573-6280-4AE0-2964-1AD500E47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069"/>
              <a:ext cx="69" cy="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  <a:latin typeface="Helvetica" pitchFamily="2" charset="0"/>
                </a:rPr>
                <a:t>1.8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45" name="Line 91">
              <a:extLst>
                <a:ext uri="{FF2B5EF4-FFF2-40B4-BE49-F238E27FC236}">
                  <a16:creationId xmlns:a16="http://schemas.microsoft.com/office/drawing/2014/main" id="{F38742A2-5DC3-47FF-C47A-F42DAE301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" y="1106"/>
              <a:ext cx="2063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6" name="Freeform 92">
              <a:extLst>
                <a:ext uri="{FF2B5EF4-FFF2-40B4-BE49-F238E27FC236}">
                  <a16:creationId xmlns:a16="http://schemas.microsoft.com/office/drawing/2014/main" id="{A0F6C04C-76A0-6DF9-EF6D-5FC803EB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106"/>
              <a:ext cx="2063" cy="1862"/>
            </a:xfrm>
            <a:custGeom>
              <a:avLst/>
              <a:gdLst>
                <a:gd name="T0" fmla="*/ 0 w 451"/>
                <a:gd name="T1" fmla="*/ 2147483646 h 403"/>
                <a:gd name="T2" fmla="*/ 2147483646 w 451"/>
                <a:gd name="T3" fmla="*/ 2147483646 h 403"/>
                <a:gd name="T4" fmla="*/ 2147483646 w 451"/>
                <a:gd name="T5" fmla="*/ 0 h 403"/>
                <a:gd name="T6" fmla="*/ 0 60000 65536"/>
                <a:gd name="T7" fmla="*/ 0 60000 65536"/>
                <a:gd name="T8" fmla="*/ 0 60000 65536"/>
                <a:gd name="T9" fmla="*/ 0 w 451"/>
                <a:gd name="T10" fmla="*/ 0 h 403"/>
                <a:gd name="T11" fmla="*/ 451 w 451"/>
                <a:gd name="T12" fmla="*/ 403 h 4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1" h="403">
                  <a:moveTo>
                    <a:pt x="0" y="403"/>
                  </a:moveTo>
                  <a:lnTo>
                    <a:pt x="451" y="403"/>
                  </a:lnTo>
                  <a:lnTo>
                    <a:pt x="451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7" name="Line 93">
              <a:extLst>
                <a:ext uri="{FF2B5EF4-FFF2-40B4-BE49-F238E27FC236}">
                  <a16:creationId xmlns:a16="http://schemas.microsoft.com/office/drawing/2014/main" id="{E6726496-A019-2C44-063E-AEA22FD172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" y="1106"/>
              <a:ext cx="0" cy="1862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8" name="Freeform 94">
              <a:extLst>
                <a:ext uri="{FF2B5EF4-FFF2-40B4-BE49-F238E27FC236}">
                  <a16:creationId xmlns:a16="http://schemas.microsoft.com/office/drawing/2014/main" id="{2D6A8F61-EF78-8E2B-14B1-287A4CAD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1341"/>
              <a:ext cx="2063" cy="1585"/>
            </a:xfrm>
            <a:custGeom>
              <a:avLst/>
              <a:gdLst>
                <a:gd name="T0" fmla="*/ 1 w 2976"/>
                <a:gd name="T1" fmla="*/ 49 h 2067"/>
                <a:gd name="T2" fmla="*/ 1 w 2976"/>
                <a:gd name="T3" fmla="*/ 49 h 2067"/>
                <a:gd name="T4" fmla="*/ 1 w 2976"/>
                <a:gd name="T5" fmla="*/ 48 h 2067"/>
                <a:gd name="T6" fmla="*/ 1 w 2976"/>
                <a:gd name="T7" fmla="*/ 48 h 2067"/>
                <a:gd name="T8" fmla="*/ 2 w 2976"/>
                <a:gd name="T9" fmla="*/ 47 h 2067"/>
                <a:gd name="T10" fmla="*/ 2 w 2976"/>
                <a:gd name="T11" fmla="*/ 46 h 2067"/>
                <a:gd name="T12" fmla="*/ 3 w 2976"/>
                <a:gd name="T13" fmla="*/ 45 h 2067"/>
                <a:gd name="T14" fmla="*/ 3 w 2976"/>
                <a:gd name="T15" fmla="*/ 44 h 2067"/>
                <a:gd name="T16" fmla="*/ 3 w 2976"/>
                <a:gd name="T17" fmla="*/ 44 h 2067"/>
                <a:gd name="T18" fmla="*/ 4 w 2976"/>
                <a:gd name="T19" fmla="*/ 42 h 2067"/>
                <a:gd name="T20" fmla="*/ 4 w 2976"/>
                <a:gd name="T21" fmla="*/ 41 h 2067"/>
                <a:gd name="T22" fmla="*/ 4 w 2976"/>
                <a:gd name="T23" fmla="*/ 41 h 2067"/>
                <a:gd name="T24" fmla="*/ 5 w 2976"/>
                <a:gd name="T25" fmla="*/ 39 h 2067"/>
                <a:gd name="T26" fmla="*/ 5 w 2976"/>
                <a:gd name="T27" fmla="*/ 38 h 2067"/>
                <a:gd name="T28" fmla="*/ 6 w 2976"/>
                <a:gd name="T29" fmla="*/ 38 h 2067"/>
                <a:gd name="T30" fmla="*/ 6 w 2976"/>
                <a:gd name="T31" fmla="*/ 37 h 2067"/>
                <a:gd name="T32" fmla="*/ 6 w 2976"/>
                <a:gd name="T33" fmla="*/ 35 h 2067"/>
                <a:gd name="T34" fmla="*/ 6 w 2976"/>
                <a:gd name="T35" fmla="*/ 34 h 2067"/>
                <a:gd name="T36" fmla="*/ 7 w 2976"/>
                <a:gd name="T37" fmla="*/ 34 h 2067"/>
                <a:gd name="T38" fmla="*/ 7 w 2976"/>
                <a:gd name="T39" fmla="*/ 31 h 2067"/>
                <a:gd name="T40" fmla="*/ 8 w 2976"/>
                <a:gd name="T41" fmla="*/ 30 h 2067"/>
                <a:gd name="T42" fmla="*/ 8 w 2976"/>
                <a:gd name="T43" fmla="*/ 29 h 2067"/>
                <a:gd name="T44" fmla="*/ 8 w 2976"/>
                <a:gd name="T45" fmla="*/ 28 h 2067"/>
                <a:gd name="T46" fmla="*/ 8 w 2976"/>
                <a:gd name="T47" fmla="*/ 27 h 2067"/>
                <a:gd name="T48" fmla="*/ 9 w 2976"/>
                <a:gd name="T49" fmla="*/ 26 h 2067"/>
                <a:gd name="T50" fmla="*/ 9 w 2976"/>
                <a:gd name="T51" fmla="*/ 24 h 2067"/>
                <a:gd name="T52" fmla="*/ 10 w 2976"/>
                <a:gd name="T53" fmla="*/ 23 h 2067"/>
                <a:gd name="T54" fmla="*/ 10 w 2976"/>
                <a:gd name="T55" fmla="*/ 21 h 2067"/>
                <a:gd name="T56" fmla="*/ 10 w 2976"/>
                <a:gd name="T57" fmla="*/ 21 h 2067"/>
                <a:gd name="T58" fmla="*/ 11 w 2976"/>
                <a:gd name="T59" fmla="*/ 20 h 2067"/>
                <a:gd name="T60" fmla="*/ 12 w 2976"/>
                <a:gd name="T61" fmla="*/ 18 h 2067"/>
                <a:gd name="T62" fmla="*/ 12 w 2976"/>
                <a:gd name="T63" fmla="*/ 17 h 2067"/>
                <a:gd name="T64" fmla="*/ 12 w 2976"/>
                <a:gd name="T65" fmla="*/ 16 h 2067"/>
                <a:gd name="T66" fmla="*/ 12 w 2976"/>
                <a:gd name="T67" fmla="*/ 15 h 2067"/>
                <a:gd name="T68" fmla="*/ 12 w 2976"/>
                <a:gd name="T69" fmla="*/ 14 h 2067"/>
                <a:gd name="T70" fmla="*/ 12 w 2976"/>
                <a:gd name="T71" fmla="*/ 12 h 2067"/>
                <a:gd name="T72" fmla="*/ 13 w 2976"/>
                <a:gd name="T73" fmla="*/ 12 h 2067"/>
                <a:gd name="T74" fmla="*/ 13 w 2976"/>
                <a:gd name="T75" fmla="*/ 11 h 2067"/>
                <a:gd name="T76" fmla="*/ 14 w 2976"/>
                <a:gd name="T77" fmla="*/ 9 h 2067"/>
                <a:gd name="T78" fmla="*/ 15 w 2976"/>
                <a:gd name="T79" fmla="*/ 8 h 2067"/>
                <a:gd name="T80" fmla="*/ 15 w 2976"/>
                <a:gd name="T81" fmla="*/ 7 h 2067"/>
                <a:gd name="T82" fmla="*/ 15 w 2976"/>
                <a:gd name="T83" fmla="*/ 6 h 2067"/>
                <a:gd name="T84" fmla="*/ 15 w 2976"/>
                <a:gd name="T85" fmla="*/ 5 h 2067"/>
                <a:gd name="T86" fmla="*/ 16 w 2976"/>
                <a:gd name="T87" fmla="*/ 4 h 2067"/>
                <a:gd name="T88" fmla="*/ 17 w 2976"/>
                <a:gd name="T89" fmla="*/ 3 h 2067"/>
                <a:gd name="T90" fmla="*/ 17 w 2976"/>
                <a:gd name="T91" fmla="*/ 2 h 2067"/>
                <a:gd name="T92" fmla="*/ 17 w 2976"/>
                <a:gd name="T93" fmla="*/ 2 h 2067"/>
                <a:gd name="T94" fmla="*/ 17 w 2976"/>
                <a:gd name="T95" fmla="*/ 2 h 2067"/>
                <a:gd name="T96" fmla="*/ 18 w 2976"/>
                <a:gd name="T97" fmla="*/ 0 h 2067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976"/>
                <a:gd name="T148" fmla="*/ 0 h 2067"/>
                <a:gd name="T149" fmla="*/ 2976 w 2976"/>
                <a:gd name="T150" fmla="*/ 2067 h 2067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976" h="2067">
                  <a:moveTo>
                    <a:pt x="0" y="2067"/>
                  </a:moveTo>
                  <a:lnTo>
                    <a:pt x="0" y="2067"/>
                  </a:lnTo>
                  <a:lnTo>
                    <a:pt x="20" y="2061"/>
                  </a:lnTo>
                  <a:lnTo>
                    <a:pt x="40" y="2055"/>
                  </a:lnTo>
                  <a:lnTo>
                    <a:pt x="53" y="2043"/>
                  </a:lnTo>
                  <a:lnTo>
                    <a:pt x="73" y="2037"/>
                  </a:lnTo>
                  <a:lnTo>
                    <a:pt x="86" y="2031"/>
                  </a:lnTo>
                  <a:lnTo>
                    <a:pt x="106" y="2025"/>
                  </a:lnTo>
                  <a:lnTo>
                    <a:pt x="119" y="2019"/>
                  </a:lnTo>
                  <a:lnTo>
                    <a:pt x="139" y="2013"/>
                  </a:lnTo>
                  <a:lnTo>
                    <a:pt x="152" y="2001"/>
                  </a:lnTo>
                  <a:lnTo>
                    <a:pt x="172" y="1995"/>
                  </a:lnTo>
                  <a:lnTo>
                    <a:pt x="185" y="1989"/>
                  </a:lnTo>
                  <a:lnTo>
                    <a:pt x="205" y="1983"/>
                  </a:lnTo>
                  <a:lnTo>
                    <a:pt x="218" y="1971"/>
                  </a:lnTo>
                  <a:lnTo>
                    <a:pt x="238" y="1965"/>
                  </a:lnTo>
                  <a:lnTo>
                    <a:pt x="251" y="1959"/>
                  </a:lnTo>
                  <a:lnTo>
                    <a:pt x="264" y="1953"/>
                  </a:lnTo>
                  <a:lnTo>
                    <a:pt x="284" y="1941"/>
                  </a:lnTo>
                  <a:lnTo>
                    <a:pt x="297" y="1935"/>
                  </a:lnTo>
                  <a:lnTo>
                    <a:pt x="317" y="1929"/>
                  </a:lnTo>
                  <a:lnTo>
                    <a:pt x="330" y="1917"/>
                  </a:lnTo>
                  <a:lnTo>
                    <a:pt x="350" y="1911"/>
                  </a:lnTo>
                  <a:lnTo>
                    <a:pt x="363" y="1899"/>
                  </a:lnTo>
                  <a:lnTo>
                    <a:pt x="383" y="1893"/>
                  </a:lnTo>
                  <a:lnTo>
                    <a:pt x="396" y="1887"/>
                  </a:lnTo>
                  <a:lnTo>
                    <a:pt x="410" y="1874"/>
                  </a:lnTo>
                  <a:lnTo>
                    <a:pt x="429" y="1868"/>
                  </a:lnTo>
                  <a:lnTo>
                    <a:pt x="443" y="1856"/>
                  </a:lnTo>
                  <a:lnTo>
                    <a:pt x="462" y="1850"/>
                  </a:lnTo>
                  <a:lnTo>
                    <a:pt x="476" y="1838"/>
                  </a:lnTo>
                  <a:lnTo>
                    <a:pt x="489" y="1832"/>
                  </a:lnTo>
                  <a:lnTo>
                    <a:pt x="509" y="1820"/>
                  </a:lnTo>
                  <a:lnTo>
                    <a:pt x="522" y="1814"/>
                  </a:lnTo>
                  <a:lnTo>
                    <a:pt x="542" y="1802"/>
                  </a:lnTo>
                  <a:lnTo>
                    <a:pt x="555" y="1790"/>
                  </a:lnTo>
                  <a:lnTo>
                    <a:pt x="568" y="1784"/>
                  </a:lnTo>
                  <a:lnTo>
                    <a:pt x="588" y="1772"/>
                  </a:lnTo>
                  <a:lnTo>
                    <a:pt x="601" y="1766"/>
                  </a:lnTo>
                  <a:lnTo>
                    <a:pt x="621" y="1754"/>
                  </a:lnTo>
                  <a:lnTo>
                    <a:pt x="634" y="1742"/>
                  </a:lnTo>
                  <a:lnTo>
                    <a:pt x="647" y="1736"/>
                  </a:lnTo>
                  <a:lnTo>
                    <a:pt x="667" y="1724"/>
                  </a:lnTo>
                  <a:lnTo>
                    <a:pt x="680" y="1712"/>
                  </a:lnTo>
                  <a:lnTo>
                    <a:pt x="693" y="1706"/>
                  </a:lnTo>
                  <a:lnTo>
                    <a:pt x="713" y="1694"/>
                  </a:lnTo>
                  <a:lnTo>
                    <a:pt x="726" y="1682"/>
                  </a:lnTo>
                  <a:lnTo>
                    <a:pt x="740" y="1676"/>
                  </a:lnTo>
                  <a:lnTo>
                    <a:pt x="759" y="1664"/>
                  </a:lnTo>
                  <a:lnTo>
                    <a:pt x="773" y="1651"/>
                  </a:lnTo>
                  <a:lnTo>
                    <a:pt x="786" y="1639"/>
                  </a:lnTo>
                  <a:lnTo>
                    <a:pt x="806" y="1633"/>
                  </a:lnTo>
                  <a:lnTo>
                    <a:pt x="819" y="1621"/>
                  </a:lnTo>
                  <a:lnTo>
                    <a:pt x="839" y="1609"/>
                  </a:lnTo>
                  <a:lnTo>
                    <a:pt x="852" y="1597"/>
                  </a:lnTo>
                  <a:lnTo>
                    <a:pt x="865" y="1585"/>
                  </a:lnTo>
                  <a:lnTo>
                    <a:pt x="885" y="1573"/>
                  </a:lnTo>
                  <a:lnTo>
                    <a:pt x="898" y="1567"/>
                  </a:lnTo>
                  <a:lnTo>
                    <a:pt x="911" y="1555"/>
                  </a:lnTo>
                  <a:lnTo>
                    <a:pt x="931" y="1543"/>
                  </a:lnTo>
                  <a:lnTo>
                    <a:pt x="944" y="1531"/>
                  </a:lnTo>
                  <a:lnTo>
                    <a:pt x="957" y="1519"/>
                  </a:lnTo>
                  <a:lnTo>
                    <a:pt x="970" y="1507"/>
                  </a:lnTo>
                  <a:lnTo>
                    <a:pt x="990" y="1495"/>
                  </a:lnTo>
                  <a:lnTo>
                    <a:pt x="1003" y="1483"/>
                  </a:lnTo>
                  <a:lnTo>
                    <a:pt x="1017" y="1477"/>
                  </a:lnTo>
                  <a:lnTo>
                    <a:pt x="1036" y="1465"/>
                  </a:lnTo>
                  <a:lnTo>
                    <a:pt x="1050" y="1453"/>
                  </a:lnTo>
                  <a:lnTo>
                    <a:pt x="1063" y="1441"/>
                  </a:lnTo>
                  <a:lnTo>
                    <a:pt x="1083" y="1429"/>
                  </a:lnTo>
                  <a:lnTo>
                    <a:pt x="1096" y="1416"/>
                  </a:lnTo>
                  <a:lnTo>
                    <a:pt x="1109" y="1404"/>
                  </a:lnTo>
                  <a:lnTo>
                    <a:pt x="1129" y="1392"/>
                  </a:lnTo>
                  <a:lnTo>
                    <a:pt x="1142" y="1380"/>
                  </a:lnTo>
                  <a:lnTo>
                    <a:pt x="1155" y="1368"/>
                  </a:lnTo>
                  <a:lnTo>
                    <a:pt x="1175" y="1356"/>
                  </a:lnTo>
                  <a:lnTo>
                    <a:pt x="1188" y="1344"/>
                  </a:lnTo>
                  <a:lnTo>
                    <a:pt x="1201" y="1332"/>
                  </a:lnTo>
                  <a:lnTo>
                    <a:pt x="1215" y="1320"/>
                  </a:lnTo>
                  <a:lnTo>
                    <a:pt x="1234" y="1308"/>
                  </a:lnTo>
                  <a:lnTo>
                    <a:pt x="1248" y="1296"/>
                  </a:lnTo>
                  <a:lnTo>
                    <a:pt x="1261" y="1284"/>
                  </a:lnTo>
                  <a:lnTo>
                    <a:pt x="1281" y="1272"/>
                  </a:lnTo>
                  <a:lnTo>
                    <a:pt x="1294" y="1260"/>
                  </a:lnTo>
                  <a:lnTo>
                    <a:pt x="1307" y="1248"/>
                  </a:lnTo>
                  <a:lnTo>
                    <a:pt x="1327" y="1230"/>
                  </a:lnTo>
                  <a:lnTo>
                    <a:pt x="1340" y="1218"/>
                  </a:lnTo>
                  <a:lnTo>
                    <a:pt x="1353" y="1206"/>
                  </a:lnTo>
                  <a:lnTo>
                    <a:pt x="1366" y="1193"/>
                  </a:lnTo>
                  <a:lnTo>
                    <a:pt x="1386" y="1181"/>
                  </a:lnTo>
                  <a:lnTo>
                    <a:pt x="1399" y="1169"/>
                  </a:lnTo>
                  <a:lnTo>
                    <a:pt x="1413" y="1157"/>
                  </a:lnTo>
                  <a:lnTo>
                    <a:pt x="1432" y="1145"/>
                  </a:lnTo>
                  <a:lnTo>
                    <a:pt x="1446" y="1133"/>
                  </a:lnTo>
                  <a:lnTo>
                    <a:pt x="1459" y="1121"/>
                  </a:lnTo>
                  <a:lnTo>
                    <a:pt x="1472" y="1109"/>
                  </a:lnTo>
                  <a:lnTo>
                    <a:pt x="1492" y="1097"/>
                  </a:lnTo>
                  <a:lnTo>
                    <a:pt x="1505" y="1079"/>
                  </a:lnTo>
                  <a:lnTo>
                    <a:pt x="1518" y="1067"/>
                  </a:lnTo>
                  <a:lnTo>
                    <a:pt x="1538" y="1055"/>
                  </a:lnTo>
                  <a:lnTo>
                    <a:pt x="1551" y="1043"/>
                  </a:lnTo>
                  <a:lnTo>
                    <a:pt x="1564" y="1031"/>
                  </a:lnTo>
                  <a:lnTo>
                    <a:pt x="1578" y="1019"/>
                  </a:lnTo>
                  <a:lnTo>
                    <a:pt x="1597" y="1007"/>
                  </a:lnTo>
                  <a:lnTo>
                    <a:pt x="1611" y="995"/>
                  </a:lnTo>
                  <a:lnTo>
                    <a:pt x="1624" y="983"/>
                  </a:lnTo>
                  <a:lnTo>
                    <a:pt x="1644" y="965"/>
                  </a:lnTo>
                  <a:lnTo>
                    <a:pt x="1657" y="952"/>
                  </a:lnTo>
                  <a:lnTo>
                    <a:pt x="1670" y="940"/>
                  </a:lnTo>
                  <a:lnTo>
                    <a:pt x="1683" y="928"/>
                  </a:lnTo>
                  <a:lnTo>
                    <a:pt x="1703" y="916"/>
                  </a:lnTo>
                  <a:lnTo>
                    <a:pt x="1716" y="904"/>
                  </a:lnTo>
                  <a:lnTo>
                    <a:pt x="1729" y="892"/>
                  </a:lnTo>
                  <a:lnTo>
                    <a:pt x="1749" y="880"/>
                  </a:lnTo>
                  <a:lnTo>
                    <a:pt x="1762" y="868"/>
                  </a:lnTo>
                  <a:lnTo>
                    <a:pt x="1776" y="856"/>
                  </a:lnTo>
                  <a:lnTo>
                    <a:pt x="1789" y="844"/>
                  </a:lnTo>
                  <a:lnTo>
                    <a:pt x="1809" y="832"/>
                  </a:lnTo>
                  <a:lnTo>
                    <a:pt x="1822" y="814"/>
                  </a:lnTo>
                  <a:lnTo>
                    <a:pt x="1835" y="802"/>
                  </a:lnTo>
                  <a:lnTo>
                    <a:pt x="1848" y="790"/>
                  </a:lnTo>
                  <a:lnTo>
                    <a:pt x="1868" y="778"/>
                  </a:lnTo>
                  <a:lnTo>
                    <a:pt x="1881" y="766"/>
                  </a:lnTo>
                  <a:lnTo>
                    <a:pt x="1894" y="754"/>
                  </a:lnTo>
                  <a:lnTo>
                    <a:pt x="1914" y="742"/>
                  </a:lnTo>
                  <a:lnTo>
                    <a:pt x="1927" y="729"/>
                  </a:lnTo>
                  <a:lnTo>
                    <a:pt x="1940" y="717"/>
                  </a:lnTo>
                  <a:lnTo>
                    <a:pt x="1954" y="705"/>
                  </a:lnTo>
                  <a:lnTo>
                    <a:pt x="1973" y="693"/>
                  </a:lnTo>
                  <a:lnTo>
                    <a:pt x="1987" y="681"/>
                  </a:lnTo>
                  <a:lnTo>
                    <a:pt x="2000" y="669"/>
                  </a:lnTo>
                  <a:lnTo>
                    <a:pt x="2013" y="657"/>
                  </a:lnTo>
                  <a:lnTo>
                    <a:pt x="2033" y="645"/>
                  </a:lnTo>
                  <a:lnTo>
                    <a:pt x="2046" y="633"/>
                  </a:lnTo>
                  <a:lnTo>
                    <a:pt x="2059" y="621"/>
                  </a:lnTo>
                  <a:lnTo>
                    <a:pt x="2072" y="609"/>
                  </a:lnTo>
                  <a:lnTo>
                    <a:pt x="2092" y="597"/>
                  </a:lnTo>
                  <a:lnTo>
                    <a:pt x="2105" y="585"/>
                  </a:lnTo>
                  <a:lnTo>
                    <a:pt x="2119" y="573"/>
                  </a:lnTo>
                  <a:lnTo>
                    <a:pt x="2138" y="561"/>
                  </a:lnTo>
                  <a:lnTo>
                    <a:pt x="2152" y="549"/>
                  </a:lnTo>
                  <a:lnTo>
                    <a:pt x="2165" y="537"/>
                  </a:lnTo>
                  <a:lnTo>
                    <a:pt x="2178" y="525"/>
                  </a:lnTo>
                  <a:lnTo>
                    <a:pt x="2198" y="519"/>
                  </a:lnTo>
                  <a:lnTo>
                    <a:pt x="2211" y="507"/>
                  </a:lnTo>
                  <a:lnTo>
                    <a:pt x="2224" y="494"/>
                  </a:lnTo>
                  <a:lnTo>
                    <a:pt x="2237" y="482"/>
                  </a:lnTo>
                  <a:lnTo>
                    <a:pt x="2257" y="470"/>
                  </a:lnTo>
                  <a:lnTo>
                    <a:pt x="2270" y="458"/>
                  </a:lnTo>
                  <a:lnTo>
                    <a:pt x="2284" y="446"/>
                  </a:lnTo>
                  <a:lnTo>
                    <a:pt x="2297" y="434"/>
                  </a:lnTo>
                  <a:lnTo>
                    <a:pt x="2317" y="428"/>
                  </a:lnTo>
                  <a:lnTo>
                    <a:pt x="2330" y="416"/>
                  </a:lnTo>
                  <a:lnTo>
                    <a:pt x="2343" y="404"/>
                  </a:lnTo>
                  <a:lnTo>
                    <a:pt x="2363" y="392"/>
                  </a:lnTo>
                  <a:lnTo>
                    <a:pt x="2376" y="380"/>
                  </a:lnTo>
                  <a:lnTo>
                    <a:pt x="2389" y="374"/>
                  </a:lnTo>
                  <a:lnTo>
                    <a:pt x="2402" y="362"/>
                  </a:lnTo>
                  <a:lnTo>
                    <a:pt x="2422" y="350"/>
                  </a:lnTo>
                  <a:lnTo>
                    <a:pt x="2435" y="338"/>
                  </a:lnTo>
                  <a:lnTo>
                    <a:pt x="2449" y="332"/>
                  </a:lnTo>
                  <a:lnTo>
                    <a:pt x="2462" y="320"/>
                  </a:lnTo>
                  <a:lnTo>
                    <a:pt x="2482" y="308"/>
                  </a:lnTo>
                  <a:lnTo>
                    <a:pt x="2495" y="296"/>
                  </a:lnTo>
                  <a:lnTo>
                    <a:pt x="2508" y="290"/>
                  </a:lnTo>
                  <a:lnTo>
                    <a:pt x="2521" y="278"/>
                  </a:lnTo>
                  <a:lnTo>
                    <a:pt x="2541" y="265"/>
                  </a:lnTo>
                  <a:lnTo>
                    <a:pt x="2554" y="259"/>
                  </a:lnTo>
                  <a:lnTo>
                    <a:pt x="2567" y="247"/>
                  </a:lnTo>
                  <a:lnTo>
                    <a:pt x="2581" y="235"/>
                  </a:lnTo>
                  <a:lnTo>
                    <a:pt x="2600" y="229"/>
                  </a:lnTo>
                  <a:lnTo>
                    <a:pt x="2614" y="217"/>
                  </a:lnTo>
                  <a:lnTo>
                    <a:pt x="2627" y="205"/>
                  </a:lnTo>
                  <a:lnTo>
                    <a:pt x="2640" y="199"/>
                  </a:lnTo>
                  <a:lnTo>
                    <a:pt x="2660" y="187"/>
                  </a:lnTo>
                  <a:lnTo>
                    <a:pt x="2673" y="181"/>
                  </a:lnTo>
                  <a:lnTo>
                    <a:pt x="2686" y="169"/>
                  </a:lnTo>
                  <a:lnTo>
                    <a:pt x="2706" y="157"/>
                  </a:lnTo>
                  <a:lnTo>
                    <a:pt x="2719" y="151"/>
                  </a:lnTo>
                  <a:lnTo>
                    <a:pt x="2732" y="139"/>
                  </a:lnTo>
                  <a:lnTo>
                    <a:pt x="2746" y="133"/>
                  </a:lnTo>
                  <a:lnTo>
                    <a:pt x="2765" y="121"/>
                  </a:lnTo>
                  <a:lnTo>
                    <a:pt x="2779" y="115"/>
                  </a:lnTo>
                  <a:lnTo>
                    <a:pt x="2792" y="103"/>
                  </a:lnTo>
                  <a:lnTo>
                    <a:pt x="2805" y="97"/>
                  </a:lnTo>
                  <a:lnTo>
                    <a:pt x="2825" y="85"/>
                  </a:lnTo>
                  <a:lnTo>
                    <a:pt x="2838" y="79"/>
                  </a:lnTo>
                  <a:lnTo>
                    <a:pt x="2851" y="67"/>
                  </a:lnTo>
                  <a:lnTo>
                    <a:pt x="2864" y="61"/>
                  </a:lnTo>
                  <a:lnTo>
                    <a:pt x="2884" y="55"/>
                  </a:lnTo>
                  <a:lnTo>
                    <a:pt x="2897" y="42"/>
                  </a:lnTo>
                  <a:lnTo>
                    <a:pt x="2910" y="36"/>
                  </a:lnTo>
                  <a:lnTo>
                    <a:pt x="2924" y="24"/>
                  </a:lnTo>
                  <a:lnTo>
                    <a:pt x="2943" y="18"/>
                  </a:lnTo>
                  <a:lnTo>
                    <a:pt x="2957" y="12"/>
                  </a:lnTo>
                  <a:lnTo>
                    <a:pt x="2970" y="0"/>
                  </a:lnTo>
                  <a:lnTo>
                    <a:pt x="2976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649" name="Rectangle 95">
              <a:extLst>
                <a:ext uri="{FF2B5EF4-FFF2-40B4-BE49-F238E27FC236}">
                  <a16:creationId xmlns:a16="http://schemas.microsoft.com/office/drawing/2014/main" id="{2E2C4FF0-454D-64E6-7A1F-67CFB35345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4" y="2042"/>
              <a:ext cx="48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M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grpSp>
          <p:nvGrpSpPr>
            <p:cNvPr id="151650" name="Group 96">
              <a:extLst>
                <a:ext uri="{FF2B5EF4-FFF2-40B4-BE49-F238E27FC236}">
                  <a16:creationId xmlns:a16="http://schemas.microsoft.com/office/drawing/2014/main" id="{25ADE4F5-5930-8CF4-D9CF-1CB86EE11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" y="1930"/>
              <a:ext cx="71" cy="215"/>
              <a:chOff x="305" y="1930"/>
              <a:chExt cx="71" cy="215"/>
            </a:xfrm>
          </p:grpSpPr>
          <p:sp>
            <p:nvSpPr>
              <p:cNvPr id="151655" name="Rectangle 97">
                <a:extLst>
                  <a:ext uri="{FF2B5EF4-FFF2-40B4-BE49-F238E27FC236}">
                    <a16:creationId xmlns:a16="http://schemas.microsoft.com/office/drawing/2014/main" id="{0F90E9F2-FFFD-9A7C-4232-1F1FDD611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16" y="2085"/>
                <a:ext cx="4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Helvetica" pitchFamily="2" charset="0"/>
                  </a:rPr>
                  <a:t>V</a:t>
                </a:r>
                <a:endParaRPr lang="en-US" altLang="en-US" sz="1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  <p:sp>
            <p:nvSpPr>
              <p:cNvPr id="151656" name="Rectangle 98">
                <a:extLst>
                  <a:ext uri="{FF2B5EF4-FFF2-40B4-BE49-F238E27FC236}">
                    <a16:creationId xmlns:a16="http://schemas.microsoft.com/office/drawing/2014/main" id="{A21A702B-4025-55CF-BD8F-33B5150EF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81" y="1954"/>
                <a:ext cx="119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300">
                    <a:solidFill>
                      <a:srgbClr val="000000"/>
                    </a:solidFill>
                    <a:latin typeface="Helvetica" pitchFamily="2" charset="0"/>
                  </a:rPr>
                  <a:t> (V)</a:t>
                </a:r>
                <a:endParaRPr lang="en-US" altLang="en-US" sz="1800">
                  <a:solidFill>
                    <a:schemeClr val="tx2"/>
                  </a:solidFill>
                  <a:latin typeface="Book Antiqua" panose="02040602050305030304" pitchFamily="18" charset="0"/>
                </a:endParaRPr>
              </a:p>
            </p:txBody>
          </p:sp>
        </p:grpSp>
        <p:sp>
          <p:nvSpPr>
            <p:cNvPr id="151651" name="Rectangle 99">
              <a:extLst>
                <a:ext uri="{FF2B5EF4-FFF2-40B4-BE49-F238E27FC236}">
                  <a16:creationId xmlns:a16="http://schemas.microsoft.com/office/drawing/2014/main" id="{7BACE1B5-ABD7-0330-7679-5A40DD00F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100"/>
              <a:ext cx="5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W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2" name="Rectangle 100">
              <a:extLst>
                <a:ext uri="{FF2B5EF4-FFF2-40B4-BE49-F238E27FC236}">
                  <a16:creationId xmlns:a16="http://schemas.microsoft.com/office/drawing/2014/main" id="{62B2B29B-BA32-F7ED-BF37-8800D8F0C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p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3" name="Rectangle 101">
              <a:extLst>
                <a:ext uri="{FF2B5EF4-FFF2-40B4-BE49-F238E27FC236}">
                  <a16:creationId xmlns:a16="http://schemas.microsoft.com/office/drawing/2014/main" id="{2CC4FC5D-C0FE-B639-08D3-512114C33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3099"/>
              <a:ext cx="75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/W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51654" name="Rectangle 102">
              <a:extLst>
                <a:ext uri="{FF2B5EF4-FFF2-40B4-BE49-F238E27FC236}">
                  <a16:creationId xmlns:a16="http://schemas.microsoft.com/office/drawing/2014/main" id="{1E0DDBE9-9A2C-570A-8B2D-418AF1146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154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000">
                  <a:solidFill>
                    <a:srgbClr val="000000"/>
                  </a:solidFill>
                  <a:latin typeface="Helvetica" pitchFamily="2" charset="0"/>
                </a:rPr>
                <a:t>n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  <p:pic>
        <p:nvPicPr>
          <p:cNvPr id="124007" name="Picture 103">
            <a:extLst>
              <a:ext uri="{FF2B5EF4-FFF2-40B4-BE49-F238E27FC236}">
                <a16:creationId xmlns:a16="http://schemas.microsoft.com/office/drawing/2014/main" id="{5E7B7EB6-7C49-FD63-6CC9-854EC4A2B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1" t="24023" r="17628" b="51270"/>
          <a:stretch>
            <a:fillRect/>
          </a:stretch>
        </p:blipFill>
        <p:spPr bwMode="auto">
          <a:xfrm>
            <a:off x="2895600" y="4106863"/>
            <a:ext cx="6248400" cy="174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4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Date Placeholder 3">
            <a:extLst>
              <a:ext uri="{FF2B5EF4-FFF2-40B4-BE49-F238E27FC236}">
                <a16:creationId xmlns:a16="http://schemas.microsoft.com/office/drawing/2014/main" id="{628B37AD-B12E-9F2B-F821-C656EB5DB6F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D493A1-C1DE-2A48-A31F-B53EB705FD4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53602" name="Slide Number Placeholder 5">
            <a:extLst>
              <a:ext uri="{FF2B5EF4-FFF2-40B4-BE49-F238E27FC236}">
                <a16:creationId xmlns:a16="http://schemas.microsoft.com/office/drawing/2014/main" id="{790C08B6-4DEC-5898-427B-CFDAF569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D60CE3-851F-C444-BA55-19EDDF2DD58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79</a:t>
            </a:fld>
            <a:endParaRPr lang="en-US" altLang="en-US" sz="1400"/>
          </a:p>
        </p:txBody>
      </p:sp>
      <p:sp>
        <p:nvSpPr>
          <p:cNvPr id="153603" name="Rectangle 2">
            <a:extLst>
              <a:ext uri="{FF2B5EF4-FFF2-40B4-BE49-F238E27FC236}">
                <a16:creationId xmlns:a16="http://schemas.microsoft.com/office/drawing/2014/main" id="{9F784F01-E2D7-8677-CFC1-1AF08FB47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Switching Threshold</a:t>
            </a:r>
          </a:p>
        </p:txBody>
      </p:sp>
      <p:sp>
        <p:nvSpPr>
          <p:cNvPr id="153604" name="Rectangle 3">
            <a:extLst>
              <a:ext uri="{FF2B5EF4-FFF2-40B4-BE49-F238E27FC236}">
                <a16:creationId xmlns:a16="http://schemas.microsoft.com/office/drawing/2014/main" id="{78ABA170-15BA-982D-8F3E-EB36DC0B2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V</a:t>
            </a:r>
            <a:r>
              <a:rPr lang="en-US" altLang="en-US" baseline="-25000">
                <a:ea typeface="ＭＳ Ｐゴシック" panose="020B0600070205080204" pitchFamily="34" charset="-128"/>
              </a:rPr>
              <a:t>M</a:t>
            </a:r>
            <a:r>
              <a:rPr lang="en-US" altLang="en-US">
                <a:ea typeface="ＭＳ Ｐゴシック" panose="020B0600070205080204" pitchFamily="34" charset="-128"/>
              </a:rPr>
              <a:t> is relatively insensitive to variations of device ratio W/L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effect of changing W</a:t>
            </a:r>
            <a:r>
              <a:rPr lang="en-US" altLang="en-US" baseline="-25000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to W</a:t>
            </a:r>
            <a:r>
              <a:rPr lang="en-US" altLang="en-US" baseline="-25000">
                <a:ea typeface="ＭＳ Ｐゴシック" panose="020B0600070205080204" pitchFamily="34" charset="-128"/>
              </a:rPr>
              <a:t>n</a:t>
            </a:r>
            <a:r>
              <a:rPr lang="en-US" altLang="en-US">
                <a:ea typeface="ＭＳ Ｐゴシック" panose="020B0600070205080204" pitchFamily="34" charset="-128"/>
              </a:rPr>
              <a:t> is to shift the VTC, increasing the width of PMOS or the NMOS moves V</a:t>
            </a:r>
            <a:r>
              <a:rPr lang="en-US" altLang="en-US" baseline="-25000">
                <a:ea typeface="ＭＳ Ｐゴシック" panose="020B0600070205080204" pitchFamily="34" charset="-128"/>
              </a:rPr>
              <a:t>M </a:t>
            </a:r>
            <a:r>
              <a:rPr lang="en-US" altLang="en-US">
                <a:ea typeface="ＭＳ Ｐゴシック" panose="020B0600070205080204" pitchFamily="34" charset="-128"/>
              </a:rPr>
              <a:t>toward V</a:t>
            </a:r>
            <a:r>
              <a:rPr lang="en-US" altLang="en-US" baseline="-25000">
                <a:ea typeface="ＭＳ Ｐゴシック" panose="020B0600070205080204" pitchFamily="34" charset="-128"/>
              </a:rPr>
              <a:t>DD </a:t>
            </a:r>
            <a:r>
              <a:rPr lang="en-US" altLang="en-US">
                <a:ea typeface="ＭＳ Ｐゴシック" panose="020B0600070205080204" pitchFamily="34" charset="-128"/>
              </a:rPr>
              <a:t>or toward</a:t>
            </a:r>
            <a:r>
              <a:rPr lang="en-US" altLang="en-US" baseline="-25000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ground, this is sometime is useful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Date Placeholder 3">
            <a:extLst>
              <a:ext uri="{FF2B5EF4-FFF2-40B4-BE49-F238E27FC236}">
                <a16:creationId xmlns:a16="http://schemas.microsoft.com/office/drawing/2014/main" id="{9378D70C-8FDB-9B55-5603-967823E3866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C0FCB3-9E43-0A49-805E-66BDAA2C551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3E125C9C-7E59-11CD-A482-AA6EFDE9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F0391C-ECD6-A843-B35A-B38C24EC7C8D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D90A0082-8C35-5CFA-EB37-FA0253AD2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Interconnect Parasitic</a:t>
            </a: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2B2CAE4-3BAF-EE0A-099A-ED1E86AF73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Interconnect parasitic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reduce reliability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affect the performance  that is  </a:t>
            </a:r>
            <a:r>
              <a:rPr lang="en-US" altLang="en-US" u="sng">
                <a:solidFill>
                  <a:srgbClr val="FF0000"/>
                </a:solidFill>
                <a:ea typeface="ＭＳ Ｐゴシック" panose="020B0600070205080204" pitchFamily="34" charset="-128"/>
              </a:rPr>
              <a:t>speed and the power consumption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Classes of parasitic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Capacitive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Resistive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Inductive</a:t>
            </a:r>
          </a:p>
        </p:txBody>
      </p:sp>
      <p:sp>
        <p:nvSpPr>
          <p:cNvPr id="30725" name="AutoShape 4">
            <a:extLst>
              <a:ext uri="{FF2B5EF4-FFF2-40B4-BE49-F238E27FC236}">
                <a16:creationId xmlns:a16="http://schemas.microsoft.com/office/drawing/2014/main" id="{FF1889E3-8172-2C9D-ABA7-078CF1CB314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91719" y="4706144"/>
            <a:ext cx="1452562" cy="698500"/>
          </a:xfrm>
          <a:custGeom>
            <a:avLst/>
            <a:gdLst>
              <a:gd name="T0" fmla="*/ 2147483646 w 21600"/>
              <a:gd name="T1" fmla="*/ 0 h 21600"/>
              <a:gd name="T2" fmla="*/ 0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C66B5A"/>
              </a:gs>
              <a:gs pos="100000">
                <a:srgbClr val="5C322A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Date Placeholder 2">
            <a:extLst>
              <a:ext uri="{FF2B5EF4-FFF2-40B4-BE49-F238E27FC236}">
                <a16:creationId xmlns:a16="http://schemas.microsoft.com/office/drawing/2014/main" id="{B55B98D2-F98F-5475-5E23-C9046F1FDFC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14B96A-BD95-034F-8F63-D5FDC434DF90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55650" name="Footer Placeholder 3">
            <a:extLst>
              <a:ext uri="{FF2B5EF4-FFF2-40B4-BE49-F238E27FC236}">
                <a16:creationId xmlns:a16="http://schemas.microsoft.com/office/drawing/2014/main" id="{197714E6-C22C-CFC4-4D1B-84921F92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55651" name="Slide Number Placeholder 4">
            <a:extLst>
              <a:ext uri="{FF2B5EF4-FFF2-40B4-BE49-F238E27FC236}">
                <a16:creationId xmlns:a16="http://schemas.microsoft.com/office/drawing/2014/main" id="{48D3514B-E725-0C48-FD49-210F58C4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236357-A93F-3A4E-9B83-0A08FAB1CF5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80</a:t>
            </a:fld>
            <a:endParaRPr lang="en-US" altLang="en-US" sz="1400"/>
          </a:p>
        </p:txBody>
      </p:sp>
      <p:sp>
        <p:nvSpPr>
          <p:cNvPr id="155652" name="Rectangle 2">
            <a:extLst>
              <a:ext uri="{FF2B5EF4-FFF2-40B4-BE49-F238E27FC236}">
                <a16:creationId xmlns:a16="http://schemas.microsoft.com/office/drawing/2014/main" id="{96806037-9647-C641-67FB-6DB97B91E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Mapping between analog and digital signals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55653" name="Picture 3">
            <a:extLst>
              <a:ext uri="{FF2B5EF4-FFF2-40B4-BE49-F238E27FC236}">
                <a16:creationId xmlns:a16="http://schemas.microsoft.com/office/drawing/2014/main" id="{C378349A-53F8-09CB-F83B-877A2E9C8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341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4" name="TextBox 1">
            <a:extLst>
              <a:ext uri="{FF2B5EF4-FFF2-40B4-BE49-F238E27FC236}">
                <a16:creationId xmlns:a16="http://schemas.microsoft.com/office/drawing/2014/main" id="{9A6D2802-D14D-5D71-7616-EB88E3202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1701800"/>
            <a:ext cx="257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Simple approach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Approximate VTC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23">
            <a:extLst>
              <a:ext uri="{FF2B5EF4-FFF2-40B4-BE49-F238E27FC236}">
                <a16:creationId xmlns:a16="http://schemas.microsoft.com/office/drawing/2014/main" id="{ED6E16A0-AADF-ABD4-1202-1169141CB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Piecewise Linear Approximation of VTC</a:t>
            </a:r>
          </a:p>
        </p:txBody>
      </p:sp>
      <p:sp>
        <p:nvSpPr>
          <p:cNvPr id="157698" name="Date Placeholder 1">
            <a:extLst>
              <a:ext uri="{FF2B5EF4-FFF2-40B4-BE49-F238E27FC236}">
                <a16:creationId xmlns:a16="http://schemas.microsoft.com/office/drawing/2014/main" id="{CA4655DF-0435-75A7-3671-497E6764FD5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1233C8-FCAC-374C-A500-8B061565A79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57699" name="Slide Number Placeholder 2">
            <a:extLst>
              <a:ext uri="{FF2B5EF4-FFF2-40B4-BE49-F238E27FC236}">
                <a16:creationId xmlns:a16="http://schemas.microsoft.com/office/drawing/2014/main" id="{1EDD83DE-016A-DCFD-CF71-BFDF87F989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210D1C-B42C-C443-BEC7-C99173710D3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81</a:t>
            </a:fld>
            <a:endParaRPr lang="en-US" altLang="en-US" sz="140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074C44F-D50F-03C4-804C-E99F3AA74D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5257800"/>
            <a:ext cx="3886200" cy="76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52CE80-2EE2-58F5-39AB-23149A0A66C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362200" y="1676400"/>
            <a:ext cx="0" cy="35052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5BAEF1-1F8D-B4BB-9E6A-3F56A850C32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62200" y="2819400"/>
            <a:ext cx="1905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F2034-72BE-3C1E-B769-9C31B76D557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819400"/>
            <a:ext cx="1066800" cy="25146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2119F3-DAC0-2587-3619-183D784EFE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67200" y="2743200"/>
            <a:ext cx="76200" cy="251460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57705" name="TextBox 17">
            <a:extLst>
              <a:ext uri="{FF2B5EF4-FFF2-40B4-BE49-F238E27FC236}">
                <a16:creationId xmlns:a16="http://schemas.microsoft.com/office/drawing/2014/main" id="{053C98E5-57C4-BAB1-843D-809932E96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99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OUT</a:t>
            </a:r>
            <a:endParaRPr lang="en-US" altLang="en-US" sz="2400"/>
          </a:p>
        </p:txBody>
      </p:sp>
      <p:sp>
        <p:nvSpPr>
          <p:cNvPr id="157706" name="TextBox 18">
            <a:extLst>
              <a:ext uri="{FF2B5EF4-FFF2-40B4-BE49-F238E27FC236}">
                <a16:creationId xmlns:a16="http://schemas.microsoft.com/office/drawing/2014/main" id="{FF3E5C3E-ED4C-6046-0341-6A6E96D5D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334000"/>
            <a:ext cx="6334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IN</a:t>
            </a:r>
            <a:endParaRPr lang="en-US" altLang="en-US" sz="2400"/>
          </a:p>
        </p:txBody>
      </p:sp>
      <p:sp>
        <p:nvSpPr>
          <p:cNvPr id="157707" name="TextBox 19">
            <a:extLst>
              <a:ext uri="{FF2B5EF4-FFF2-40B4-BE49-F238E27FC236}">
                <a16:creationId xmlns:a16="http://schemas.microsoft.com/office/drawing/2014/main" id="{A056D4EF-373F-A72E-674A-EAAD46C79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670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OH</a:t>
            </a:r>
            <a:endParaRPr lang="en-US" altLang="en-US" sz="2400"/>
          </a:p>
        </p:txBody>
      </p:sp>
      <p:sp>
        <p:nvSpPr>
          <p:cNvPr id="157708" name="TextBox 20">
            <a:extLst>
              <a:ext uri="{FF2B5EF4-FFF2-40B4-BE49-F238E27FC236}">
                <a16:creationId xmlns:a16="http://schemas.microsoft.com/office/drawing/2014/main" id="{A49E7DBE-A189-BD04-F18D-09CA612B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953000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OL</a:t>
            </a:r>
            <a:endParaRPr lang="en-US" altLang="en-US" sz="2400"/>
          </a:p>
        </p:txBody>
      </p:sp>
      <p:sp>
        <p:nvSpPr>
          <p:cNvPr id="157709" name="TextBox 21">
            <a:extLst>
              <a:ext uri="{FF2B5EF4-FFF2-40B4-BE49-F238E27FC236}">
                <a16:creationId xmlns:a16="http://schemas.microsoft.com/office/drawing/2014/main" id="{1D4335CB-9648-0E50-66FC-1B96AC934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864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IL</a:t>
            </a:r>
            <a:endParaRPr lang="en-US" altLang="en-US" sz="2400"/>
          </a:p>
        </p:txBody>
      </p:sp>
      <p:sp>
        <p:nvSpPr>
          <p:cNvPr id="157710" name="TextBox 22">
            <a:extLst>
              <a:ext uri="{FF2B5EF4-FFF2-40B4-BE49-F238E27FC236}">
                <a16:creationId xmlns:a16="http://schemas.microsoft.com/office/drawing/2014/main" id="{28950AAF-BFFF-EF22-5116-A068F74F4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86400"/>
            <a:ext cx="62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IH</a:t>
            </a:r>
            <a:endParaRPr lang="en-US" altLang="en-US" sz="2400"/>
          </a:p>
        </p:txBody>
      </p:sp>
      <p:sp>
        <p:nvSpPr>
          <p:cNvPr id="157711" name="TextBox 24">
            <a:extLst>
              <a:ext uri="{FF2B5EF4-FFF2-40B4-BE49-F238E27FC236}">
                <a16:creationId xmlns:a16="http://schemas.microsoft.com/office/drawing/2014/main" id="{AF19D548-E31C-923C-9850-F478131B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114800"/>
            <a:ext cx="588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V</a:t>
            </a:r>
            <a:r>
              <a:rPr lang="en-US" altLang="en-US" sz="2400" baseline="-25000"/>
              <a:t>M</a:t>
            </a:r>
            <a:endParaRPr lang="en-US" altLang="en-US" sz="2400"/>
          </a:p>
        </p:txBody>
      </p:sp>
      <p:sp>
        <p:nvSpPr>
          <p:cNvPr id="157712" name="TextBox 3">
            <a:extLst>
              <a:ext uri="{FF2B5EF4-FFF2-40B4-BE49-F238E27FC236}">
                <a16:creationId xmlns:a16="http://schemas.microsoft.com/office/drawing/2014/main" id="{809D293D-BC8C-C8B1-AD72-C7D0C1B9D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88" y="3128963"/>
            <a:ext cx="27193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Slope is 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Inverter is amplifier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With gain -g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06CE9E-CAB4-FDE8-0667-4CA90AA769EC}"/>
              </a:ext>
            </a:extLst>
          </p:cNvPr>
          <p:cNvCxnSpPr/>
          <p:nvPr/>
        </p:nvCxnSpPr>
        <p:spPr>
          <a:xfrm flipH="1">
            <a:off x="4876800" y="3590925"/>
            <a:ext cx="1081088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Date Placeholder 2">
            <a:extLst>
              <a:ext uri="{FF2B5EF4-FFF2-40B4-BE49-F238E27FC236}">
                <a16:creationId xmlns:a16="http://schemas.microsoft.com/office/drawing/2014/main" id="{060E52E0-A293-2FE1-AC20-809BFA73DF9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80BAE-9AC7-2641-8B1E-8CEAA9A77D7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59746" name="Slide Number Placeholder 4">
            <a:extLst>
              <a:ext uri="{FF2B5EF4-FFF2-40B4-BE49-F238E27FC236}">
                <a16:creationId xmlns:a16="http://schemas.microsoft.com/office/drawing/2014/main" id="{F6683943-FE61-12F5-6ABF-A7B57139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77E894-E84F-7542-8FD0-9E605964222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82</a:t>
            </a:fld>
            <a:endParaRPr lang="en-US" altLang="en-US" sz="1400"/>
          </a:p>
        </p:txBody>
      </p:sp>
      <p:sp>
        <p:nvSpPr>
          <p:cNvPr id="159747" name="Rectangle 2">
            <a:extLst>
              <a:ext uri="{FF2B5EF4-FFF2-40B4-BE49-F238E27FC236}">
                <a16:creationId xmlns:a16="http://schemas.microsoft.com/office/drawing/2014/main" id="{DB5DEF7D-6448-6375-46B1-92C77310C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696200" cy="1676400"/>
          </a:xfrm>
        </p:spPr>
        <p:txBody>
          <a:bodyPr/>
          <a:lstStyle/>
          <a:p>
            <a:pPr eaLnBrk="1" hangingPunct="1"/>
            <a:r>
              <a:rPr lang="en-US" altLang="en-US" sz="4000">
                <a:ea typeface="ＭＳ Ｐゴシック" panose="020B0600070205080204" pitchFamily="34" charset="-128"/>
              </a:rPr>
              <a:t>Noise Margin</a:t>
            </a:r>
            <a:br>
              <a:rPr lang="en-US" altLang="en-US" sz="4000">
                <a:ea typeface="ＭＳ Ｐゴシック" panose="020B0600070205080204" pitchFamily="34" charset="-128"/>
              </a:rPr>
            </a:br>
            <a:r>
              <a:rPr lang="en-US" altLang="en-US" sz="4000">
                <a:ea typeface="ＭＳ Ｐゴシック" panose="020B0600070205080204" pitchFamily="34" charset="-128"/>
              </a:rPr>
              <a:t>Determining V</a:t>
            </a:r>
            <a:r>
              <a:rPr lang="en-US" altLang="en-US" sz="4000" baseline="-25000">
                <a:ea typeface="ＭＳ Ｐゴシック" panose="020B0600070205080204" pitchFamily="34" charset="-128"/>
              </a:rPr>
              <a:t>IH</a:t>
            </a:r>
            <a:r>
              <a:rPr lang="en-US" altLang="en-US" sz="4000">
                <a:ea typeface="ＭＳ Ｐゴシック" panose="020B0600070205080204" pitchFamily="34" charset="-128"/>
              </a:rPr>
              <a:t> and V</a:t>
            </a:r>
            <a:r>
              <a:rPr lang="en-US" altLang="en-US" sz="4000" baseline="-25000">
                <a:ea typeface="ＭＳ Ｐゴシック" panose="020B0600070205080204" pitchFamily="34" charset="-128"/>
              </a:rPr>
              <a:t>IL</a:t>
            </a:r>
            <a:br>
              <a:rPr lang="en-US" altLang="en-US" sz="4000" baseline="-25000">
                <a:ea typeface="ＭＳ Ｐゴシック" panose="020B0600070205080204" pitchFamily="34" charset="-128"/>
              </a:rPr>
            </a:br>
            <a:r>
              <a:rPr lang="en-US" altLang="en-US" sz="3200">
                <a:ea typeface="ＭＳ Ｐゴシック" panose="020B0600070205080204" pitchFamily="34" charset="-128"/>
              </a:rPr>
              <a:t>Simple PWL Model</a:t>
            </a:r>
          </a:p>
        </p:txBody>
      </p:sp>
      <p:sp>
        <p:nvSpPr>
          <p:cNvPr id="159748" name="Rectangle 3">
            <a:extLst>
              <a:ext uri="{FF2B5EF4-FFF2-40B4-BE49-F238E27FC236}">
                <a16:creationId xmlns:a16="http://schemas.microsoft.com/office/drawing/2014/main" id="{4C5FC672-AE4E-2CF6-30EE-A3F99C6D4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49" name="Rectangle 4">
            <a:extLst>
              <a:ext uri="{FF2B5EF4-FFF2-40B4-BE49-F238E27FC236}">
                <a16:creationId xmlns:a16="http://schemas.microsoft.com/office/drawing/2014/main" id="{7CD64886-F701-6CDC-97D9-06FC92ABA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5670550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0" name="Rectangle 5">
            <a:extLst>
              <a:ext uri="{FF2B5EF4-FFF2-40B4-BE49-F238E27FC236}">
                <a16:creationId xmlns:a16="http://schemas.microsoft.com/office/drawing/2014/main" id="{7FCB05EB-A40A-D8DD-A03A-9DF0A5FB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675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1" name="Rectangle 6">
            <a:extLst>
              <a:ext uri="{FF2B5EF4-FFF2-40B4-BE49-F238E27FC236}">
                <a16:creationId xmlns:a16="http://schemas.microsoft.com/office/drawing/2014/main" id="{A46BA11E-117C-26B2-D2E4-0C79513E8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5670550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2" name="Rectangle 7">
            <a:extLst>
              <a:ext uri="{FF2B5EF4-FFF2-40B4-BE49-F238E27FC236}">
                <a16:creationId xmlns:a16="http://schemas.microsoft.com/office/drawing/2014/main" id="{56AF6EF4-0FAB-1F58-D241-03F384608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2655888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3" name="Rectangle 8">
            <a:extLst>
              <a:ext uri="{FF2B5EF4-FFF2-40B4-BE49-F238E27FC236}">
                <a16:creationId xmlns:a16="http://schemas.microsoft.com/office/drawing/2014/main" id="{812FA900-9C4F-F651-A911-14D28620F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4" name="Rectangle 9">
            <a:extLst>
              <a:ext uri="{FF2B5EF4-FFF2-40B4-BE49-F238E27FC236}">
                <a16:creationId xmlns:a16="http://schemas.microsoft.com/office/drawing/2014/main" id="{6E24AEEE-4F14-F050-F770-2E03FDF80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1275" y="2935288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5" name="Rectangle 10">
            <a:extLst>
              <a:ext uri="{FF2B5EF4-FFF2-40B4-BE49-F238E27FC236}">
                <a16:creationId xmlns:a16="http://schemas.microsoft.com/office/drawing/2014/main" id="{1DADDF88-745D-5A98-E5B3-B010BCD4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26988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6" name="Rectangle 11">
            <a:extLst>
              <a:ext uri="{FF2B5EF4-FFF2-40B4-BE49-F238E27FC236}">
                <a16:creationId xmlns:a16="http://schemas.microsoft.com/office/drawing/2014/main" id="{3D6F2181-4920-59FF-5421-04D3F90D8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7" name="Rectangle 12">
            <a:extLst>
              <a:ext uri="{FF2B5EF4-FFF2-40B4-BE49-F238E27FC236}">
                <a16:creationId xmlns:a16="http://schemas.microsoft.com/office/drawing/2014/main" id="{0F0427F2-C1CF-5329-80CB-3DB4157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5670550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8" name="Rectangle 13">
            <a:extLst>
              <a:ext uri="{FF2B5EF4-FFF2-40B4-BE49-F238E27FC236}">
                <a16:creationId xmlns:a16="http://schemas.microsoft.com/office/drawing/2014/main" id="{5821CE4D-5D6F-A897-B8CA-9C0A0653B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333875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59" name="Rectangle 14">
            <a:extLst>
              <a:ext uri="{FF2B5EF4-FFF2-40B4-BE49-F238E27FC236}">
                <a16:creationId xmlns:a16="http://schemas.microsoft.com/office/drawing/2014/main" id="{D0E5444F-0A08-C17E-F73F-6CC16C362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3" y="4583113"/>
            <a:ext cx="26987" cy="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0" name="Rectangle 15">
            <a:extLst>
              <a:ext uri="{FF2B5EF4-FFF2-40B4-BE49-F238E27FC236}">
                <a16:creationId xmlns:a16="http://schemas.microsoft.com/office/drawing/2014/main" id="{920FDFF2-2B70-E800-2371-F71038B58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83113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1" name="Rectangle 16">
            <a:extLst>
              <a:ext uri="{FF2B5EF4-FFF2-40B4-BE49-F238E27FC236}">
                <a16:creationId xmlns:a16="http://schemas.microsoft.com/office/drawing/2014/main" id="{45E94793-D2F0-FB51-70D1-22EB35B25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4583113"/>
            <a:ext cx="0" cy="3175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59762" name="Text Box 58">
            <a:extLst>
              <a:ext uri="{FF2B5EF4-FFF2-40B4-BE49-F238E27FC236}">
                <a16:creationId xmlns:a16="http://schemas.microsoft.com/office/drawing/2014/main" id="{D950E3E1-ACAF-C2FC-9DA0-96A27463D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100" y="5529263"/>
            <a:ext cx="5383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Book Antiqua" panose="02040602050305030304" pitchFamily="18" charset="0"/>
              </a:rPr>
              <a:t>A simplified approach to VTC slope of the line is -g</a:t>
            </a:r>
          </a:p>
        </p:txBody>
      </p:sp>
      <p:pic>
        <p:nvPicPr>
          <p:cNvPr id="159763" name="Picture 59">
            <a:extLst>
              <a:ext uri="{FF2B5EF4-FFF2-40B4-BE49-F238E27FC236}">
                <a16:creationId xmlns:a16="http://schemas.microsoft.com/office/drawing/2014/main" id="{9FC6E4C4-9CB8-BDD9-D02E-882D117A0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2" t="22559" r="32886" b="55859"/>
          <a:stretch>
            <a:fillRect/>
          </a:stretch>
        </p:blipFill>
        <p:spPr bwMode="auto">
          <a:xfrm>
            <a:off x="1752600" y="2438400"/>
            <a:ext cx="48958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9764" name="TextBox 1">
            <a:extLst>
              <a:ext uri="{FF2B5EF4-FFF2-40B4-BE49-F238E27FC236}">
                <a16:creationId xmlns:a16="http://schemas.microsoft.com/office/drawing/2014/main" id="{E339D445-94A6-491B-7BD1-539DFC7D0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667000"/>
            <a:ext cx="21859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  is the gain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 = -dVout/dVin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Date Placeholder 2">
            <a:extLst>
              <a:ext uri="{FF2B5EF4-FFF2-40B4-BE49-F238E27FC236}">
                <a16:creationId xmlns:a16="http://schemas.microsoft.com/office/drawing/2014/main" id="{47F7CF83-EED7-D4D2-C60E-3EDBCAB9743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0130B0-587D-9B4F-B320-4A69678BC2F3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1794" name="Footer Placeholder 3">
            <a:extLst>
              <a:ext uri="{FF2B5EF4-FFF2-40B4-BE49-F238E27FC236}">
                <a16:creationId xmlns:a16="http://schemas.microsoft.com/office/drawing/2014/main" id="{8A312F74-30F2-19D6-6583-7736FD30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1795" name="Slide Number Placeholder 4">
            <a:extLst>
              <a:ext uri="{FF2B5EF4-FFF2-40B4-BE49-F238E27FC236}">
                <a16:creationId xmlns:a16="http://schemas.microsoft.com/office/drawing/2014/main" id="{7834C9A0-2CBE-985F-34DD-D5FD5109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F411BC-815A-8845-858D-5FA0E81F2CF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83</a:t>
            </a:fld>
            <a:endParaRPr lang="en-US" altLang="en-US" sz="1400"/>
          </a:p>
        </p:txBody>
      </p:sp>
      <p:sp>
        <p:nvSpPr>
          <p:cNvPr id="161796" name="Rectangle 2">
            <a:extLst>
              <a:ext uri="{FF2B5EF4-FFF2-40B4-BE49-F238E27FC236}">
                <a16:creationId xmlns:a16="http://schemas.microsoft.com/office/drawing/2014/main" id="{5CFABD49-AFF6-2219-0DC2-17494FA4D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 sz="3400">
                <a:ea typeface="ＭＳ Ｐゴシック" panose="020B0600070205080204" pitchFamily="34" charset="-128"/>
              </a:rPr>
              <a:t>Mapping between analog and digital signals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61797" name="Picture 3">
            <a:extLst>
              <a:ext uri="{FF2B5EF4-FFF2-40B4-BE49-F238E27FC236}">
                <a16:creationId xmlns:a16="http://schemas.microsoft.com/office/drawing/2014/main" id="{B1C7B604-2F98-EAB8-7163-2FB612971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6734175" cy="332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TextBox 1">
            <a:extLst>
              <a:ext uri="{FF2B5EF4-FFF2-40B4-BE49-F238E27FC236}">
                <a16:creationId xmlns:a16="http://schemas.microsoft.com/office/drawing/2014/main" id="{CC3F425E-99DC-AFE9-D9C2-038268C5A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3" y="1701800"/>
            <a:ext cx="25733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Simple approach 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Approximate VTC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Date Placeholder 3">
            <a:extLst>
              <a:ext uri="{FF2B5EF4-FFF2-40B4-BE49-F238E27FC236}">
                <a16:creationId xmlns:a16="http://schemas.microsoft.com/office/drawing/2014/main" id="{80BFB38A-DF6A-18B6-23EE-8B6F9AAA4A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0F8D8-5F55-F743-AD1B-A0820CF0BCA4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3842" name="Footer Placeholder 4">
            <a:extLst>
              <a:ext uri="{FF2B5EF4-FFF2-40B4-BE49-F238E27FC236}">
                <a16:creationId xmlns:a16="http://schemas.microsoft.com/office/drawing/2014/main" id="{73AEE462-C3A7-0E9A-67D8-80F94789E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3843" name="Slide Number Placeholder 5">
            <a:extLst>
              <a:ext uri="{FF2B5EF4-FFF2-40B4-BE49-F238E27FC236}">
                <a16:creationId xmlns:a16="http://schemas.microsoft.com/office/drawing/2014/main" id="{36E8C946-2F0D-0097-95D2-4ECBAA00D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8111B7-7D14-834F-B8EC-28C71315896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84</a:t>
            </a:fld>
            <a:endParaRPr lang="en-US" altLang="en-US" sz="1400"/>
          </a:p>
        </p:txBody>
      </p:sp>
      <p:sp>
        <p:nvSpPr>
          <p:cNvPr id="163844" name="Rectangle 2">
            <a:extLst>
              <a:ext uri="{FF2B5EF4-FFF2-40B4-BE49-F238E27FC236}">
                <a16:creationId xmlns:a16="http://schemas.microsoft.com/office/drawing/2014/main" id="{9534AB37-5BA2-C53A-74BD-3E665BF6B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848600" cy="9906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Noise Margins Determining V</a:t>
            </a:r>
            <a:r>
              <a:rPr lang="en-US" altLang="en-US" baseline="-25000">
                <a:ea typeface="ＭＳ Ｐゴシック" panose="020B0600070205080204" pitchFamily="34" charset="-128"/>
              </a:rPr>
              <a:t>IH</a:t>
            </a:r>
            <a:r>
              <a:rPr lang="en-US" altLang="en-US">
                <a:ea typeface="ＭＳ Ｐゴシック" panose="020B0600070205080204" pitchFamily="34" charset="-128"/>
              </a:rPr>
              <a:t> and V</a:t>
            </a:r>
            <a:r>
              <a:rPr lang="en-US" altLang="en-US" baseline="-25000">
                <a:ea typeface="ＭＳ Ｐゴシック" panose="020B0600070205080204" pitchFamily="34" charset="-128"/>
              </a:rPr>
              <a:t>IL</a:t>
            </a:r>
          </a:p>
        </p:txBody>
      </p:sp>
      <p:graphicFrame>
        <p:nvGraphicFramePr>
          <p:cNvPr id="163845" name="Object 2">
            <a:extLst>
              <a:ext uri="{FF2B5EF4-FFF2-40B4-BE49-F238E27FC236}">
                <a16:creationId xmlns:a16="http://schemas.microsoft.com/office/drawing/2014/main" id="{E725FFE6-E393-C2FD-BF37-AEEF9789163C}"/>
              </a:ext>
            </a:extLst>
          </p:cNvPr>
          <p:cNvGraphicFramePr>
            <a:graphicFrameLocks noChangeAspect="1"/>
          </p:cNvGraphicFramePr>
          <p:nvPr>
            <p:ph type="chart" idx="1"/>
          </p:nvPr>
        </p:nvGraphicFramePr>
        <p:xfrm>
          <a:off x="1143000" y="1371600"/>
          <a:ext cx="3733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85100" imgH="4508500" progId="MSGraph.Chart.8">
                  <p:embed followColorScheme="full"/>
                </p:oleObj>
              </mc:Choice>
              <mc:Fallback>
                <p:oleObj name="Chart" r:id="rId3" imgW="7785100" imgH="45085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733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6" name="Text Box 4">
            <a:extLst>
              <a:ext uri="{FF2B5EF4-FFF2-40B4-BE49-F238E27FC236}">
                <a16:creationId xmlns:a16="http://schemas.microsoft.com/office/drawing/2014/main" id="{6A554371-256D-8FF0-7FA6-0780FADE6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181600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3847" name="Text Box 5">
            <a:extLst>
              <a:ext uri="{FF2B5EF4-FFF2-40B4-BE49-F238E27FC236}">
                <a16:creationId xmlns:a16="http://schemas.microsoft.com/office/drawing/2014/main" id="{22DED6B8-1F4F-8629-B1AE-AC52FA576FA3}"/>
              </a:ext>
            </a:extLst>
          </p:cNvPr>
          <p:cNvSpPr txBox="1">
            <a:spLocks noChangeArrowheads="1"/>
          </p:cNvSpPr>
          <p:nvPr/>
        </p:nvSpPr>
        <p:spPr bwMode="auto">
          <a:xfrm rot="-5370789">
            <a:off x="514351" y="3303587"/>
            <a:ext cx="58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out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3848" name="Text Box 6">
            <a:extLst>
              <a:ext uri="{FF2B5EF4-FFF2-40B4-BE49-F238E27FC236}">
                <a16:creationId xmlns:a16="http://schemas.microsoft.com/office/drawing/2014/main" id="{DE58AEF5-D7E0-E160-AEC9-F5E19112B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098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OH</a:t>
            </a:r>
            <a:r>
              <a:rPr lang="en-US" altLang="en-US" sz="1600">
                <a:latin typeface="Arial" panose="020B0604020202020204" pitchFamily="34" charset="0"/>
              </a:rPr>
              <a:t> = V</a:t>
            </a:r>
            <a:r>
              <a:rPr lang="en-US" altLang="en-US" sz="1600" baseline="-25000">
                <a:latin typeface="Arial" panose="020B0604020202020204" pitchFamily="34" charset="0"/>
              </a:rPr>
              <a:t>DD</a:t>
            </a:r>
          </a:p>
        </p:txBody>
      </p:sp>
      <p:sp>
        <p:nvSpPr>
          <p:cNvPr id="163849" name="Text Box 7">
            <a:extLst>
              <a:ext uri="{FF2B5EF4-FFF2-40B4-BE49-F238E27FC236}">
                <a16:creationId xmlns:a16="http://schemas.microsoft.com/office/drawing/2014/main" id="{25DADE88-AB18-95D6-291E-604E6AA82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276600"/>
            <a:ext cx="434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163850" name="Oval 8">
            <a:extLst>
              <a:ext uri="{FF2B5EF4-FFF2-40B4-BE49-F238E27FC236}">
                <a16:creationId xmlns:a16="http://schemas.microsoft.com/office/drawing/2014/main" id="{290570C4-9695-5ADE-9D99-60D9D5E4A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5758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63851" name="Text Box 9">
            <a:extLst>
              <a:ext uri="{FF2B5EF4-FFF2-40B4-BE49-F238E27FC236}">
                <a16:creationId xmlns:a16="http://schemas.microsoft.com/office/drawing/2014/main" id="{D1CBC655-893A-1C87-2747-4BAEF044E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447800"/>
            <a:ext cx="4114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By definition, V</a:t>
            </a:r>
            <a:r>
              <a:rPr lang="en-US" altLang="en-US" sz="2400" baseline="-25000">
                <a:latin typeface="Arial" panose="020B0604020202020204" pitchFamily="34" charset="0"/>
              </a:rPr>
              <a:t>IH</a:t>
            </a:r>
            <a:r>
              <a:rPr lang="en-US" altLang="en-US" sz="2400">
                <a:latin typeface="Arial" panose="020B0604020202020204" pitchFamily="34" charset="0"/>
              </a:rPr>
              <a:t> and V</a:t>
            </a:r>
            <a:r>
              <a:rPr lang="en-US" altLang="en-US" sz="2400" baseline="-25000">
                <a:latin typeface="Arial" panose="020B0604020202020204" pitchFamily="34" charset="0"/>
              </a:rPr>
              <a:t>IL</a:t>
            </a:r>
            <a:r>
              <a:rPr lang="en-US" altLang="en-US" sz="2400">
                <a:latin typeface="Arial" panose="020B0604020202020204" pitchFamily="34" charset="0"/>
              </a:rPr>
              <a:t> are where dV</a:t>
            </a:r>
            <a:r>
              <a:rPr lang="en-US" altLang="en-US" sz="2400" baseline="-25000">
                <a:latin typeface="Arial" panose="020B0604020202020204" pitchFamily="34" charset="0"/>
              </a:rPr>
              <a:t>out</a:t>
            </a:r>
            <a:r>
              <a:rPr lang="en-US" altLang="en-US" sz="2400">
                <a:latin typeface="Arial" panose="020B0604020202020204" pitchFamily="34" charset="0"/>
              </a:rPr>
              <a:t>/dV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en-US" altLang="en-US" sz="2400">
                <a:latin typeface="Arial" panose="020B0604020202020204" pitchFamily="34" charset="0"/>
              </a:rPr>
              <a:t> = -1 (= gain)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3852" name="Text Box 10">
            <a:extLst>
              <a:ext uri="{FF2B5EF4-FFF2-40B4-BE49-F238E27FC236}">
                <a16:creationId xmlns:a16="http://schemas.microsoft.com/office/drawing/2014/main" id="{19AC303E-57BE-2D47-AA5E-C6793254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800600"/>
            <a:ext cx="1189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</a:t>
            </a:r>
            <a:r>
              <a:rPr lang="en-US" altLang="en-US" sz="1600" baseline="-25000">
                <a:latin typeface="Arial" panose="020B0604020202020204" pitchFamily="34" charset="0"/>
              </a:rPr>
              <a:t>OL</a:t>
            </a:r>
            <a:r>
              <a:rPr lang="en-US" altLang="en-US" sz="1600">
                <a:latin typeface="Arial" panose="020B0604020202020204" pitchFamily="34" charset="0"/>
              </a:rPr>
              <a:t> = GND</a:t>
            </a:r>
            <a:endParaRPr lang="en-US" altLang="en-US" sz="1600" baseline="-25000">
              <a:latin typeface="Arial" panose="020B0604020202020204" pitchFamily="34" charset="0"/>
            </a:endParaRP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CDF6D0D7-5272-9AA5-5871-3E677C72981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447800"/>
            <a:ext cx="2514600" cy="3657600"/>
            <a:chOff x="1440" y="912"/>
            <a:chExt cx="1584" cy="2304"/>
          </a:xfrm>
        </p:grpSpPr>
        <p:sp>
          <p:nvSpPr>
            <p:cNvPr id="163856" name="Line 12">
              <a:extLst>
                <a:ext uri="{FF2B5EF4-FFF2-40B4-BE49-F238E27FC236}">
                  <a16:creationId xmlns:a16="http://schemas.microsoft.com/office/drawing/2014/main" id="{F89C52F4-4F4C-0171-DAAC-C866AE86C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1440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57" name="Oval 13">
              <a:extLst>
                <a:ext uri="{FF2B5EF4-FFF2-40B4-BE49-F238E27FC236}">
                  <a16:creationId xmlns:a16="http://schemas.microsoft.com/office/drawing/2014/main" id="{04C21CB4-2345-EA39-9C4E-317260C3C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44"/>
              <a:ext cx="192" cy="14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3858" name="Oval 14">
              <a:extLst>
                <a:ext uri="{FF2B5EF4-FFF2-40B4-BE49-F238E27FC236}">
                  <a16:creationId xmlns:a16="http://schemas.microsoft.com/office/drawing/2014/main" id="{9EC7684C-7EA6-F24F-FE0C-68190DFC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3072"/>
              <a:ext cx="192" cy="14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63859" name="Line 15">
              <a:extLst>
                <a:ext uri="{FF2B5EF4-FFF2-40B4-BE49-F238E27FC236}">
                  <a16:creationId xmlns:a16="http://schemas.microsoft.com/office/drawing/2014/main" id="{E2DD73F7-AD56-1179-EFDD-1DE684695E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912"/>
              <a:ext cx="1392" cy="48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860" name="Line 16">
              <a:extLst>
                <a:ext uri="{FF2B5EF4-FFF2-40B4-BE49-F238E27FC236}">
                  <a16:creationId xmlns:a16="http://schemas.microsoft.com/office/drawing/2014/main" id="{59C36870-7172-1AB2-4421-1A93524A5D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2" y="912"/>
              <a:ext cx="672" cy="216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54" name="Text Box 17">
            <a:extLst>
              <a:ext uri="{FF2B5EF4-FFF2-40B4-BE49-F238E27FC236}">
                <a16:creationId xmlns:a16="http://schemas.microsoft.com/office/drawing/2014/main" id="{10A5E293-DBE3-F140-F84E-CE4C494C3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3048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 piece-wise linear approximation of VTC</a:t>
            </a:r>
            <a:endParaRPr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93D2E412-D1BF-9999-6ED9-EBF003B2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57400"/>
            <a:ext cx="41148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NM</a:t>
            </a:r>
            <a:r>
              <a:rPr lang="en-US" altLang="en-US" sz="2400" baseline="-25000">
                <a:latin typeface="Arial" panose="020B0604020202020204" pitchFamily="34" charset="0"/>
              </a:rPr>
              <a:t>H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DD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IH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NM</a:t>
            </a:r>
            <a:r>
              <a:rPr lang="en-US" altLang="en-US" sz="2400" baseline="-25000">
                <a:latin typeface="Arial" panose="020B0604020202020204" pitchFamily="34" charset="0"/>
              </a:rPr>
              <a:t>L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IL  </a:t>
            </a:r>
            <a:r>
              <a:rPr lang="en-US" altLang="en-US" sz="2400">
                <a:latin typeface="Arial" panose="020B0604020202020204" pitchFamily="34" charset="0"/>
              </a:rPr>
              <a:t>- GND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Approximating: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</a:t>
            </a:r>
            <a:r>
              <a:rPr lang="en-US" altLang="en-US" sz="2400" baseline="-25000">
                <a:latin typeface="Arial" panose="020B0604020202020204" pitchFamily="34" charset="0"/>
              </a:rPr>
              <a:t>IH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M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M </a:t>
            </a:r>
            <a:r>
              <a:rPr lang="en-US" altLang="en-US" sz="2400">
                <a:latin typeface="Arial" panose="020B0604020202020204" pitchFamily="34" charset="0"/>
              </a:rPr>
              <a:t>/g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  V</a:t>
            </a:r>
            <a:r>
              <a:rPr lang="en-US" altLang="en-US" sz="2400" baseline="-25000">
                <a:latin typeface="Arial" panose="020B0604020202020204" pitchFamily="34" charset="0"/>
              </a:rPr>
              <a:t>IL </a:t>
            </a:r>
            <a:r>
              <a:rPr lang="en-US" altLang="en-US" sz="2400">
                <a:latin typeface="Arial" panose="020B0604020202020204" pitchFamily="34" charset="0"/>
              </a:rPr>
              <a:t>= V</a:t>
            </a:r>
            <a:r>
              <a:rPr lang="en-US" altLang="en-US" sz="2400" baseline="-25000">
                <a:latin typeface="Arial" panose="020B0604020202020204" pitchFamily="34" charset="0"/>
              </a:rPr>
              <a:t>M  </a:t>
            </a:r>
            <a:r>
              <a:rPr lang="en-US" altLang="en-US" sz="2400">
                <a:latin typeface="Arial" panose="020B0604020202020204" pitchFamily="34" charset="0"/>
              </a:rPr>
              <a:t>+ (V</a:t>
            </a:r>
            <a:r>
              <a:rPr lang="en-US" altLang="en-US" sz="2400" baseline="-25000">
                <a:latin typeface="Arial" panose="020B0604020202020204" pitchFamily="34" charset="0"/>
              </a:rPr>
              <a:t>DD  </a:t>
            </a:r>
            <a:r>
              <a:rPr lang="en-US" altLang="en-US" sz="2400">
                <a:latin typeface="Arial" panose="020B0604020202020204" pitchFamily="34" charset="0"/>
              </a:rPr>
              <a:t>- V</a:t>
            </a:r>
            <a:r>
              <a:rPr lang="en-US" altLang="en-US" sz="2400" baseline="-25000">
                <a:latin typeface="Arial" panose="020B0604020202020204" pitchFamily="34" charset="0"/>
              </a:rPr>
              <a:t>M </a:t>
            </a:r>
            <a:r>
              <a:rPr lang="en-US" altLang="en-US" sz="2400">
                <a:latin typeface="Arial" panose="020B0604020202020204" pitchFamily="34" charset="0"/>
              </a:rPr>
              <a:t>)/g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So high gain in the transition region is very desirable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8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Date Placeholder 2">
            <a:extLst>
              <a:ext uri="{FF2B5EF4-FFF2-40B4-BE49-F238E27FC236}">
                <a16:creationId xmlns:a16="http://schemas.microsoft.com/office/drawing/2014/main" id="{F8CAAE60-96D8-45D8-46BF-D31B861F04A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D0A4F4-8C32-9347-A86A-BAAAB2762B27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5890" name="Footer Placeholder 3">
            <a:extLst>
              <a:ext uri="{FF2B5EF4-FFF2-40B4-BE49-F238E27FC236}">
                <a16:creationId xmlns:a16="http://schemas.microsoft.com/office/drawing/2014/main" id="{99131CBB-4BD8-C1F1-3A50-73712ECB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5891" name="Slide Number Placeholder 4">
            <a:extLst>
              <a:ext uri="{FF2B5EF4-FFF2-40B4-BE49-F238E27FC236}">
                <a16:creationId xmlns:a16="http://schemas.microsoft.com/office/drawing/2014/main" id="{8A610AD4-C785-23E2-8837-65C6FC1E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D933AE-CEB9-554A-A80D-0982EF03752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85</a:t>
            </a:fld>
            <a:endParaRPr lang="en-US" altLang="en-US" sz="1400"/>
          </a:p>
        </p:txBody>
      </p:sp>
      <p:sp>
        <p:nvSpPr>
          <p:cNvPr id="165892" name="Rectangle 2">
            <a:extLst>
              <a:ext uri="{FF2B5EF4-FFF2-40B4-BE49-F238E27FC236}">
                <a16:creationId xmlns:a16="http://schemas.microsoft.com/office/drawing/2014/main" id="{65A272E9-3969-15B4-0B64-1B550532D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Definition of Noise Margins</a:t>
            </a:r>
            <a:endParaRPr lang="en-US" altLang="en-US">
              <a:solidFill>
                <a:schemeClr val="tx1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65893" name="Picture 3">
            <a:extLst>
              <a:ext uri="{FF2B5EF4-FFF2-40B4-BE49-F238E27FC236}">
                <a16:creationId xmlns:a16="http://schemas.microsoft.com/office/drawing/2014/main" id="{39734F06-1340-6EBD-4BCB-EFB04F47A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329363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Date Placeholder 3">
            <a:extLst>
              <a:ext uri="{FF2B5EF4-FFF2-40B4-BE49-F238E27FC236}">
                <a16:creationId xmlns:a16="http://schemas.microsoft.com/office/drawing/2014/main" id="{57E9DFA7-F3C8-3B8A-D7C6-450E0A78FA2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2B440-C3A6-5E46-A973-9A9E76055369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7938" name="Slide Number Placeholder 5">
            <a:extLst>
              <a:ext uri="{FF2B5EF4-FFF2-40B4-BE49-F238E27FC236}">
                <a16:creationId xmlns:a16="http://schemas.microsoft.com/office/drawing/2014/main" id="{91DB3ADC-F6F1-5050-FFBC-9A45482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2A09E2-2124-0445-A5E9-DBDEE9E55F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86</a:t>
            </a:fld>
            <a:endParaRPr lang="en-US" altLang="en-US" sz="1400"/>
          </a:p>
        </p:txBody>
      </p:sp>
      <p:sp>
        <p:nvSpPr>
          <p:cNvPr id="167939" name="Rectangle 2">
            <a:extLst>
              <a:ext uri="{FF2B5EF4-FFF2-40B4-BE49-F238E27FC236}">
                <a16:creationId xmlns:a16="http://schemas.microsoft.com/office/drawing/2014/main" id="{BE977073-ECBD-69DD-A51A-DB34DEEF2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gain of the Inverter</a:t>
            </a:r>
          </a:p>
        </p:txBody>
      </p:sp>
      <p:sp>
        <p:nvSpPr>
          <p:cNvPr id="167940" name="Rectangle 3">
            <a:extLst>
              <a:ext uri="{FF2B5EF4-FFF2-40B4-BE49-F238E27FC236}">
                <a16:creationId xmlns:a16="http://schemas.microsoft.com/office/drawing/2014/main" id="{6EE81FEA-A112-AAD6-46BD-CE5F539D7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midpoint gain at which the PMOS and NMOS are in saturation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gain is  dV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ea typeface="ＭＳ Ｐゴシック" panose="020B0600070205080204" pitchFamily="34" charset="-128"/>
              </a:rPr>
              <a:t> / dV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Obtain the equation for V</a:t>
            </a:r>
            <a:r>
              <a:rPr lang="en-US" altLang="en-US" baseline="-25000">
                <a:ea typeface="ＭＳ Ｐゴシック" panose="020B0600070205080204" pitchFamily="34" charset="-128"/>
              </a:rPr>
              <a:t>out</a:t>
            </a:r>
            <a:r>
              <a:rPr lang="en-US" altLang="en-US">
                <a:ea typeface="ＭＳ Ｐゴシック" panose="020B0600070205080204" pitchFamily="34" charset="-128"/>
              </a:rPr>
              <a:t> as function of V</a:t>
            </a:r>
            <a:r>
              <a:rPr lang="en-US" altLang="en-US" baseline="-25000">
                <a:ea typeface="ＭＳ Ｐゴシック" panose="020B0600070205080204" pitchFamily="34" charset="-128"/>
              </a:rPr>
              <a:t>in</a:t>
            </a:r>
            <a:r>
              <a:rPr lang="en-US" altLang="en-US">
                <a:ea typeface="ＭＳ Ｐゴシック" panose="020B0600070205080204" pitchFamily="34" charset="-128"/>
              </a:rPr>
              <a:t> by equating the current at the switching voltage and considering the channel modulation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Date Placeholder 4">
            <a:extLst>
              <a:ext uri="{FF2B5EF4-FFF2-40B4-BE49-F238E27FC236}">
                <a16:creationId xmlns:a16="http://schemas.microsoft.com/office/drawing/2014/main" id="{A789D2AE-6A5A-B98A-F7D8-1CFE4D348C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A79A2C-3DC3-A246-AFE7-9A8C05F55F0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69986" name="Footer Placeholder 5">
            <a:extLst>
              <a:ext uri="{FF2B5EF4-FFF2-40B4-BE49-F238E27FC236}">
                <a16:creationId xmlns:a16="http://schemas.microsoft.com/office/drawing/2014/main" id="{D4C5D4EC-D36E-7FC9-AA9E-C826DD3F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69987" name="Slide Number Placeholder 6">
            <a:extLst>
              <a:ext uri="{FF2B5EF4-FFF2-40B4-BE49-F238E27FC236}">
                <a16:creationId xmlns:a16="http://schemas.microsoft.com/office/drawing/2014/main" id="{B115C2CF-42BA-5FC8-BDC5-809AE4BD7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2827C3-8388-634F-9917-F746F0CB75B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87</a:t>
            </a:fld>
            <a:endParaRPr lang="en-US" altLang="en-US" sz="1400"/>
          </a:p>
        </p:txBody>
      </p:sp>
      <p:sp>
        <p:nvSpPr>
          <p:cNvPr id="169988" name="Rectangle 2">
            <a:extLst>
              <a:ext uri="{FF2B5EF4-FFF2-40B4-BE49-F238E27FC236}">
                <a16:creationId xmlns:a16="http://schemas.microsoft.com/office/drawing/2014/main" id="{9A4303A0-5A8C-3DEA-BDD2-09C17E9F3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Gain Determinates</a:t>
            </a:r>
          </a:p>
        </p:txBody>
      </p:sp>
      <p:graphicFrame>
        <p:nvGraphicFramePr>
          <p:cNvPr id="169989" name="Object 2">
            <a:extLst>
              <a:ext uri="{FF2B5EF4-FFF2-40B4-BE49-F238E27FC236}">
                <a16:creationId xmlns:a16="http://schemas.microsoft.com/office/drawing/2014/main" id="{A3DEBE64-260A-247F-44C9-AB94660FC3EB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533400" y="1600200"/>
          <a:ext cx="3810000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72400" imgH="4521200" progId="MSGraph.Chart.8">
                  <p:embed followColorScheme="full"/>
                </p:oleObj>
              </mc:Choice>
              <mc:Fallback>
                <p:oleObj name="Chart" r:id="rId3" imgW="7772400" imgH="45212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3810000" cy="221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Text Box 4">
            <a:extLst>
              <a:ext uri="{FF2B5EF4-FFF2-40B4-BE49-F238E27FC236}">
                <a16:creationId xmlns:a16="http://schemas.microsoft.com/office/drawing/2014/main" id="{A1CEFB7A-4448-DEC8-95E3-6D69413B4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143000"/>
            <a:ext cx="48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endParaRPr lang="en-US" altLang="en-US" sz="2000">
              <a:latin typeface="Arial" panose="020B0604020202020204" pitchFamily="34" charset="0"/>
            </a:endParaRPr>
          </a:p>
        </p:txBody>
      </p:sp>
      <p:sp>
        <p:nvSpPr>
          <p:cNvPr id="169991" name="Text Box 5">
            <a:extLst>
              <a:ext uri="{FF2B5EF4-FFF2-40B4-BE49-F238E27FC236}">
                <a16:creationId xmlns:a16="http://schemas.microsoft.com/office/drawing/2014/main" id="{5C2B9D3D-77CD-F455-DC0B-8FE3353722A3}"/>
              </a:ext>
            </a:extLst>
          </p:cNvPr>
          <p:cNvSpPr txBox="1">
            <a:spLocks noChangeArrowheads="1"/>
          </p:cNvSpPr>
          <p:nvPr/>
        </p:nvSpPr>
        <p:spPr bwMode="auto">
          <a:xfrm rot="-5370789">
            <a:off x="170656" y="3410744"/>
            <a:ext cx="66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gain</a:t>
            </a:r>
          </a:p>
        </p:txBody>
      </p:sp>
      <p:sp>
        <p:nvSpPr>
          <p:cNvPr id="169992" name="Text Box 6">
            <a:extLst>
              <a:ext uri="{FF2B5EF4-FFF2-40B4-BE49-F238E27FC236}">
                <a16:creationId xmlns:a16="http://schemas.microsoft.com/office/drawing/2014/main" id="{3890D480-81A2-A398-FD3D-3571C39C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143000"/>
            <a:ext cx="4648200" cy="295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Gain is a strong function of the slopes of the currents in the saturation region, for V</a:t>
            </a:r>
            <a:r>
              <a:rPr lang="en-US" altLang="en-US" sz="2400" baseline="-25000">
                <a:latin typeface="Arial" panose="020B0604020202020204" pitchFamily="34" charset="0"/>
              </a:rPr>
              <a:t>in</a:t>
            </a:r>
            <a:r>
              <a:rPr lang="en-US" altLang="en-US" sz="2400">
                <a:latin typeface="Arial" panose="020B0604020202020204" pitchFamily="34" charset="0"/>
              </a:rPr>
              <a:t> = V</a:t>
            </a:r>
            <a:r>
              <a:rPr lang="en-US" altLang="en-US" sz="2400" baseline="-25000">
                <a:latin typeface="Arial" panose="020B0604020202020204" pitchFamily="34" charset="0"/>
              </a:rPr>
              <a:t>M</a:t>
            </a:r>
          </a:p>
          <a:p>
            <a:pPr>
              <a:lnSpc>
                <a:spcPct val="75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Determined by technology parameters, especially channel length modulation (λ</a:t>
            </a:r>
            <a:r>
              <a:rPr lang="en-US" altLang="en-US" sz="2400">
                <a:latin typeface="Arial" panose="020B0604020202020204" pitchFamily="34" charset="0"/>
                <a:sym typeface="Symbol" pitchFamily="2" charset="2"/>
              </a:rPr>
              <a:t>).  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169993" name="Text Box 8">
            <a:extLst>
              <a:ext uri="{FF2B5EF4-FFF2-40B4-BE49-F238E27FC236}">
                <a16:creationId xmlns:a16="http://schemas.microsoft.com/office/drawing/2014/main" id="{B1BD1100-7DBB-2F51-54BE-40A6AF276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613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Gain g = </a:t>
            </a:r>
          </a:p>
        </p:txBody>
      </p:sp>
      <p:graphicFrame>
        <p:nvGraphicFramePr>
          <p:cNvPr id="169994" name="Object 3">
            <a:extLst>
              <a:ext uri="{FF2B5EF4-FFF2-40B4-BE49-F238E27FC236}">
                <a16:creationId xmlns:a16="http://schemas.microsoft.com/office/drawing/2014/main" id="{8EA440A1-849A-B55E-FDD1-7B8FDA39B6B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74900" y="5522913"/>
          <a:ext cx="584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99400" imgH="9944100" progId="Equation.DSMT4">
                  <p:embed/>
                </p:oleObj>
              </mc:Choice>
              <mc:Fallback>
                <p:oleObj name="Equation" r:id="rId5" imgW="7899400" imgH="9944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5522913"/>
                        <a:ext cx="584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5" name="Text Box 12">
            <a:extLst>
              <a:ext uri="{FF2B5EF4-FFF2-40B4-BE49-F238E27FC236}">
                <a16:creationId xmlns:a16="http://schemas.microsoft.com/office/drawing/2014/main" id="{235DC031-9A83-01B4-2AAA-769B9D6D0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2800"/>
            <a:ext cx="2133600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Obtain the current equation for PMOS and NMOS, assuming devices in velocity saturation, and considering channel modulation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Date Placeholder 2">
            <a:extLst>
              <a:ext uri="{FF2B5EF4-FFF2-40B4-BE49-F238E27FC236}">
                <a16:creationId xmlns:a16="http://schemas.microsoft.com/office/drawing/2014/main" id="{DB2BEC28-4AFC-B2AE-7347-B9096DF0AA0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91509-492D-8247-92D5-436E3DA93A28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72034" name="Slide Number Placeholder 4">
            <a:extLst>
              <a:ext uri="{FF2B5EF4-FFF2-40B4-BE49-F238E27FC236}">
                <a16:creationId xmlns:a16="http://schemas.microsoft.com/office/drawing/2014/main" id="{FEEDBB26-DE44-98F9-8FDE-7C9EFF28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95624-3D0F-C947-B77A-28237A6D91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88</a:t>
            </a:fld>
            <a:endParaRPr lang="en-US" altLang="en-US" sz="140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294E5131-773D-2DA1-9715-F53EAE11A9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Inverter Gain</a:t>
            </a:r>
          </a:p>
        </p:txBody>
      </p:sp>
      <p:pic>
        <p:nvPicPr>
          <p:cNvPr id="172036" name="Picture 3">
            <a:extLst>
              <a:ext uri="{FF2B5EF4-FFF2-40B4-BE49-F238E27FC236}">
                <a16:creationId xmlns:a16="http://schemas.microsoft.com/office/drawing/2014/main" id="{5291DFB9-6AB9-B39F-B4B9-6B9D6286D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219200"/>
            <a:ext cx="5345113" cy="480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2037" name="Group 4">
            <a:extLst>
              <a:ext uri="{FF2B5EF4-FFF2-40B4-BE49-F238E27FC236}">
                <a16:creationId xmlns:a16="http://schemas.microsoft.com/office/drawing/2014/main" id="{F78F214B-CD11-BFC9-F43B-FCE421109E6C}"/>
              </a:ext>
            </a:extLst>
          </p:cNvPr>
          <p:cNvGrpSpPr>
            <a:grpSpLocks/>
          </p:cNvGrpSpPr>
          <p:nvPr/>
        </p:nvGrpSpPr>
        <p:grpSpPr bwMode="auto">
          <a:xfrm>
            <a:off x="5448300" y="2944813"/>
            <a:ext cx="3448050" cy="1341437"/>
            <a:chOff x="3432" y="2071"/>
            <a:chExt cx="2172" cy="845"/>
          </a:xfrm>
        </p:grpSpPr>
        <p:pic>
          <p:nvPicPr>
            <p:cNvPr id="172038" name="Picture 5">
              <a:extLst>
                <a:ext uri="{FF2B5EF4-FFF2-40B4-BE49-F238E27FC236}">
                  <a16:creationId xmlns:a16="http://schemas.microsoft.com/office/drawing/2014/main" id="{3C9DC564-ADDC-A066-B0A4-8CC72F890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8" t="32910" r="29091" b="41895"/>
            <a:stretch>
              <a:fillRect/>
            </a:stretch>
          </p:blipFill>
          <p:spPr bwMode="auto">
            <a:xfrm>
              <a:off x="3432" y="2071"/>
              <a:ext cx="2172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039" name="Rectangle 6">
              <a:extLst>
                <a:ext uri="{FF2B5EF4-FFF2-40B4-BE49-F238E27FC236}">
                  <a16:creationId xmlns:a16="http://schemas.microsoft.com/office/drawing/2014/main" id="{EE95F0E8-AF7F-D9D1-F016-6CE61E0A5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2" y="2580"/>
              <a:ext cx="186" cy="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Date Placeholder 2">
            <a:extLst>
              <a:ext uri="{FF2B5EF4-FFF2-40B4-BE49-F238E27FC236}">
                <a16:creationId xmlns:a16="http://schemas.microsoft.com/office/drawing/2014/main" id="{96F5574F-8D99-2C84-2239-D9DF95D25A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25970A-7253-D94D-AFD2-E298C7A8A71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74082" name="Slide Number Placeholder 4">
            <a:extLst>
              <a:ext uri="{FF2B5EF4-FFF2-40B4-BE49-F238E27FC236}">
                <a16:creationId xmlns:a16="http://schemas.microsoft.com/office/drawing/2014/main" id="{265950B0-F839-291D-B216-E1E403F69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97B1D-C98A-9143-A32C-37DB704B145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89</a:t>
            </a:fld>
            <a:endParaRPr lang="en-US" altLang="en-US" sz="1400"/>
          </a:p>
        </p:txBody>
      </p:sp>
      <p:sp>
        <p:nvSpPr>
          <p:cNvPr id="174083" name="Rectangle 2">
            <a:extLst>
              <a:ext uri="{FF2B5EF4-FFF2-40B4-BE49-F238E27FC236}">
                <a16:creationId xmlns:a16="http://schemas.microsoft.com/office/drawing/2014/main" id="{104CD526-9141-A37E-B6C8-743A160A0C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Gain as a function of VDD</a:t>
            </a:r>
          </a:p>
        </p:txBody>
      </p:sp>
      <p:pic>
        <p:nvPicPr>
          <p:cNvPr id="174084" name="Picture 3">
            <a:extLst>
              <a:ext uri="{FF2B5EF4-FFF2-40B4-BE49-F238E27FC236}">
                <a16:creationId xmlns:a16="http://schemas.microsoft.com/office/drawing/2014/main" id="{E665FFDB-9926-F2E1-0F7A-8F0F3B10C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1733550"/>
            <a:ext cx="3983038" cy="378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085" name="Group 4">
            <a:extLst>
              <a:ext uri="{FF2B5EF4-FFF2-40B4-BE49-F238E27FC236}">
                <a16:creationId xmlns:a16="http://schemas.microsoft.com/office/drawing/2014/main" id="{227A11FC-B51E-49CA-DB60-709E9ACF3268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1704975"/>
            <a:ext cx="5186363" cy="3916363"/>
            <a:chOff x="186" y="1074"/>
            <a:chExt cx="3267" cy="2467"/>
          </a:xfrm>
        </p:grpSpPr>
        <p:pic>
          <p:nvPicPr>
            <p:cNvPr id="174088" name="Picture 5">
              <a:extLst>
                <a:ext uri="{FF2B5EF4-FFF2-40B4-BE49-F238E27FC236}">
                  <a16:creationId xmlns:a16="http://schemas.microsoft.com/office/drawing/2014/main" id="{1D679F59-1BA4-3E7D-A9BB-0E012E1B22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" y="1074"/>
              <a:ext cx="2467" cy="2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089" name="Text Box 6">
              <a:extLst>
                <a:ext uri="{FF2B5EF4-FFF2-40B4-BE49-F238E27FC236}">
                  <a16:creationId xmlns:a16="http://schemas.microsoft.com/office/drawing/2014/main" id="{E1B583BF-994A-2EB0-FF0D-8AFC2F02D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2" y="2904"/>
              <a:ext cx="63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Gain=-1</a:t>
              </a:r>
            </a:p>
          </p:txBody>
        </p:sp>
      </p:grpSp>
      <p:sp>
        <p:nvSpPr>
          <p:cNvPr id="174086" name="Text Box 7">
            <a:extLst>
              <a:ext uri="{FF2B5EF4-FFF2-40B4-BE49-F238E27FC236}">
                <a16:creationId xmlns:a16="http://schemas.microsoft.com/office/drawing/2014/main" id="{A984DE88-C117-16A9-AEC1-E2D41E8B0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562600"/>
            <a:ext cx="3505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Reducing voltage VDD improves gain</a:t>
            </a:r>
          </a:p>
        </p:txBody>
      </p:sp>
      <p:sp>
        <p:nvSpPr>
          <p:cNvPr id="174087" name="Text Box 8">
            <a:extLst>
              <a:ext uri="{FF2B5EF4-FFF2-40B4-BE49-F238E27FC236}">
                <a16:creationId xmlns:a16="http://schemas.microsoft.com/office/drawing/2014/main" id="{CE4CACBF-8DF4-3052-03D4-1BC0DF646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670550"/>
            <a:ext cx="2743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It is worse for very low power supply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7CE5ED8-1F84-868C-72B8-E3F2AE303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RC Delay of the Interconnect and Inverter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7437A13B-E1B0-E45E-7941-10245261AD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We would like to calculate the parasitic R and C of the wire to estimate how much delay is in  the wire.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Delay is RC = Time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 addition we would like to estimate how much delay in the device (the  transistor).  This mean  we have to estimate the effective resistance of the transistor and the parasitic capacitance</a:t>
            </a:r>
          </a:p>
        </p:txBody>
      </p:sp>
      <p:sp>
        <p:nvSpPr>
          <p:cNvPr id="32771" name="Date Placeholder 3">
            <a:extLst>
              <a:ext uri="{FF2B5EF4-FFF2-40B4-BE49-F238E27FC236}">
                <a16:creationId xmlns:a16="http://schemas.microsoft.com/office/drawing/2014/main" id="{41C39282-010E-CD7D-BD7A-6C79937AAA9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D789A2-8EB8-FF4F-BFD2-6FA5F7E96CD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32772" name="Slide Number Placeholder 4">
            <a:extLst>
              <a:ext uri="{FF2B5EF4-FFF2-40B4-BE49-F238E27FC236}">
                <a16:creationId xmlns:a16="http://schemas.microsoft.com/office/drawing/2014/main" id="{9C4AA453-40A4-A770-D4E7-93809165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C441BF-95FE-364C-A065-F2BC201A4125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Date Placeholder 3">
            <a:extLst>
              <a:ext uri="{FF2B5EF4-FFF2-40B4-BE49-F238E27FC236}">
                <a16:creationId xmlns:a16="http://schemas.microsoft.com/office/drawing/2014/main" id="{C8953557-1200-0E02-A17E-C50C58FD808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011962-E16C-A740-887E-2CB9EDB6925D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76130" name="Slide Number Placeholder 5">
            <a:extLst>
              <a:ext uri="{FF2B5EF4-FFF2-40B4-BE49-F238E27FC236}">
                <a16:creationId xmlns:a16="http://schemas.microsoft.com/office/drawing/2014/main" id="{38476A95-8059-6051-6483-E79E2774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334EA2-727A-2944-A5CE-B225ECF74C6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90</a:t>
            </a:fld>
            <a:endParaRPr lang="en-US" altLang="en-US" sz="1400"/>
          </a:p>
        </p:txBody>
      </p:sp>
      <p:sp>
        <p:nvSpPr>
          <p:cNvPr id="176131" name="Rectangle 2">
            <a:extLst>
              <a:ext uri="{FF2B5EF4-FFF2-40B4-BE49-F238E27FC236}">
                <a16:creationId xmlns:a16="http://schemas.microsoft.com/office/drawing/2014/main" id="{54F306FE-A486-3205-233F-1AE8BEB14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Scaling Power Supply</a:t>
            </a:r>
          </a:p>
        </p:txBody>
      </p:sp>
      <p:sp>
        <p:nvSpPr>
          <p:cNvPr id="176132" name="Rectangle 3">
            <a:extLst>
              <a:ext uri="{FF2B5EF4-FFF2-40B4-BE49-F238E27FC236}">
                <a16:creationId xmlns:a16="http://schemas.microsoft.com/office/drawing/2014/main" id="{465DDE0C-A669-A69E-974D-B2CC75791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Reducing power supply  reduce power (good) how about the delay?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The DC characteristics become sensitive to variations in the device parameters such as threshold voltage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Reducing supply voltage means reducing noise (internal noise) , circuit is more sensitive to external noise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Date Placeholder 2">
            <a:extLst>
              <a:ext uri="{FF2B5EF4-FFF2-40B4-BE49-F238E27FC236}">
                <a16:creationId xmlns:a16="http://schemas.microsoft.com/office/drawing/2014/main" id="{B43A8C93-2C19-D99F-6488-A24E50DC6E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4A17C6-38AD-574C-BDCD-FC3DC3003BEB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78178" name="Slide Number Placeholder 4">
            <a:extLst>
              <a:ext uri="{FF2B5EF4-FFF2-40B4-BE49-F238E27FC236}">
                <a16:creationId xmlns:a16="http://schemas.microsoft.com/office/drawing/2014/main" id="{6978F030-4AB1-DA46-246E-0956D6B3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55A4A4-93AE-4545-B855-1372ED0CF7C0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91</a:t>
            </a:fld>
            <a:endParaRPr lang="en-US" altLang="en-US" sz="1400"/>
          </a:p>
        </p:txBody>
      </p:sp>
      <p:sp>
        <p:nvSpPr>
          <p:cNvPr id="178179" name="Rectangle 2">
            <a:extLst>
              <a:ext uri="{FF2B5EF4-FFF2-40B4-BE49-F238E27FC236}">
                <a16:creationId xmlns:a16="http://schemas.microsoft.com/office/drawing/2014/main" id="{9F26AF75-29E8-CFE6-3F05-8D3C9540A7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Impact of Process Variations</a:t>
            </a:r>
          </a:p>
        </p:txBody>
      </p:sp>
      <p:grpSp>
        <p:nvGrpSpPr>
          <p:cNvPr id="178180" name="Group 3">
            <a:extLst>
              <a:ext uri="{FF2B5EF4-FFF2-40B4-BE49-F238E27FC236}">
                <a16:creationId xmlns:a16="http://schemas.microsoft.com/office/drawing/2014/main" id="{2692253D-6E22-7B56-6E22-91FADA48FE04}"/>
              </a:ext>
            </a:extLst>
          </p:cNvPr>
          <p:cNvGrpSpPr>
            <a:grpSpLocks/>
          </p:cNvGrpSpPr>
          <p:nvPr/>
        </p:nvGrpSpPr>
        <p:grpSpPr bwMode="auto">
          <a:xfrm>
            <a:off x="1749425" y="1265238"/>
            <a:ext cx="4965700" cy="4637087"/>
            <a:chOff x="1118" y="1208"/>
            <a:chExt cx="3128" cy="2921"/>
          </a:xfrm>
        </p:grpSpPr>
        <p:sp>
          <p:nvSpPr>
            <p:cNvPr id="178181" name="Rectangle 4">
              <a:extLst>
                <a:ext uri="{FF2B5EF4-FFF2-40B4-BE49-F238E27FC236}">
                  <a16:creationId xmlns:a16="http://schemas.microsoft.com/office/drawing/2014/main" id="{33E11F68-9352-FD50-983C-1238138E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82" name="Rectangle 5">
              <a:extLst>
                <a:ext uri="{FF2B5EF4-FFF2-40B4-BE49-F238E27FC236}">
                  <a16:creationId xmlns:a16="http://schemas.microsoft.com/office/drawing/2014/main" id="{496F637E-1048-AAFD-1B4D-A5D323A36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1267"/>
              <a:ext cx="2747" cy="2505"/>
            </a:xfrm>
            <a:prstGeom prst="rect">
              <a:avLst/>
            </a:prstGeom>
            <a:noFill/>
            <a:ln w="0" cap="sq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78183" name="Line 6">
              <a:extLst>
                <a:ext uri="{FF2B5EF4-FFF2-40B4-BE49-F238E27FC236}">
                  <a16:creationId xmlns:a16="http://schemas.microsoft.com/office/drawing/2014/main" id="{62B20759-FB91-B323-D161-3FA369C0F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4" name="Freeform 7">
              <a:extLst>
                <a:ext uri="{FF2B5EF4-FFF2-40B4-BE49-F238E27FC236}">
                  <a16:creationId xmlns:a16="http://schemas.microsoft.com/office/drawing/2014/main" id="{7A978F7D-1482-2210-C04F-62DD0F3D0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2147483646 h 341"/>
                <a:gd name="T2" fmla="*/ 2147483646 w 433"/>
                <a:gd name="T3" fmla="*/ 2147483646 h 341"/>
                <a:gd name="T4" fmla="*/ 2147483646 w 433"/>
                <a:gd name="T5" fmla="*/ 0 h 341"/>
                <a:gd name="T6" fmla="*/ 0 60000 65536"/>
                <a:gd name="T7" fmla="*/ 0 60000 65536"/>
                <a:gd name="T8" fmla="*/ 0 60000 65536"/>
                <a:gd name="T9" fmla="*/ 0 w 433"/>
                <a:gd name="T10" fmla="*/ 0 h 341"/>
                <a:gd name="T11" fmla="*/ 433 w 433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5" name="Line 8">
              <a:extLst>
                <a:ext uri="{FF2B5EF4-FFF2-40B4-BE49-F238E27FC236}">
                  <a16:creationId xmlns:a16="http://schemas.microsoft.com/office/drawing/2014/main" id="{F5E8B785-0191-512E-DCE1-9E32C35440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6" name="Line 9">
              <a:extLst>
                <a:ext uri="{FF2B5EF4-FFF2-40B4-BE49-F238E27FC236}">
                  <a16:creationId xmlns:a16="http://schemas.microsoft.com/office/drawing/2014/main" id="{74EAAB87-CF1D-5578-CBF6-5047B0AD8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7" name="Line 10">
              <a:extLst>
                <a:ext uri="{FF2B5EF4-FFF2-40B4-BE49-F238E27FC236}">
                  <a16:creationId xmlns:a16="http://schemas.microsoft.com/office/drawing/2014/main" id="{989C2B9C-BC39-CB7F-C44F-5DB92F578E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8" name="Line 11">
              <a:extLst>
                <a:ext uri="{FF2B5EF4-FFF2-40B4-BE49-F238E27FC236}">
                  <a16:creationId xmlns:a16="http://schemas.microsoft.com/office/drawing/2014/main" id="{BF92BBBA-89F3-779B-A19D-2BBE464F0F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89" name="Line 12">
              <a:extLst>
                <a:ext uri="{FF2B5EF4-FFF2-40B4-BE49-F238E27FC236}">
                  <a16:creationId xmlns:a16="http://schemas.microsoft.com/office/drawing/2014/main" id="{221B8345-929E-FD2A-EC76-F657EE8769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0" name="Rectangle 13">
              <a:extLst>
                <a:ext uri="{FF2B5EF4-FFF2-40B4-BE49-F238E27FC236}">
                  <a16:creationId xmlns:a16="http://schemas.microsoft.com/office/drawing/2014/main" id="{32E472A4-7D76-7AFE-275B-84AE75838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1" name="Line 14">
              <a:extLst>
                <a:ext uri="{FF2B5EF4-FFF2-40B4-BE49-F238E27FC236}">
                  <a16:creationId xmlns:a16="http://schemas.microsoft.com/office/drawing/2014/main" id="{B6E4A64D-1678-A110-DE65-A133C4567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9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2" name="Line 15">
              <a:extLst>
                <a:ext uri="{FF2B5EF4-FFF2-40B4-BE49-F238E27FC236}">
                  <a16:creationId xmlns:a16="http://schemas.microsoft.com/office/drawing/2014/main" id="{57568A8D-FB1C-B517-45CC-6973E1968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9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3" name="Rectangle 16">
              <a:extLst>
                <a:ext uri="{FF2B5EF4-FFF2-40B4-BE49-F238E27FC236}">
                  <a16:creationId xmlns:a16="http://schemas.microsoft.com/office/drawing/2014/main" id="{1AEA7169-044F-D736-C60F-C597026C3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6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4" name="Line 17">
              <a:extLst>
                <a:ext uri="{FF2B5EF4-FFF2-40B4-BE49-F238E27FC236}">
                  <a16:creationId xmlns:a16="http://schemas.microsoft.com/office/drawing/2014/main" id="{4E7F8AB0-43C6-6B22-8508-8F45C5BFF1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15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5" name="Line 18">
              <a:extLst>
                <a:ext uri="{FF2B5EF4-FFF2-40B4-BE49-F238E27FC236}">
                  <a16:creationId xmlns:a16="http://schemas.microsoft.com/office/drawing/2014/main" id="{52D77C2E-A918-F671-1219-DCA4F20A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5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6" name="Rectangle 19">
              <a:extLst>
                <a:ext uri="{FF2B5EF4-FFF2-40B4-BE49-F238E27FC236}">
                  <a16:creationId xmlns:a16="http://schemas.microsoft.com/office/drawing/2014/main" id="{9426CC6C-1337-64F3-FBC4-0A3B9F1A3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197" name="Line 20">
              <a:extLst>
                <a:ext uri="{FF2B5EF4-FFF2-40B4-BE49-F238E27FC236}">
                  <a16:creationId xmlns:a16="http://schemas.microsoft.com/office/drawing/2014/main" id="{B3FC0E51-CA11-D61E-227D-0AF2EEE6D2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67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8" name="Line 21">
              <a:extLst>
                <a:ext uri="{FF2B5EF4-FFF2-40B4-BE49-F238E27FC236}">
                  <a16:creationId xmlns:a16="http://schemas.microsoft.com/office/drawing/2014/main" id="{381A1FDC-0980-BB41-C89E-107C45CA5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7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199" name="Rectangle 22">
              <a:extLst>
                <a:ext uri="{FF2B5EF4-FFF2-40B4-BE49-F238E27FC236}">
                  <a16:creationId xmlns:a16="http://schemas.microsoft.com/office/drawing/2014/main" id="{A7C24065-3765-E74B-715B-13465AB0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3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0" name="Line 23">
              <a:extLst>
                <a:ext uri="{FF2B5EF4-FFF2-40B4-BE49-F238E27FC236}">
                  <a16:creationId xmlns:a16="http://schemas.microsoft.com/office/drawing/2014/main" id="{3BC6198D-167A-9D32-2189-EF400A335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2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1" name="Line 24">
              <a:extLst>
                <a:ext uri="{FF2B5EF4-FFF2-40B4-BE49-F238E27FC236}">
                  <a16:creationId xmlns:a16="http://schemas.microsoft.com/office/drawing/2014/main" id="{9AEB31F8-FB3C-B90D-3269-19B0FF6254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2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2" name="Rectangle 25">
              <a:extLst>
                <a:ext uri="{FF2B5EF4-FFF2-40B4-BE49-F238E27FC236}">
                  <a16:creationId xmlns:a16="http://schemas.microsoft.com/office/drawing/2014/main" id="{3145EFB4-2AE8-4B01-9B30-3E2291473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" y="3801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3" name="Line 26">
              <a:extLst>
                <a:ext uri="{FF2B5EF4-FFF2-40B4-BE49-F238E27FC236}">
                  <a16:creationId xmlns:a16="http://schemas.microsoft.com/office/drawing/2014/main" id="{C5CCDCD4-0EA8-C6E1-B7C4-13C7755F9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3742"/>
              <a:ext cx="1" cy="30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4" name="Line 27">
              <a:extLst>
                <a:ext uri="{FF2B5EF4-FFF2-40B4-BE49-F238E27FC236}">
                  <a16:creationId xmlns:a16="http://schemas.microsoft.com/office/drawing/2014/main" id="{5BAD6BCA-6E86-0182-ED39-D5FE06EDD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1267"/>
              <a:ext cx="1" cy="29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5" name="Rectangle 28">
              <a:extLst>
                <a:ext uri="{FF2B5EF4-FFF2-40B4-BE49-F238E27FC236}">
                  <a16:creationId xmlns:a16="http://schemas.microsoft.com/office/drawing/2014/main" id="{16568812-E17B-3F35-2031-EDB24359B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1" y="3801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6" name="Line 29">
              <a:extLst>
                <a:ext uri="{FF2B5EF4-FFF2-40B4-BE49-F238E27FC236}">
                  <a16:creationId xmlns:a16="http://schemas.microsoft.com/office/drawing/2014/main" id="{056902DF-7D70-EEDF-0515-51AF4CFCD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7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7" name="Line 30">
              <a:extLst>
                <a:ext uri="{FF2B5EF4-FFF2-40B4-BE49-F238E27FC236}">
                  <a16:creationId xmlns:a16="http://schemas.microsoft.com/office/drawing/2014/main" id="{F69491B3-158F-C9F3-0C40-A2FC322377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7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08" name="Rectangle 31">
              <a:extLst>
                <a:ext uri="{FF2B5EF4-FFF2-40B4-BE49-F238E27FC236}">
                  <a16:creationId xmlns:a16="http://schemas.microsoft.com/office/drawing/2014/main" id="{1AB83510-95DC-ED96-E73A-564F61B5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3713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09" name="Line 32">
              <a:extLst>
                <a:ext uri="{FF2B5EF4-FFF2-40B4-BE49-F238E27FC236}">
                  <a16:creationId xmlns:a16="http://schemas.microsoft.com/office/drawing/2014/main" id="{1010FB9C-FB86-2862-DD4E-7374E3725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3272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0" name="Line 33">
              <a:extLst>
                <a:ext uri="{FF2B5EF4-FFF2-40B4-BE49-F238E27FC236}">
                  <a16:creationId xmlns:a16="http://schemas.microsoft.com/office/drawing/2014/main" id="{03DD2079-EB70-8FBF-15AA-3F7884912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3272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1" name="Rectangle 34">
              <a:extLst>
                <a:ext uri="{FF2B5EF4-FFF2-40B4-BE49-F238E27FC236}">
                  <a16:creationId xmlns:a16="http://schemas.microsoft.com/office/drawing/2014/main" id="{E3550686-F333-876D-5515-CEBFDA96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3214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0.5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2" name="Line 35">
              <a:extLst>
                <a:ext uri="{FF2B5EF4-FFF2-40B4-BE49-F238E27FC236}">
                  <a16:creationId xmlns:a16="http://schemas.microsoft.com/office/drawing/2014/main" id="{05B8462E-A503-4E50-351E-66D894B3FF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773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3" name="Line 36">
              <a:extLst>
                <a:ext uri="{FF2B5EF4-FFF2-40B4-BE49-F238E27FC236}">
                  <a16:creationId xmlns:a16="http://schemas.microsoft.com/office/drawing/2014/main" id="{E40A7200-BBCA-A4AF-F611-5B29FFB8A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773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4" name="Rectangle 37">
              <a:extLst>
                <a:ext uri="{FF2B5EF4-FFF2-40B4-BE49-F238E27FC236}">
                  <a16:creationId xmlns:a16="http://schemas.microsoft.com/office/drawing/2014/main" id="{715F333B-F84F-D581-A2F7-03F4C70DE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2714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5" name="Line 38">
              <a:extLst>
                <a:ext uri="{FF2B5EF4-FFF2-40B4-BE49-F238E27FC236}">
                  <a16:creationId xmlns:a16="http://schemas.microsoft.com/office/drawing/2014/main" id="{8601D4C1-04EF-7447-E1B2-D10E01B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2266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6" name="Line 39">
              <a:extLst>
                <a:ext uri="{FF2B5EF4-FFF2-40B4-BE49-F238E27FC236}">
                  <a16:creationId xmlns:a16="http://schemas.microsoft.com/office/drawing/2014/main" id="{538F9AE4-13D5-355C-62EE-E0E9603A1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2266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7" name="Rectangle 40">
              <a:extLst>
                <a:ext uri="{FF2B5EF4-FFF2-40B4-BE49-F238E27FC236}">
                  <a16:creationId xmlns:a16="http://schemas.microsoft.com/office/drawing/2014/main" id="{15A11238-74B5-4F40-3804-C513D3409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2207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1.5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18" name="Line 41">
              <a:extLst>
                <a:ext uri="{FF2B5EF4-FFF2-40B4-BE49-F238E27FC236}">
                  <a16:creationId xmlns:a16="http://schemas.microsoft.com/office/drawing/2014/main" id="{25A4DE83-E941-6EE3-E6A3-0731D1714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7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19" name="Line 42">
              <a:extLst>
                <a:ext uri="{FF2B5EF4-FFF2-40B4-BE49-F238E27FC236}">
                  <a16:creationId xmlns:a16="http://schemas.microsoft.com/office/drawing/2014/main" id="{7F495F41-E0BF-FA7B-46DE-243E2FFA9F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7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0" name="Rectangle 43">
              <a:extLst>
                <a:ext uri="{FF2B5EF4-FFF2-40B4-BE49-F238E27FC236}">
                  <a16:creationId xmlns:a16="http://schemas.microsoft.com/office/drawing/2014/main" id="{E388B14D-9F01-8A78-B0D2-AD262A7C2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" y="1708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21" name="Line 44">
              <a:extLst>
                <a:ext uri="{FF2B5EF4-FFF2-40B4-BE49-F238E27FC236}">
                  <a16:creationId xmlns:a16="http://schemas.microsoft.com/office/drawing/2014/main" id="{E4960A13-7AA7-8C04-C898-A37DBD37E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6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2" name="Line 45">
              <a:extLst>
                <a:ext uri="{FF2B5EF4-FFF2-40B4-BE49-F238E27FC236}">
                  <a16:creationId xmlns:a16="http://schemas.microsoft.com/office/drawing/2014/main" id="{43EBFA20-7AA0-6B22-F2FA-C7A89362C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9" y="1267"/>
              <a:ext cx="25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3" name="Rectangle 46">
              <a:extLst>
                <a:ext uri="{FF2B5EF4-FFF2-40B4-BE49-F238E27FC236}">
                  <a16:creationId xmlns:a16="http://schemas.microsoft.com/office/drawing/2014/main" id="{DC518BC8-BEAF-03F1-F659-8D5ACB66E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" y="1208"/>
              <a:ext cx="145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300">
                  <a:solidFill>
                    <a:srgbClr val="000000"/>
                  </a:solidFill>
                  <a:latin typeface="Helvetica" pitchFamily="2" charset="0"/>
                </a:rPr>
                <a:t>2.5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24" name="Line 47">
              <a:extLst>
                <a:ext uri="{FF2B5EF4-FFF2-40B4-BE49-F238E27FC236}">
                  <a16:creationId xmlns:a16="http://schemas.microsoft.com/office/drawing/2014/main" id="{E283BDA7-DE45-E97E-2E20-9B07068AA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7" y="1267"/>
              <a:ext cx="2747" cy="1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5" name="Freeform 48">
              <a:extLst>
                <a:ext uri="{FF2B5EF4-FFF2-40B4-BE49-F238E27FC236}">
                  <a16:creationId xmlns:a16="http://schemas.microsoft.com/office/drawing/2014/main" id="{9C867D12-B5B3-99C5-134F-D40537206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0 w 433"/>
                <a:gd name="T1" fmla="*/ 2147483646 h 341"/>
                <a:gd name="T2" fmla="*/ 2147483646 w 433"/>
                <a:gd name="T3" fmla="*/ 2147483646 h 341"/>
                <a:gd name="T4" fmla="*/ 2147483646 w 433"/>
                <a:gd name="T5" fmla="*/ 0 h 341"/>
                <a:gd name="T6" fmla="*/ 0 60000 65536"/>
                <a:gd name="T7" fmla="*/ 0 60000 65536"/>
                <a:gd name="T8" fmla="*/ 0 60000 65536"/>
                <a:gd name="T9" fmla="*/ 0 w 433"/>
                <a:gd name="T10" fmla="*/ 0 h 341"/>
                <a:gd name="T11" fmla="*/ 433 w 433"/>
                <a:gd name="T12" fmla="*/ 341 h 34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3" h="341">
                  <a:moveTo>
                    <a:pt x="0" y="341"/>
                  </a:moveTo>
                  <a:lnTo>
                    <a:pt x="433" y="341"/>
                  </a:lnTo>
                  <a:lnTo>
                    <a:pt x="433" y="0"/>
                  </a:lnTo>
                </a:path>
              </a:pathLst>
            </a:cu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6" name="Line 49">
              <a:extLst>
                <a:ext uri="{FF2B5EF4-FFF2-40B4-BE49-F238E27FC236}">
                  <a16:creationId xmlns:a16="http://schemas.microsoft.com/office/drawing/2014/main" id="{67E8DC62-A121-FB07-768F-12CF089D3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17" y="1267"/>
              <a:ext cx="1" cy="2505"/>
            </a:xfrm>
            <a:prstGeom prst="line">
              <a:avLst/>
            </a:prstGeom>
            <a:noFill/>
            <a:ln w="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7" name="Freeform 50">
              <a:extLst>
                <a:ext uri="{FF2B5EF4-FFF2-40B4-BE49-F238E27FC236}">
                  <a16:creationId xmlns:a16="http://schemas.microsoft.com/office/drawing/2014/main" id="{D09C84A7-6E10-9E07-817C-D78D67C3E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7 h 2505"/>
                <a:gd name="T22" fmla="*/ 635 w 2747"/>
                <a:gd name="T23" fmla="*/ 15 h 2505"/>
                <a:gd name="T24" fmla="*/ 685 w 2747"/>
                <a:gd name="T25" fmla="*/ 22 h 2505"/>
                <a:gd name="T26" fmla="*/ 742 w 2747"/>
                <a:gd name="T27" fmla="*/ 37 h 2505"/>
                <a:gd name="T28" fmla="*/ 800 w 2747"/>
                <a:gd name="T29" fmla="*/ 51 h 2505"/>
                <a:gd name="T30" fmla="*/ 850 w 2747"/>
                <a:gd name="T31" fmla="*/ 74 h 2505"/>
                <a:gd name="T32" fmla="*/ 907 w 2747"/>
                <a:gd name="T33" fmla="*/ 96 h 2505"/>
                <a:gd name="T34" fmla="*/ 965 w 2747"/>
                <a:gd name="T35" fmla="*/ 125 h 2505"/>
                <a:gd name="T36" fmla="*/ 1015 w 2747"/>
                <a:gd name="T37" fmla="*/ 154 h 2505"/>
                <a:gd name="T38" fmla="*/ 1072 w 2747"/>
                <a:gd name="T39" fmla="*/ 198 h 2505"/>
                <a:gd name="T40" fmla="*/ 1130 w 2747"/>
                <a:gd name="T41" fmla="*/ 242 h 2505"/>
                <a:gd name="T42" fmla="*/ 1180 w 2747"/>
                <a:gd name="T43" fmla="*/ 301 h 2505"/>
                <a:gd name="T44" fmla="*/ 1237 w 2747"/>
                <a:gd name="T45" fmla="*/ 382 h 2505"/>
                <a:gd name="T46" fmla="*/ 1294 w 2747"/>
                <a:gd name="T47" fmla="*/ 522 h 2505"/>
                <a:gd name="T48" fmla="*/ 1345 w 2747"/>
                <a:gd name="T49" fmla="*/ 904 h 2505"/>
                <a:gd name="T50" fmla="*/ 1402 w 2747"/>
                <a:gd name="T51" fmla="*/ 1675 h 2505"/>
                <a:gd name="T52" fmla="*/ 1453 w 2747"/>
                <a:gd name="T53" fmla="*/ 2079 h 2505"/>
                <a:gd name="T54" fmla="*/ 1510 w 2747"/>
                <a:gd name="T55" fmla="*/ 2211 h 2505"/>
                <a:gd name="T56" fmla="*/ 1567 w 2747"/>
                <a:gd name="T57" fmla="*/ 2284 h 2505"/>
                <a:gd name="T58" fmla="*/ 1618 w 2747"/>
                <a:gd name="T59" fmla="*/ 2328 h 2505"/>
                <a:gd name="T60" fmla="*/ 1675 w 2747"/>
                <a:gd name="T61" fmla="*/ 2373 h 2505"/>
                <a:gd name="T62" fmla="*/ 1732 w 2747"/>
                <a:gd name="T63" fmla="*/ 2402 h 2505"/>
                <a:gd name="T64" fmla="*/ 1783 w 2747"/>
                <a:gd name="T65" fmla="*/ 2424 h 2505"/>
                <a:gd name="T66" fmla="*/ 1840 w 2747"/>
                <a:gd name="T67" fmla="*/ 2446 h 2505"/>
                <a:gd name="T68" fmla="*/ 1897 w 2747"/>
                <a:gd name="T69" fmla="*/ 2461 h 2505"/>
                <a:gd name="T70" fmla="*/ 1948 w 2747"/>
                <a:gd name="T71" fmla="*/ 2475 h 2505"/>
                <a:gd name="T72" fmla="*/ 2005 w 2747"/>
                <a:gd name="T73" fmla="*/ 2483 h 2505"/>
                <a:gd name="T74" fmla="*/ 2062 w 2747"/>
                <a:gd name="T75" fmla="*/ 2490 h 2505"/>
                <a:gd name="T76" fmla="*/ 2113 w 2747"/>
                <a:gd name="T77" fmla="*/ 2497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7"/>
                  </a:lnTo>
                  <a:lnTo>
                    <a:pt x="578" y="7"/>
                  </a:lnTo>
                  <a:lnTo>
                    <a:pt x="603" y="7"/>
                  </a:lnTo>
                  <a:lnTo>
                    <a:pt x="635" y="15"/>
                  </a:lnTo>
                  <a:lnTo>
                    <a:pt x="660" y="15"/>
                  </a:lnTo>
                  <a:lnTo>
                    <a:pt x="685" y="22"/>
                  </a:lnTo>
                  <a:lnTo>
                    <a:pt x="717" y="29"/>
                  </a:lnTo>
                  <a:lnTo>
                    <a:pt x="742" y="37"/>
                  </a:lnTo>
                  <a:lnTo>
                    <a:pt x="768" y="44"/>
                  </a:lnTo>
                  <a:lnTo>
                    <a:pt x="800" y="51"/>
                  </a:lnTo>
                  <a:lnTo>
                    <a:pt x="825" y="66"/>
                  </a:lnTo>
                  <a:lnTo>
                    <a:pt x="850" y="74"/>
                  </a:lnTo>
                  <a:lnTo>
                    <a:pt x="882" y="88"/>
                  </a:lnTo>
                  <a:lnTo>
                    <a:pt x="907" y="96"/>
                  </a:lnTo>
                  <a:lnTo>
                    <a:pt x="933" y="110"/>
                  </a:lnTo>
                  <a:lnTo>
                    <a:pt x="965" y="125"/>
                  </a:lnTo>
                  <a:lnTo>
                    <a:pt x="990" y="140"/>
                  </a:lnTo>
                  <a:lnTo>
                    <a:pt x="1015" y="154"/>
                  </a:lnTo>
                  <a:lnTo>
                    <a:pt x="1047" y="176"/>
                  </a:lnTo>
                  <a:lnTo>
                    <a:pt x="1072" y="198"/>
                  </a:lnTo>
                  <a:lnTo>
                    <a:pt x="1098" y="220"/>
                  </a:lnTo>
                  <a:lnTo>
                    <a:pt x="1130" y="242"/>
                  </a:lnTo>
                  <a:lnTo>
                    <a:pt x="1155" y="272"/>
                  </a:lnTo>
                  <a:lnTo>
                    <a:pt x="1180" y="301"/>
                  </a:lnTo>
                  <a:lnTo>
                    <a:pt x="1212" y="338"/>
                  </a:lnTo>
                  <a:lnTo>
                    <a:pt x="1237" y="382"/>
                  </a:lnTo>
                  <a:lnTo>
                    <a:pt x="1263" y="433"/>
                  </a:lnTo>
                  <a:lnTo>
                    <a:pt x="1294" y="522"/>
                  </a:lnTo>
                  <a:lnTo>
                    <a:pt x="1320" y="661"/>
                  </a:lnTo>
                  <a:lnTo>
                    <a:pt x="1345" y="904"/>
                  </a:lnTo>
                  <a:lnTo>
                    <a:pt x="1377" y="1256"/>
                  </a:lnTo>
                  <a:lnTo>
                    <a:pt x="1402" y="1675"/>
                  </a:lnTo>
                  <a:lnTo>
                    <a:pt x="1428" y="1947"/>
                  </a:lnTo>
                  <a:lnTo>
                    <a:pt x="1453" y="2079"/>
                  </a:lnTo>
                  <a:lnTo>
                    <a:pt x="1485" y="2160"/>
                  </a:lnTo>
                  <a:lnTo>
                    <a:pt x="1510" y="2211"/>
                  </a:lnTo>
                  <a:lnTo>
                    <a:pt x="1536" y="2248"/>
                  </a:lnTo>
                  <a:lnTo>
                    <a:pt x="1567" y="2284"/>
                  </a:lnTo>
                  <a:lnTo>
                    <a:pt x="1593" y="2306"/>
                  </a:lnTo>
                  <a:lnTo>
                    <a:pt x="1618" y="2328"/>
                  </a:lnTo>
                  <a:lnTo>
                    <a:pt x="1650" y="2351"/>
                  </a:lnTo>
                  <a:lnTo>
                    <a:pt x="1675" y="2373"/>
                  </a:lnTo>
                  <a:lnTo>
                    <a:pt x="1701" y="2387"/>
                  </a:lnTo>
                  <a:lnTo>
                    <a:pt x="1732" y="2402"/>
                  </a:lnTo>
                  <a:lnTo>
                    <a:pt x="1758" y="2409"/>
                  </a:lnTo>
                  <a:lnTo>
                    <a:pt x="1783" y="2424"/>
                  </a:lnTo>
                  <a:lnTo>
                    <a:pt x="1815" y="2431"/>
                  </a:lnTo>
                  <a:lnTo>
                    <a:pt x="1840" y="2446"/>
                  </a:lnTo>
                  <a:lnTo>
                    <a:pt x="1865" y="2453"/>
                  </a:lnTo>
                  <a:lnTo>
                    <a:pt x="1897" y="2461"/>
                  </a:lnTo>
                  <a:lnTo>
                    <a:pt x="1923" y="2468"/>
                  </a:lnTo>
                  <a:lnTo>
                    <a:pt x="1948" y="2475"/>
                  </a:lnTo>
                  <a:lnTo>
                    <a:pt x="1980" y="2475"/>
                  </a:lnTo>
                  <a:lnTo>
                    <a:pt x="2005" y="2483"/>
                  </a:lnTo>
                  <a:lnTo>
                    <a:pt x="2030" y="2490"/>
                  </a:lnTo>
                  <a:lnTo>
                    <a:pt x="2062" y="2490"/>
                  </a:lnTo>
                  <a:lnTo>
                    <a:pt x="2088" y="2497"/>
                  </a:lnTo>
                  <a:lnTo>
                    <a:pt x="2113" y="2497"/>
                  </a:lnTo>
                  <a:lnTo>
                    <a:pt x="2145" y="2497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8" name="Freeform 51">
              <a:extLst>
                <a:ext uri="{FF2B5EF4-FFF2-40B4-BE49-F238E27FC236}">
                  <a16:creationId xmlns:a16="http://schemas.microsoft.com/office/drawing/2014/main" id="{9EB11A3D-1DA2-2756-93F6-92ACE067A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7 h 2505"/>
                <a:gd name="T20" fmla="*/ 578 w 2747"/>
                <a:gd name="T21" fmla="*/ 15 h 2505"/>
                <a:gd name="T22" fmla="*/ 635 w 2747"/>
                <a:gd name="T23" fmla="*/ 29 h 2505"/>
                <a:gd name="T24" fmla="*/ 685 w 2747"/>
                <a:gd name="T25" fmla="*/ 44 h 2505"/>
                <a:gd name="T26" fmla="*/ 742 w 2747"/>
                <a:gd name="T27" fmla="*/ 59 h 2505"/>
                <a:gd name="T28" fmla="*/ 800 w 2747"/>
                <a:gd name="T29" fmla="*/ 81 h 2505"/>
                <a:gd name="T30" fmla="*/ 850 w 2747"/>
                <a:gd name="T31" fmla="*/ 103 h 2505"/>
                <a:gd name="T32" fmla="*/ 907 w 2747"/>
                <a:gd name="T33" fmla="*/ 132 h 2505"/>
                <a:gd name="T34" fmla="*/ 965 w 2747"/>
                <a:gd name="T35" fmla="*/ 169 h 2505"/>
                <a:gd name="T36" fmla="*/ 1015 w 2747"/>
                <a:gd name="T37" fmla="*/ 206 h 2505"/>
                <a:gd name="T38" fmla="*/ 1072 w 2747"/>
                <a:gd name="T39" fmla="*/ 257 h 2505"/>
                <a:gd name="T40" fmla="*/ 1130 w 2747"/>
                <a:gd name="T41" fmla="*/ 316 h 2505"/>
                <a:gd name="T42" fmla="*/ 1180 w 2747"/>
                <a:gd name="T43" fmla="*/ 411 h 2505"/>
                <a:gd name="T44" fmla="*/ 1237 w 2747"/>
                <a:gd name="T45" fmla="*/ 588 h 2505"/>
                <a:gd name="T46" fmla="*/ 1294 w 2747"/>
                <a:gd name="T47" fmla="*/ 1080 h 2505"/>
                <a:gd name="T48" fmla="*/ 1345 w 2747"/>
                <a:gd name="T49" fmla="*/ 1844 h 2505"/>
                <a:gd name="T50" fmla="*/ 1402 w 2747"/>
                <a:gd name="T51" fmla="*/ 2123 h 2505"/>
                <a:gd name="T52" fmla="*/ 1453 w 2747"/>
                <a:gd name="T53" fmla="*/ 2233 h 2505"/>
                <a:gd name="T54" fmla="*/ 1510 w 2747"/>
                <a:gd name="T55" fmla="*/ 2299 h 2505"/>
                <a:gd name="T56" fmla="*/ 1567 w 2747"/>
                <a:gd name="T57" fmla="*/ 2343 h 2505"/>
                <a:gd name="T58" fmla="*/ 1618 w 2747"/>
                <a:gd name="T59" fmla="*/ 2380 h 2505"/>
                <a:gd name="T60" fmla="*/ 1675 w 2747"/>
                <a:gd name="T61" fmla="*/ 2409 h 2505"/>
                <a:gd name="T62" fmla="*/ 1732 w 2747"/>
                <a:gd name="T63" fmla="*/ 2431 h 2505"/>
                <a:gd name="T64" fmla="*/ 1783 w 2747"/>
                <a:gd name="T65" fmla="*/ 2446 h 2505"/>
                <a:gd name="T66" fmla="*/ 1840 w 2747"/>
                <a:gd name="T67" fmla="*/ 2461 h 2505"/>
                <a:gd name="T68" fmla="*/ 1897 w 2747"/>
                <a:gd name="T69" fmla="*/ 2475 h 2505"/>
                <a:gd name="T70" fmla="*/ 1948 w 2747"/>
                <a:gd name="T71" fmla="*/ 2483 h 2505"/>
                <a:gd name="T72" fmla="*/ 2005 w 2747"/>
                <a:gd name="T73" fmla="*/ 2490 h 2505"/>
                <a:gd name="T74" fmla="*/ 2062 w 2747"/>
                <a:gd name="T75" fmla="*/ 2497 h 2505"/>
                <a:gd name="T76" fmla="*/ 2113 w 2747"/>
                <a:gd name="T77" fmla="*/ 2505 h 2505"/>
                <a:gd name="T78" fmla="*/ 2170 w 2747"/>
                <a:gd name="T79" fmla="*/ 2505 h 2505"/>
                <a:gd name="T80" fmla="*/ 2227 w 2747"/>
                <a:gd name="T81" fmla="*/ 2505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7"/>
                  </a:lnTo>
                  <a:lnTo>
                    <a:pt x="520" y="7"/>
                  </a:lnTo>
                  <a:lnTo>
                    <a:pt x="552" y="15"/>
                  </a:lnTo>
                  <a:lnTo>
                    <a:pt x="578" y="15"/>
                  </a:lnTo>
                  <a:lnTo>
                    <a:pt x="603" y="22"/>
                  </a:lnTo>
                  <a:lnTo>
                    <a:pt x="635" y="29"/>
                  </a:lnTo>
                  <a:lnTo>
                    <a:pt x="660" y="37"/>
                  </a:lnTo>
                  <a:lnTo>
                    <a:pt x="685" y="44"/>
                  </a:lnTo>
                  <a:lnTo>
                    <a:pt x="717" y="51"/>
                  </a:lnTo>
                  <a:lnTo>
                    <a:pt x="742" y="59"/>
                  </a:lnTo>
                  <a:lnTo>
                    <a:pt x="768" y="66"/>
                  </a:lnTo>
                  <a:lnTo>
                    <a:pt x="800" y="81"/>
                  </a:lnTo>
                  <a:lnTo>
                    <a:pt x="825" y="96"/>
                  </a:lnTo>
                  <a:lnTo>
                    <a:pt x="850" y="103"/>
                  </a:lnTo>
                  <a:lnTo>
                    <a:pt x="882" y="118"/>
                  </a:lnTo>
                  <a:lnTo>
                    <a:pt x="907" y="132"/>
                  </a:lnTo>
                  <a:lnTo>
                    <a:pt x="933" y="147"/>
                  </a:lnTo>
                  <a:lnTo>
                    <a:pt x="965" y="169"/>
                  </a:lnTo>
                  <a:lnTo>
                    <a:pt x="990" y="184"/>
                  </a:lnTo>
                  <a:lnTo>
                    <a:pt x="1015" y="206"/>
                  </a:lnTo>
                  <a:lnTo>
                    <a:pt x="1047" y="228"/>
                  </a:lnTo>
                  <a:lnTo>
                    <a:pt x="1072" y="257"/>
                  </a:lnTo>
                  <a:lnTo>
                    <a:pt x="1098" y="287"/>
                  </a:lnTo>
                  <a:lnTo>
                    <a:pt x="1130" y="316"/>
                  </a:lnTo>
                  <a:lnTo>
                    <a:pt x="1155" y="360"/>
                  </a:lnTo>
                  <a:lnTo>
                    <a:pt x="1180" y="411"/>
                  </a:lnTo>
                  <a:lnTo>
                    <a:pt x="1212" y="477"/>
                  </a:lnTo>
                  <a:lnTo>
                    <a:pt x="1237" y="588"/>
                  </a:lnTo>
                  <a:lnTo>
                    <a:pt x="1263" y="779"/>
                  </a:lnTo>
                  <a:lnTo>
                    <a:pt x="1294" y="1080"/>
                  </a:lnTo>
                  <a:lnTo>
                    <a:pt x="1320" y="1484"/>
                  </a:lnTo>
                  <a:lnTo>
                    <a:pt x="1345" y="1844"/>
                  </a:lnTo>
                  <a:lnTo>
                    <a:pt x="1377" y="2035"/>
                  </a:lnTo>
                  <a:lnTo>
                    <a:pt x="1402" y="2123"/>
                  </a:lnTo>
                  <a:lnTo>
                    <a:pt x="1428" y="2189"/>
                  </a:lnTo>
                  <a:lnTo>
                    <a:pt x="1453" y="2233"/>
                  </a:lnTo>
                  <a:lnTo>
                    <a:pt x="1485" y="2270"/>
                  </a:lnTo>
                  <a:lnTo>
                    <a:pt x="1510" y="2299"/>
                  </a:lnTo>
                  <a:lnTo>
                    <a:pt x="1536" y="2321"/>
                  </a:lnTo>
                  <a:lnTo>
                    <a:pt x="1567" y="2343"/>
                  </a:lnTo>
                  <a:lnTo>
                    <a:pt x="1593" y="2365"/>
                  </a:lnTo>
                  <a:lnTo>
                    <a:pt x="1618" y="2380"/>
                  </a:lnTo>
                  <a:lnTo>
                    <a:pt x="1650" y="2395"/>
                  </a:lnTo>
                  <a:lnTo>
                    <a:pt x="1675" y="2409"/>
                  </a:lnTo>
                  <a:lnTo>
                    <a:pt x="1701" y="2417"/>
                  </a:lnTo>
                  <a:lnTo>
                    <a:pt x="1732" y="2431"/>
                  </a:lnTo>
                  <a:lnTo>
                    <a:pt x="1758" y="2439"/>
                  </a:lnTo>
                  <a:lnTo>
                    <a:pt x="1783" y="2446"/>
                  </a:lnTo>
                  <a:lnTo>
                    <a:pt x="1815" y="2453"/>
                  </a:lnTo>
                  <a:lnTo>
                    <a:pt x="1840" y="2461"/>
                  </a:lnTo>
                  <a:lnTo>
                    <a:pt x="1865" y="2468"/>
                  </a:lnTo>
                  <a:lnTo>
                    <a:pt x="1897" y="2475"/>
                  </a:lnTo>
                  <a:lnTo>
                    <a:pt x="1923" y="2483"/>
                  </a:lnTo>
                  <a:lnTo>
                    <a:pt x="1948" y="2483"/>
                  </a:lnTo>
                  <a:lnTo>
                    <a:pt x="1980" y="2490"/>
                  </a:lnTo>
                  <a:lnTo>
                    <a:pt x="2005" y="2490"/>
                  </a:lnTo>
                  <a:lnTo>
                    <a:pt x="2030" y="2497"/>
                  </a:lnTo>
                  <a:lnTo>
                    <a:pt x="2062" y="2497"/>
                  </a:lnTo>
                  <a:lnTo>
                    <a:pt x="2088" y="2497"/>
                  </a:lnTo>
                  <a:lnTo>
                    <a:pt x="2113" y="2505"/>
                  </a:lnTo>
                  <a:lnTo>
                    <a:pt x="2145" y="2505"/>
                  </a:lnTo>
                  <a:lnTo>
                    <a:pt x="2170" y="2505"/>
                  </a:lnTo>
                  <a:lnTo>
                    <a:pt x="2195" y="2505"/>
                  </a:lnTo>
                  <a:lnTo>
                    <a:pt x="2227" y="2505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29" name="Freeform 52">
              <a:extLst>
                <a:ext uri="{FF2B5EF4-FFF2-40B4-BE49-F238E27FC236}">
                  <a16:creationId xmlns:a16="http://schemas.microsoft.com/office/drawing/2014/main" id="{9FE49839-7C19-1D0C-333A-607EEA7B3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" y="1267"/>
              <a:ext cx="2747" cy="2505"/>
            </a:xfrm>
            <a:custGeom>
              <a:avLst/>
              <a:gdLst>
                <a:gd name="T0" fmla="*/ 26 w 2747"/>
                <a:gd name="T1" fmla="*/ 0 h 2505"/>
                <a:gd name="T2" fmla="*/ 83 w 2747"/>
                <a:gd name="T3" fmla="*/ 0 h 2505"/>
                <a:gd name="T4" fmla="*/ 140 w 2747"/>
                <a:gd name="T5" fmla="*/ 0 h 2505"/>
                <a:gd name="T6" fmla="*/ 190 w 2747"/>
                <a:gd name="T7" fmla="*/ 0 h 2505"/>
                <a:gd name="T8" fmla="*/ 248 w 2747"/>
                <a:gd name="T9" fmla="*/ 0 h 2505"/>
                <a:gd name="T10" fmla="*/ 305 w 2747"/>
                <a:gd name="T11" fmla="*/ 0 h 2505"/>
                <a:gd name="T12" fmla="*/ 355 w 2747"/>
                <a:gd name="T13" fmla="*/ 0 h 2505"/>
                <a:gd name="T14" fmla="*/ 413 w 2747"/>
                <a:gd name="T15" fmla="*/ 0 h 2505"/>
                <a:gd name="T16" fmla="*/ 470 w 2747"/>
                <a:gd name="T17" fmla="*/ 0 h 2505"/>
                <a:gd name="T18" fmla="*/ 520 w 2747"/>
                <a:gd name="T19" fmla="*/ 0 h 2505"/>
                <a:gd name="T20" fmla="*/ 578 w 2747"/>
                <a:gd name="T21" fmla="*/ 0 h 2505"/>
                <a:gd name="T22" fmla="*/ 635 w 2747"/>
                <a:gd name="T23" fmla="*/ 7 h 2505"/>
                <a:gd name="T24" fmla="*/ 685 w 2747"/>
                <a:gd name="T25" fmla="*/ 15 h 2505"/>
                <a:gd name="T26" fmla="*/ 742 w 2747"/>
                <a:gd name="T27" fmla="*/ 22 h 2505"/>
                <a:gd name="T28" fmla="*/ 800 w 2747"/>
                <a:gd name="T29" fmla="*/ 37 h 2505"/>
                <a:gd name="T30" fmla="*/ 850 w 2747"/>
                <a:gd name="T31" fmla="*/ 51 h 2505"/>
                <a:gd name="T32" fmla="*/ 907 w 2747"/>
                <a:gd name="T33" fmla="*/ 66 h 2505"/>
                <a:gd name="T34" fmla="*/ 965 w 2747"/>
                <a:gd name="T35" fmla="*/ 96 h 2505"/>
                <a:gd name="T36" fmla="*/ 1015 w 2747"/>
                <a:gd name="T37" fmla="*/ 118 h 2505"/>
                <a:gd name="T38" fmla="*/ 1072 w 2747"/>
                <a:gd name="T39" fmla="*/ 147 h 2505"/>
                <a:gd name="T40" fmla="*/ 1130 w 2747"/>
                <a:gd name="T41" fmla="*/ 184 h 2505"/>
                <a:gd name="T42" fmla="*/ 1180 w 2747"/>
                <a:gd name="T43" fmla="*/ 228 h 2505"/>
                <a:gd name="T44" fmla="*/ 1237 w 2747"/>
                <a:gd name="T45" fmla="*/ 279 h 2505"/>
                <a:gd name="T46" fmla="*/ 1294 w 2747"/>
                <a:gd name="T47" fmla="*/ 353 h 2505"/>
                <a:gd name="T48" fmla="*/ 1345 w 2747"/>
                <a:gd name="T49" fmla="*/ 470 h 2505"/>
                <a:gd name="T50" fmla="*/ 1402 w 2747"/>
                <a:gd name="T51" fmla="*/ 757 h 2505"/>
                <a:gd name="T52" fmla="*/ 1453 w 2747"/>
                <a:gd name="T53" fmla="*/ 1454 h 2505"/>
                <a:gd name="T54" fmla="*/ 1510 w 2747"/>
                <a:gd name="T55" fmla="*/ 2020 h 2505"/>
                <a:gd name="T56" fmla="*/ 1567 w 2747"/>
                <a:gd name="T57" fmla="*/ 2182 h 2505"/>
                <a:gd name="T58" fmla="*/ 1618 w 2747"/>
                <a:gd name="T59" fmla="*/ 2262 h 2505"/>
                <a:gd name="T60" fmla="*/ 1675 w 2747"/>
                <a:gd name="T61" fmla="*/ 2321 h 2505"/>
                <a:gd name="T62" fmla="*/ 1732 w 2747"/>
                <a:gd name="T63" fmla="*/ 2358 h 2505"/>
                <a:gd name="T64" fmla="*/ 1783 w 2747"/>
                <a:gd name="T65" fmla="*/ 2395 h 2505"/>
                <a:gd name="T66" fmla="*/ 1840 w 2747"/>
                <a:gd name="T67" fmla="*/ 2417 h 2505"/>
                <a:gd name="T68" fmla="*/ 1897 w 2747"/>
                <a:gd name="T69" fmla="*/ 2439 h 2505"/>
                <a:gd name="T70" fmla="*/ 1948 w 2747"/>
                <a:gd name="T71" fmla="*/ 2453 h 2505"/>
                <a:gd name="T72" fmla="*/ 2005 w 2747"/>
                <a:gd name="T73" fmla="*/ 2468 h 2505"/>
                <a:gd name="T74" fmla="*/ 2062 w 2747"/>
                <a:gd name="T75" fmla="*/ 2483 h 2505"/>
                <a:gd name="T76" fmla="*/ 2113 w 2747"/>
                <a:gd name="T77" fmla="*/ 2490 h 2505"/>
                <a:gd name="T78" fmla="*/ 2170 w 2747"/>
                <a:gd name="T79" fmla="*/ 2497 h 2505"/>
                <a:gd name="T80" fmla="*/ 2227 w 2747"/>
                <a:gd name="T81" fmla="*/ 2497 h 2505"/>
                <a:gd name="T82" fmla="*/ 2278 w 2747"/>
                <a:gd name="T83" fmla="*/ 2505 h 2505"/>
                <a:gd name="T84" fmla="*/ 2335 w 2747"/>
                <a:gd name="T85" fmla="*/ 2505 h 2505"/>
                <a:gd name="T86" fmla="*/ 2392 w 2747"/>
                <a:gd name="T87" fmla="*/ 2505 h 2505"/>
                <a:gd name="T88" fmla="*/ 2443 w 2747"/>
                <a:gd name="T89" fmla="*/ 2505 h 2505"/>
                <a:gd name="T90" fmla="*/ 2500 w 2747"/>
                <a:gd name="T91" fmla="*/ 2505 h 2505"/>
                <a:gd name="T92" fmla="*/ 2557 w 2747"/>
                <a:gd name="T93" fmla="*/ 2505 h 2505"/>
                <a:gd name="T94" fmla="*/ 2608 w 2747"/>
                <a:gd name="T95" fmla="*/ 2505 h 2505"/>
                <a:gd name="T96" fmla="*/ 2665 w 2747"/>
                <a:gd name="T97" fmla="*/ 2505 h 2505"/>
                <a:gd name="T98" fmla="*/ 2722 w 2747"/>
                <a:gd name="T99" fmla="*/ 2505 h 25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47"/>
                <a:gd name="T151" fmla="*/ 0 h 2505"/>
                <a:gd name="T152" fmla="*/ 2747 w 2747"/>
                <a:gd name="T153" fmla="*/ 2505 h 25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47" h="2505">
                  <a:moveTo>
                    <a:pt x="0" y="0"/>
                  </a:moveTo>
                  <a:lnTo>
                    <a:pt x="26" y="0"/>
                  </a:lnTo>
                  <a:lnTo>
                    <a:pt x="57" y="0"/>
                  </a:lnTo>
                  <a:lnTo>
                    <a:pt x="83" y="0"/>
                  </a:lnTo>
                  <a:lnTo>
                    <a:pt x="108" y="0"/>
                  </a:lnTo>
                  <a:lnTo>
                    <a:pt x="140" y="0"/>
                  </a:lnTo>
                  <a:lnTo>
                    <a:pt x="165" y="0"/>
                  </a:lnTo>
                  <a:lnTo>
                    <a:pt x="190" y="0"/>
                  </a:lnTo>
                  <a:lnTo>
                    <a:pt x="222" y="0"/>
                  </a:lnTo>
                  <a:lnTo>
                    <a:pt x="248" y="0"/>
                  </a:lnTo>
                  <a:lnTo>
                    <a:pt x="273" y="0"/>
                  </a:lnTo>
                  <a:lnTo>
                    <a:pt x="305" y="0"/>
                  </a:lnTo>
                  <a:lnTo>
                    <a:pt x="330" y="0"/>
                  </a:lnTo>
                  <a:lnTo>
                    <a:pt x="355" y="0"/>
                  </a:lnTo>
                  <a:lnTo>
                    <a:pt x="387" y="0"/>
                  </a:lnTo>
                  <a:lnTo>
                    <a:pt x="413" y="0"/>
                  </a:lnTo>
                  <a:lnTo>
                    <a:pt x="438" y="0"/>
                  </a:lnTo>
                  <a:lnTo>
                    <a:pt x="470" y="0"/>
                  </a:lnTo>
                  <a:lnTo>
                    <a:pt x="495" y="0"/>
                  </a:lnTo>
                  <a:lnTo>
                    <a:pt x="520" y="0"/>
                  </a:lnTo>
                  <a:lnTo>
                    <a:pt x="552" y="0"/>
                  </a:lnTo>
                  <a:lnTo>
                    <a:pt x="578" y="0"/>
                  </a:lnTo>
                  <a:lnTo>
                    <a:pt x="603" y="0"/>
                  </a:lnTo>
                  <a:lnTo>
                    <a:pt x="635" y="7"/>
                  </a:lnTo>
                  <a:lnTo>
                    <a:pt x="660" y="7"/>
                  </a:lnTo>
                  <a:lnTo>
                    <a:pt x="685" y="15"/>
                  </a:lnTo>
                  <a:lnTo>
                    <a:pt x="717" y="15"/>
                  </a:lnTo>
                  <a:lnTo>
                    <a:pt x="742" y="22"/>
                  </a:lnTo>
                  <a:lnTo>
                    <a:pt x="768" y="29"/>
                  </a:lnTo>
                  <a:lnTo>
                    <a:pt x="800" y="37"/>
                  </a:lnTo>
                  <a:lnTo>
                    <a:pt x="825" y="44"/>
                  </a:lnTo>
                  <a:lnTo>
                    <a:pt x="850" y="51"/>
                  </a:lnTo>
                  <a:lnTo>
                    <a:pt x="882" y="59"/>
                  </a:lnTo>
                  <a:lnTo>
                    <a:pt x="907" y="66"/>
                  </a:lnTo>
                  <a:lnTo>
                    <a:pt x="933" y="81"/>
                  </a:lnTo>
                  <a:lnTo>
                    <a:pt x="965" y="96"/>
                  </a:lnTo>
                  <a:lnTo>
                    <a:pt x="990" y="103"/>
                  </a:lnTo>
                  <a:lnTo>
                    <a:pt x="1015" y="118"/>
                  </a:lnTo>
                  <a:lnTo>
                    <a:pt x="1047" y="132"/>
                  </a:lnTo>
                  <a:lnTo>
                    <a:pt x="1072" y="147"/>
                  </a:lnTo>
                  <a:lnTo>
                    <a:pt x="1098" y="169"/>
                  </a:lnTo>
                  <a:lnTo>
                    <a:pt x="1130" y="184"/>
                  </a:lnTo>
                  <a:lnTo>
                    <a:pt x="1155" y="206"/>
                  </a:lnTo>
                  <a:lnTo>
                    <a:pt x="1180" y="228"/>
                  </a:lnTo>
                  <a:lnTo>
                    <a:pt x="1212" y="250"/>
                  </a:lnTo>
                  <a:lnTo>
                    <a:pt x="1237" y="279"/>
                  </a:lnTo>
                  <a:lnTo>
                    <a:pt x="1263" y="316"/>
                  </a:lnTo>
                  <a:lnTo>
                    <a:pt x="1294" y="353"/>
                  </a:lnTo>
                  <a:lnTo>
                    <a:pt x="1320" y="404"/>
                  </a:lnTo>
                  <a:lnTo>
                    <a:pt x="1345" y="470"/>
                  </a:lnTo>
                  <a:lnTo>
                    <a:pt x="1377" y="573"/>
                  </a:lnTo>
                  <a:lnTo>
                    <a:pt x="1402" y="757"/>
                  </a:lnTo>
                  <a:lnTo>
                    <a:pt x="1428" y="1050"/>
                  </a:lnTo>
                  <a:lnTo>
                    <a:pt x="1453" y="1454"/>
                  </a:lnTo>
                  <a:lnTo>
                    <a:pt x="1485" y="1822"/>
                  </a:lnTo>
                  <a:lnTo>
                    <a:pt x="1510" y="2020"/>
                  </a:lnTo>
                  <a:lnTo>
                    <a:pt x="1536" y="2123"/>
                  </a:lnTo>
                  <a:lnTo>
                    <a:pt x="1567" y="2182"/>
                  </a:lnTo>
                  <a:lnTo>
                    <a:pt x="1593" y="2226"/>
                  </a:lnTo>
                  <a:lnTo>
                    <a:pt x="1618" y="2262"/>
                  </a:lnTo>
                  <a:lnTo>
                    <a:pt x="1650" y="2292"/>
                  </a:lnTo>
                  <a:lnTo>
                    <a:pt x="1675" y="2321"/>
                  </a:lnTo>
                  <a:lnTo>
                    <a:pt x="1701" y="2343"/>
                  </a:lnTo>
                  <a:lnTo>
                    <a:pt x="1732" y="2358"/>
                  </a:lnTo>
                  <a:lnTo>
                    <a:pt x="1758" y="2380"/>
                  </a:lnTo>
                  <a:lnTo>
                    <a:pt x="1783" y="2395"/>
                  </a:lnTo>
                  <a:lnTo>
                    <a:pt x="1815" y="2409"/>
                  </a:lnTo>
                  <a:lnTo>
                    <a:pt x="1840" y="2417"/>
                  </a:lnTo>
                  <a:lnTo>
                    <a:pt x="1865" y="2431"/>
                  </a:lnTo>
                  <a:lnTo>
                    <a:pt x="1897" y="2439"/>
                  </a:lnTo>
                  <a:lnTo>
                    <a:pt x="1923" y="2446"/>
                  </a:lnTo>
                  <a:lnTo>
                    <a:pt x="1948" y="2453"/>
                  </a:lnTo>
                  <a:lnTo>
                    <a:pt x="1980" y="2461"/>
                  </a:lnTo>
                  <a:lnTo>
                    <a:pt x="2005" y="2468"/>
                  </a:lnTo>
                  <a:lnTo>
                    <a:pt x="2030" y="2475"/>
                  </a:lnTo>
                  <a:lnTo>
                    <a:pt x="2062" y="2483"/>
                  </a:lnTo>
                  <a:lnTo>
                    <a:pt x="2088" y="2483"/>
                  </a:lnTo>
                  <a:lnTo>
                    <a:pt x="2113" y="2490"/>
                  </a:lnTo>
                  <a:lnTo>
                    <a:pt x="2145" y="2490"/>
                  </a:lnTo>
                  <a:lnTo>
                    <a:pt x="2170" y="2497"/>
                  </a:lnTo>
                  <a:lnTo>
                    <a:pt x="2195" y="2497"/>
                  </a:lnTo>
                  <a:lnTo>
                    <a:pt x="2227" y="2497"/>
                  </a:lnTo>
                  <a:lnTo>
                    <a:pt x="2253" y="2505"/>
                  </a:lnTo>
                  <a:lnTo>
                    <a:pt x="2278" y="2505"/>
                  </a:lnTo>
                  <a:lnTo>
                    <a:pt x="2310" y="2505"/>
                  </a:lnTo>
                  <a:lnTo>
                    <a:pt x="2335" y="2505"/>
                  </a:lnTo>
                  <a:lnTo>
                    <a:pt x="2360" y="2505"/>
                  </a:lnTo>
                  <a:lnTo>
                    <a:pt x="2392" y="2505"/>
                  </a:lnTo>
                  <a:lnTo>
                    <a:pt x="2417" y="2505"/>
                  </a:lnTo>
                  <a:lnTo>
                    <a:pt x="2443" y="2505"/>
                  </a:lnTo>
                  <a:lnTo>
                    <a:pt x="2475" y="2505"/>
                  </a:lnTo>
                  <a:lnTo>
                    <a:pt x="2500" y="2505"/>
                  </a:lnTo>
                  <a:lnTo>
                    <a:pt x="2525" y="2505"/>
                  </a:lnTo>
                  <a:lnTo>
                    <a:pt x="2557" y="2505"/>
                  </a:lnTo>
                  <a:lnTo>
                    <a:pt x="2582" y="2505"/>
                  </a:lnTo>
                  <a:lnTo>
                    <a:pt x="2608" y="2505"/>
                  </a:lnTo>
                  <a:lnTo>
                    <a:pt x="2640" y="2505"/>
                  </a:lnTo>
                  <a:lnTo>
                    <a:pt x="2665" y="2505"/>
                  </a:lnTo>
                  <a:lnTo>
                    <a:pt x="2690" y="2505"/>
                  </a:lnTo>
                  <a:lnTo>
                    <a:pt x="2722" y="2505"/>
                  </a:lnTo>
                  <a:lnTo>
                    <a:pt x="2747" y="2505"/>
                  </a:lnTo>
                </a:path>
              </a:pathLst>
            </a:custGeom>
            <a:noFill/>
            <a:ln w="20638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230" name="Rectangle 53">
              <a:extLst>
                <a:ext uri="{FF2B5EF4-FFF2-40B4-BE49-F238E27FC236}">
                  <a16:creationId xmlns:a16="http://schemas.microsoft.com/office/drawing/2014/main" id="{1AD7B014-6753-E568-8E76-1D12436F3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5" y="3926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1" name="Rectangle 54">
              <a:extLst>
                <a:ext uri="{FF2B5EF4-FFF2-40B4-BE49-F238E27FC236}">
                  <a16:creationId xmlns:a16="http://schemas.microsoft.com/office/drawing/2014/main" id="{A78FEDE8-745D-7EE7-EABB-A01C829BE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5" y="4014"/>
              <a:ext cx="74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in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2" name="Rectangle 55">
              <a:extLst>
                <a:ext uri="{FF2B5EF4-FFF2-40B4-BE49-F238E27FC236}">
                  <a16:creationId xmlns:a16="http://schemas.microsoft.com/office/drawing/2014/main" id="{F4A0557D-B6A3-F8F1-4B6D-0E07A6F7E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3926"/>
              <a:ext cx="20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 (V)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3" name="Rectangle 56">
              <a:extLst>
                <a:ext uri="{FF2B5EF4-FFF2-40B4-BE49-F238E27FC236}">
                  <a16:creationId xmlns:a16="http://schemas.microsoft.com/office/drawing/2014/main" id="{C518B59E-2137-73E7-7B75-6C99F20E27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52" y="2593"/>
              <a:ext cx="8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V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4" name="Rectangle 57">
              <a:extLst>
                <a:ext uri="{FF2B5EF4-FFF2-40B4-BE49-F238E27FC236}">
                  <a16:creationId xmlns:a16="http://schemas.microsoft.com/office/drawing/2014/main" id="{CF67C4A9-0524-E379-2A6A-9E48F49182A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85" y="2508"/>
              <a:ext cx="13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Helvetica" pitchFamily="2" charset="0"/>
                </a:rPr>
                <a:t>out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5" name="Rectangle 58">
              <a:extLst>
                <a:ext uri="{FF2B5EF4-FFF2-40B4-BE49-F238E27FC236}">
                  <a16:creationId xmlns:a16="http://schemas.microsoft.com/office/drawing/2014/main" id="{FBF6CD2A-D2EC-C798-988F-C0D39FF7EB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110" y="2337"/>
              <a:ext cx="1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Helvetica" pitchFamily="2" charset="0"/>
                </a:rPr>
                <a:t>(V)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6" name="Line 59">
              <a:extLst>
                <a:ext uri="{FF2B5EF4-FFF2-40B4-BE49-F238E27FC236}">
                  <a16:creationId xmlns:a16="http://schemas.microsoft.com/office/drawing/2014/main" id="{C183EC5C-B539-AE26-9B90-E49CFA138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64"/>
              <a:ext cx="324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7" name="Line 60">
              <a:extLst>
                <a:ext uri="{FF2B5EF4-FFF2-40B4-BE49-F238E27FC236}">
                  <a16:creationId xmlns:a16="http://schemas.microsoft.com/office/drawing/2014/main" id="{81BE4FAE-6070-D534-9AC1-2B8BB5B58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8" y="2736"/>
              <a:ext cx="336" cy="0"/>
            </a:xfrm>
            <a:prstGeom prst="line">
              <a:avLst/>
            </a:prstGeom>
            <a:noFill/>
            <a:ln w="12700">
              <a:solidFill>
                <a:srgbClr val="3366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8" name="Text Box 61">
              <a:extLst>
                <a:ext uri="{FF2B5EF4-FFF2-40B4-BE49-F238E27FC236}">
                  <a16:creationId xmlns:a16="http://schemas.microsoft.com/office/drawing/2014/main" id="{DA04B6C8-060A-48C9-6A19-2957928F7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2" y="1794"/>
              <a:ext cx="9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Good PMOS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1"/>
                  </a:solidFill>
                  <a:latin typeface="Book Antiqua" panose="02040602050305030304" pitchFamily="18" charset="0"/>
                </a:rPr>
                <a:t>Bad NMOS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178239" name="Text Box 62">
              <a:extLst>
                <a:ext uri="{FF2B5EF4-FFF2-40B4-BE49-F238E27FC236}">
                  <a16:creationId xmlns:a16="http://schemas.microsoft.com/office/drawing/2014/main" id="{AB197C0E-9028-028C-DA23-6F177CAD1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6" y="2592"/>
              <a:ext cx="953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latin typeface="Book Antiqua" panose="02040602050305030304" pitchFamily="18" charset="0"/>
                </a:rPr>
                <a:t>Good NMOS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3366CC"/>
                  </a:solidFill>
                  <a:latin typeface="Book Antiqua" panose="02040602050305030304" pitchFamily="18" charset="0"/>
                </a:rPr>
                <a:t>Bad PMOS</a:t>
              </a:r>
            </a:p>
          </p:txBody>
        </p:sp>
        <p:sp>
          <p:nvSpPr>
            <p:cNvPr id="178240" name="Text Box 63">
              <a:extLst>
                <a:ext uri="{FF2B5EF4-FFF2-40B4-BE49-F238E27FC236}">
                  <a16:creationId xmlns:a16="http://schemas.microsoft.com/office/drawing/2014/main" id="{4F338A76-EA8A-E812-C622-C1CC86D45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0" y="2310"/>
              <a:ext cx="68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Book Antiqua" panose="02040602050305030304" pitchFamily="18" charset="0"/>
                </a:rPr>
                <a:t>Nominal</a:t>
              </a:r>
              <a:endParaRPr lang="en-US" altLang="en-US" sz="1800">
                <a:solidFill>
                  <a:schemeClr val="tx2"/>
                </a:solidFill>
                <a:latin typeface="Book Antiqua" panose="02040602050305030304" pitchFamily="18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Date Placeholder 3">
            <a:extLst>
              <a:ext uri="{FF2B5EF4-FFF2-40B4-BE49-F238E27FC236}">
                <a16:creationId xmlns:a16="http://schemas.microsoft.com/office/drawing/2014/main" id="{1E7C957C-355E-1772-47AB-67564A43462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B1F1FD-5BB5-104F-B3BE-376C15740F2C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80226" name="Footer Placeholder 4">
            <a:extLst>
              <a:ext uri="{FF2B5EF4-FFF2-40B4-BE49-F238E27FC236}">
                <a16:creationId xmlns:a16="http://schemas.microsoft.com/office/drawing/2014/main" id="{250C6913-7B86-ADB9-B575-BDDC79BD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M.E.Zaghloul</a:t>
            </a:r>
          </a:p>
        </p:txBody>
      </p:sp>
      <p:sp>
        <p:nvSpPr>
          <p:cNvPr id="180227" name="Slide Number Placeholder 5">
            <a:extLst>
              <a:ext uri="{FF2B5EF4-FFF2-40B4-BE49-F238E27FC236}">
                <a16:creationId xmlns:a16="http://schemas.microsoft.com/office/drawing/2014/main" id="{E577AAD9-241F-4118-6187-FF84EC2EF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640D6-D3A0-754E-BCC6-788E00F6C2B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92</a:t>
            </a:fld>
            <a:endParaRPr lang="en-US" altLang="en-US" sz="1400"/>
          </a:p>
        </p:txBody>
      </p:sp>
      <p:sp>
        <p:nvSpPr>
          <p:cNvPr id="180228" name="Rectangle 2">
            <a:extLst>
              <a:ext uri="{FF2B5EF4-FFF2-40B4-BE49-F238E27FC236}">
                <a16:creationId xmlns:a16="http://schemas.microsoft.com/office/drawing/2014/main" id="{A3FE8860-F5BE-474F-4ABD-58764B086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Impact of Process Variation on VTC Curve</a:t>
            </a:r>
          </a:p>
        </p:txBody>
      </p:sp>
      <p:graphicFrame>
        <p:nvGraphicFramePr>
          <p:cNvPr id="180229" name="Object 2">
            <a:extLst>
              <a:ext uri="{FF2B5EF4-FFF2-40B4-BE49-F238E27FC236}">
                <a16:creationId xmlns:a16="http://schemas.microsoft.com/office/drawing/2014/main" id="{D3CEB080-C4C8-EAE3-6BEB-14325F45C049}"/>
              </a:ext>
            </a:extLst>
          </p:cNvPr>
          <p:cNvGraphicFramePr>
            <a:graphicFrameLocks noChangeAspect="1"/>
          </p:cNvGraphicFramePr>
          <p:nvPr>
            <p:ph type="chart" idx="1"/>
          </p:nvPr>
        </p:nvGraphicFramePr>
        <p:xfrm>
          <a:off x="2057400" y="914400"/>
          <a:ext cx="5029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711700" imgH="2400300" progId="MSGraph.Chart.8">
                  <p:embed followColorScheme="full"/>
                </p:oleObj>
              </mc:Choice>
              <mc:Fallback>
                <p:oleObj name="Chart" r:id="rId3" imgW="4711700" imgH="2400300" progId="MSGraph.Chart.8">
                  <p:embed followColorScheme="full"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5029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0" name="Text Box 4">
            <a:extLst>
              <a:ext uri="{FF2B5EF4-FFF2-40B4-BE49-F238E27FC236}">
                <a16:creationId xmlns:a16="http://schemas.microsoft.com/office/drawing/2014/main" id="{543914BD-63D4-5D16-EC26-281C51EB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in</a:t>
            </a:r>
            <a:r>
              <a:rPr lang="en-US" altLang="en-US" sz="2000">
                <a:latin typeface="Arial" panose="020B0604020202020204" pitchFamily="34" charset="0"/>
              </a:rPr>
              <a:t> (V)</a:t>
            </a:r>
          </a:p>
        </p:txBody>
      </p:sp>
      <p:sp>
        <p:nvSpPr>
          <p:cNvPr id="180231" name="Text Box 5">
            <a:extLst>
              <a:ext uri="{FF2B5EF4-FFF2-40B4-BE49-F238E27FC236}">
                <a16:creationId xmlns:a16="http://schemas.microsoft.com/office/drawing/2014/main" id="{16DD349F-26AB-DD52-AFCE-37F0E99C1A1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378744" y="2812256"/>
            <a:ext cx="992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</a:t>
            </a:r>
            <a:r>
              <a:rPr lang="en-US" altLang="en-US" sz="2000" baseline="-25000">
                <a:latin typeface="Arial" panose="020B0604020202020204" pitchFamily="34" charset="0"/>
              </a:rPr>
              <a:t>out</a:t>
            </a:r>
            <a:r>
              <a:rPr lang="en-US" altLang="en-US" sz="2000">
                <a:latin typeface="Arial" panose="020B0604020202020204" pitchFamily="34" charset="0"/>
              </a:rPr>
              <a:t> (V)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30F9D81-DA40-1C5A-0790-B7C1A2C1E77E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895600"/>
            <a:ext cx="1631950" cy="366713"/>
            <a:chOff x="2928" y="2064"/>
            <a:chExt cx="1028" cy="231"/>
          </a:xfrm>
        </p:grpSpPr>
        <p:sp>
          <p:nvSpPr>
            <p:cNvPr id="180242" name="Text Box 7">
              <a:extLst>
                <a:ext uri="{FF2B5EF4-FFF2-40B4-BE49-F238E27FC236}">
                  <a16:creationId xmlns:a16="http://schemas.microsoft.com/office/drawing/2014/main" id="{A617C5AE-109E-268B-694F-BA3CADE02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064"/>
              <a:ext cx="6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Arial" panose="020B0604020202020204" pitchFamily="34" charset="0"/>
                </a:rPr>
                <a:t>Nominal</a:t>
              </a:r>
            </a:p>
          </p:txBody>
        </p:sp>
        <p:sp>
          <p:nvSpPr>
            <p:cNvPr id="180243" name="Line 8">
              <a:extLst>
                <a:ext uri="{FF2B5EF4-FFF2-40B4-BE49-F238E27FC236}">
                  <a16:creationId xmlns:a16="http://schemas.microsoft.com/office/drawing/2014/main" id="{6A55916F-2788-6B74-ECAE-E9BB38FE4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160"/>
              <a:ext cx="384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0233" name="Line 9">
            <a:extLst>
              <a:ext uri="{FF2B5EF4-FFF2-40B4-BE49-F238E27FC236}">
                <a16:creationId xmlns:a16="http://schemas.microsoft.com/office/drawing/2014/main" id="{ACBF564F-07E8-98FA-25B6-B3AD0CF76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38400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0E4BB755-E716-09DD-6728-4F613C3A364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752600"/>
            <a:ext cx="2089150" cy="641350"/>
            <a:chOff x="2976" y="1344"/>
            <a:chExt cx="1316" cy="404"/>
          </a:xfrm>
        </p:grpSpPr>
        <p:sp>
          <p:nvSpPr>
            <p:cNvPr id="180240" name="Text Box 11">
              <a:extLst>
                <a:ext uri="{FF2B5EF4-FFF2-40B4-BE49-F238E27FC236}">
                  <a16:creationId xmlns:a16="http://schemas.microsoft.com/office/drawing/2014/main" id="{1AB3FC98-F592-930A-DF4A-00108326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1344"/>
              <a:ext cx="9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6600"/>
                  </a:solidFill>
                  <a:latin typeface="Arial" panose="020B0604020202020204" pitchFamily="34" charset="0"/>
                </a:rPr>
                <a:t>Good PMOS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FF6600"/>
                  </a:solidFill>
                  <a:latin typeface="Arial" panose="020B0604020202020204" pitchFamily="34" charset="0"/>
                </a:rPr>
                <a:t>Bad NMOS</a:t>
              </a:r>
            </a:p>
          </p:txBody>
        </p:sp>
        <p:sp>
          <p:nvSpPr>
            <p:cNvPr id="180241" name="Line 12">
              <a:extLst>
                <a:ext uri="{FF2B5EF4-FFF2-40B4-BE49-F238E27FC236}">
                  <a16:creationId xmlns:a16="http://schemas.microsoft.com/office/drawing/2014/main" id="{97353681-DDCD-C544-EAE2-18C24A7AE9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536"/>
              <a:ext cx="384" cy="0"/>
            </a:xfrm>
            <a:prstGeom prst="line">
              <a:avLst/>
            </a:prstGeom>
            <a:noFill/>
            <a:ln w="19050">
              <a:solidFill>
                <a:srgbClr val="FF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4D11A099-A8B3-B051-F87C-72C3D02A82DF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276600"/>
            <a:ext cx="1828800" cy="641350"/>
            <a:chOff x="1584" y="2304"/>
            <a:chExt cx="1152" cy="404"/>
          </a:xfrm>
        </p:grpSpPr>
        <p:sp>
          <p:nvSpPr>
            <p:cNvPr id="180238" name="Text Box 14">
              <a:extLst>
                <a:ext uri="{FF2B5EF4-FFF2-40B4-BE49-F238E27FC236}">
                  <a16:creationId xmlns:a16="http://schemas.microsoft.com/office/drawing/2014/main" id="{B3086CEA-46FE-902E-C041-FAD8085A9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9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  <a:latin typeface="Arial" panose="020B0604020202020204" pitchFamily="34" charset="0"/>
                </a:rPr>
                <a:t>Bad PMOS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8000"/>
                  </a:solidFill>
                  <a:latin typeface="Arial" panose="020B0604020202020204" pitchFamily="34" charset="0"/>
                </a:rPr>
                <a:t>Good NMOS</a:t>
              </a:r>
            </a:p>
          </p:txBody>
        </p:sp>
        <p:sp>
          <p:nvSpPr>
            <p:cNvPr id="180239" name="Line 15">
              <a:extLst>
                <a:ext uri="{FF2B5EF4-FFF2-40B4-BE49-F238E27FC236}">
                  <a16:creationId xmlns:a16="http://schemas.microsoft.com/office/drawing/2014/main" id="{31E83073-41E1-F618-D8AB-89C93E430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448"/>
              <a:ext cx="384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6" name="Text Box 16">
            <a:extLst>
              <a:ext uri="{FF2B5EF4-FFF2-40B4-BE49-F238E27FC236}">
                <a16:creationId xmlns:a16="http://schemas.microsoft.com/office/drawing/2014/main" id="{B475CCEF-F4E7-2721-77F2-C843065CF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91200"/>
            <a:ext cx="784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1"/>
              </a:buClr>
              <a:buFont typeface="Monotype Sorts" pitchFamily="2" charset="2"/>
              <a:buChar char="l"/>
            </a:pPr>
            <a:r>
              <a:rPr lang="en-US" altLang="en-US" sz="2000">
                <a:latin typeface="Arial" panose="020B0604020202020204" pitchFamily="34" charset="0"/>
              </a:rPr>
              <a:t>Process variations (mostly) cause a shift in the switching threshold</a:t>
            </a:r>
            <a:endParaRPr lang="en-US" altLang="en-US" sz="2000" baseline="-25000">
              <a:latin typeface="Arial" panose="020B0604020202020204" pitchFamily="34" charset="0"/>
            </a:endParaRPr>
          </a:p>
        </p:txBody>
      </p:sp>
      <p:sp>
        <p:nvSpPr>
          <p:cNvPr id="180237" name="Text Box 17">
            <a:extLst>
              <a:ext uri="{FF2B5EF4-FFF2-40B4-BE49-F238E27FC236}">
                <a16:creationId xmlns:a16="http://schemas.microsoft.com/office/drawing/2014/main" id="{C61FD679-83A0-6862-68F9-F73182221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8400"/>
            <a:ext cx="2514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Smaller oxide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Thickness, Smaller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Length, Width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6" grpId="0" autoUpdateAnimBg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Date Placeholder 1">
            <a:extLst>
              <a:ext uri="{FF2B5EF4-FFF2-40B4-BE49-F238E27FC236}">
                <a16:creationId xmlns:a16="http://schemas.microsoft.com/office/drawing/2014/main" id="{F27E0998-237D-6079-2CCD-FC0B4B4EA44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04F90-F1FB-034C-ADD0-FB11F197AE4E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82274" name="Slide Number Placeholder 3">
            <a:extLst>
              <a:ext uri="{FF2B5EF4-FFF2-40B4-BE49-F238E27FC236}">
                <a16:creationId xmlns:a16="http://schemas.microsoft.com/office/drawing/2014/main" id="{C866A69B-AD71-36D3-E7F3-656E0C7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25318B-20A5-6E45-A1C3-FB3885F7CFF7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93</a:t>
            </a:fld>
            <a:endParaRPr lang="en-US" altLang="en-US" sz="1400"/>
          </a:p>
        </p:txBody>
      </p:sp>
      <p:pic>
        <p:nvPicPr>
          <p:cNvPr id="182275" name="Picture 4">
            <a:extLst>
              <a:ext uri="{FF2B5EF4-FFF2-40B4-BE49-F238E27FC236}">
                <a16:creationId xmlns:a16="http://schemas.microsoft.com/office/drawing/2014/main" id="{748817DA-8F8A-1ACC-0C49-C4C4E3A7E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"/>
            <a:ext cx="8382000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Date Placeholder 3">
            <a:extLst>
              <a:ext uri="{FF2B5EF4-FFF2-40B4-BE49-F238E27FC236}">
                <a16:creationId xmlns:a16="http://schemas.microsoft.com/office/drawing/2014/main" id="{67F30E38-7BFF-2A53-0B52-072A3E1828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B9CF44-B437-B048-81AE-75052153B415}" type="datetime1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9/21/22</a:t>
            </a:fld>
            <a:endParaRPr lang="en-US" altLang="en-US" sz="1400"/>
          </a:p>
        </p:txBody>
      </p:sp>
      <p:sp>
        <p:nvSpPr>
          <p:cNvPr id="184322" name="Slide Number Placeholder 5">
            <a:extLst>
              <a:ext uri="{FF2B5EF4-FFF2-40B4-BE49-F238E27FC236}">
                <a16:creationId xmlns:a16="http://schemas.microsoft.com/office/drawing/2014/main" id="{12A01B0C-9B6F-5F3D-29CF-2A5838D8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1E4CE86-8BCF-4441-8343-38C2D597667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94</a:t>
            </a:fld>
            <a:endParaRPr lang="en-US" altLang="en-US" sz="1400"/>
          </a:p>
        </p:txBody>
      </p:sp>
      <p:sp>
        <p:nvSpPr>
          <p:cNvPr id="184323" name="Rectangle 4">
            <a:extLst>
              <a:ext uri="{FF2B5EF4-FFF2-40B4-BE49-F238E27FC236}">
                <a16:creationId xmlns:a16="http://schemas.microsoft.com/office/drawing/2014/main" id="{D3BF9A33-CF59-A407-1BAC-CD578B0007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Dynamic Behavior of Inverter</a:t>
            </a:r>
          </a:p>
        </p:txBody>
      </p:sp>
      <p:sp>
        <p:nvSpPr>
          <p:cNvPr id="184324" name="Rectangle 5">
            <a:extLst>
              <a:ext uri="{FF2B5EF4-FFF2-40B4-BE49-F238E27FC236}">
                <a16:creationId xmlns:a16="http://schemas.microsoft.com/office/drawing/2014/main" id="{8CF97194-1856-3ADC-CCB0-DB050573CE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Time Delay and Power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Next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1948</TotalTime>
  <Words>3500</Words>
  <Application>Microsoft Macintosh PowerPoint</Application>
  <PresentationFormat>On-screen Show (4:3)</PresentationFormat>
  <Paragraphs>812</Paragraphs>
  <Slides>94</Slides>
  <Notes>82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94</vt:i4>
      </vt:variant>
    </vt:vector>
  </HeadingPairs>
  <TitlesOfParts>
    <vt:vector size="111" baseType="lpstr">
      <vt:lpstr>Times New Roman</vt:lpstr>
      <vt:lpstr>ＭＳ Ｐゴシック</vt:lpstr>
      <vt:lpstr>Arial</vt:lpstr>
      <vt:lpstr>Arial Black</vt:lpstr>
      <vt:lpstr>Symbol</vt:lpstr>
      <vt:lpstr>Book Antiqua</vt:lpstr>
      <vt:lpstr>MathematicalPi 1</vt:lpstr>
      <vt:lpstr>Times Ten Roman</vt:lpstr>
      <vt:lpstr>Helvetica</vt:lpstr>
      <vt:lpstr>Monotype Sorts</vt:lpstr>
      <vt:lpstr>Default Design</vt:lpstr>
      <vt:lpstr>MathType 5.0 Equation</vt:lpstr>
      <vt:lpstr>Microsoft Equation 3.0</vt:lpstr>
      <vt:lpstr>Microsoft Visio Drawing</vt:lpstr>
      <vt:lpstr>VISIO</vt:lpstr>
      <vt:lpstr>Microsoft Graph Chart</vt:lpstr>
      <vt:lpstr>Microsoft Graph 2000 Chart</vt:lpstr>
      <vt:lpstr>Circuit Characterization Interconnects and Inverters</vt:lpstr>
      <vt:lpstr>Introduction</vt:lpstr>
      <vt:lpstr>nMOS I-V Summary</vt:lpstr>
      <vt:lpstr>Non-Ideal Transistor Behavior</vt:lpstr>
      <vt:lpstr>The wire- Interconnects Chapter  (4 in text)</vt:lpstr>
      <vt:lpstr>Interconnect Impact on Chip</vt:lpstr>
      <vt:lpstr>Wire Models</vt:lpstr>
      <vt:lpstr>Impact of Interconnect Parasitic</vt:lpstr>
      <vt:lpstr>RC Delay of the Interconnect and Inverter</vt:lpstr>
      <vt:lpstr>Simplification for the wire</vt:lpstr>
      <vt:lpstr>Capacitance of Wire Interconnect</vt:lpstr>
      <vt:lpstr>Capacitance: The Parallel Plate Model</vt:lpstr>
      <vt:lpstr>Permittivity Different Materials</vt:lpstr>
      <vt:lpstr>The Parallel Plate Model Capacitances</vt:lpstr>
      <vt:lpstr>Fringing Capacitance</vt:lpstr>
      <vt:lpstr>Fringing versus Parallel Plate</vt:lpstr>
      <vt:lpstr>Capacitive Coupling</vt:lpstr>
      <vt:lpstr>Interwire Capacitance</vt:lpstr>
      <vt:lpstr>Impact of Interwire Capacitance</vt:lpstr>
      <vt:lpstr>Wire Area and Fringe Capacitance Values</vt:lpstr>
      <vt:lpstr>Wiring Capacitances (0.25 mm CMOS) in aF/um-page 143</vt:lpstr>
      <vt:lpstr>Page 144 Rabaey example 4.1</vt:lpstr>
      <vt:lpstr>Consider each element</vt:lpstr>
      <vt:lpstr>Wire Resistance </vt:lpstr>
      <vt:lpstr>Resistive Model of the wire </vt:lpstr>
      <vt:lpstr>Interconnect Resistance </vt:lpstr>
      <vt:lpstr>Dealing with Resistance</vt:lpstr>
      <vt:lpstr>Dealing with Resistance</vt:lpstr>
      <vt:lpstr>Advanced Process 0.18,  0.13µ</vt:lpstr>
      <vt:lpstr>Polycide Gate MOSFET</vt:lpstr>
      <vt:lpstr>Sheet Resistance for Different layers</vt:lpstr>
      <vt:lpstr>Example: Intel 0.25 micron Process</vt:lpstr>
      <vt:lpstr>Skin Effect</vt:lpstr>
      <vt:lpstr>Skin Effect</vt:lpstr>
      <vt:lpstr>Inductance</vt:lpstr>
      <vt:lpstr>Inductance</vt:lpstr>
      <vt:lpstr>Electric Wire Modeling</vt:lpstr>
      <vt:lpstr>How To Model the Wire</vt:lpstr>
      <vt:lpstr>The Lumped Model</vt:lpstr>
      <vt:lpstr>Calculating the Delay</vt:lpstr>
      <vt:lpstr>Lumped R-C model</vt:lpstr>
      <vt:lpstr>Lumped RC model</vt:lpstr>
      <vt:lpstr>Elmore Delay Lumped Model Non - Branched RC </vt:lpstr>
      <vt:lpstr>Time Constant RC Wire model Distributed RC</vt:lpstr>
      <vt:lpstr>Time Constant RC Wire model Distributed RC</vt:lpstr>
      <vt:lpstr>The Model Presented on Page 43</vt:lpstr>
      <vt:lpstr>Distributed Wire Model</vt:lpstr>
      <vt:lpstr>Time Constant RC Wire model</vt:lpstr>
      <vt:lpstr>Distributed rc line</vt:lpstr>
      <vt:lpstr>Distributed rc Line</vt:lpstr>
      <vt:lpstr>The Distributed RC-line</vt:lpstr>
      <vt:lpstr>Simulation of Step-response of RC wire as a function of time </vt:lpstr>
      <vt:lpstr>The Previous Figure</vt:lpstr>
      <vt:lpstr>Design Rules of Thumb</vt:lpstr>
      <vt:lpstr>Design Rule</vt:lpstr>
      <vt:lpstr>Transmission line</vt:lpstr>
      <vt:lpstr>Summary</vt:lpstr>
      <vt:lpstr>CMOS Inverter Chapter 5</vt:lpstr>
      <vt:lpstr>The CMOS Inverter: A First Glance</vt:lpstr>
      <vt:lpstr>CMOS Inverter</vt:lpstr>
      <vt:lpstr>Two Inverters</vt:lpstr>
      <vt:lpstr>CMOS Inverter First-Order DC Analysis</vt:lpstr>
      <vt:lpstr>Delay Definitions</vt:lpstr>
      <vt:lpstr>Important Reference Points</vt:lpstr>
      <vt:lpstr>Delay Estimation</vt:lpstr>
      <vt:lpstr>Properties</vt:lpstr>
      <vt:lpstr>DC Operation:  Voltage Transfer Characteristic</vt:lpstr>
      <vt:lpstr>CMOS Inverter VTC </vt:lpstr>
      <vt:lpstr>CMOS Inverter  Region of Operation</vt:lpstr>
      <vt:lpstr>PowerPoint Presentation</vt:lpstr>
      <vt:lpstr>PowerPoint Presentation</vt:lpstr>
      <vt:lpstr>CMOS Inverter Load Characteristics </vt:lpstr>
      <vt:lpstr>CMOS Inverter: Transient Response </vt:lpstr>
      <vt:lpstr>Gate Response</vt:lpstr>
      <vt:lpstr>RC Delay Model</vt:lpstr>
      <vt:lpstr>Simulated VTC ( voltage Transfer characteristics )</vt:lpstr>
      <vt:lpstr>Switching Threshold</vt:lpstr>
      <vt:lpstr>Switching Threshold as a function of Transistor Ratio</vt:lpstr>
      <vt:lpstr>Switching Threshold</vt:lpstr>
      <vt:lpstr>Mapping between analog and digital signals</vt:lpstr>
      <vt:lpstr>Piecewise Linear Approximation of VTC</vt:lpstr>
      <vt:lpstr>Noise Margin Determining VIH and VIL Simple PWL Model</vt:lpstr>
      <vt:lpstr>Mapping between analog and digital signals</vt:lpstr>
      <vt:lpstr>Noise Margins Determining VIH and VIL</vt:lpstr>
      <vt:lpstr>Definition of Noise Margins</vt:lpstr>
      <vt:lpstr>The gain of the Inverter</vt:lpstr>
      <vt:lpstr>Gain Determinates</vt:lpstr>
      <vt:lpstr>Inverter Gain</vt:lpstr>
      <vt:lpstr>Gain as a function of VDD</vt:lpstr>
      <vt:lpstr>Scaling Power Supply</vt:lpstr>
      <vt:lpstr>Impact of Process Variations</vt:lpstr>
      <vt:lpstr>Impact of Process Variation on VTC Curve</vt:lpstr>
      <vt:lpstr>PowerPoint Presentation</vt:lpstr>
      <vt:lpstr>Dynamic Behavior of Inverter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Zaghloul, Mona</cp:lastModifiedBy>
  <cp:revision>204</cp:revision>
  <cp:lastPrinted>2018-09-20T15:03:26Z</cp:lastPrinted>
  <dcterms:created xsi:type="dcterms:W3CDTF">1601-01-01T00:00:00Z</dcterms:created>
  <dcterms:modified xsi:type="dcterms:W3CDTF">2022-09-21T17:28:48Z</dcterms:modified>
</cp:coreProperties>
</file>