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48" r:id="rId3"/>
    <p:sldId id="349" r:id="rId4"/>
    <p:sldId id="350" r:id="rId5"/>
    <p:sldId id="351" r:id="rId6"/>
    <p:sldId id="352" r:id="rId7"/>
    <p:sldId id="379" r:id="rId8"/>
    <p:sldId id="381" r:id="rId9"/>
    <p:sldId id="257" r:id="rId10"/>
    <p:sldId id="258" r:id="rId11"/>
    <p:sldId id="296" r:id="rId12"/>
    <p:sldId id="380" r:id="rId13"/>
    <p:sldId id="259" r:id="rId14"/>
    <p:sldId id="260" r:id="rId15"/>
    <p:sldId id="261" r:id="rId16"/>
    <p:sldId id="262" r:id="rId17"/>
    <p:sldId id="297" r:id="rId18"/>
    <p:sldId id="263" r:id="rId19"/>
    <p:sldId id="295" r:id="rId20"/>
    <p:sldId id="264" r:id="rId21"/>
    <p:sldId id="265" r:id="rId22"/>
    <p:sldId id="266" r:id="rId23"/>
    <p:sldId id="267" r:id="rId24"/>
    <p:sldId id="268" r:id="rId25"/>
    <p:sldId id="375" r:id="rId26"/>
    <p:sldId id="298" r:id="rId27"/>
    <p:sldId id="30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07" r:id="rId49"/>
    <p:sldId id="373" r:id="rId50"/>
    <p:sldId id="377" r:id="rId51"/>
    <p:sldId id="374" r:id="rId52"/>
    <p:sldId id="303" r:id="rId53"/>
    <p:sldId id="312" r:id="rId54"/>
    <p:sldId id="315" r:id="rId55"/>
    <p:sldId id="317" r:id="rId56"/>
    <p:sldId id="318" r:id="rId57"/>
    <p:sldId id="316" r:id="rId58"/>
    <p:sldId id="319" r:id="rId59"/>
    <p:sldId id="320" r:id="rId60"/>
    <p:sldId id="321" r:id="rId61"/>
    <p:sldId id="323" r:id="rId62"/>
    <p:sldId id="324" r:id="rId63"/>
    <p:sldId id="325" r:id="rId64"/>
    <p:sldId id="270" r:id="rId65"/>
    <p:sldId id="269" r:id="rId66"/>
    <p:sldId id="342" r:id="rId67"/>
    <p:sldId id="340" r:id="rId68"/>
    <p:sldId id="341" r:id="rId69"/>
    <p:sldId id="345" r:id="rId70"/>
    <p:sldId id="343" r:id="rId71"/>
    <p:sldId id="346" r:id="rId72"/>
    <p:sldId id="344" r:id="rId73"/>
    <p:sldId id="378" r:id="rId74"/>
    <p:sldId id="294" r:id="rId75"/>
    <p:sldId id="326" r:id="rId76"/>
    <p:sldId id="337" r:id="rId77"/>
    <p:sldId id="338" r:id="rId78"/>
    <p:sldId id="339" r:id="rId79"/>
    <p:sldId id="329" r:id="rId80"/>
    <p:sldId id="333" r:id="rId81"/>
    <p:sldId id="334" r:id="rId82"/>
    <p:sldId id="34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>
      <p:cViewPr varScale="1">
        <p:scale>
          <a:sx n="152" d="100"/>
          <a:sy n="152" d="100"/>
        </p:scale>
        <p:origin x="2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B595166-7F6E-A4DC-B09D-198D938D87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DFE95A2-EB71-D5B8-BF27-ADE452E4F5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A819327-83C0-45CB-361D-251087CF02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99DACB2-B52E-E57B-52A9-C3536DA7ED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F33D467-0C83-A0C2-4DEA-0076761AA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B53C5A4D-DFC4-1146-582B-BE206900A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AE2F08-8691-A140-80DD-477BCBA877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AA61529D-6DA9-BEE0-004E-CAE0CBFC1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5149E0B-8CA0-ABB6-BDB5-58A69260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B994017-2D08-7F57-5B80-0721DA4A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145EF7-7E65-954D-92C6-33A2CCBEAB6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916EA6C6-4184-DF9B-A7C4-68FAFC262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BE748739-A7B7-DC72-870F-CD5FDD8E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FE5C2D6B-679C-9306-F55D-4446E4CB6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E76FCB-994E-8242-A84D-53731F98F5F5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731600C-C91C-2FC3-9FB5-401024776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A53A16FF-05E0-B7A5-473D-1508C47A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BCB76233-2169-2588-5266-2FC7679A6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99485D-F9EB-BD43-8319-28F4EE66851B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C478EC84-D450-7EB2-B7B3-AF814818E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275CEFEF-CF0E-3935-A3F7-52C7526F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76EF4A02-7D87-A524-673E-99D5684A1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8F513F-64C8-5944-97AC-A9364045A369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B8F59E02-2D97-06D4-4173-8B9BB0490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182735F5-07D7-28A1-3C7E-F7D36B2A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3FAFBD60-DFDC-C245-D232-EA71D245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B18AE8-1B5C-0741-922E-9E658F310690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D664DFA-FDEF-5EE7-2A74-6DA144703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658AA8A2-5744-5AA7-D630-1BB98464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F1D52F71-84EC-56EE-409E-7C8A91A0B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C8433D-DADD-334E-8207-4D327555C09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0D2010DD-DB7F-28CB-AEAF-E3C0AB9F5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86F97C15-359E-BAEF-F7EF-EA26DF32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65C32CD2-1E7F-A1E7-C242-8B82A4F1C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2345EA-6954-CA4C-A817-11C7A76696AE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98FF0464-E36B-1AD3-C023-572E0BF3D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7545171C-4931-0F47-EBEE-09C7868D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06CF29BE-1E04-24D3-63D9-DF69275C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8BE45F-3FED-354D-9182-59640F519DC3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2389005F-CF84-1ACC-F1B1-FA5ACB3F4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039D164E-8780-1991-64A3-3B0250DA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8C4BADD1-A716-AF3A-7EA0-2C64FCBDA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149217-6917-3147-90CD-E70FBD6B1F83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25B522FC-4F2A-B57D-66D6-DE62CC7E3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8371A42E-BE7D-F6C8-2769-38751252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EC8EE1C-ED6A-D158-BFFD-D73A12B4B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B46039-CB6D-CF4F-9555-EFF5BFE3B65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A4337DE-B7F6-CCDF-EA46-2F16AB8EC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0CA03D8D-69AE-DE61-53BD-E8FE316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E5CE14B7-895F-A417-2183-A02C07273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CA92BA-98F3-7344-BFAA-9ED29D254745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568CBE9F-C5FF-3962-7D1E-56AE30A7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4178A619-449D-9AD1-F4B0-F1A2F7F9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E19D396F-96A1-33A8-D334-60FF073D2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FBD5EC-7072-B848-B115-C98E26EB18C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37F61902-02F6-1D7C-9533-8DC61D15F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2E6C5E0-EEB3-7AE3-125F-0ABBEAE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C62FC012-0C1B-4F65-D7D5-DF79E74B3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979F92-F192-314F-840E-2F9BAF1615C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6281EDFC-BD16-4F12-7D4E-D6CB8AE91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E6D9A27E-A5E1-4183-9442-DA87EEF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BDFEEFF0-E089-6432-E816-988C60CF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6B1202-50A1-BC46-8D7F-4A3AD390779F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4BB5C0D1-372B-ED06-6A63-3D8F4C555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A931AAF-CAAC-2784-E086-E71ADF11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0CD90525-B954-1ED4-98B0-B99C5ADE0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2AE073-8EF2-784C-BC7D-CBC21672248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1FDFE21B-DBF1-9698-AE99-3D93A4704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77E4BD18-5330-1345-AD03-91490D4A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2C5D3953-026A-B725-A2E3-25E4513E4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8E3268-DEED-7E4F-9643-8EACF56E258D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E9DCEBE5-0252-E430-EC35-2C9903BB2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59A89979-1D23-0366-0EFD-55AE0A9F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862766EC-AD6B-444F-954A-111743FA3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E74243-19D2-D842-82BD-94DDBE59E7F9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55F3CD39-11CE-2DC6-FFAF-822700AE2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558D6043-7DDE-4BA6-C863-C366A235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F41CC065-1D51-638B-3DD4-973D9773F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68D582-8674-ED45-AA96-811D413C17D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08A2C81C-680D-DE72-3E1B-9FEE77536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DAE2773A-4C5F-FC85-3D62-AB5A719E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D7E76767-F5B7-690A-8D83-3075E2033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48247A-6397-4A46-8825-D0FECF5C36B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A258C181-6A6E-9761-BFD0-9B9EF4CF9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C392C546-D3A4-F89B-0307-04097A87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C589E626-8FBC-074C-9D98-A41D6E018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3DE482-3EBD-D841-B7EC-E407E773DE3A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70AF9589-9F3D-9B35-A83F-EC97AA7F9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D0D6ABA2-4C9D-2A74-A6F2-2DA69E5B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18B68E36-B8FE-8A99-9477-E5646E31D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D67D5D-8BF3-F344-A090-78469D783DE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E86D03D5-1925-58A4-6733-6E8C5FA29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315F6B37-99E2-2085-07E7-AF8650A7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B766AA05-009D-52CC-8717-B4DF1145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F8CE90-D984-7B45-ADDE-54C964DBAA88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3798123-5331-3882-2E6F-BBCCA733D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C4E9D45-C367-5507-1F95-BCE852D8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7AFFC8A-43FE-DCAB-1F3E-ACA91F811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9FD3BF-6CFF-4F4D-9FBE-79EC89BD0A30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20B38653-4797-0982-A904-63CF6E906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629EA263-D0F1-E44D-8E33-DB93FF5B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87A6426A-E694-E648-BAF5-B41264E21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943F14-A660-C14B-AC90-09CDE1A9F766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8BC4E994-8F2F-D6C3-B53E-362D95227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4F0368FF-5F2F-0642-2A46-769D8699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DD96A8F9-4BE5-0D9F-14E1-A16D02143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9DAE7D-DA61-6E43-8170-8E30F35C590F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7D0F8331-4CEF-94F7-DB38-EC582B20B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9A179FE7-EB13-1930-66AE-11B6B18D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9EC51788-9635-3763-16EB-743376A40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218D67-5752-3A42-BD3F-C5984BD06463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6777F0C9-1519-7DA1-6FED-8FA3DC28F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BB5E3712-469E-C0FB-5D94-8F16265C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3B6C9E27-470E-F1A9-2F79-18E4C7D78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E2CC2B-3400-AA44-9657-55761DF7A4D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82D21109-C35C-D828-CFCA-96312FD2D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D68725A-513D-D997-1903-41879A1B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7F059845-D48E-2FD2-0A01-551CCF7F3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3E1369-3538-D144-B4FF-FFE4F33EE03D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22FC0859-7E39-8EEE-F743-679DD2E90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0775CF6C-D63F-8CAB-26CE-F313BBC2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9E49975E-4FF8-399F-0173-690523C81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11CF35-1D5F-3D40-9DFB-8E0DED34BC59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7C3FE3AB-6D06-A47B-51CC-1AA29DF84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1460DEF5-543E-73E9-686C-A50AE2EF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77226F3C-3171-29E4-8A0B-D859A625E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929BA2-3136-574D-BFB1-4B5CDDAE5388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0A6BA6CD-0CB7-4842-A1F7-A7AFAD87C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F78F220-27E3-5B10-E0D3-165B51A3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B02E29AD-098D-7A37-1283-741D281CA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0E09B7-149F-0A4C-A37A-465B41945E5A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BC11109A-F532-4E45-A11A-B85A42F0E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B3D98EDD-E139-666A-2F31-A8679B47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D94422D1-7A0C-4DDB-FB80-6606637F6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C38BE7-A06C-0249-BF1B-C0208AEA357B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B1814754-1B5B-1A2A-2397-2FE516102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A96D4437-F4C2-3A6D-DE07-C25EE203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3D2EBE1B-B220-70FE-31EA-77CD5A3F5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0D9688-540F-7642-B542-661EB33A2AD9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DBDCC7FF-6337-B339-904F-9919C622C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B0C90669-63C4-BCA2-D775-EF3F3C8D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FD8AFB7-28F3-4A06-4220-0CF9CE8EB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CE9A1E-C6F9-E44E-9323-1E4D442E6D5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CF303162-D170-075A-1A51-F6BA98526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A52ABA14-EFB5-3644-8BB0-8987038E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06BA6A55-A1B4-ACA1-DECE-EDCBBF58B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04E844-0FF0-BA45-A76B-40114ED760D2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AD7571FA-5764-757D-59D9-CD8A56E30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E8C71A9F-C8EE-862B-D5EF-786E71F3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6A9976F0-198A-3782-54CC-8D51BA7BD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8BE7A1-D1B2-B444-B78F-501FC342DDC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16A69EC8-D1FF-D0F2-2123-298889E71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C2BF40AE-8A0E-0B6B-6FA8-CB96565A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B624D9E9-0D49-529E-48BE-5BE26BB11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A53E79-D204-A94B-A479-5F2DB4E71A85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2B11897B-6E4C-71F9-E2D9-7EDE33CF7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C1470E9F-F8C4-94B6-6609-582C29ED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F1A31ED0-8BC3-89F4-AEC1-5BB11E33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F24164-165F-4A46-B3A5-3728F31ED6F7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>
            <a:extLst>
              <a:ext uri="{FF2B5EF4-FFF2-40B4-BE49-F238E27FC236}">
                <a16:creationId xmlns:a16="http://schemas.microsoft.com/office/drawing/2014/main" id="{F407A3DE-3AE9-1609-8F82-A3AA410DF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>
            <a:extLst>
              <a:ext uri="{FF2B5EF4-FFF2-40B4-BE49-F238E27FC236}">
                <a16:creationId xmlns:a16="http://schemas.microsoft.com/office/drawing/2014/main" id="{39DF60D5-6989-41EE-AB27-3A0F9DE4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D99BFD27-F151-05E5-9946-52302E505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4C1721-3DD5-0F4F-ABEF-CFD07D9970C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F195C009-97E7-1613-7758-AAA5039AF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B18EF38E-C832-49C4-904C-1527DE6F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13B60E85-76DB-09BB-46F2-25D0EDC6C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192C9-2017-2B44-B931-AE20EC23D15B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80323D25-9BE8-DC05-2DDF-C5CEB2F65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E0E9121F-93BF-1479-7760-632CEB43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BA702191-E254-1146-5858-4CEA2851D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FC606E-4A11-A34F-AE94-E2054632DE31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7417FCBE-E34C-FEF1-5F9D-85164312B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5751010F-515F-761D-6166-89FEFEB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AE9C2A5D-47F7-B5E7-54B7-85BC6429D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30ACC9-69C2-0C44-B8EC-0200E224B11D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7639747B-D3D4-4C94-8A35-4C2CAA43E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38E09976-8EB6-7676-77EB-FD5405A4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1626DED9-3FFC-88F1-CC62-7958D8C9B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0AA4BA-296B-AF4B-B1DE-629E8B1BD611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3A4CB33B-59BF-727C-487B-EF1B03E71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7EAB3977-5409-DF86-FFFE-9934B488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6A4E7FC3-4581-0AA7-1B97-E39A06645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2AF91B-C3E4-9A41-943E-C481593A7EDD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90C3C9E-73C3-BEF0-2FCC-6A063946B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DA8C289-04A4-B48F-74AE-9C51698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0D89691-6597-5808-106F-83A61A59B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0F5AC-3ACF-0C45-8B10-4C6A9F2BC48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28600859-D1DD-417A-A78B-0141ABBF7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6D313F40-0409-3D43-E659-3A704708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FD540DFE-3DA0-B631-CD79-9B56A1862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FEC157-BE6D-1447-81BB-CB025E2D6542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3B30AD64-9DA7-1A47-3947-6A9FE21EF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A925793C-1438-C2B1-1466-D9A5D9F0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D7A515EE-2354-FDE3-01A8-21635A00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4AFA75-A4BD-B54D-8D41-834421251C82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B92D3BEE-72D3-8898-EB41-C100465AE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EF161306-3533-7CB4-A053-2EEED87A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617E710F-D356-06AE-015A-FBD11AEAC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7EF8FF-305A-EC47-A946-4DA2C7083BC6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01161DF1-21A0-337A-6160-E879A92B4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F0828D4F-0A1C-0647-8B22-6F171A0A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38F0981B-E9E4-EBA4-8EC4-86E069F60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9AAA56-5A61-B14F-8339-F0BD3779473E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11B295B2-E990-3DDB-2024-74BE36AEB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B0424E4A-9C64-B67A-0F31-A6D24DB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1F6FCAB2-660B-9E68-9B32-7010C37CA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F2147D-5FF6-B843-B526-89D948A97EC4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1586C38A-9853-9BBF-4EFC-0D152BEB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3F364534-ACE0-80A0-01EF-3F9F6F0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C8968FEF-D6C3-D799-A90A-2DC542EF7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97B630-1F10-5045-AED1-93363CB8495E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17BFE994-258F-2DC3-F183-EF4301EB2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9CBAE41B-660C-8555-B3AB-CCCD1F0C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BB2EA55D-4DD4-58C3-BE18-E9BD6B0B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C32D97-E931-8A4B-A51C-CEF130FA73D0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>
            <a:extLst>
              <a:ext uri="{FF2B5EF4-FFF2-40B4-BE49-F238E27FC236}">
                <a16:creationId xmlns:a16="http://schemas.microsoft.com/office/drawing/2014/main" id="{D85CDD92-ADE3-009D-41E5-BC321A976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>
            <a:extLst>
              <a:ext uri="{FF2B5EF4-FFF2-40B4-BE49-F238E27FC236}">
                <a16:creationId xmlns:a16="http://schemas.microsoft.com/office/drawing/2014/main" id="{494608D1-817E-91B3-AE88-495EF522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6195" name="Slide Number Placeholder 3">
            <a:extLst>
              <a:ext uri="{FF2B5EF4-FFF2-40B4-BE49-F238E27FC236}">
                <a16:creationId xmlns:a16="http://schemas.microsoft.com/office/drawing/2014/main" id="{4303042B-12D7-0BA7-4725-E22496429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104D0F-C378-5143-953E-CA034DD3E1B7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>
            <a:extLst>
              <a:ext uri="{FF2B5EF4-FFF2-40B4-BE49-F238E27FC236}">
                <a16:creationId xmlns:a16="http://schemas.microsoft.com/office/drawing/2014/main" id="{7B977DC9-9146-AF04-B97E-4426801BB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>
            <a:extLst>
              <a:ext uri="{FF2B5EF4-FFF2-40B4-BE49-F238E27FC236}">
                <a16:creationId xmlns:a16="http://schemas.microsoft.com/office/drawing/2014/main" id="{D0B22BFD-830C-7ABB-218D-42092131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8243" name="Slide Number Placeholder 3">
            <a:extLst>
              <a:ext uri="{FF2B5EF4-FFF2-40B4-BE49-F238E27FC236}">
                <a16:creationId xmlns:a16="http://schemas.microsoft.com/office/drawing/2014/main" id="{1A5E58BA-EC83-C8E3-1828-7C083C308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DA32A8-F511-BC42-A129-3B1DC650FC9E}" type="slidenum">
              <a:rPr lang="en-US" altLang="en-US" smtClean="0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E9444E10-1464-6844-0791-770CC9F33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B9C36BB0-39ED-8C54-E577-EFAE7DBB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F179DC92-CC70-B6EE-8219-15A041D66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C7527C-3815-8D41-9F06-68FB41E905E6}" type="slidenum">
              <a:rPr lang="en-US" altLang="en-US" smtClean="0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F1695A9-F77F-FB15-9084-600332D37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3B010505-E9C6-343D-5B6E-9C5E7E48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8D3F515-896B-EB1E-0DCE-C085A6C77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263DC2-3395-FB45-A9D7-E9726BDE94B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DA29CD9E-7C17-56A9-D379-5F0F89D88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56074074-5707-3247-32D5-6FB0F942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F8273D3D-B754-6188-32CD-5539776E0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A8CB9C-8D26-FF4D-8BAF-828964274026}" type="slidenum">
              <a:rPr lang="en-US" altLang="en-US" smtClean="0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17D9E53E-64A2-1FE8-11F0-247304E7B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57CE5E0C-5387-0172-FE08-0FDB3C4D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A291E0DA-3485-41CF-E764-87D63C65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3FA9BB-EDD7-B04E-B39A-5A9A0DAFA582}" type="slidenum">
              <a:rPr lang="en-US" altLang="en-US" smtClean="0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>
            <a:extLst>
              <a:ext uri="{FF2B5EF4-FFF2-40B4-BE49-F238E27FC236}">
                <a16:creationId xmlns:a16="http://schemas.microsoft.com/office/drawing/2014/main" id="{CEEB59C1-07FA-97D3-CD5F-137D925A4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>
            <a:extLst>
              <a:ext uri="{FF2B5EF4-FFF2-40B4-BE49-F238E27FC236}">
                <a16:creationId xmlns:a16="http://schemas.microsoft.com/office/drawing/2014/main" id="{B9B15AF0-BF07-D2FE-3AAE-DD3F99BA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6435" name="Slide Number Placeholder 3">
            <a:extLst>
              <a:ext uri="{FF2B5EF4-FFF2-40B4-BE49-F238E27FC236}">
                <a16:creationId xmlns:a16="http://schemas.microsoft.com/office/drawing/2014/main" id="{58706EB3-476F-78C4-D2DC-79ACF5A2E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301D59-F0F9-3D44-9AAC-CEDE1DE3001A}" type="slidenum">
              <a:rPr lang="en-US" altLang="en-US" smtClean="0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921690A1-8991-64D6-01F9-BE3F74270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4033BD46-658D-8D0A-0DBF-AF4A33E4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1A089085-0074-A65C-95D2-38710714F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652D88-7E32-704B-9F5B-8F527629F42F}" type="slidenum">
              <a:rPr lang="en-US" altLang="en-US" smtClean="0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>
            <a:extLst>
              <a:ext uri="{FF2B5EF4-FFF2-40B4-BE49-F238E27FC236}">
                <a16:creationId xmlns:a16="http://schemas.microsoft.com/office/drawing/2014/main" id="{8B56D680-0BCB-38AF-AFFF-DF7A0D9AB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>
            <a:extLst>
              <a:ext uri="{FF2B5EF4-FFF2-40B4-BE49-F238E27FC236}">
                <a16:creationId xmlns:a16="http://schemas.microsoft.com/office/drawing/2014/main" id="{275E0783-8577-96C9-F62F-39CFD3C4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0531" name="Slide Number Placeholder 3">
            <a:extLst>
              <a:ext uri="{FF2B5EF4-FFF2-40B4-BE49-F238E27FC236}">
                <a16:creationId xmlns:a16="http://schemas.microsoft.com/office/drawing/2014/main" id="{784058CC-F32D-9FC7-A3B9-E330DC3C1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B017DF-C279-7642-B7B6-BB40A0FFC024}" type="slidenum">
              <a:rPr lang="en-US" altLang="en-US" smtClean="0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>
            <a:extLst>
              <a:ext uri="{FF2B5EF4-FFF2-40B4-BE49-F238E27FC236}">
                <a16:creationId xmlns:a16="http://schemas.microsoft.com/office/drawing/2014/main" id="{43FFF848-6AD5-7D2C-AC57-97AB63364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>
            <a:extLst>
              <a:ext uri="{FF2B5EF4-FFF2-40B4-BE49-F238E27FC236}">
                <a16:creationId xmlns:a16="http://schemas.microsoft.com/office/drawing/2014/main" id="{318610E2-8FDA-4D91-90BA-BE5E6165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579" name="Slide Number Placeholder 3">
            <a:extLst>
              <a:ext uri="{FF2B5EF4-FFF2-40B4-BE49-F238E27FC236}">
                <a16:creationId xmlns:a16="http://schemas.microsoft.com/office/drawing/2014/main" id="{4C3C49F9-64FB-F91D-96AB-F19FB4DCB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31EDCA-6E37-B943-A2AC-B9D485B87C20}" type="slidenum">
              <a:rPr lang="en-US" altLang="en-US" smtClean="0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:a16="http://schemas.microsoft.com/office/drawing/2014/main" id="{C62427DC-DD0E-A6B8-FB63-DAF83F7C4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:a16="http://schemas.microsoft.com/office/drawing/2014/main" id="{ACC52785-6B9C-304E-392D-AEF4AAF4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7" name="Slide Number Placeholder 3">
            <a:extLst>
              <a:ext uri="{FF2B5EF4-FFF2-40B4-BE49-F238E27FC236}">
                <a16:creationId xmlns:a16="http://schemas.microsoft.com/office/drawing/2014/main" id="{0150287B-A4F2-E904-343F-6A2AFBE43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56A8DA-F3F9-B64D-ABAA-6CDBFB1645BC}" type="slidenum">
              <a:rPr lang="en-US" altLang="en-US" smtClean="0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EFFC4478-234F-A55E-2734-2551E1019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690F309C-C664-2F90-115D-73601D39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6684F3BD-3E34-1080-5AD1-88E665343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104216-2180-FD41-905D-16AEC3E1B23C}" type="slidenum">
              <a:rPr lang="en-US" altLang="en-US" smtClean="0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>
            <a:extLst>
              <a:ext uri="{FF2B5EF4-FFF2-40B4-BE49-F238E27FC236}">
                <a16:creationId xmlns:a16="http://schemas.microsoft.com/office/drawing/2014/main" id="{DEBC6F18-036A-3F26-9325-0040789D0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>
            <a:extLst>
              <a:ext uri="{FF2B5EF4-FFF2-40B4-BE49-F238E27FC236}">
                <a16:creationId xmlns:a16="http://schemas.microsoft.com/office/drawing/2014/main" id="{F7B2F540-5D86-E36C-1212-D74CF3EE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9747" name="Slide Number Placeholder 3">
            <a:extLst>
              <a:ext uri="{FF2B5EF4-FFF2-40B4-BE49-F238E27FC236}">
                <a16:creationId xmlns:a16="http://schemas.microsoft.com/office/drawing/2014/main" id="{B9225DB3-7674-7C67-E4CB-9C54BD82B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9B136F-A60A-3B42-A693-6703928EAC3D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>
            <a:extLst>
              <a:ext uri="{FF2B5EF4-FFF2-40B4-BE49-F238E27FC236}">
                <a16:creationId xmlns:a16="http://schemas.microsoft.com/office/drawing/2014/main" id="{A53E4786-DCD3-C29A-FFA8-DBBA373AB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>
            <a:extLst>
              <a:ext uri="{FF2B5EF4-FFF2-40B4-BE49-F238E27FC236}">
                <a16:creationId xmlns:a16="http://schemas.microsoft.com/office/drawing/2014/main" id="{EC88DDC8-5A70-783E-8C04-16BE2939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1795" name="Slide Number Placeholder 3">
            <a:extLst>
              <a:ext uri="{FF2B5EF4-FFF2-40B4-BE49-F238E27FC236}">
                <a16:creationId xmlns:a16="http://schemas.microsoft.com/office/drawing/2014/main" id="{4961718C-9917-6F9C-A9A6-7644D2341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65874A-0071-374E-97C8-48FAFB5758C3}" type="slidenum">
              <a:rPr lang="en-US" altLang="en-US" smtClean="0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BE44D5F0-E4DB-4DCE-9366-08E6C8AD5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9A00B25-34AD-C059-ED73-F2EB93CD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C6AB795-633F-DB44-BA47-37E4455D4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75B9A2-1EAE-BC4C-891C-82DF0E5AD58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>
            <a:extLst>
              <a:ext uri="{FF2B5EF4-FFF2-40B4-BE49-F238E27FC236}">
                <a16:creationId xmlns:a16="http://schemas.microsoft.com/office/drawing/2014/main" id="{739ADA82-841C-675E-2454-345BC9208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>
            <a:extLst>
              <a:ext uri="{FF2B5EF4-FFF2-40B4-BE49-F238E27FC236}">
                <a16:creationId xmlns:a16="http://schemas.microsoft.com/office/drawing/2014/main" id="{3F9FD0F7-293D-D2ED-0266-7766D8BA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43" name="Slide Number Placeholder 3">
            <a:extLst>
              <a:ext uri="{FF2B5EF4-FFF2-40B4-BE49-F238E27FC236}">
                <a16:creationId xmlns:a16="http://schemas.microsoft.com/office/drawing/2014/main" id="{4C62B5C3-DB1B-4A37-B58F-9E60FFC9A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746BB4-E8C3-0641-A5EA-B1C6C22E9EF4}" type="slidenum">
              <a:rPr lang="en-US" altLang="en-US" smtClean="0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>
            <a:extLst>
              <a:ext uri="{FF2B5EF4-FFF2-40B4-BE49-F238E27FC236}">
                <a16:creationId xmlns:a16="http://schemas.microsoft.com/office/drawing/2014/main" id="{0EB68577-91E1-050A-634F-8582F7384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>
            <a:extLst>
              <a:ext uri="{FF2B5EF4-FFF2-40B4-BE49-F238E27FC236}">
                <a16:creationId xmlns:a16="http://schemas.microsoft.com/office/drawing/2014/main" id="{00C59427-A1BD-9988-E724-AFCC3071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5891" name="Slide Number Placeholder 3">
            <a:extLst>
              <a:ext uri="{FF2B5EF4-FFF2-40B4-BE49-F238E27FC236}">
                <a16:creationId xmlns:a16="http://schemas.microsoft.com/office/drawing/2014/main" id="{C92D5AC2-8E73-36E7-4A12-C06CC509D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DCBC6-ECE3-8B44-B64E-7395618EB660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>
            <a:extLst>
              <a:ext uri="{FF2B5EF4-FFF2-40B4-BE49-F238E27FC236}">
                <a16:creationId xmlns:a16="http://schemas.microsoft.com/office/drawing/2014/main" id="{E35F5883-99D5-04AA-C925-D03C04134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>
            <a:extLst>
              <a:ext uri="{FF2B5EF4-FFF2-40B4-BE49-F238E27FC236}">
                <a16:creationId xmlns:a16="http://schemas.microsoft.com/office/drawing/2014/main" id="{C9B4FBA9-7940-5411-2268-E66630FF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Slide Number Placeholder 3">
            <a:extLst>
              <a:ext uri="{FF2B5EF4-FFF2-40B4-BE49-F238E27FC236}">
                <a16:creationId xmlns:a16="http://schemas.microsoft.com/office/drawing/2014/main" id="{2C44CC29-48AF-107F-50CA-2D5A3DE15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B1EB4E-ACB2-2143-ACD6-119A4441F438}" type="slidenum">
              <a:rPr lang="en-US" altLang="en-US" smtClean="0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>
            <a:extLst>
              <a:ext uri="{FF2B5EF4-FFF2-40B4-BE49-F238E27FC236}">
                <a16:creationId xmlns:a16="http://schemas.microsoft.com/office/drawing/2014/main" id="{0B3DBF15-7AB3-B137-5E85-6A9CAF978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>
            <a:extLst>
              <a:ext uri="{FF2B5EF4-FFF2-40B4-BE49-F238E27FC236}">
                <a16:creationId xmlns:a16="http://schemas.microsoft.com/office/drawing/2014/main" id="{EF234A61-B8BD-778D-05D5-CABA7A3F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CBA57D0A-CAF7-9967-CE3E-786431FC5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EBAB02-9611-004D-8BC8-25C67DCDB6D9}" type="slidenum">
              <a:rPr lang="en-US" altLang="en-US" smtClean="0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>
            <a:extLst>
              <a:ext uri="{FF2B5EF4-FFF2-40B4-BE49-F238E27FC236}">
                <a16:creationId xmlns:a16="http://schemas.microsoft.com/office/drawing/2014/main" id="{4BD1AB36-F5E3-343B-5F68-B32AD768E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>
            <a:extLst>
              <a:ext uri="{FF2B5EF4-FFF2-40B4-BE49-F238E27FC236}">
                <a16:creationId xmlns:a16="http://schemas.microsoft.com/office/drawing/2014/main" id="{DF4BC786-FB39-48BA-7A39-62274AAE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2035" name="Slide Number Placeholder 3">
            <a:extLst>
              <a:ext uri="{FF2B5EF4-FFF2-40B4-BE49-F238E27FC236}">
                <a16:creationId xmlns:a16="http://schemas.microsoft.com/office/drawing/2014/main" id="{80724FDE-770E-8FA7-8BEC-FDA28E6B6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204E52-B4BD-A744-A7A2-0432121DF67B}" type="slidenum">
              <a:rPr lang="en-US" altLang="en-US" smtClean="0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>
            <a:extLst>
              <a:ext uri="{FF2B5EF4-FFF2-40B4-BE49-F238E27FC236}">
                <a16:creationId xmlns:a16="http://schemas.microsoft.com/office/drawing/2014/main" id="{BA682F0E-9264-F983-6045-26418EE80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>
            <a:extLst>
              <a:ext uri="{FF2B5EF4-FFF2-40B4-BE49-F238E27FC236}">
                <a16:creationId xmlns:a16="http://schemas.microsoft.com/office/drawing/2014/main" id="{650E2088-95BB-D967-6785-44276BC3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083" name="Slide Number Placeholder 3">
            <a:extLst>
              <a:ext uri="{FF2B5EF4-FFF2-40B4-BE49-F238E27FC236}">
                <a16:creationId xmlns:a16="http://schemas.microsoft.com/office/drawing/2014/main" id="{18040B54-C674-B020-25BE-131298E0F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4253EA-6559-6E47-89DD-A072AFD71980}" type="slidenum">
              <a:rPr lang="en-US" altLang="en-US" smtClean="0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>
            <a:extLst>
              <a:ext uri="{FF2B5EF4-FFF2-40B4-BE49-F238E27FC236}">
                <a16:creationId xmlns:a16="http://schemas.microsoft.com/office/drawing/2014/main" id="{7D41405E-13CD-EFEE-4853-3DD2025F3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>
            <a:extLst>
              <a:ext uri="{FF2B5EF4-FFF2-40B4-BE49-F238E27FC236}">
                <a16:creationId xmlns:a16="http://schemas.microsoft.com/office/drawing/2014/main" id="{A03D4F88-6E2A-ADE1-4138-0A902902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6131" name="Slide Number Placeholder 3">
            <a:extLst>
              <a:ext uri="{FF2B5EF4-FFF2-40B4-BE49-F238E27FC236}">
                <a16:creationId xmlns:a16="http://schemas.microsoft.com/office/drawing/2014/main" id="{371759FE-E5A8-3A71-0E77-8E6498CC3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21266-B14C-5340-AF77-C0BF851AE1AD}" type="slidenum">
              <a:rPr lang="en-US" altLang="en-US" smtClean="0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B751C6A8-0EEA-7F5B-5F43-DC89F1AA9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073DDCA-2EBF-EF6D-5922-957772E5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FC5D8717-5A2A-193F-375A-A36DF1240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0F570E-3458-B242-B67C-31E85CABF019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42F337E7-9C25-ECCE-6F72-91EECC9A0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D73C484D-B5F5-AAF7-4397-F3BDFA1C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6BBE4F6-EA33-016C-4EA8-80462735C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D3DC89-5FCE-5C4A-902A-5BD2F75C4AB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F2AEBE-D98B-11A9-8868-F93334D0E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FC85-6992-8F4D-8B84-2A346BD95260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AC000-EB66-A9EF-9A17-378E3A354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F91D90-488D-DE07-8910-9BA92856D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B6400-F2F3-E942-B8F0-4BF48E8304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7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EF22B-FE4F-A4A5-583F-AECF10CB6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A6B0-C891-604E-B53F-120A5553E9F5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F05728-39A1-36EE-F43F-F26F5AEF9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AC7FAA-3BE2-3016-9933-040A33AF7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52C19-91E7-3B44-AB9A-93E1D0A53D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86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B13168-8DE9-D634-C7FA-EABE26091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E27C-09C3-DC4E-BA31-36621A35299D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78AB-B15C-7212-4DFC-35072F216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2236EB-7B3E-3BA7-66D3-577FB80E8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D40A-CB42-4A41-9E1D-7CA2EFDB04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13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809ED-367C-A4B8-D6C1-B2E258F6E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81103-8D32-CA4A-9BD2-4D1E20A74D3B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3416D2-E04B-6D55-5BB2-73B986A57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83E84D-4011-93F2-1F57-C52C538B2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52763-1890-9143-A0F8-9A23B4440A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22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219031-0B5E-5C00-6FF9-444CE63B4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DCC-2E20-6440-A6C5-9FAA5D699925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F3C18-0A5F-71EA-8BB7-7E3FE179C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4ED7F0-C98A-9802-052B-8DCF65E02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02DA6-7EAB-C645-AFD8-D8F6D9F43D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1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5A1381-5809-4AE9-0EC8-E6332CDEB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8F58-8D77-9A45-9BC5-23D57E5B7D20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AF0D6-B6F5-027C-279B-DF92AF116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AF25E3-F93E-9423-A3AD-491D7B4AA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92356-984E-DC49-B3A5-B0E3B7F04D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13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F77F9-809B-43EA-756B-84355FC3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D81B8-2A1F-CB4D-9771-DB708734DCAA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F376D-4E44-174E-B16D-78EADF59C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4ACC6-3F34-9CB3-72B5-7961A366A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9E55-F274-0A49-86F9-B980EBCC41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9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9A0ABA-6B4C-CDC3-3BB3-165B005F0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F1B0-547D-EE41-BE46-F374A653CB11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B36B86-DFD9-3A3E-DB59-B4FD65B65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3A0597-F3BE-2C6F-2DB4-8584F841C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4ADEC-92BB-8F48-9DAE-628FA4F803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4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51C61-7F4C-9F14-F979-E9DEFB0A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1EF29-2554-854F-A8C6-328F1C6FFEFE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4325D7-2AF0-DBAF-09F8-A431B1CF0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026E91-5935-C6E6-D930-CB6236D12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F22C9-1888-3046-AD6D-0BE5E7A82E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72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484E84-AA39-3C26-E6F9-D02E034CC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12953-C15B-A04A-A988-898FDD1EADA4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ED1652-E240-11AD-5F94-DDEFE67A6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BE4121-0EA7-1DDB-6027-E15B67A15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49C8-0EF2-2C42-9093-EBF19C8F59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6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E8090-3BE9-32BC-27D5-83110F2F8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ABB1-52FD-9043-B6EC-258664A4E4BD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17B10-872C-DA3B-FEDB-49137BE89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9876C-8E88-9711-48DD-F27B86218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9AFF-B70E-514E-BD72-00F6AA32A1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6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17A9E-A810-441A-C285-67C74594C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F02B-0D5D-FC4B-B972-3C760BE746E1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08356-F0E3-4879-E8D4-6F9326C0A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356D1-2B26-14A6-0FED-41B2CFC06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CEE6-B0F7-6747-BC05-BB7E6176E1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9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E4A07A-C4E6-0823-8B1F-817A5470C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7EB154-B510-14B1-9CBE-833BE360B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2DAB17-1149-D400-AF68-6D54D6265B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B8BFD56B-EA5C-4949-A302-7B1BBE7F07EC}" type="datetime1">
              <a:rPr lang="en-US" altLang="en-US"/>
              <a:pPr>
                <a:defRPr/>
              </a:pPr>
              <a:t>9/13/23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605C193-F7C2-79E5-CD86-F5E9304D40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21BBBFC-7718-B00F-FAE4-9D51BA39C2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E9E373E-789D-6643-882D-349A4D6181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D7435558-4C80-B7DC-3EA3-B69B434420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9/6/23</a:t>
            </a: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927D20BA-32FD-66F4-2DAF-1E058DC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A92B1EDD-8608-295A-13F7-67DC36A6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A5B86-48A7-864A-8A9A-160C59BB5C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F172964-754A-BF2F-78B8-0DAD536B2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18138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Manufacturing  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ECE4140/6240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FD2C3B8-670F-2B46-72D8-C2A9524D7F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Class 2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M. E. </a:t>
            </a:r>
            <a:r>
              <a:rPr lang="en-US" altLang="en-US" dirty="0" err="1">
                <a:ea typeface="ＭＳ Ｐゴシック" panose="020B0600070205080204" pitchFamily="34" charset="-128"/>
              </a:rPr>
              <a:t>Zaghloul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Fall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FDF5248D-5195-CFFF-9832-AC7685EF93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113ED-1362-D744-863D-6AE71078065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25D43BA4-F141-8ACF-03ED-D9805FA5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BD272B7D-491C-46AC-0E10-7AC1AF3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F9344-2079-634D-A025-28F513CF9A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B883D2A-B582-CF3D-F1A8-9ADC6E1C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some completed ingots</a:t>
            </a:r>
          </a:p>
        </p:txBody>
      </p:sp>
      <p:pic>
        <p:nvPicPr>
          <p:cNvPr id="31749" name="Picture 3" descr="ingot">
            <a:extLst>
              <a:ext uri="{FF2B5EF4-FFF2-40B4-BE49-F238E27FC236}">
                <a16:creationId xmlns:a16="http://schemas.microsoft.com/office/drawing/2014/main" id="{A6787581-E2F0-DD5B-14CF-7A71FF6D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836738"/>
            <a:ext cx="6281737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CE3C2FA2-D380-3190-655D-84E66A8865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FAE93-4AC3-614C-9B66-0D809B41E2A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FD35DD7C-B687-0F94-47EA-1CC0BB9D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8433658-45B4-564B-8BB9-3783C4E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B8E8A-49B7-5A41-AABB-4FE287D39C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563FED3-45AB-28B1-FC88-BD624D027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Important Steps in IC  Silicon Fabrication Processing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08ACA22D-F71B-9D91-6F51-21ADD23B5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Oxidation ( to form the silicon Oxide)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Photolithography to pattern the material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Etching to remove material( thin layer)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Depositions deposit material ( thin layer)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Separate course ECE4145 clean room experience, visit the GWU clean room(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at the Basement of the SEH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7034B88-0F02-1530-754E-DA2F31C7D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Let us Study each Step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BF5172BE-F473-05B2-B855-871B26B2B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The above listed steps are the basic steps of the clean room fabrication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9A08C198-79A4-532F-A3DA-55D445001C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D1D3C-CF87-E84F-BAFF-34EB79F0EF7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7D49-A8AA-CCA7-EC5C-3883DC67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38FCF139-656A-7B33-E43E-AB5253F84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2221A5-05CB-6A49-BD80-8E4670C8BC1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490C7C68-3EF5-9E6C-9B81-668A9DBEAA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430C5-C76B-9747-8C68-FF2C9F2AFB7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B0B7A163-F245-746E-4BEB-0514B66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0BD09210-AE6A-1CE9-95EB-3D64BA17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335A5-F8FF-FC43-895C-14B0FCEEA91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EA589F4-EE16-65F4-A87F-327DE187E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Oxidation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A085674-F2F2-90F9-69A6-BA5903FAD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Oxidation refer to the process of growing a layer of silicon dioxide onto the wafer surface. This layer is important for two purposes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silicon oxide is </a:t>
            </a:r>
            <a:r>
              <a:rPr lang="en-US" altLang="en-US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 insulator </a:t>
            </a:r>
            <a:r>
              <a:rPr lang="en-US" altLang="en-US" dirty="0">
                <a:ea typeface="ＭＳ Ｐゴシック" panose="020B0600070205080204" pitchFamily="34" charset="-128"/>
              </a:rPr>
              <a:t>to electricity. We want to isolate   semiconductor transistors to achieve the correct 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6D9667EC-2922-2040-1CC5-58680027D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86E99E-7881-AE44-9CAE-C60EAFFD994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D663E7B4-363C-3254-07A5-FF7E4A96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C95E88BC-E176-F027-A3C7-B5149FC1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BD382-2E66-754C-A40D-F976BF2970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64143C4-A02B-986E-3344-CBD580390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Photolithography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242F678-20BC-B045-73C8-C6D7BDE0C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is the selective method for applying thin film materials to the wafer-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First thin film of the desired material is deposited on the whole wafer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Photoresist material is applied on the whole surface of the wafer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Light is shine through a mask then the photoresist is developed and removed Selectively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46E955F1-1D55-8294-C6F5-77434272F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0CE80-343C-2943-BBFB-C61BB55EEE3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1A974DCC-E2B2-9BCA-AFC6-2C7EC69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113945D9-D78C-4B4D-B16F-1B243C2B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39B06-8E97-4A4C-ABEA-E6CA34C4E8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39D0A3D-A343-E6D7-143E-36D2B816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38200"/>
            <a:ext cx="28956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EEF1590-49F5-BE00-F818-DE9E18F2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762000"/>
            <a:ext cx="2895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8127608E-3EF6-91F5-6EF5-1FB6D5DD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27432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B5D6778B-6123-B84C-EC09-96034F66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2743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436D0286-AD85-43C1-DBCB-F00B85A4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27432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0FBB08BE-F40A-6255-D8B3-021749DB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19800"/>
            <a:ext cx="28956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0AFAA2C2-9E02-B749-8C1A-3FC85C91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3600"/>
            <a:ext cx="2895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C400911A-7EDF-08C7-417E-1F16B0FF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28956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2" name="Rectangle 10">
            <a:extLst>
              <a:ext uri="{FF2B5EF4-FFF2-40B4-BE49-F238E27FC236}">
                <a16:creationId xmlns:a16="http://schemas.microsoft.com/office/drawing/2014/main" id="{148A837B-587A-E938-2A99-39FC9379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81600"/>
            <a:ext cx="487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3" name="Rectangle 11">
            <a:extLst>
              <a:ext uri="{FF2B5EF4-FFF2-40B4-BE49-F238E27FC236}">
                <a16:creationId xmlns:a16="http://schemas.microsoft.com/office/drawing/2014/main" id="{FB5FD9B3-61AC-FF6B-09FC-DD205725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86400"/>
            <a:ext cx="990600" cy="7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4" name="Line 12">
            <a:extLst>
              <a:ext uri="{FF2B5EF4-FFF2-40B4-BE49-F238E27FC236}">
                <a16:creationId xmlns:a16="http://schemas.microsoft.com/office/drawing/2014/main" id="{DEE2DE08-68C2-56B9-F54B-5C6E4D659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3">
            <a:extLst>
              <a:ext uri="{FF2B5EF4-FFF2-40B4-BE49-F238E27FC236}">
                <a16:creationId xmlns:a16="http://schemas.microsoft.com/office/drawing/2014/main" id="{FE5C21AC-15C3-333F-DC8F-4B15CB1B1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4">
            <a:extLst>
              <a:ext uri="{FF2B5EF4-FFF2-40B4-BE49-F238E27FC236}">
                <a16:creationId xmlns:a16="http://schemas.microsoft.com/office/drawing/2014/main" id="{BB02A000-1C24-6BFF-2022-FDD269514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95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Text Box 15">
            <a:extLst>
              <a:ext uri="{FF2B5EF4-FFF2-40B4-BE49-F238E27FC236}">
                <a16:creationId xmlns:a16="http://schemas.microsoft.com/office/drawing/2014/main" id="{0B9BB501-0829-A668-F92D-BACA1EF8F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2286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Silicon Wafer and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Thin film of material-green</a:t>
            </a:r>
          </a:p>
        </p:txBody>
      </p:sp>
      <p:sp>
        <p:nvSpPr>
          <p:cNvPr id="40978" name="Text Box 16">
            <a:extLst>
              <a:ext uri="{FF2B5EF4-FFF2-40B4-BE49-F238E27FC236}">
                <a16:creationId xmlns:a16="http://schemas.microsoft.com/office/drawing/2014/main" id="{DC61D95E-6676-84FF-10A0-877084F1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Photoresist is applied-red</a:t>
            </a:r>
          </a:p>
        </p:txBody>
      </p:sp>
      <p:sp>
        <p:nvSpPr>
          <p:cNvPr id="40979" name="Text Box 17">
            <a:extLst>
              <a:ext uri="{FF2B5EF4-FFF2-40B4-BE49-F238E27FC236}">
                <a16:creationId xmlns:a16="http://schemas.microsoft.com/office/drawing/2014/main" id="{FB97BD17-11E4-E4BA-5C45-A11E901B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Mask you the designer</a:t>
            </a:r>
          </a:p>
        </p:txBody>
      </p:sp>
      <p:sp>
        <p:nvSpPr>
          <p:cNvPr id="40980" name="Text Box 18">
            <a:extLst>
              <a:ext uri="{FF2B5EF4-FFF2-40B4-BE49-F238E27FC236}">
                <a16:creationId xmlns:a16="http://schemas.microsoft.com/office/drawing/2014/main" id="{1BDEA0CA-EE80-83A5-1CC5-D58C1BD2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UV Light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CCF26EFA-88A1-FC43-26E4-B373E7D55F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DF3A9-6541-DA4A-88BD-9CE1867841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B8742E33-BB43-CDBA-82B3-E4B6C890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4B48B53-8FAA-BF70-0E27-AB378179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DC22DB-1983-3D4B-A7D9-2B39FA245B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E4ADE10-FA46-F038-1A95-A6D0A21D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25908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20B1E76-032B-095D-BEE2-C0F94B98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219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58EB3F5E-F25E-C625-641D-EAB03C86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12192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8BD2FB5D-3E7A-12F1-3642-921B62A2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86E866C7-C715-9DF5-AC2C-AB503C42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958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1B540118-687D-FEC5-174C-4EB09820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Develop PR and etch</a:t>
            </a:r>
          </a:p>
        </p:txBody>
      </p:sp>
      <p:sp>
        <p:nvSpPr>
          <p:cNvPr id="43018" name="Text Box 8">
            <a:extLst>
              <a:ext uri="{FF2B5EF4-FFF2-40B4-BE49-F238E27FC236}">
                <a16:creationId xmlns:a16="http://schemas.microsoft.com/office/drawing/2014/main" id="{7221CA30-6290-5CAE-5253-34422711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Patterned thin film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>
            <a:extLst>
              <a:ext uri="{FF2B5EF4-FFF2-40B4-BE49-F238E27FC236}">
                <a16:creationId xmlns:a16="http://schemas.microsoft.com/office/drawing/2014/main" id="{6D3031ED-2DBF-E192-27D6-C20AF7180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D66F25-7485-4240-99D5-235C1AD9DEA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B11F4D16-6BED-FA88-1A2E-9F74D72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56DA8A36-C332-F194-F221-F49B1FC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48572-8F7E-7F4C-8EF6-55B74898C7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EF6019A-A963-D0CA-123E-57110A09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Etching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EBE572B-1EA7-EC5C-6E4B-A691FD98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Chemical etching is to remove materials selectively from the areas of the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Mostly acid is used to remove thin film selectively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868E7F46-E48C-9A53-9506-F26605D218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BBB86-5160-AF41-A4C4-1D49E4350A4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8396C6A6-5569-725B-BCFE-BF813E23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55AC32D5-6316-806B-4B09-C818036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07377-4300-BA4C-87C5-CA17D867EAD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CB77F59-0531-91D0-A4F9-6160F4354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Deposition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3A31EE4-06E8-05F1-2AA3-03B0F32A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It is the process of depositing a thin film onto the surface of the wafer, the films are Aluminum, or copper, and many other metals.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Most common is the Chemical Vapor Deposition CVD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Low Pressure CVD is done in a vacuum in temp. 300-1250 C. The process deposit high temp oxides, polysilicon, or silicon nitride as thin film with excellent purity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3EB5A9DC-2D5C-7660-3ADF-B65972B3D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CE001-4B0B-B749-B84C-325566E1AC1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12436567-776F-14D8-D6CD-5ABA55C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6FD3C222-90AF-2D39-2102-F43F3FF9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DB219-65A4-0F45-9F91-B32BCD93971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71739F7-34F0-840D-F55C-0E9E4D7A4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Ion  Implantation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C029430F-3553-42DF-C3E8-DA084681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Deposition and diffusion  to produce N and P- wells, N+,P+ diffusion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N+, P+  define where areas of thin oxide are needed  to implement transistor gate  and allow implantation to form p- or n- type diffusion for source /drain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C7457F92-3297-1BF7-92B8-FE3BEFCC1E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1E220-8536-3045-A155-3A08BB89A6F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C99D018A-0B5E-AD9A-6B72-53AA6C19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223E048-65D3-6F49-3930-3074EB4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2A201-6617-004F-A017-06BC776870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2BAB31C-159E-459C-7363-6B038C22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Integrated Circuits Fabrication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The Wafer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6B66E72-55E4-184D-9392-1AFA7A2F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2057400"/>
            <a:ext cx="3657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Single die</a:t>
            </a:r>
          </a:p>
        </p:txBody>
      </p:sp>
      <p:pic>
        <p:nvPicPr>
          <p:cNvPr id="17414" name="Picture 4" descr="wafer-400">
            <a:extLst>
              <a:ext uri="{FF2B5EF4-FFF2-40B4-BE49-F238E27FC236}">
                <a16:creationId xmlns:a16="http://schemas.microsoft.com/office/drawing/2014/main" id="{9D923A45-81AD-64F5-C6D6-F3B0183A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588"/>
            <a:ext cx="47244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Line 5">
            <a:extLst>
              <a:ext uri="{FF2B5EF4-FFF2-40B4-BE49-F238E27FC236}">
                <a16:creationId xmlns:a16="http://schemas.microsoft.com/office/drawing/2014/main" id="{817C3ED9-7E67-65C4-D0A4-EC5657BB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438400"/>
            <a:ext cx="1524000" cy="762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8E1EC7ED-D6C0-EFC5-AE78-72E7E2E5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Wafer</a:t>
            </a:r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4A821DAD-3339-3539-39CD-2F2D18561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038600"/>
            <a:ext cx="9906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15BD4629-8E30-3484-9829-33CA6B28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3849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Going up to 12</a:t>
            </a:r>
            <a:r>
              <a:rPr lang="ja-JP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”</a:t>
            </a:r>
            <a:r>
              <a:rPr lang="en-US" altLang="ja-JP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(30cm)</a:t>
            </a:r>
            <a:endParaRPr lang="en-US" altLang="en-US" sz="2800">
              <a:solidFill>
                <a:srgbClr val="000082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EF9887CB-C889-C890-31AD-46E6D952AB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67A6A-7135-3B4D-9406-D494EDFC3A1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F4954BAD-F71A-AA48-53E3-D8CE786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1AAE4EE9-E5B1-A12D-8ACC-C27495F0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1DC4-F51B-5B42-94DA-E5A6F066A1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224BF78-98EE-E96A-9330-1D10C0598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Cross-Section of CMOS Technology</a:t>
            </a:r>
          </a:p>
        </p:txBody>
      </p:sp>
      <p:pic>
        <p:nvPicPr>
          <p:cNvPr id="51205" name="Picture 3">
            <a:extLst>
              <a:ext uri="{FF2B5EF4-FFF2-40B4-BE49-F238E27FC236}">
                <a16:creationId xmlns:a16="http://schemas.microsoft.com/office/drawing/2014/main" id="{5959146E-BA32-DAF1-749A-02D88F16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629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Box 1">
            <a:extLst>
              <a:ext uri="{FF2B5EF4-FFF2-40B4-BE49-F238E27FC236}">
                <a16:creationId xmlns:a16="http://schemas.microsoft.com/office/drawing/2014/main" id="{C5061C25-5031-AF5D-9B58-23887B65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62600"/>
            <a:ext cx="2833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Side View of Inverter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>
            <a:extLst>
              <a:ext uri="{FF2B5EF4-FFF2-40B4-BE49-F238E27FC236}">
                <a16:creationId xmlns:a16="http://schemas.microsoft.com/office/drawing/2014/main" id="{3A0877F4-A532-AE4E-7A05-6049BC244E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B2297-5E77-C14A-B229-3E0E407E7E4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68E1E1E4-5444-9F98-F847-40B8A731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28DB5DD5-093E-143C-E42C-FB746BBC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CA847-45AD-354A-BC9F-5EF4B1BB2C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558A570-C1DA-2189-BEFB-B80F8DF66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Fabrication Sequence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B14DCE2-CB04-7F70-1B53-E026449F4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START  P-type wafer</a:t>
            </a:r>
            <a:r>
              <a:rPr lang="en-US" altLang="en-US" b="1">
                <a:ea typeface="ＭＳ Ｐゴシック" panose="020B0600070205080204" pitchFamily="34" charset="-128"/>
              </a:rPr>
              <a:t> bulk</a:t>
            </a:r>
          </a:p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Epitaxial Growth</a:t>
            </a:r>
            <a:r>
              <a:rPr lang="en-US" altLang="en-US" b="1">
                <a:ea typeface="ＭＳ Ｐゴシック" panose="020B0600070205080204" pitchFamily="34" charset="-128"/>
              </a:rPr>
              <a:t>  p-epi</a:t>
            </a:r>
            <a:r>
              <a:rPr lang="en-US" altLang="en-US">
                <a:ea typeface="ＭＳ Ｐゴシック" panose="020B0600070205080204" pitchFamily="34" charset="-128"/>
              </a:rPr>
              <a:t> is used  as base layer  for building the devices</a:t>
            </a:r>
          </a:p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n-Well Formation</a:t>
            </a:r>
            <a:r>
              <a:rPr lang="en-US" altLang="en-US">
                <a:ea typeface="ＭＳ Ｐゴシック" panose="020B0600070205080204" pitchFamily="34" charset="-128"/>
              </a:rPr>
              <a:t>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p-channel PMOS must reside in n-type background </a:t>
            </a:r>
            <a:r>
              <a:rPr lang="en-US" altLang="en-US">
                <a:ea typeface="ＭＳ Ｐゴシック" panose="020B0600070205080204" pitchFamily="34" charset="-128"/>
              </a:rPr>
              <a:t>usually biased at Vdd to insure proper operation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21406FC7-6F6B-0584-3015-181861D4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38800"/>
            <a:ext cx="3124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E4D0712B-BD19-DA97-07AB-AF3C62BF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3124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6ADB7CB6-51C8-F05B-5143-22920143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P-epi</a:t>
            </a:r>
          </a:p>
        </p:txBody>
      </p:sp>
      <p:sp>
        <p:nvSpPr>
          <p:cNvPr id="53257" name="Text Box 7">
            <a:extLst>
              <a:ext uri="{FF2B5EF4-FFF2-40B4-BE49-F238E27FC236}">
                <a16:creationId xmlns:a16="http://schemas.microsoft.com/office/drawing/2014/main" id="{B815EF13-B0C7-C5D1-5A98-9E48A2DF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15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</a:t>
            </a:r>
            <a:r>
              <a:rPr lang="en-US" altLang="en-US" sz="2400" baseline="30000"/>
              <a:t>+</a:t>
            </a:r>
            <a:r>
              <a:rPr lang="en-US" altLang="en-US" sz="2400"/>
              <a:t>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9B53C955-2638-B2AE-AD01-11D0B055A6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8CFE6-F900-8C4C-96B4-3016F6EA3C6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A0020C0C-EB6B-0D1F-6F62-0855B9C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A745D08A-6203-C2F9-CBC5-A747DD8F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806F9-DEF5-FB46-AAFA-872CBBB9C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363F8FD-DE25-176F-C6E9-A7A88E44E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 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9AE10E5-2F6A-7389-0AAB-B1045152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n-well for PMOS transistor for the proper biasing</a:t>
            </a:r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AEBB1689-F40F-60E7-EFF7-F326B896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57600"/>
            <a:ext cx="5791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p-substrate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C858673F-85B5-2295-C49A-2114621A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2971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n-well</a:t>
            </a:r>
          </a:p>
        </p:txBody>
      </p:sp>
      <p:sp>
        <p:nvSpPr>
          <p:cNvPr id="55304" name="Line 6">
            <a:extLst>
              <a:ext uri="{FF2B5EF4-FFF2-40B4-BE49-F238E27FC236}">
                <a16:creationId xmlns:a16="http://schemas.microsoft.com/office/drawing/2014/main" id="{37E5E976-B269-A93E-FCAB-5202A0AB2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7">
            <a:extLst>
              <a:ext uri="{FF2B5EF4-FFF2-40B4-BE49-F238E27FC236}">
                <a16:creationId xmlns:a16="http://schemas.microsoft.com/office/drawing/2014/main" id="{E4FCA679-AAB0-D7CE-6443-112265AE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8">
            <a:extLst>
              <a:ext uri="{FF2B5EF4-FFF2-40B4-BE49-F238E27FC236}">
                <a16:creationId xmlns:a16="http://schemas.microsoft.com/office/drawing/2014/main" id="{4294F0C6-DA69-352E-424B-1F138575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PMOS</a:t>
            </a:r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D9EFB28D-DBB5-55BC-9F53-4995123C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NMOS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>
            <a:extLst>
              <a:ext uri="{FF2B5EF4-FFF2-40B4-BE49-F238E27FC236}">
                <a16:creationId xmlns:a16="http://schemas.microsoft.com/office/drawing/2014/main" id="{36E7B41A-F8AC-AA5D-85CB-7EE088F6D4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D8FBBD-F271-F844-8CFD-4588CCEF244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DC318D9D-53C3-F95A-C477-53C715ED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2989862F-1294-B3C4-FBA0-D37CA75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25AFC-EAD9-9744-8751-FA5EF96C33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67DE1439-88FE-803E-11BB-62155007B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Fabrication 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1A70DA2-FC90-C53E-B70F-D49934E9A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Active  area and Isolation</a:t>
            </a:r>
            <a:r>
              <a:rPr lang="en-US" altLang="en-US">
                <a:ea typeface="ＭＳ Ｐゴシック" panose="020B0600070205080204" pitchFamily="34" charset="-128"/>
              </a:rPr>
              <a:t> , active  area is a planar section of the surface where transistors are placed. Isolation regions surround the active areas and constitute the majority  of the surface it is called  Field Oxide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lines such as polysilicon or metals are routed over the Isolations regions allowing us to route transistors and have circuits.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2">
            <a:extLst>
              <a:ext uri="{FF2B5EF4-FFF2-40B4-BE49-F238E27FC236}">
                <a16:creationId xmlns:a16="http://schemas.microsoft.com/office/drawing/2014/main" id="{D44B2CA2-E467-27BC-6D07-E54A26B01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73095-719A-C14C-85A3-4F01DB3626B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32FC5501-9289-A663-7397-8226B3ED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F9852DBE-E321-5AB7-BA77-D027D7C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365660-5DBB-C846-9F3B-081A3699AE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463CB92-E33C-D535-6409-94EFBC239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</a:t>
            </a:r>
          </a:p>
        </p:txBody>
      </p:sp>
      <p:pic>
        <p:nvPicPr>
          <p:cNvPr id="59397" name="Picture 3">
            <a:extLst>
              <a:ext uri="{FF2B5EF4-FFF2-40B4-BE49-F238E27FC236}">
                <a16:creationId xmlns:a16="http://schemas.microsoft.com/office/drawing/2014/main" id="{A0D5216C-45D0-3D75-EC52-1899EE77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629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6E0466E6-A0DF-EBA5-339C-BBBEA530B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Modern CMOS Process</a:t>
            </a:r>
          </a:p>
        </p:txBody>
      </p:sp>
      <p:sp>
        <p:nvSpPr>
          <p:cNvPr id="61442" name="Content Placeholder 5">
            <a:extLst>
              <a:ext uri="{FF2B5EF4-FFF2-40B4-BE49-F238E27FC236}">
                <a16:creationId xmlns:a16="http://schemas.microsoft.com/office/drawing/2014/main" id="{7E1A2B6F-4CB6-0EE3-FF7D-CD4BA0062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n-well, p-well, twin-well process, several wells process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Several layers of metals, Al, Cu, and many other metals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Metal contacts are called </a:t>
            </a:r>
            <a:r>
              <a:rPr lang="en-US" altLang="en-US" b="1">
                <a:ea typeface="ＭＳ Ｐゴシック" panose="020B0600070205080204" pitchFamily="34" charset="-128"/>
              </a:rPr>
              <a:t>Via ( metal to metal)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Silicon oxide is an insulator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Metals wirings are called </a:t>
            </a:r>
            <a:r>
              <a:rPr lang="en-US" altLang="en-US" b="1">
                <a:ea typeface="ＭＳ Ｐゴシック" panose="020B0600070205080204" pitchFamily="34" charset="-128"/>
              </a:rPr>
              <a:t>interconnect</a:t>
            </a:r>
          </a:p>
        </p:txBody>
      </p:sp>
      <p:sp>
        <p:nvSpPr>
          <p:cNvPr id="61443" name="Date Placeholder 2">
            <a:extLst>
              <a:ext uri="{FF2B5EF4-FFF2-40B4-BE49-F238E27FC236}">
                <a16:creationId xmlns:a16="http://schemas.microsoft.com/office/drawing/2014/main" id="{2F7AD411-A14A-51D1-1C2F-D80FFDC6D6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6085CF-D123-DD48-B157-04385F80078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D8CBE-CDD1-F5F2-1FE3-A0FBAC8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E6DD708E-45E2-29D0-F4C7-26884E903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D52D8-6872-BE4E-AFB0-9D56C9E3E3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2">
            <a:extLst>
              <a:ext uri="{FF2B5EF4-FFF2-40B4-BE49-F238E27FC236}">
                <a16:creationId xmlns:a16="http://schemas.microsoft.com/office/drawing/2014/main" id="{9B5F1008-1509-6167-93C6-57C1CDA541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BC4FA-2BAC-0D46-B76C-24B458F8EB9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F2A19B1A-4FDA-8BFC-884D-4B01BF85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4468630D-99C5-2C88-81D9-7389ED9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65D01-CBAD-EB44-BEE5-E2026EB707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1B66345F-A967-0734-8F5F-BAF236DB3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Modern CMOS Process</a:t>
            </a:r>
          </a:p>
        </p:txBody>
      </p:sp>
      <p:pic>
        <p:nvPicPr>
          <p:cNvPr id="62469" name="Picture 3">
            <a:extLst>
              <a:ext uri="{FF2B5EF4-FFF2-40B4-BE49-F238E27FC236}">
                <a16:creationId xmlns:a16="http://schemas.microsoft.com/office/drawing/2014/main" id="{08CC4D3F-E92C-A46B-CF77-EBC92EF8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58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4">
            <a:extLst>
              <a:ext uri="{FF2B5EF4-FFF2-40B4-BE49-F238E27FC236}">
                <a16:creationId xmlns:a16="http://schemas.microsoft.com/office/drawing/2014/main" id="{BDA3FF12-EE3D-E33A-C7B7-38558AB85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446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dirty="0">
                <a:solidFill>
                  <a:srgbClr val="0000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Dual-Well Trench-Isolated CMOS Process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2">
            <a:extLst>
              <a:ext uri="{FF2B5EF4-FFF2-40B4-BE49-F238E27FC236}">
                <a16:creationId xmlns:a16="http://schemas.microsoft.com/office/drawing/2014/main" id="{477C30C8-C7E3-C251-934F-4F53FD13D5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B3B45-B62F-3042-8308-CC766FF9DA3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2E4256A8-7CF9-E6BE-A469-D7C0798C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FDBF76D1-B6B5-314D-118D-0227F86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05618-56DB-D241-8C64-E322078864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C95075AE-E430-139F-702D-4677FC0A2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Circuit Under Design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35BE7B39-B771-BBB9-A43B-D12E3A34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AB793E37-431F-FDD8-82B2-4902519F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64519" name="Picture 5">
            <a:extLst>
              <a:ext uri="{FF2B5EF4-FFF2-40B4-BE49-F238E27FC236}">
                <a16:creationId xmlns:a16="http://schemas.microsoft.com/office/drawing/2014/main" id="{80FC798B-1BAB-4968-454D-3598D90C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516063"/>
            <a:ext cx="4722813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1AE6B22B-F3EF-BB9D-A4E8-87A76B200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D1F99-6045-8945-B2C3-26EA7C19CD3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8DBA4BB6-64B6-46BE-970F-F9DBE12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76BE39CB-4ACB-4FD9-BD15-0E57670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D4222-D534-4F45-9619-C594FF3E39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4949291E-297C-7DE0-A992-866BE2080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and Substrate Taps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55B5F2D7-7C87-1245-1280-6AFA7278B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Substrate must be tied to GND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-well to V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DD </a:t>
            </a:r>
            <a:r>
              <a:rPr lang="en-US" altLang="en-US" sz="2400">
                <a:ea typeface="ＭＳ Ｐゴシック" panose="020B0600070205080204" pitchFamily="34" charset="-128"/>
              </a:rPr>
              <a:t> .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Substrate must be biased ( connected to the right voltage) and wells must be biased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  <a:endParaRPr lang="en-US" altLang="en-US" sz="2400" baseline="-25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Metal to lightly-doped semiconductor forms poor connection called Schottky Diode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Use heavily doped well and substrate contacts / taps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Remember for invertor the source of the n-transistor is connected to ground and the source of the p-type transistor is connected to VDD</a:t>
            </a:r>
          </a:p>
        </p:txBody>
      </p:sp>
      <p:graphicFrame>
        <p:nvGraphicFramePr>
          <p:cNvPr id="66566" name="Object 4">
            <a:extLst>
              <a:ext uri="{FF2B5EF4-FFF2-40B4-BE49-F238E27FC236}">
                <a16:creationId xmlns:a16="http://schemas.microsoft.com/office/drawing/2014/main" id="{7F14B302-4958-C5F8-DBEE-2E0423251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49725"/>
          <a:ext cx="77724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016200" imgH="10274300" progId="Visio.Drawing.6">
                  <p:embed/>
                </p:oleObj>
              </mc:Choice>
              <mc:Fallback>
                <p:oleObj name="VISIO" r:id="rId3" imgW="28016200" imgH="102743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49725"/>
                        <a:ext cx="77724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>
            <a:extLst>
              <a:ext uri="{FF2B5EF4-FFF2-40B4-BE49-F238E27FC236}">
                <a16:creationId xmlns:a16="http://schemas.microsoft.com/office/drawing/2014/main" id="{F5095E3F-9504-D3A3-B3D9-CD56869B38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A456F-2A1F-594E-AB5F-0039E5F52D6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38FF79E8-3165-39FB-9D9F-DA59D1A1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03826D89-A66E-B338-5C22-3577E3A0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59F57-57DA-9949-99B2-FD474E4E9F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B066A4A-C5CE-E8B9-E959-A8E79ADF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Inverter Mask Set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E081816D-86FB-8BBE-02BD-264F1961A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Transistors and wires are defined by </a:t>
            </a:r>
            <a:r>
              <a:rPr lang="en-US" altLang="en-US" i="1">
                <a:ea typeface="ＭＳ Ｐゴシック" panose="020B0600070205080204" pitchFamily="34" charset="-128"/>
              </a:rPr>
              <a:t>masks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Cross-section taken along dashed line</a:t>
            </a:r>
          </a:p>
        </p:txBody>
      </p:sp>
      <p:graphicFrame>
        <p:nvGraphicFramePr>
          <p:cNvPr id="68614" name="Object 4">
            <a:extLst>
              <a:ext uri="{FF2B5EF4-FFF2-40B4-BE49-F238E27FC236}">
                <a16:creationId xmlns:a16="http://schemas.microsoft.com/office/drawing/2014/main" id="{E6122A05-974E-31C4-AEA4-AE2F126CC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8001000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489400" imgH="12712700" progId="Visio.Drawing.6">
                  <p:embed/>
                </p:oleObj>
              </mc:Choice>
              <mc:Fallback>
                <p:oleObj name="VISIO" r:id="rId3" imgW="29489400" imgH="12712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01000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AA2BF056-45EF-04C9-0733-144B1B1488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80389-B5D6-B741-9570-FA58BD33E5E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E083B839-0557-BFAE-5E15-13381D34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8702F209-1623-A2C4-4432-E49ECACB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B84E-EB59-ED47-AF57-6349CE20F2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484EFDD-5D33-615C-3471-0EF6068E3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Die Cost Is Going Down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5197ABE-62DD-88CA-3B67-8CDE4230F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2057400"/>
            <a:ext cx="3657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Single die</a:t>
            </a:r>
          </a:p>
        </p:txBody>
      </p:sp>
      <p:pic>
        <p:nvPicPr>
          <p:cNvPr id="19462" name="Picture 4" descr="wafer-400">
            <a:extLst>
              <a:ext uri="{FF2B5EF4-FFF2-40B4-BE49-F238E27FC236}">
                <a16:creationId xmlns:a16="http://schemas.microsoft.com/office/drawing/2014/main" id="{B1B7BF3E-8FEB-F9F3-FEBB-7A54C1A4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588"/>
            <a:ext cx="47244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Line 5">
            <a:extLst>
              <a:ext uri="{FF2B5EF4-FFF2-40B4-BE49-F238E27FC236}">
                <a16:creationId xmlns:a16="http://schemas.microsoft.com/office/drawing/2014/main" id="{4D426A02-B7EE-6A5F-36CD-2A19766F9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438400"/>
            <a:ext cx="1524000" cy="762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D39A3EC2-EA6E-58F2-0373-15348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Wafer</a:t>
            </a:r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5F0E935E-11A3-A64B-7D07-62D0A4ABBC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038600"/>
            <a:ext cx="9906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B512426E-FF00-7095-E9CC-ED625600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245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B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From http://www.amd.com</a:t>
            </a:r>
          </a:p>
        </p:txBody>
      </p:sp>
      <p:sp>
        <p:nvSpPr>
          <p:cNvPr id="19467" name="Text Box 9">
            <a:extLst>
              <a:ext uri="{FF2B5EF4-FFF2-40B4-BE49-F238E27FC236}">
                <a16:creationId xmlns:a16="http://schemas.microsoft.com/office/drawing/2014/main" id="{D3BCF8B3-71BB-5F7E-E9EA-05D43F92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Going up to 12</a:t>
            </a:r>
            <a:r>
              <a:rPr lang="ja-JP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”</a:t>
            </a:r>
            <a:r>
              <a:rPr lang="en-US" altLang="ja-JP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endParaRPr lang="en-US" altLang="en-US" sz="2800">
              <a:solidFill>
                <a:srgbClr val="000082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3">
            <a:extLst>
              <a:ext uri="{FF2B5EF4-FFF2-40B4-BE49-F238E27FC236}">
                <a16:creationId xmlns:a16="http://schemas.microsoft.com/office/drawing/2014/main" id="{EFECE1DB-F4B6-554C-6D69-C010DA0E0F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7DEC1-5AAB-154E-90D9-6EC3E84A197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70658" name="Footer Placeholder 4">
            <a:extLst>
              <a:ext uri="{FF2B5EF4-FFF2-40B4-BE49-F238E27FC236}">
                <a16:creationId xmlns:a16="http://schemas.microsoft.com/office/drawing/2014/main" id="{95651D3B-3595-6527-EB70-0E44372A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74837C90-B741-B1B0-0CC0-760123DF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55609-5BD4-5E4D-BABA-104D1F3211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882A2651-F0EF-9994-A39C-67C59E5D9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Detailed Mask Views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BE85C854-885F-462E-C641-E573154A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Six masks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n-well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Polysilicon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n+ diffusion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p+ diffusion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Contact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Metal</a:t>
            </a:r>
          </a:p>
        </p:txBody>
      </p:sp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724ECAD6-2C5F-273A-D2F2-6FEECDA94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524000"/>
          <a:ext cx="4148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21600" imgH="35242500" progId="Visio.Drawing.6">
                  <p:embed/>
                </p:oleObj>
              </mc:Choice>
              <mc:Fallback>
                <p:oleObj name="VISIO" r:id="rId3" imgW="33121600" imgH="35242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41481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>
            <a:extLst>
              <a:ext uri="{FF2B5EF4-FFF2-40B4-BE49-F238E27FC236}">
                <a16:creationId xmlns:a16="http://schemas.microsoft.com/office/drawing/2014/main" id="{8238D7AB-BBBB-7B12-5CA2-046D64AF52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F39D2-C792-C540-9073-DD5B95EFF14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72706" name="Footer Placeholder 4">
            <a:extLst>
              <a:ext uri="{FF2B5EF4-FFF2-40B4-BE49-F238E27FC236}">
                <a16:creationId xmlns:a16="http://schemas.microsoft.com/office/drawing/2014/main" id="{A7C87AA8-D2B9-4528-50F4-74E7BD69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3DF23DD2-E151-CEBE-7A03-08015E88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6BFAF-EDBD-7E43-AF37-45363EF02FF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B1271282-0BFD-7D29-43BE-3F382BFC5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102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Example-Inverter Fabrication Steps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C01A30BD-40F1-6CC7-10FF-1FF889484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 with blank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Build inverter from the bottom up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First step will be to form the n-well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Cover wafer with protective layer of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(oxide)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Remove layer where n-well should be built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Implant or diffuse n dopants into exposed wafer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Strip off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2F9C9A6C-4682-C04E-7B2C-F7F415B1A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5302250"/>
          <a:ext cx="81534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3708400" progId="Visio.Drawing.6">
                  <p:embed/>
                </p:oleObj>
              </mc:Choice>
              <mc:Fallback>
                <p:oleObj name="VISIO" r:id="rId3" imgW="32537400" imgH="3708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302250"/>
                        <a:ext cx="81534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>
            <a:extLst>
              <a:ext uri="{FF2B5EF4-FFF2-40B4-BE49-F238E27FC236}">
                <a16:creationId xmlns:a16="http://schemas.microsoft.com/office/drawing/2014/main" id="{E1A7D8C0-1423-7FA7-323A-F678D9B783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A6E94-0506-EF4D-BC0A-14A38B505D5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74754" name="Footer Placeholder 4">
            <a:extLst>
              <a:ext uri="{FF2B5EF4-FFF2-40B4-BE49-F238E27FC236}">
                <a16:creationId xmlns:a16="http://schemas.microsoft.com/office/drawing/2014/main" id="{5124D796-9375-447F-2738-87CF8FE6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C63CAA64-78E0-D891-17FB-AFB1A3C8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7E9DE-8E16-F845-8441-AAD09A4B7F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FBE0312-E4DD-E21D-5A6B-E394B22CA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cover with thin layer of Silicon Oxide (Oxidation)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13B73A27-4BD3-3C3C-ED38-11F9EF59A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46275"/>
            <a:ext cx="8077200" cy="41497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Grow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on top of Si wafer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900 – 1200 C with H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O or 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in oxidation furnace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C06833A4-FB82-375E-C5A8-CA4E3FCFD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815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153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3">
            <a:extLst>
              <a:ext uri="{FF2B5EF4-FFF2-40B4-BE49-F238E27FC236}">
                <a16:creationId xmlns:a16="http://schemas.microsoft.com/office/drawing/2014/main" id="{899F7693-ED7B-93AC-AD4A-15AABAAF69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651DF-AE59-0446-8B34-06B33D81FD6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76802" name="Footer Placeholder 4">
            <a:extLst>
              <a:ext uri="{FF2B5EF4-FFF2-40B4-BE49-F238E27FC236}">
                <a16:creationId xmlns:a16="http://schemas.microsoft.com/office/drawing/2014/main" id="{DFAE3EF6-36D7-AB62-986A-6841A835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654CAE18-9E49-B07B-6C1D-B7CD7DA4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F64CE-0EA9-364B-B967-17AE197D04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C8745AFF-78FE-5DAB-120B-89501CC8E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Photoresist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1429016F-A9FC-1BD8-63D6-B72D66D6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Spin on photoresist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Photoresist is a light-sensitive organic polymer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Softens where exposed to light</a:t>
            </a:r>
          </a:p>
        </p:txBody>
      </p:sp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60043424-825E-33F4-7AD4-64BEDC4B7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>
            <a:extLst>
              <a:ext uri="{FF2B5EF4-FFF2-40B4-BE49-F238E27FC236}">
                <a16:creationId xmlns:a16="http://schemas.microsoft.com/office/drawing/2014/main" id="{1C1297AE-A5FE-7703-3FBF-618A9BCA7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3D58D-1C09-BE4A-AA1B-67B7417704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78850" name="Footer Placeholder 4">
            <a:extLst>
              <a:ext uri="{FF2B5EF4-FFF2-40B4-BE49-F238E27FC236}">
                <a16:creationId xmlns:a16="http://schemas.microsoft.com/office/drawing/2014/main" id="{DED01F7D-6C36-8534-24C7-8E2572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E0A03AC6-AD0F-81C6-3E92-7D8E036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08BA6-5BC0-8D4E-928F-5DF276EE335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3C1D01AA-5C2D-489D-BACF-B315ADC22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Lithography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FFC36358-AD36-2D0D-B058-AC46E2B17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Expose photoresist through n-well mask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exposed photoresist</a:t>
            </a: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E5E7C3D7-D0E0-FFF8-C377-39505DE8F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2F3F01E4-FFA0-CEE1-B79C-459DCB958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64849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324300" imgH="4394200" progId="Visio.Drawing.6">
                  <p:embed/>
                </p:oleObj>
              </mc:Choice>
              <mc:Fallback>
                <p:oleObj name="VISIO" r:id="rId5" imgW="29324300" imgH="43942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64849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Date Placeholder 3">
            <a:extLst>
              <a:ext uri="{FF2B5EF4-FFF2-40B4-BE49-F238E27FC236}">
                <a16:creationId xmlns:a16="http://schemas.microsoft.com/office/drawing/2014/main" id="{8C13A073-CE72-06FC-C3FB-16CA166720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CC5CB-C9ED-3843-A461-25712981344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80898" name="Footer Placeholder 4">
            <a:extLst>
              <a:ext uri="{FF2B5EF4-FFF2-40B4-BE49-F238E27FC236}">
                <a16:creationId xmlns:a16="http://schemas.microsoft.com/office/drawing/2014/main" id="{4555736F-A8BA-2110-698D-676C3D39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469525DC-A413-835B-5FD7-491E37D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C73B4-E91F-644A-B521-94602DD6F8D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49AD7D7-A3CF-6BCC-D20D-F00C575AD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AB47BBC3-5E2D-549F-5CF8-8A01DA37D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 oxide with hydrofluoric acid (HF)</a:t>
            </a:r>
          </a:p>
          <a:p>
            <a:pPr lvl="1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Only attacks oxide where resist has been exposed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7305D162-9C29-6D2E-3B08-24010FFEB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Date Placeholder 3">
            <a:extLst>
              <a:ext uri="{FF2B5EF4-FFF2-40B4-BE49-F238E27FC236}">
                <a16:creationId xmlns:a16="http://schemas.microsoft.com/office/drawing/2014/main" id="{D0CD6B23-A72F-0CC4-EEC9-E0867EA032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4839E-9A8D-4F43-8E30-DEFDD9B11EC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82946" name="Footer Placeholder 4">
            <a:extLst>
              <a:ext uri="{FF2B5EF4-FFF2-40B4-BE49-F238E27FC236}">
                <a16:creationId xmlns:a16="http://schemas.microsoft.com/office/drawing/2014/main" id="{538FFD26-6A11-2221-0D88-580B255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08B49FFF-224C-B813-DEA4-8C80D8E7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B61A5-90A5-1246-83D1-2CE4D69FAB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8A563F4C-EA7C-1C1C-79B5-BDD9753B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Photoresist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AF8F4F1D-B767-43D0-6A0F-465CBC764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remaining photoresist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mixture of acids called piranha etch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Necessary so resist doesn't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melt in next step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BB604F3E-57EA-5CDF-D2ED-FEB0DF8CD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99025"/>
          <a:ext cx="80772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99025"/>
                        <a:ext cx="80772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3">
            <a:extLst>
              <a:ext uri="{FF2B5EF4-FFF2-40B4-BE49-F238E27FC236}">
                <a16:creationId xmlns:a16="http://schemas.microsoft.com/office/drawing/2014/main" id="{E4A427A6-0806-C7A2-7F77-223300F680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4D19D-FBF5-CB4C-9CCB-09244600F62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84994" name="Footer Placeholder 4">
            <a:extLst>
              <a:ext uri="{FF2B5EF4-FFF2-40B4-BE49-F238E27FC236}">
                <a16:creationId xmlns:a16="http://schemas.microsoft.com/office/drawing/2014/main" id="{FB77B1AD-786E-A4DE-83FE-BE2E734C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4995" name="Slide Number Placeholder 5">
            <a:extLst>
              <a:ext uri="{FF2B5EF4-FFF2-40B4-BE49-F238E27FC236}">
                <a16:creationId xmlns:a16="http://schemas.microsoft.com/office/drawing/2014/main" id="{18625CBA-5318-1F0F-6ECD-A1608662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11E12-CB87-854C-9D5C-24C85480E45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7DA20A0D-D31A-7C79-EA76-1DD12D31D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-Well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3040DD0A-7092-28EE-5DA9-A437F1A3A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n-well is formed with diffusion or ion implantation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Diffusion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Place wafer in furnace with arsenic gas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Heat until  atoms diffuse into exposed Si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Ion Implantation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Blast wafer with beam of ions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Ions blocked by SiO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, only enter exposed Si</a:t>
            </a:r>
          </a:p>
        </p:txBody>
      </p:sp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3B08082B-8A68-C280-EED0-EBA8B321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87913"/>
          <a:ext cx="815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87913"/>
                        <a:ext cx="8153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>
            <a:extLst>
              <a:ext uri="{FF2B5EF4-FFF2-40B4-BE49-F238E27FC236}">
                <a16:creationId xmlns:a16="http://schemas.microsoft.com/office/drawing/2014/main" id="{1221A9CF-71A6-D4B3-238A-591F2FB72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0FE9-FB19-184F-8BFD-994255D7C7D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87042" name="Footer Placeholder 4">
            <a:extLst>
              <a:ext uri="{FF2B5EF4-FFF2-40B4-BE49-F238E27FC236}">
                <a16:creationId xmlns:a16="http://schemas.microsoft.com/office/drawing/2014/main" id="{C76128B2-6FA9-5237-49ED-31E03F3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7043" name="Slide Number Placeholder 5">
            <a:extLst>
              <a:ext uri="{FF2B5EF4-FFF2-40B4-BE49-F238E27FC236}">
                <a16:creationId xmlns:a16="http://schemas.microsoft.com/office/drawing/2014/main" id="{C334816A-1E6A-4847-060B-2933B312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ECEBE-F773-BC47-93F7-8D797634AC1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C04A9361-8297-DB25-B39C-6C311653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Oxide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54F73D35-BBA5-572E-0E2D-1CBE08DF9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the remaining oxide using HF acid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to bare wafer with n-well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Subsequent steps involve similar series of steps</a:t>
            </a:r>
          </a:p>
        </p:txBody>
      </p:sp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88AD9847-D290-61C0-6019-21E383501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05400"/>
          <a:ext cx="8153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3822700" progId="Visio.Drawing.6">
                  <p:embed/>
                </p:oleObj>
              </mc:Choice>
              <mc:Fallback>
                <p:oleObj name="VISIO" r:id="rId3" imgW="32537400" imgH="3822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8153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3">
            <a:extLst>
              <a:ext uri="{FF2B5EF4-FFF2-40B4-BE49-F238E27FC236}">
                <a16:creationId xmlns:a16="http://schemas.microsoft.com/office/drawing/2014/main" id="{D1FD8809-4BBB-1D80-0212-BF16729CD6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F2C2E-0E09-3F40-9A56-D343C338C31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89090" name="Footer Placeholder 4">
            <a:extLst>
              <a:ext uri="{FF2B5EF4-FFF2-40B4-BE49-F238E27FC236}">
                <a16:creationId xmlns:a16="http://schemas.microsoft.com/office/drawing/2014/main" id="{0A66BA43-4FBC-B418-8F88-1A91C41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FE0EAB32-345F-155F-8305-3CEDCF5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721AC-4BCA-A044-99A2-56F4B50650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E1A70DBD-AAA1-431A-C8B1-095867EC6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Polysilicon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7CE1A13-1A0F-AF07-85F9-855DE85DF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Deposit very thin layer of gate oxide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&lt; 20 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Å</a:t>
            </a:r>
            <a:r>
              <a:rPr lang="en-US" altLang="en-US">
                <a:ea typeface="ＭＳ Ｐゴシック" panose="020B0600070205080204" pitchFamily="34" charset="-128"/>
              </a:rPr>
              <a:t> (6-7 atomic layers)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Chemical Vapor Deposition</a:t>
            </a:r>
            <a:r>
              <a:rPr lang="en-US" altLang="en-US">
                <a:ea typeface="ＭＳ Ｐゴシック" panose="020B0600070205080204" pitchFamily="34" charset="-128"/>
              </a:rPr>
              <a:t> (CVD) of silicon layer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Place wafer in furnace with Silane gas (SiH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Forms many small crystals called polysilicon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Heavily doped to be good conductor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5FEE5D93-3E68-67C5-E3FF-F612B0F1D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914900" progId="Visio.Drawing.6">
                  <p:embed/>
                </p:oleObj>
              </mc:Choice>
              <mc:Fallback>
                <p:oleObj name="VISIO" r:id="rId3" imgW="32537400" imgH="4914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2">
            <a:extLst>
              <a:ext uri="{FF2B5EF4-FFF2-40B4-BE49-F238E27FC236}">
                <a16:creationId xmlns:a16="http://schemas.microsoft.com/office/drawing/2014/main" id="{2DF24D1E-C2BC-D379-84CA-F9CB79C9D0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8F85B-B07C-8A46-8878-BB7F4D047F7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A9DDB273-3B57-54DD-D3BF-956F91B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3292CEBC-0169-3212-82D3-C1D7D8E8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4F0F41-B542-5149-BB12-D3049F407FD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A121C50-9D92-9F37-7166-D4ECD73D4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Cost per Transistor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7DE3397-E065-48BA-3951-9491DD5C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27300"/>
            <a:ext cx="7340600" cy="282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0" name="Line 4">
            <a:extLst>
              <a:ext uri="{FF2B5EF4-FFF2-40B4-BE49-F238E27FC236}">
                <a16:creationId xmlns:a16="http://schemas.microsoft.com/office/drawing/2014/main" id="{04127F3E-9372-5D06-895F-58430BCE3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588" y="5422900"/>
            <a:ext cx="74041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5">
            <a:extLst>
              <a:ext uri="{FF2B5EF4-FFF2-40B4-BE49-F238E27FC236}">
                <a16:creationId xmlns:a16="http://schemas.microsoft.com/office/drawing/2014/main" id="{A6520699-DEDC-36F4-5B9F-D80EA13CF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5588" y="2290763"/>
            <a:ext cx="0" cy="31511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Freeform 6">
            <a:extLst>
              <a:ext uri="{FF2B5EF4-FFF2-40B4-BE49-F238E27FC236}">
                <a16:creationId xmlns:a16="http://schemas.microsoft.com/office/drawing/2014/main" id="{8248A7C9-71CA-72A2-630B-21FD09BA91FE}"/>
              </a:ext>
            </a:extLst>
          </p:cNvPr>
          <p:cNvSpPr>
            <a:spLocks/>
          </p:cNvSpPr>
          <p:nvPr/>
        </p:nvSpPr>
        <p:spPr bwMode="auto">
          <a:xfrm>
            <a:off x="1592263" y="2914650"/>
            <a:ext cx="7326312" cy="1563688"/>
          </a:xfrm>
          <a:custGeom>
            <a:avLst/>
            <a:gdLst>
              <a:gd name="T0" fmla="*/ 0 w 2071"/>
              <a:gd name="T1" fmla="*/ 0 h 571"/>
              <a:gd name="T2" fmla="*/ 2147483646 w 2071"/>
              <a:gd name="T3" fmla="*/ 2147483646 h 571"/>
              <a:gd name="T4" fmla="*/ 2147483646 w 2071"/>
              <a:gd name="T5" fmla="*/ 2147483646 h 571"/>
              <a:gd name="T6" fmla="*/ 2147483646 w 2071"/>
              <a:gd name="T7" fmla="*/ 2147483646 h 571"/>
              <a:gd name="T8" fmla="*/ 2147483646 w 2071"/>
              <a:gd name="T9" fmla="*/ 2147483646 h 571"/>
              <a:gd name="T10" fmla="*/ 2147483646 w 2071"/>
              <a:gd name="T11" fmla="*/ 2147483646 h 571"/>
              <a:gd name="T12" fmla="*/ 2147483646 w 2071"/>
              <a:gd name="T13" fmla="*/ 2147483646 h 571"/>
              <a:gd name="T14" fmla="*/ 2147483646 w 2071"/>
              <a:gd name="T15" fmla="*/ 2147483646 h 571"/>
              <a:gd name="T16" fmla="*/ 2147483646 w 2071"/>
              <a:gd name="T17" fmla="*/ 2147483646 h 571"/>
              <a:gd name="T18" fmla="*/ 2147483646 w 2071"/>
              <a:gd name="T19" fmla="*/ 2147483646 h 571"/>
              <a:gd name="T20" fmla="*/ 2147483646 w 2071"/>
              <a:gd name="T21" fmla="*/ 2147483646 h 5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71"/>
              <a:gd name="T34" fmla="*/ 0 h 571"/>
              <a:gd name="T35" fmla="*/ 2071 w 2071"/>
              <a:gd name="T36" fmla="*/ 571 h 5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71" h="571">
                <a:moveTo>
                  <a:pt x="0" y="0"/>
                </a:moveTo>
                <a:lnTo>
                  <a:pt x="205" y="54"/>
                </a:lnTo>
                <a:lnTo>
                  <a:pt x="415" y="115"/>
                </a:lnTo>
                <a:lnTo>
                  <a:pt x="620" y="220"/>
                </a:lnTo>
                <a:lnTo>
                  <a:pt x="829" y="245"/>
                </a:lnTo>
                <a:lnTo>
                  <a:pt x="1035" y="275"/>
                </a:lnTo>
                <a:lnTo>
                  <a:pt x="1240" y="324"/>
                </a:lnTo>
                <a:lnTo>
                  <a:pt x="1449" y="385"/>
                </a:lnTo>
                <a:lnTo>
                  <a:pt x="1654" y="447"/>
                </a:lnTo>
                <a:lnTo>
                  <a:pt x="1864" y="508"/>
                </a:lnTo>
                <a:lnTo>
                  <a:pt x="2070" y="570"/>
                </a:lnTo>
              </a:path>
            </a:pathLst>
          </a:custGeom>
          <a:noFill/>
          <a:ln w="38100" cap="rnd">
            <a:solidFill>
              <a:srgbClr val="0033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C641E31D-6FFA-1EB5-AABD-CD928319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159375"/>
            <a:ext cx="1123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0.0000001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1B8A6A7C-D71C-2AC0-A796-0A15CEF8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4773613"/>
            <a:ext cx="10112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0.000001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D48978C8-9DA6-B1EE-5AE1-CDA23B84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386263"/>
            <a:ext cx="898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0.00001</a:t>
            </a: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59DE315E-A83F-B6C0-62C5-603994AB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003675"/>
            <a:ext cx="78581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0.0001</a:t>
            </a: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8433E47B-960E-41E1-3413-B8598DC4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613150"/>
            <a:ext cx="6731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81EAEA59-B98D-351C-2079-3F47CAFF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225800"/>
            <a:ext cx="558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278FC2F4-7BD1-459E-7BD0-A3943515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841625"/>
            <a:ext cx="4492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sp>
        <p:nvSpPr>
          <p:cNvPr id="118798" name="Rectangle 14">
            <a:extLst>
              <a:ext uri="{FF2B5EF4-FFF2-40B4-BE49-F238E27FC236}">
                <a16:creationId xmlns:a16="http://schemas.microsoft.com/office/drawing/2014/main" id="{D10FFB20-09AF-AF4E-6577-85518352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2592388"/>
            <a:ext cx="2794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799" name="Rectangle 15">
            <a:extLst>
              <a:ext uri="{FF2B5EF4-FFF2-40B4-BE49-F238E27FC236}">
                <a16:creationId xmlns:a16="http://schemas.microsoft.com/office/drawing/2014/main" id="{E62D7E68-0E5C-83E8-C0DE-D22E72CE3167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120650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</p:txBody>
      </p:sp>
      <p:sp>
        <p:nvSpPr>
          <p:cNvPr id="118800" name="Rectangle 16">
            <a:extLst>
              <a:ext uri="{FF2B5EF4-FFF2-40B4-BE49-F238E27FC236}">
                <a16:creationId xmlns:a16="http://schemas.microsoft.com/office/drawing/2014/main" id="{A2E088DA-1E9D-86B8-690A-00BE36F433F3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19335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1985</a:t>
            </a:r>
          </a:p>
        </p:txBody>
      </p:sp>
      <p:sp>
        <p:nvSpPr>
          <p:cNvPr id="118801" name="Rectangle 17">
            <a:extLst>
              <a:ext uri="{FF2B5EF4-FFF2-40B4-BE49-F238E27FC236}">
                <a16:creationId xmlns:a16="http://schemas.microsoft.com/office/drawing/2014/main" id="{3C03A566-1AA3-4C0A-6229-19E31D9F37B2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2678113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</a:p>
        </p:txBody>
      </p:sp>
      <p:sp>
        <p:nvSpPr>
          <p:cNvPr id="118802" name="Rectangle 18">
            <a:extLst>
              <a:ext uri="{FF2B5EF4-FFF2-40B4-BE49-F238E27FC236}">
                <a16:creationId xmlns:a16="http://schemas.microsoft.com/office/drawing/2014/main" id="{18E2CFFF-D6D9-3429-B7E6-5E105764EFEE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33940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1991</a:t>
            </a:r>
          </a:p>
        </p:txBody>
      </p:sp>
      <p:sp>
        <p:nvSpPr>
          <p:cNvPr id="118803" name="Rectangle 19">
            <a:extLst>
              <a:ext uri="{FF2B5EF4-FFF2-40B4-BE49-F238E27FC236}">
                <a16:creationId xmlns:a16="http://schemas.microsoft.com/office/drawing/2014/main" id="{8BBCFA22-31D7-8F60-4963-558F2BBAEF0D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4129088" y="5441950"/>
            <a:ext cx="615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</a:p>
        </p:txBody>
      </p:sp>
      <p:sp>
        <p:nvSpPr>
          <p:cNvPr id="118804" name="Rectangle 20">
            <a:extLst>
              <a:ext uri="{FF2B5EF4-FFF2-40B4-BE49-F238E27FC236}">
                <a16:creationId xmlns:a16="http://schemas.microsoft.com/office/drawing/2014/main" id="{B8DB7663-2E16-8546-CB53-03CF96FE1DB0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48672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</a:p>
        </p:txBody>
      </p:sp>
      <p:sp>
        <p:nvSpPr>
          <p:cNvPr id="118805" name="Rectangle 21">
            <a:extLst>
              <a:ext uri="{FF2B5EF4-FFF2-40B4-BE49-F238E27FC236}">
                <a16:creationId xmlns:a16="http://schemas.microsoft.com/office/drawing/2014/main" id="{1D3F91C2-BE7A-12D0-23F7-B9ABA0ACDD7B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5589588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13194C97-EE69-C8F1-66FB-D876565A9E98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633412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118807" name="Rectangle 23">
            <a:extLst>
              <a:ext uri="{FF2B5EF4-FFF2-40B4-BE49-F238E27FC236}">
                <a16:creationId xmlns:a16="http://schemas.microsoft.com/office/drawing/2014/main" id="{40DEFBE8-0B3C-F592-4C80-E37B45139FB4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705485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</a:p>
        </p:txBody>
      </p:sp>
      <p:sp>
        <p:nvSpPr>
          <p:cNvPr id="118808" name="Rectangle 24">
            <a:extLst>
              <a:ext uri="{FF2B5EF4-FFF2-40B4-BE49-F238E27FC236}">
                <a16:creationId xmlns:a16="http://schemas.microsoft.com/office/drawing/2014/main" id="{9AEA67BE-1EC7-19A8-E628-1973A66A570D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7793038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</a:p>
        </p:txBody>
      </p:sp>
      <p:sp>
        <p:nvSpPr>
          <p:cNvPr id="118809" name="Rectangle 25">
            <a:extLst>
              <a:ext uri="{FF2B5EF4-FFF2-40B4-BE49-F238E27FC236}">
                <a16:creationId xmlns:a16="http://schemas.microsoft.com/office/drawing/2014/main" id="{1BA1133E-7C18-5078-0046-D609FEA133DA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852805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</p:txBody>
      </p:sp>
      <p:sp>
        <p:nvSpPr>
          <p:cNvPr id="118810" name="Rectangle 26">
            <a:extLst>
              <a:ext uri="{FF2B5EF4-FFF2-40B4-BE49-F238E27FC236}">
                <a16:creationId xmlns:a16="http://schemas.microsoft.com/office/drawing/2014/main" id="{D21788EA-B71B-2FF0-667B-A7969DFDA912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-4763" y="2165350"/>
            <a:ext cx="14747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cost: </a:t>
            </a:r>
          </a:p>
          <a:p>
            <a:pPr algn="r">
              <a:lnSpc>
                <a:spcPct val="89000"/>
              </a:lnSpc>
              <a:defRPr/>
            </a:pPr>
            <a:r>
              <a:rPr lang="en-US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¢-per-transistor</a:t>
            </a:r>
          </a:p>
        </p:txBody>
      </p:sp>
      <p:sp>
        <p:nvSpPr>
          <p:cNvPr id="21533" name="Arc 27">
            <a:extLst>
              <a:ext uri="{FF2B5EF4-FFF2-40B4-BE49-F238E27FC236}">
                <a16:creationId xmlns:a16="http://schemas.microsoft.com/office/drawing/2014/main" id="{80C6A610-CF5C-A513-9FDB-FDFB4FC7D9DB}"/>
              </a:ext>
            </a:extLst>
          </p:cNvPr>
          <p:cNvSpPr>
            <a:spLocks/>
          </p:cNvSpPr>
          <p:nvPr/>
        </p:nvSpPr>
        <p:spPr bwMode="auto">
          <a:xfrm>
            <a:off x="4573588" y="3065463"/>
            <a:ext cx="1644650" cy="493712"/>
          </a:xfrm>
          <a:custGeom>
            <a:avLst/>
            <a:gdLst>
              <a:gd name="T0" fmla="*/ 2147483646 w 21600"/>
              <a:gd name="T1" fmla="*/ 0 h 21321"/>
              <a:gd name="T2" fmla="*/ 2147483646 w 21600"/>
              <a:gd name="T3" fmla="*/ 2147483646 h 21321"/>
              <a:gd name="T4" fmla="*/ 0 w 21600"/>
              <a:gd name="T5" fmla="*/ 0 h 21321"/>
              <a:gd name="T6" fmla="*/ 0 60000 65536"/>
              <a:gd name="T7" fmla="*/ 0 60000 65536"/>
              <a:gd name="T8" fmla="*/ 0 60000 65536"/>
              <a:gd name="T9" fmla="*/ 0 w 21600"/>
              <a:gd name="T10" fmla="*/ 0 h 21321"/>
              <a:gd name="T11" fmla="*/ 21600 w 21600"/>
              <a:gd name="T12" fmla="*/ 21321 h 21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21" fill="none" extrusionOk="0">
                <a:moveTo>
                  <a:pt x="21600" y="0"/>
                </a:moveTo>
                <a:cubicBezTo>
                  <a:pt x="21600" y="10594"/>
                  <a:pt x="13915" y="19625"/>
                  <a:pt x="3458" y="21321"/>
                </a:cubicBezTo>
              </a:path>
              <a:path w="21600" h="21321" stroke="0" extrusionOk="0">
                <a:moveTo>
                  <a:pt x="21600" y="0"/>
                </a:moveTo>
                <a:cubicBezTo>
                  <a:pt x="21600" y="10594"/>
                  <a:pt x="13915" y="19625"/>
                  <a:pt x="3458" y="21321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28">
            <a:extLst>
              <a:ext uri="{FF2B5EF4-FFF2-40B4-BE49-F238E27FC236}">
                <a16:creationId xmlns:a16="http://schemas.microsoft.com/office/drawing/2014/main" id="{B9DFE018-E736-7EA9-1F4A-68078DCC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714625"/>
            <a:ext cx="5272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86" tIns="41443" rIns="82886" bIns="41443">
            <a:spAutoFit/>
          </a:bodyPr>
          <a:lstStyle>
            <a:lvl1pPr defTabSz="823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Fabrication capital cost per transistor (Moore</a:t>
            </a:r>
            <a:r>
              <a:rPr lang="ja-JP" altLang="en-US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s law)</a:t>
            </a:r>
            <a:endParaRPr lang="en-US" altLang="en-US" sz="2000" b="1">
              <a:solidFill>
                <a:schemeClr val="tx2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>
            <a:extLst>
              <a:ext uri="{FF2B5EF4-FFF2-40B4-BE49-F238E27FC236}">
                <a16:creationId xmlns:a16="http://schemas.microsoft.com/office/drawing/2014/main" id="{9D60DFFB-9DE8-2F5B-6F4D-76D8F101D3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D787C-3A1F-8B4E-AACB-44850B9D330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91138" name="Footer Placeholder 4">
            <a:extLst>
              <a:ext uri="{FF2B5EF4-FFF2-40B4-BE49-F238E27FC236}">
                <a16:creationId xmlns:a16="http://schemas.microsoft.com/office/drawing/2014/main" id="{9B854287-FB46-2F8A-A494-E3553B46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1139" name="Slide Number Placeholder 5">
            <a:extLst>
              <a:ext uri="{FF2B5EF4-FFF2-40B4-BE49-F238E27FC236}">
                <a16:creationId xmlns:a16="http://schemas.microsoft.com/office/drawing/2014/main" id="{B3E5826F-C94D-54F5-EF6B-B168B14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50650-27BA-6A48-9583-F5BAD5967A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0FCC6D1E-ADF3-E4D4-93FC-878B7197A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Polysilicon Patterning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A4598B1A-C608-DAD3-6A12-41F54A3D4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same lithography process to pattern polysilicon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91142" name="Object 4">
            <a:extLst>
              <a:ext uri="{FF2B5EF4-FFF2-40B4-BE49-F238E27FC236}">
                <a16:creationId xmlns:a16="http://schemas.microsoft.com/office/drawing/2014/main" id="{23B7936E-ABA0-C31C-D678-B98FB873C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8229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943800" imgH="7137400" progId="Visio.Drawing.6">
                  <p:embed/>
                </p:oleObj>
              </mc:Choice>
              <mc:Fallback>
                <p:oleObj name="VISIO" r:id="rId3" imgW="32943800" imgH="7137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229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7ADDBD46-225F-B4A7-9750-B43BA248B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72025"/>
          <a:ext cx="81534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626300" imgH="4914900" progId="Visio.Drawing.6">
                  <p:embed/>
                </p:oleObj>
              </mc:Choice>
              <mc:Fallback>
                <p:oleObj name="VISIO" r:id="rId5" imgW="32626300" imgH="4914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72025"/>
                        <a:ext cx="81534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3">
            <a:extLst>
              <a:ext uri="{FF2B5EF4-FFF2-40B4-BE49-F238E27FC236}">
                <a16:creationId xmlns:a16="http://schemas.microsoft.com/office/drawing/2014/main" id="{713DA55B-FBD0-7EA7-7735-21FB725646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8A9778-9BA0-1044-A952-29BACAC430A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93186" name="Footer Placeholder 4">
            <a:extLst>
              <a:ext uri="{FF2B5EF4-FFF2-40B4-BE49-F238E27FC236}">
                <a16:creationId xmlns:a16="http://schemas.microsoft.com/office/drawing/2014/main" id="{704DD2BC-79D1-042A-0226-29DC95CC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3187" name="Slide Number Placeholder 5">
            <a:extLst>
              <a:ext uri="{FF2B5EF4-FFF2-40B4-BE49-F238E27FC236}">
                <a16:creationId xmlns:a16="http://schemas.microsoft.com/office/drawing/2014/main" id="{231BADF2-9C5F-FE45-D043-796DAFD4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BE104-8E8C-2C4C-81B5-B5A31EFF856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21FFCC2E-1096-D43E-5BB2-D784538F0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Self-Aligned Process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93516B18-DC5E-149B-0B63-955FA4998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oxide and masking to expose where n+ dopants should be diffused or implanted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N-diffusion forms nMOS source, drain, and n-well contact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A0496D3C-4981-E1D5-4BA4-1ABB98EDA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40275"/>
          <a:ext cx="8153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40275"/>
                        <a:ext cx="8153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3">
            <a:extLst>
              <a:ext uri="{FF2B5EF4-FFF2-40B4-BE49-F238E27FC236}">
                <a16:creationId xmlns:a16="http://schemas.microsoft.com/office/drawing/2014/main" id="{A30ECDD4-12C6-EE24-871F-A198648472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70174-BF56-8E43-8BCD-7B8310442FD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95234" name="Footer Placeholder 4">
            <a:extLst>
              <a:ext uri="{FF2B5EF4-FFF2-40B4-BE49-F238E27FC236}">
                <a16:creationId xmlns:a16="http://schemas.microsoft.com/office/drawing/2014/main" id="{944B6493-73A1-C298-FC30-1B5CC46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5235" name="Slide Number Placeholder 5">
            <a:extLst>
              <a:ext uri="{FF2B5EF4-FFF2-40B4-BE49-F238E27FC236}">
                <a16:creationId xmlns:a16="http://schemas.microsoft.com/office/drawing/2014/main" id="{EB3CD865-E810-E585-3714-2E734035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0C34C-C8CC-5B4E-BE6E-1D62F048B9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ECD56E4A-0A93-7973-DCAF-7B299D405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9D28C9BF-0B3D-55A3-8E7F-A306DACB9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Pattern oxide and form n+ regions</a:t>
            </a:r>
          </a:p>
          <a:p>
            <a:pPr eaLnBrk="1" hangingPunct="1"/>
            <a:r>
              <a:rPr lang="en-US" altLang="en-US" sz="2400" i="1">
                <a:ea typeface="ＭＳ Ｐゴシック" panose="020B0600070205080204" pitchFamily="34" charset="-128"/>
              </a:rPr>
              <a:t>Self-aligned process</a:t>
            </a:r>
            <a:r>
              <a:rPr lang="en-US" altLang="en-US" sz="2400">
                <a:ea typeface="ＭＳ Ｐゴシック" panose="020B0600070205080204" pitchFamily="34" charset="-128"/>
              </a:rPr>
              <a:t> where gate blocks diffusion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Polysilicon is better than metal for self-aligned gates because it doesn't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melt during later processing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9C43AF6C-9304-7B31-0A90-4C26B5715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751388"/>
          <a:ext cx="80772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51388"/>
                        <a:ext cx="80772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5">
            <a:extLst>
              <a:ext uri="{FF2B5EF4-FFF2-40B4-BE49-F238E27FC236}">
                <a16:creationId xmlns:a16="http://schemas.microsoft.com/office/drawing/2014/main" id="{3DB1A56F-87F5-0BA0-558B-99A96318D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352800"/>
          <a:ext cx="8229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956500" imgH="3581400" progId="Visio.Drawing.6">
                  <p:embed/>
                </p:oleObj>
              </mc:Choice>
              <mc:Fallback>
                <p:oleObj name="VISIO" r:id="rId5" imgW="32956500" imgH="3581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8229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Date Placeholder 3">
            <a:extLst>
              <a:ext uri="{FF2B5EF4-FFF2-40B4-BE49-F238E27FC236}">
                <a16:creationId xmlns:a16="http://schemas.microsoft.com/office/drawing/2014/main" id="{DD13554A-8F46-40DB-3281-F331EB60A6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964A3-91DD-3E44-91A8-00123AAAC16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97282" name="Footer Placeholder 4">
            <a:extLst>
              <a:ext uri="{FF2B5EF4-FFF2-40B4-BE49-F238E27FC236}">
                <a16:creationId xmlns:a16="http://schemas.microsoft.com/office/drawing/2014/main" id="{F12DCFCF-C50F-76C6-8401-89D8140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7283" name="Slide Number Placeholder 5">
            <a:extLst>
              <a:ext uri="{FF2B5EF4-FFF2-40B4-BE49-F238E27FC236}">
                <a16:creationId xmlns:a16="http://schemas.microsoft.com/office/drawing/2014/main" id="{D300F980-0F3C-E998-3A5D-72E75AB5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66E21-C09A-4B47-8EC8-973BB2574E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2564498D-59C2-BA2C-0235-E93B418AD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B7266628-EADB-B486-7E62-E110D3C55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Historically dopants were diffused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Usually ion implantation today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regions are still called diffusion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4D1A7528-562D-8164-FA7B-CB68E2823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40275"/>
          <a:ext cx="8153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40275"/>
                        <a:ext cx="8153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3">
            <a:extLst>
              <a:ext uri="{FF2B5EF4-FFF2-40B4-BE49-F238E27FC236}">
                <a16:creationId xmlns:a16="http://schemas.microsoft.com/office/drawing/2014/main" id="{8B01B9E7-55FC-653F-13A3-3BC28C454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2B04E-CDCA-2442-BBC7-91269AD2F28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99330" name="Footer Placeholder 4">
            <a:extLst>
              <a:ext uri="{FF2B5EF4-FFF2-40B4-BE49-F238E27FC236}">
                <a16:creationId xmlns:a16="http://schemas.microsoft.com/office/drawing/2014/main" id="{EFAEE230-BC2E-09B9-C2FA-DD742ED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EFD93744-46BB-BC21-DD3B-2567F01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91166-29C3-B84E-AD3E-560CC73AB92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F1818C7E-2C23-FD9C-11E3-DC4B735D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202ECEC5-258E-6A44-DA9C-8FBBB608A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oxide to complete patterning step</a:t>
            </a:r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C808C8B2-47B2-8FC6-4E6F-17465A15F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914900" progId="Visio.Drawing.6">
                  <p:embed/>
                </p:oleObj>
              </mc:Choice>
              <mc:Fallback>
                <p:oleObj name="VISIO" r:id="rId3" imgW="32537400" imgH="4914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3">
            <a:extLst>
              <a:ext uri="{FF2B5EF4-FFF2-40B4-BE49-F238E27FC236}">
                <a16:creationId xmlns:a16="http://schemas.microsoft.com/office/drawing/2014/main" id="{44D35566-56F1-3CCF-B350-FD9620EB73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033E7-A791-E24C-A651-1890E401C4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01378" name="Footer Placeholder 4">
            <a:extLst>
              <a:ext uri="{FF2B5EF4-FFF2-40B4-BE49-F238E27FC236}">
                <a16:creationId xmlns:a16="http://schemas.microsoft.com/office/drawing/2014/main" id="{DEDF3951-7F9D-2EAB-CD18-226AC7C6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71A0D5F2-1F9F-123E-21F1-1AAFCBC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91AD7C-0D58-EC46-827D-EA93247DAF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A277351E-32A8-8947-18CD-75C782D4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-Diffusion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FFAE995B-AB1C-F533-802E-0E7891BE2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Similar set of steps form p+ diffusion regions for pMOS source and drain and substrate contact</a:t>
            </a:r>
          </a:p>
        </p:txBody>
      </p:sp>
      <p:graphicFrame>
        <p:nvGraphicFramePr>
          <p:cNvPr id="101382" name="Object 4">
            <a:extLst>
              <a:ext uri="{FF2B5EF4-FFF2-40B4-BE49-F238E27FC236}">
                <a16:creationId xmlns:a16="http://schemas.microsoft.com/office/drawing/2014/main" id="{B3CBFFD2-CA70-1DB8-64CB-0104D89D7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276600"/>
          <a:ext cx="8229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956500" imgH="3721100" progId="Visio.Drawing.6">
                  <p:embed/>
                </p:oleObj>
              </mc:Choice>
              <mc:Fallback>
                <p:oleObj name="VISIO" r:id="rId3" imgW="32956500" imgH="3721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229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>
            <a:extLst>
              <a:ext uri="{FF2B5EF4-FFF2-40B4-BE49-F238E27FC236}">
                <a16:creationId xmlns:a16="http://schemas.microsoft.com/office/drawing/2014/main" id="{1E5A5664-BF86-B5B1-1128-32C56817B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37400" imgH="4914900" progId="Visio.Drawing.6">
                  <p:embed/>
                </p:oleObj>
              </mc:Choice>
              <mc:Fallback>
                <p:oleObj name="VISIO" r:id="rId5" imgW="32537400" imgH="4914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Date Placeholder 3">
            <a:extLst>
              <a:ext uri="{FF2B5EF4-FFF2-40B4-BE49-F238E27FC236}">
                <a16:creationId xmlns:a16="http://schemas.microsoft.com/office/drawing/2014/main" id="{89E70D11-C552-4435-8458-A09D33A57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545FB-22A4-3343-85CD-52BF7EB1A91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03426" name="Footer Placeholder 4">
            <a:extLst>
              <a:ext uri="{FF2B5EF4-FFF2-40B4-BE49-F238E27FC236}">
                <a16:creationId xmlns:a16="http://schemas.microsoft.com/office/drawing/2014/main" id="{4EC549EC-66D2-1807-2276-44C5284A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3427" name="Slide Number Placeholder 5">
            <a:extLst>
              <a:ext uri="{FF2B5EF4-FFF2-40B4-BE49-F238E27FC236}">
                <a16:creationId xmlns:a16="http://schemas.microsoft.com/office/drawing/2014/main" id="{1A9DB641-5BBE-B278-B250-4AC518E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B50CE-E390-4147-AC53-F20298BDC1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480E092F-4B99-514D-DFFF-943237FE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Contacts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E038D90D-3754-3DD8-9B31-70615BF4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Now we need to wire together the devices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Cover chip with thick field oxide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 oxide where contact cuts are needed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82F89DF9-63F1-E2CF-4367-8A2DD7817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75188"/>
          <a:ext cx="8153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842200" imgH="5245100" progId="Visio.Drawing.6">
                  <p:embed/>
                </p:oleObj>
              </mc:Choice>
              <mc:Fallback>
                <p:oleObj name="VISIO" r:id="rId3" imgW="328422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75188"/>
                        <a:ext cx="81534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5">
            <a:extLst>
              <a:ext uri="{FF2B5EF4-FFF2-40B4-BE49-F238E27FC236}">
                <a16:creationId xmlns:a16="http://schemas.microsoft.com/office/drawing/2014/main" id="{78F1D84D-42AE-AE3B-92AB-2CAE266FC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81400"/>
          <a:ext cx="8001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258000" imgH="3086100" progId="Visio.Drawing.6">
                  <p:embed/>
                </p:oleObj>
              </mc:Choice>
              <mc:Fallback>
                <p:oleObj name="VISIO" r:id="rId5" imgW="32258000" imgH="30861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80010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3">
            <a:extLst>
              <a:ext uri="{FF2B5EF4-FFF2-40B4-BE49-F238E27FC236}">
                <a16:creationId xmlns:a16="http://schemas.microsoft.com/office/drawing/2014/main" id="{16A30B39-FF99-03A1-A454-38165D8DF4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6A619-E7C7-7B4A-B46F-FF26333EBB9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05474" name="Footer Placeholder 4">
            <a:extLst>
              <a:ext uri="{FF2B5EF4-FFF2-40B4-BE49-F238E27FC236}">
                <a16:creationId xmlns:a16="http://schemas.microsoft.com/office/drawing/2014/main" id="{C8284D37-152E-3718-55B3-EF0B8C38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5475" name="Slide Number Placeholder 5">
            <a:extLst>
              <a:ext uri="{FF2B5EF4-FFF2-40B4-BE49-F238E27FC236}">
                <a16:creationId xmlns:a16="http://schemas.microsoft.com/office/drawing/2014/main" id="{8814B4A1-185C-103A-A804-14C47081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1E8E8-1B96-7E47-BB1D-2CA0FF77AC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59730216-9969-357E-4159-DE8F7ACE4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Metallization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D551BFC9-EA77-D976-BA04-91C5DF444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Sputter on aluminum over whole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Pattern to remove excess metal, leaving wires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9D38F437-27B9-934D-03E3-734A5E4A6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60900"/>
          <a:ext cx="8153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842200" imgH="5435600" progId="Visio.Drawing.6">
                  <p:embed/>
                </p:oleObj>
              </mc:Choice>
              <mc:Fallback>
                <p:oleObj name="VISIO" r:id="rId3" imgW="328422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60900"/>
                        <a:ext cx="8153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5">
            <a:extLst>
              <a:ext uri="{FF2B5EF4-FFF2-40B4-BE49-F238E27FC236}">
                <a16:creationId xmlns:a16="http://schemas.microsoft.com/office/drawing/2014/main" id="{0ED6CB0E-D174-D7C9-D1E7-76C707A14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792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864300" imgH="10566400" progId="Visio.Drawing.6">
                  <p:embed/>
                </p:oleObj>
              </mc:Choice>
              <mc:Fallback>
                <p:oleObj name="VISIO" r:id="rId5" imgW="31864300" imgH="10566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792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2">
            <a:extLst>
              <a:ext uri="{FF2B5EF4-FFF2-40B4-BE49-F238E27FC236}">
                <a16:creationId xmlns:a16="http://schemas.microsoft.com/office/drawing/2014/main" id="{4E3F0FAC-3D14-3E1F-3367-6AAB32FCDC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9F919-1915-EF4C-9BA8-F42FA1860C8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A77D5532-96BA-005B-D1CB-4C4E7BBA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16065855-B7E9-F1F7-A999-4417D6A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8047C-619E-1D49-BB91-E8F1AC5DBD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383415C2-A9B1-0C14-D9F4-D6242B7A8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01625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 at a Glance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1C86510B-8139-8011-98D8-D21951CA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26685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6" name="Rectangle 4">
            <a:extLst>
              <a:ext uri="{FF2B5EF4-FFF2-40B4-BE49-F238E27FC236}">
                <a16:creationId xmlns:a16="http://schemas.microsoft.com/office/drawing/2014/main" id="{E2AE786D-0C4B-AC44-AFA6-37B7E85A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5067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7" name="Rectangle 5">
            <a:extLst>
              <a:ext uri="{FF2B5EF4-FFF2-40B4-BE49-F238E27FC236}">
                <a16:creationId xmlns:a16="http://schemas.microsoft.com/office/drawing/2014/main" id="{3BF18299-FB29-83B4-6745-92A9C9C6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4457700"/>
            <a:ext cx="22225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8" name="Rectangle 6">
            <a:extLst>
              <a:ext uri="{FF2B5EF4-FFF2-40B4-BE49-F238E27FC236}">
                <a16:creationId xmlns:a16="http://schemas.microsoft.com/office/drawing/2014/main" id="{EE0E9502-A9A2-D780-085D-DDE79634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407025"/>
            <a:ext cx="22225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9" name="Rectangle 7">
            <a:extLst>
              <a:ext uri="{FF2B5EF4-FFF2-40B4-BE49-F238E27FC236}">
                <a16:creationId xmlns:a16="http://schemas.microsoft.com/office/drawing/2014/main" id="{40150F10-B24F-884B-5A6B-03BF3A5A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5387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CE70DEB-83BC-A9BD-2A6E-0B6C1897519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71600"/>
            <a:ext cx="3352800" cy="685800"/>
            <a:chOff x="1776" y="1104"/>
            <a:chExt cx="2112" cy="432"/>
          </a:xfrm>
        </p:grpSpPr>
        <p:sp>
          <p:nvSpPr>
            <p:cNvPr id="107550" name="AutoShape 9">
              <a:extLst>
                <a:ext uri="{FF2B5EF4-FFF2-40B4-BE49-F238E27FC236}">
                  <a16:creationId xmlns:a16="http://schemas.microsoft.com/office/drawing/2014/main" id="{F7E799B6-7258-87BF-3540-58BCB7EC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51" name="Rectangle 10">
              <a:extLst>
                <a:ext uri="{FF2B5EF4-FFF2-40B4-BE49-F238E27FC236}">
                  <a16:creationId xmlns:a16="http://schemas.microsoft.com/office/drawing/2014/main" id="{0A21B353-7C82-F0EF-F721-81AF22D1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123"/>
              <a:ext cx="1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Define active areas</a:t>
              </a:r>
            </a:p>
          </p:txBody>
        </p:sp>
        <p:sp>
          <p:nvSpPr>
            <p:cNvPr id="107552" name="Rectangle 11">
              <a:extLst>
                <a:ext uri="{FF2B5EF4-FFF2-40B4-BE49-F238E27FC236}">
                  <a16:creationId xmlns:a16="http://schemas.microsoft.com/office/drawing/2014/main" id="{6B3E7C53-D4E5-9BE3-877A-A9D091B2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9"/>
              <a:ext cx="12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Etch and fill trenches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6D00E622-A004-3F1C-34CC-A2E2D433EC0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057400"/>
            <a:ext cx="3352800" cy="990600"/>
            <a:chOff x="1776" y="1536"/>
            <a:chExt cx="2112" cy="624"/>
          </a:xfrm>
        </p:grpSpPr>
        <p:sp>
          <p:nvSpPr>
            <p:cNvPr id="107547" name="AutoShape 13">
              <a:extLst>
                <a:ext uri="{FF2B5EF4-FFF2-40B4-BE49-F238E27FC236}">
                  <a16:creationId xmlns:a16="http://schemas.microsoft.com/office/drawing/2014/main" id="{FF55E846-91D5-2E25-6047-AEF1523F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8" name="Rectangle 14">
              <a:extLst>
                <a:ext uri="{FF2B5EF4-FFF2-40B4-BE49-F238E27FC236}">
                  <a16:creationId xmlns:a16="http://schemas.microsoft.com/office/drawing/2014/main" id="{E53BDE92-5FD5-7BDC-2B76-45BA60D1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1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Implant well regions</a:t>
              </a:r>
            </a:p>
          </p:txBody>
        </p:sp>
        <p:sp>
          <p:nvSpPr>
            <p:cNvPr id="107549" name="Line 15">
              <a:extLst>
                <a:ext uri="{FF2B5EF4-FFF2-40B4-BE49-F238E27FC236}">
                  <a16:creationId xmlns:a16="http://schemas.microsoft.com/office/drawing/2014/main" id="{D851FFC1-2516-C93F-D25D-E9BC09F5F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52DAE237-3E9E-CF19-06E7-206B6E38A9D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048000"/>
            <a:ext cx="3352800" cy="990600"/>
            <a:chOff x="1776" y="2160"/>
            <a:chExt cx="2112" cy="624"/>
          </a:xfrm>
        </p:grpSpPr>
        <p:sp>
          <p:nvSpPr>
            <p:cNvPr id="107543" name="AutoShape 17">
              <a:extLst>
                <a:ext uri="{FF2B5EF4-FFF2-40B4-BE49-F238E27FC236}">
                  <a16:creationId xmlns:a16="http://schemas.microsoft.com/office/drawing/2014/main" id="{27C9BD02-12C3-3C67-6B95-C6E51261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52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4" name="Rectangle 18">
              <a:extLst>
                <a:ext uri="{FF2B5EF4-FFF2-40B4-BE49-F238E27FC236}">
                  <a16:creationId xmlns:a16="http://schemas.microsoft.com/office/drawing/2014/main" id="{4E40E700-5A76-5951-5821-C2E27CCD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98"/>
              <a:ext cx="1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Deposit and pattern</a:t>
              </a:r>
            </a:p>
          </p:txBody>
        </p:sp>
        <p:sp>
          <p:nvSpPr>
            <p:cNvPr id="107545" name="Rectangle 19">
              <a:extLst>
                <a:ext uri="{FF2B5EF4-FFF2-40B4-BE49-F238E27FC236}">
                  <a16:creationId xmlns:a16="http://schemas.microsoft.com/office/drawing/2014/main" id="{58BFCFB6-B5B9-5D7C-BC6B-A521E958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09"/>
              <a:ext cx="10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polysilicon layer</a:t>
              </a:r>
            </a:p>
          </p:txBody>
        </p:sp>
        <p:sp>
          <p:nvSpPr>
            <p:cNvPr id="107546" name="Line 20">
              <a:extLst>
                <a:ext uri="{FF2B5EF4-FFF2-40B4-BE49-F238E27FC236}">
                  <a16:creationId xmlns:a16="http://schemas.microsoft.com/office/drawing/2014/main" id="{39E19D22-870E-988F-E229-483DBC1F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47C770E4-4677-86C7-C593-81DCAE6EA7D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352800" cy="990600"/>
            <a:chOff x="1776" y="2784"/>
            <a:chExt cx="2112" cy="624"/>
          </a:xfrm>
        </p:grpSpPr>
        <p:sp>
          <p:nvSpPr>
            <p:cNvPr id="107539" name="AutoShape 22">
              <a:extLst>
                <a:ext uri="{FF2B5EF4-FFF2-40B4-BE49-F238E27FC236}">
                  <a16:creationId xmlns:a16="http://schemas.microsoft.com/office/drawing/2014/main" id="{50A8080F-84A7-A11A-017B-F6B923605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6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0" name="Rectangle 23">
              <a:extLst>
                <a:ext uri="{FF2B5EF4-FFF2-40B4-BE49-F238E27FC236}">
                  <a16:creationId xmlns:a16="http://schemas.microsoft.com/office/drawing/2014/main" id="{4D9FEB01-F0A2-CF32-6377-2BC5605A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044"/>
              <a:ext cx="15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Implant source and drain</a:t>
              </a:r>
            </a:p>
          </p:txBody>
        </p:sp>
        <p:sp>
          <p:nvSpPr>
            <p:cNvPr id="107541" name="Rectangle 24">
              <a:extLst>
                <a:ext uri="{FF2B5EF4-FFF2-40B4-BE49-F238E27FC236}">
                  <a16:creationId xmlns:a16="http://schemas.microsoft.com/office/drawing/2014/main" id="{9705EA8A-F89C-68FC-17B3-C1F9A914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155"/>
              <a:ext cx="18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regions and substrate contacts</a:t>
              </a:r>
            </a:p>
          </p:txBody>
        </p:sp>
        <p:sp>
          <p:nvSpPr>
            <p:cNvPr id="107542" name="Line 25">
              <a:extLst>
                <a:ext uri="{FF2B5EF4-FFF2-40B4-BE49-F238E27FC236}">
                  <a16:creationId xmlns:a16="http://schemas.microsoft.com/office/drawing/2014/main" id="{9B0D0214-FE85-0D91-3B0A-AB698EB7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A5E50512-76DA-8BC0-BE55-9ED66510C0D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029200"/>
            <a:ext cx="3352800" cy="990600"/>
            <a:chOff x="1776" y="3408"/>
            <a:chExt cx="2112" cy="624"/>
          </a:xfrm>
        </p:grpSpPr>
        <p:sp>
          <p:nvSpPr>
            <p:cNvPr id="107535" name="AutoShape 27">
              <a:extLst>
                <a:ext uri="{FF2B5EF4-FFF2-40B4-BE49-F238E27FC236}">
                  <a16:creationId xmlns:a16="http://schemas.microsoft.com/office/drawing/2014/main" id="{12B2955C-C0F7-91AC-177C-8F119919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00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36" name="Rectangle 28">
              <a:extLst>
                <a:ext uri="{FF2B5EF4-FFF2-40B4-BE49-F238E27FC236}">
                  <a16:creationId xmlns:a16="http://schemas.microsoft.com/office/drawing/2014/main" id="{3325FDD3-48FF-E0D0-5E08-3AEC1EEE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77"/>
              <a:ext cx="19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Create contact and via windows</a:t>
              </a:r>
            </a:p>
          </p:txBody>
        </p:sp>
        <p:sp>
          <p:nvSpPr>
            <p:cNvPr id="107537" name="Rectangle 29">
              <a:extLst>
                <a:ext uri="{FF2B5EF4-FFF2-40B4-BE49-F238E27FC236}">
                  <a16:creationId xmlns:a16="http://schemas.microsoft.com/office/drawing/2014/main" id="{3FCB55D0-BC83-D926-E6B2-2078BFD7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88"/>
              <a:ext cx="1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Deposit and pattern metal layers</a:t>
              </a:r>
            </a:p>
          </p:txBody>
        </p:sp>
        <p:sp>
          <p:nvSpPr>
            <p:cNvPr id="107538" name="Line 30">
              <a:extLst>
                <a:ext uri="{FF2B5EF4-FFF2-40B4-BE49-F238E27FC236}">
                  <a16:creationId xmlns:a16="http://schemas.microsoft.com/office/drawing/2014/main" id="{25A148D7-B972-6F4D-6F20-58323005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E0A02C09-CFB0-60C2-790C-A1C8BB7CF9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17435-76D0-ED49-A05C-215089511DF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EF8D2D08-8856-8A90-E97B-BEE60D34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6C6677D0-E957-7CDD-1989-92FB81AC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6E7A8-85A1-7740-9140-3477744568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1FE9A375-C6E1-643D-D3F1-E6E0E40AD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Layout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DF1B35F9-9E36-1E42-1E4B-D41719377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Chips are specified with set of masks designed by the Engineers of IC knowledge 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Minimum dimensions of masks determine transistor size (and hence speed, cost, and power)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Feature size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>
                <a:ea typeface="ＭＳ Ｐゴシック" panose="020B0600070205080204" pitchFamily="34" charset="-128"/>
              </a:rPr>
              <a:t> = distance between source and drain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Set by minimum width of polysilicon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Feature size improves 30% every 3 years or so till today?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Normalize for feature size when describing design rules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Express rules in terms of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>
                <a:ea typeface="ＭＳ Ｐゴシック" panose="020B0600070205080204" pitchFamily="34" charset="-128"/>
              </a:rPr>
              <a:t>/2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E.g.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0.3 μm in 0.6 μm process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D69DC219-3461-A18B-D833-8897BD13E1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26AF1-A337-C343-8700-00038B6DAC8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CA93E896-5CFA-A84E-C271-88ED083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E16266-6F1A-D343-3F9A-53290E8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BDB28-FCB5-C043-8970-D91CEACC1C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814D979-FBB0-047C-D555-3A9721AFF4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53200" y="4724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6BA3C30-1ADA-BD0A-BB94-8CA05B16AA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029200" y="4724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BC3A152C-CDE0-38F4-389A-0BF0B8E0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47ACE22E-73A9-6FD3-F047-5DD222AE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6">
            <a:extLst>
              <a:ext uri="{FF2B5EF4-FFF2-40B4-BE49-F238E27FC236}">
                <a16:creationId xmlns:a16="http://schemas.microsoft.com/office/drawing/2014/main" id="{DD3BAD34-1A4A-5F85-95E3-C38324D2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DD9A8701-A287-6512-106C-CA76BA3C9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</a:t>
            </a:r>
          </a:p>
        </p:txBody>
      </p:sp>
      <p:graphicFrame>
        <p:nvGraphicFramePr>
          <p:cNvPr id="23562" name="Object 8">
            <a:extLst>
              <a:ext uri="{FF2B5EF4-FFF2-40B4-BE49-F238E27FC236}">
                <a16:creationId xmlns:a16="http://schemas.microsoft.com/office/drawing/2014/main" id="{E7967ADF-B384-83F8-6F4F-D9EF63BF4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914400"/>
          <a:ext cx="579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903100" imgH="9652000" progId="Equation.3">
                  <p:embed/>
                </p:oleObj>
              </mc:Choice>
              <mc:Fallback>
                <p:oleObj name="Equation" r:id="rId3" imgW="62903100" imgH="965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579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9">
            <a:extLst>
              <a:ext uri="{FF2B5EF4-FFF2-40B4-BE49-F238E27FC236}">
                <a16:creationId xmlns:a16="http://schemas.microsoft.com/office/drawing/2014/main" id="{92E38BDB-8F4E-E5E4-B398-0CE10F45D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28800"/>
          <a:ext cx="4800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666900" imgH="9652000" progId="Equation.3">
                  <p:embed/>
                </p:oleObj>
              </mc:Choice>
              <mc:Fallback>
                <p:oleObj name="Equation" r:id="rId5" imgW="52666900" imgH="965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800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Oval 11">
            <a:extLst>
              <a:ext uri="{FF2B5EF4-FFF2-40B4-BE49-F238E27FC236}">
                <a16:creationId xmlns:a16="http://schemas.microsoft.com/office/drawing/2014/main" id="{70001E53-0E38-4634-3E11-EE0D8293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202691B4-D489-B30C-0B16-89878367F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62402860-3349-CA88-804D-BDB61DE9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38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0525FCB5-EBF4-0D90-1FD7-2E4E869FC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08BD2B59-E10B-C0DD-BC9B-00784468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6">
            <a:extLst>
              <a:ext uri="{FF2B5EF4-FFF2-40B4-BE49-F238E27FC236}">
                <a16:creationId xmlns:a16="http://schemas.microsoft.com/office/drawing/2014/main" id="{DED02B72-80C9-92AC-E90A-C88A89A79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7">
            <a:extLst>
              <a:ext uri="{FF2B5EF4-FFF2-40B4-BE49-F238E27FC236}">
                <a16:creationId xmlns:a16="http://schemas.microsoft.com/office/drawing/2014/main" id="{D8AFA674-B679-3C13-9F02-C9B79DA6B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092005B6-BDA8-0308-A959-72385B74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2" name="Oval 19">
            <a:extLst>
              <a:ext uri="{FF2B5EF4-FFF2-40B4-BE49-F238E27FC236}">
                <a16:creationId xmlns:a16="http://schemas.microsoft.com/office/drawing/2014/main" id="{9988264B-735A-DC0A-EFD2-FDB6F2C1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3" name="Line 20">
            <a:extLst>
              <a:ext uri="{FF2B5EF4-FFF2-40B4-BE49-F238E27FC236}">
                <a16:creationId xmlns:a16="http://schemas.microsoft.com/office/drawing/2014/main" id="{B2D56FAA-EF40-7C36-14B6-69D42A73B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>
            <a:extLst>
              <a:ext uri="{FF2B5EF4-FFF2-40B4-BE49-F238E27FC236}">
                <a16:creationId xmlns:a16="http://schemas.microsoft.com/office/drawing/2014/main" id="{D7DE94F4-33E5-B14A-5211-42556F422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2">
            <a:extLst>
              <a:ext uri="{FF2B5EF4-FFF2-40B4-BE49-F238E27FC236}">
                <a16:creationId xmlns:a16="http://schemas.microsoft.com/office/drawing/2014/main" id="{C2561431-6729-9A3B-67F5-DF9C1370B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3">
            <a:extLst>
              <a:ext uri="{FF2B5EF4-FFF2-40B4-BE49-F238E27FC236}">
                <a16:creationId xmlns:a16="http://schemas.microsoft.com/office/drawing/2014/main" id="{DAA26EE3-A3F2-A97B-EE98-3A99E563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4">
            <a:extLst>
              <a:ext uri="{FF2B5EF4-FFF2-40B4-BE49-F238E27FC236}">
                <a16:creationId xmlns:a16="http://schemas.microsoft.com/office/drawing/2014/main" id="{3BCA2A3D-9575-6EBE-5C36-FB3D89266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5">
            <a:extLst>
              <a:ext uri="{FF2B5EF4-FFF2-40B4-BE49-F238E27FC236}">
                <a16:creationId xmlns:a16="http://schemas.microsoft.com/office/drawing/2014/main" id="{2FF15A59-7CDE-C9E2-0E78-7C9ED268B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86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6">
            <a:extLst>
              <a:ext uri="{FF2B5EF4-FFF2-40B4-BE49-F238E27FC236}">
                <a16:creationId xmlns:a16="http://schemas.microsoft.com/office/drawing/2014/main" id="{E28CE84E-7D78-F7FC-C17B-0D9193CBE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7">
            <a:extLst>
              <a:ext uri="{FF2B5EF4-FFF2-40B4-BE49-F238E27FC236}">
                <a16:creationId xmlns:a16="http://schemas.microsoft.com/office/drawing/2014/main" id="{F11F363D-53DE-8474-7605-C89389A0D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86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28">
            <a:extLst>
              <a:ext uri="{FF2B5EF4-FFF2-40B4-BE49-F238E27FC236}">
                <a16:creationId xmlns:a16="http://schemas.microsoft.com/office/drawing/2014/main" id="{CF4503AE-C89E-CB6C-11FE-656DBE76E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29">
            <a:extLst>
              <a:ext uri="{FF2B5EF4-FFF2-40B4-BE49-F238E27FC236}">
                <a16:creationId xmlns:a16="http://schemas.microsoft.com/office/drawing/2014/main" id="{C159CD63-180E-56EE-CB0C-C5142B4E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0">
            <a:extLst>
              <a:ext uri="{FF2B5EF4-FFF2-40B4-BE49-F238E27FC236}">
                <a16:creationId xmlns:a16="http://schemas.microsoft.com/office/drawing/2014/main" id="{EFA1BB66-AE90-1AF3-E1EF-7BC851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1">
            <a:extLst>
              <a:ext uri="{FF2B5EF4-FFF2-40B4-BE49-F238E27FC236}">
                <a16:creationId xmlns:a16="http://schemas.microsoft.com/office/drawing/2014/main" id="{4BD58812-947A-850D-7605-63E668338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2">
            <a:extLst>
              <a:ext uri="{FF2B5EF4-FFF2-40B4-BE49-F238E27FC236}">
                <a16:creationId xmlns:a16="http://schemas.microsoft.com/office/drawing/2014/main" id="{61F023BB-961C-F71E-6E86-F9F1BD0C5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3">
            <a:extLst>
              <a:ext uri="{FF2B5EF4-FFF2-40B4-BE49-F238E27FC236}">
                <a16:creationId xmlns:a16="http://schemas.microsoft.com/office/drawing/2014/main" id="{79E018E7-5F84-EE95-5CD4-4D879B227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6">
            <a:extLst>
              <a:ext uri="{FF2B5EF4-FFF2-40B4-BE49-F238E27FC236}">
                <a16:creationId xmlns:a16="http://schemas.microsoft.com/office/drawing/2014/main" id="{BF76BC95-2DD3-A2E0-A3F6-7CCD5FA0B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Layout Design Rules</a:t>
            </a:r>
          </a:p>
        </p:txBody>
      </p:sp>
      <p:sp>
        <p:nvSpPr>
          <p:cNvPr id="111618" name="Content Placeholder 7">
            <a:extLst>
              <a:ext uri="{FF2B5EF4-FFF2-40B4-BE49-F238E27FC236}">
                <a16:creationId xmlns:a16="http://schemas.microsoft.com/office/drawing/2014/main" id="{240C1551-6C9A-ADFE-47CF-856BCEB2B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48600" cy="5029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λ parameter is popular scalable design rule generally half the minimum width of the polysilicon wire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Lambda based design rules are very conservative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 makes scaling simple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Lambda is half the feature size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Beyond 180nm design rules are more complicated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Date Placeholder 3">
            <a:extLst>
              <a:ext uri="{FF2B5EF4-FFF2-40B4-BE49-F238E27FC236}">
                <a16:creationId xmlns:a16="http://schemas.microsoft.com/office/drawing/2014/main" id="{7E9BC656-A9BA-9378-AB8B-4C3B4E6E17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667AE-3EBE-BD41-B1F6-4A27B047190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3713-CAE8-DF3E-2E73-367DB25E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11621" name="Slide Number Placeholder 5">
            <a:extLst>
              <a:ext uri="{FF2B5EF4-FFF2-40B4-BE49-F238E27FC236}">
                <a16:creationId xmlns:a16="http://schemas.microsoft.com/office/drawing/2014/main" id="{31F40C6E-D1E6-BFC7-BF9A-8259B5895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501AE-0423-1542-8240-5C694EA4272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BCB18E4A-8985-4D9D-837D-2A619121E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ECBEA9-AE52-1E44-B2CB-DF10ECDC467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12642" name="Footer Placeholder 4">
            <a:extLst>
              <a:ext uri="{FF2B5EF4-FFF2-40B4-BE49-F238E27FC236}">
                <a16:creationId xmlns:a16="http://schemas.microsoft.com/office/drawing/2014/main" id="{FBB1B985-17E7-C0AF-9EBC-23628A7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DBC7B2FF-CBDF-9849-BB95-4E64419F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2A77E-ACA0-FE48-8215-CB8EBBF3B2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D9D6159E-A532-270A-E304-700123177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Simplified Design Rules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Basic CMOS design</a:t>
            </a:r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22049C9B-27F0-EE17-FF3B-B3CAA57F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Conservative rules to get you started</a:t>
            </a:r>
          </a:p>
        </p:txBody>
      </p:sp>
      <p:pic>
        <p:nvPicPr>
          <p:cNvPr id="112646" name="Picture 4">
            <a:extLst>
              <a:ext uri="{FF2B5EF4-FFF2-40B4-BE49-F238E27FC236}">
                <a16:creationId xmlns:a16="http://schemas.microsoft.com/office/drawing/2014/main" id="{3B8AF1D6-E41D-FAA2-0D3D-33A33BE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3750"/>
            <a:ext cx="7696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2">
            <a:extLst>
              <a:ext uri="{FF2B5EF4-FFF2-40B4-BE49-F238E27FC236}">
                <a16:creationId xmlns:a16="http://schemas.microsoft.com/office/drawing/2014/main" id="{3B922F91-4DA0-7FD1-C11F-BFFE2A698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89630-FD20-0546-A14B-23F98DD9CBD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14690" name="Footer Placeholder 3">
            <a:extLst>
              <a:ext uri="{FF2B5EF4-FFF2-40B4-BE49-F238E27FC236}">
                <a16:creationId xmlns:a16="http://schemas.microsoft.com/office/drawing/2014/main" id="{71E79BE5-8948-0D6D-335A-033F320C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4691" name="Slide Number Placeholder 4">
            <a:extLst>
              <a:ext uri="{FF2B5EF4-FFF2-40B4-BE49-F238E27FC236}">
                <a16:creationId xmlns:a16="http://schemas.microsoft.com/office/drawing/2014/main" id="{307E240F-9C81-7A8F-3DC7-A8F05BA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6C0C7-4A64-0E47-9D2B-11241939F1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C4A32805-F65E-04C8-1BFD-84F9A312E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Its Layout View</a:t>
            </a:r>
          </a:p>
        </p:txBody>
      </p:sp>
      <p:pic>
        <p:nvPicPr>
          <p:cNvPr id="114693" name="Picture 3" descr="inverters">
            <a:extLst>
              <a:ext uri="{FF2B5EF4-FFF2-40B4-BE49-F238E27FC236}">
                <a16:creationId xmlns:a16="http://schemas.microsoft.com/office/drawing/2014/main" id="{83B4EEA7-ACED-E727-F43C-D07B4BDD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1339850"/>
            <a:ext cx="33353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2">
            <a:extLst>
              <a:ext uri="{FF2B5EF4-FFF2-40B4-BE49-F238E27FC236}">
                <a16:creationId xmlns:a16="http://schemas.microsoft.com/office/drawing/2014/main" id="{3E2EFA0D-33A6-97D5-F86D-ABCE3A352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77E91-4B7E-844C-B4B0-8731A0CEC75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16738" name="Footer Placeholder 3">
            <a:extLst>
              <a:ext uri="{FF2B5EF4-FFF2-40B4-BE49-F238E27FC236}">
                <a16:creationId xmlns:a16="http://schemas.microsoft.com/office/drawing/2014/main" id="{2715A3F7-AEE2-890E-993E-F538FAAE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6739" name="Slide Number Placeholder 4">
            <a:extLst>
              <a:ext uri="{FF2B5EF4-FFF2-40B4-BE49-F238E27FC236}">
                <a16:creationId xmlns:a16="http://schemas.microsoft.com/office/drawing/2014/main" id="{52E93A9B-208C-2D6C-69DB-58085E3E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4AA84-596E-114F-9B49-10BBB33D68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128CEDD0-3396-3D64-6016-FD029BE9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Metallization</a:t>
            </a:r>
          </a:p>
        </p:txBody>
      </p:sp>
      <p:pic>
        <p:nvPicPr>
          <p:cNvPr id="116741" name="Picture 3" descr="interconnect">
            <a:extLst>
              <a:ext uri="{FF2B5EF4-FFF2-40B4-BE49-F238E27FC236}">
                <a16:creationId xmlns:a16="http://schemas.microsoft.com/office/drawing/2014/main" id="{50A48229-34C7-A387-085B-BAD9A398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1528763"/>
            <a:ext cx="3232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3">
            <a:extLst>
              <a:ext uri="{FF2B5EF4-FFF2-40B4-BE49-F238E27FC236}">
                <a16:creationId xmlns:a16="http://schemas.microsoft.com/office/drawing/2014/main" id="{17550E18-F766-586C-9D13-02C5C5FB6B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106AE-1878-6B46-AEAE-E4A05F355A9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18786" name="Footer Placeholder 4">
            <a:extLst>
              <a:ext uri="{FF2B5EF4-FFF2-40B4-BE49-F238E27FC236}">
                <a16:creationId xmlns:a16="http://schemas.microsoft.com/office/drawing/2014/main" id="{D4FBF544-5A1D-A94B-B886-8E63FDFC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8787" name="Slide Number Placeholder 5">
            <a:extLst>
              <a:ext uri="{FF2B5EF4-FFF2-40B4-BE49-F238E27FC236}">
                <a16:creationId xmlns:a16="http://schemas.microsoft.com/office/drawing/2014/main" id="{540DB769-8747-AFB8-42F7-9F4BE812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583-FEC5-124A-86FF-4905276C07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C3F2F0A2-8834-8FC7-EC9E-DD6BDBD09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3D Perspective</a:t>
            </a:r>
          </a:p>
        </p:txBody>
      </p:sp>
      <p:pic>
        <p:nvPicPr>
          <p:cNvPr id="118789" name="Picture 3">
            <a:extLst>
              <a:ext uri="{FF2B5EF4-FFF2-40B4-BE49-F238E27FC236}">
                <a16:creationId xmlns:a16="http://schemas.microsoft.com/office/drawing/2014/main" id="{252C31BB-9EC3-FA73-4697-595C31B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8580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4">
            <a:extLst>
              <a:ext uri="{FF2B5EF4-FFF2-40B4-BE49-F238E27FC236}">
                <a16:creationId xmlns:a16="http://schemas.microsoft.com/office/drawing/2014/main" id="{2C235E3D-E754-F72D-1A08-017D2676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001838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E71909"/>
                </a:solidFill>
                <a:latin typeface="Book Antiqua" panose="02040602050305030304" pitchFamily="18" charset="0"/>
              </a:rPr>
              <a:t>Polysilicon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8791" name="Text Box 5">
            <a:extLst>
              <a:ext uri="{FF2B5EF4-FFF2-40B4-BE49-F238E27FC236}">
                <a16:creationId xmlns:a16="http://schemas.microsoft.com/office/drawing/2014/main" id="{196348AE-332F-4035-CE87-D43D3982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078038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7F8183"/>
                </a:solidFill>
                <a:latin typeface="Book Antiqua" panose="02040602050305030304" pitchFamily="18" charset="0"/>
              </a:rPr>
              <a:t>Aluminum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Date Placeholder 2">
            <a:extLst>
              <a:ext uri="{FF2B5EF4-FFF2-40B4-BE49-F238E27FC236}">
                <a16:creationId xmlns:a16="http://schemas.microsoft.com/office/drawing/2014/main" id="{B0F3FDA8-1EB8-3347-2FA0-5FBAABD63C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5E74D-8F24-5848-AD6D-11AFA63D90B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20834" name="Footer Placeholder 3">
            <a:extLst>
              <a:ext uri="{FF2B5EF4-FFF2-40B4-BE49-F238E27FC236}">
                <a16:creationId xmlns:a16="http://schemas.microsoft.com/office/drawing/2014/main" id="{454A9ED5-B41C-BBA6-8132-21CEF01C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0835" name="Slide Number Placeholder 4">
            <a:extLst>
              <a:ext uri="{FF2B5EF4-FFF2-40B4-BE49-F238E27FC236}">
                <a16:creationId xmlns:a16="http://schemas.microsoft.com/office/drawing/2014/main" id="{D9ED284F-BE2E-4C83-5038-C6AB9CFB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4DD62-DECC-F34A-A931-A3661F69A93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AD7E4D8-3D73-85FA-8AEC-71DD2054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73200"/>
            <a:ext cx="7543800" cy="44196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C90801A4-96C8-76E8-08DC-E061E9BC5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 Layers</a:t>
            </a:r>
          </a:p>
        </p:txBody>
      </p:sp>
      <p:sp>
        <p:nvSpPr>
          <p:cNvPr id="120838" name="Rectangle 4">
            <a:extLst>
              <a:ext uri="{FF2B5EF4-FFF2-40B4-BE49-F238E27FC236}">
                <a16:creationId xmlns:a16="http://schemas.microsoft.com/office/drawing/2014/main" id="{5CC5E35F-64B7-E45F-ECD1-AED409D8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233613"/>
            <a:ext cx="0" cy="95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39" name="Rectangle 5">
            <a:extLst>
              <a:ext uri="{FF2B5EF4-FFF2-40B4-BE49-F238E27FC236}">
                <a16:creationId xmlns:a16="http://schemas.microsoft.com/office/drawing/2014/main" id="{D62DC1AE-E20C-27ED-4E11-9547BE22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2233613"/>
            <a:ext cx="0" cy="95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0" name="Rectangle 6">
            <a:extLst>
              <a:ext uri="{FF2B5EF4-FFF2-40B4-BE49-F238E27FC236}">
                <a16:creationId xmlns:a16="http://schemas.microsoft.com/office/drawing/2014/main" id="{87AB2F74-188E-C774-C15C-C346540F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1849438"/>
            <a:ext cx="11112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1" name="Rectangle 7">
            <a:extLst>
              <a:ext uri="{FF2B5EF4-FFF2-40B4-BE49-F238E27FC236}">
                <a16:creationId xmlns:a16="http://schemas.microsoft.com/office/drawing/2014/main" id="{0DFABE16-94D1-06CA-CBAE-1CAB76CE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1849438"/>
            <a:ext cx="11113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2" name="Rectangle 8">
            <a:extLst>
              <a:ext uri="{FF2B5EF4-FFF2-40B4-BE49-F238E27FC236}">
                <a16:creationId xmlns:a16="http://schemas.microsoft.com/office/drawing/2014/main" id="{92FADA75-B9D0-6C34-05E2-33C1B253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6062663"/>
            <a:ext cx="11113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20843" name="Group 9">
            <a:extLst>
              <a:ext uri="{FF2B5EF4-FFF2-40B4-BE49-F238E27FC236}">
                <a16:creationId xmlns:a16="http://schemas.microsoft.com/office/drawing/2014/main" id="{57764534-98BE-5E3B-271F-511FA469782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25600"/>
            <a:ext cx="6629400" cy="3978275"/>
            <a:chOff x="528" y="1152"/>
            <a:chExt cx="4176" cy="2506"/>
          </a:xfrm>
        </p:grpSpPr>
        <p:sp>
          <p:nvSpPr>
            <p:cNvPr id="120844" name="Rectangle 10">
              <a:extLst>
                <a:ext uri="{FF2B5EF4-FFF2-40B4-BE49-F238E27FC236}">
                  <a16:creationId xmlns:a16="http://schemas.microsoft.com/office/drawing/2014/main" id="{39905CF3-065B-A4D0-79E9-DDBB9A39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152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Layer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5" name="Rectangle 11">
              <a:extLst>
                <a:ext uri="{FF2B5EF4-FFF2-40B4-BE49-F238E27FC236}">
                  <a16:creationId xmlns:a16="http://schemas.microsoft.com/office/drawing/2014/main" id="{4E628A44-9C33-FEB8-82FF-6B784478E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58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Polysilicon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6" name="Rectangle 12">
              <a:extLst>
                <a:ext uri="{FF2B5EF4-FFF2-40B4-BE49-F238E27FC236}">
                  <a16:creationId xmlns:a16="http://schemas.microsoft.com/office/drawing/2014/main" id="{9342B95A-2482-E195-F034-AE8160B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9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Metal1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7" name="Rectangle 13">
              <a:extLst>
                <a:ext uri="{FF2B5EF4-FFF2-40B4-BE49-F238E27FC236}">
                  <a16:creationId xmlns:a16="http://schemas.microsoft.com/office/drawing/2014/main" id="{89BE736F-2AE3-7D12-79FE-B26D2FBB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47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Metal2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8" name="Rectangle 14">
              <a:extLst>
                <a:ext uri="{FF2B5EF4-FFF2-40B4-BE49-F238E27FC236}">
                  <a16:creationId xmlns:a16="http://schemas.microsoft.com/office/drawing/2014/main" id="{F597512D-5ABA-0EF2-43E9-190742EF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88"/>
              <a:ext cx="10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Contact To Poly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9" name="Rectangle 15">
              <a:extLst>
                <a:ext uri="{FF2B5EF4-FFF2-40B4-BE49-F238E27FC236}">
                  <a16:creationId xmlns:a16="http://schemas.microsoft.com/office/drawing/2014/main" id="{86B3BE5E-B0B8-B680-6817-4992A550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30"/>
              <a:ext cx="1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Contact To Diffusion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0" name="Rectangle 16">
              <a:extLst>
                <a:ext uri="{FF2B5EF4-FFF2-40B4-BE49-F238E27FC236}">
                  <a16:creationId xmlns:a16="http://schemas.microsoft.com/office/drawing/2014/main" id="{4855A351-3EF4-2E96-0699-034B01A19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Via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1" name="Rectangle 17">
              <a:extLst>
                <a:ext uri="{FF2B5EF4-FFF2-40B4-BE49-F238E27FC236}">
                  <a16:creationId xmlns:a16="http://schemas.microsoft.com/office/drawing/2014/main" id="{24C4D459-7809-AB4A-623A-C9AE3D84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0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Well (p,n)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2" name="Rectangle 18">
              <a:extLst>
                <a:ext uri="{FF2B5EF4-FFF2-40B4-BE49-F238E27FC236}">
                  <a16:creationId xmlns:a16="http://schemas.microsoft.com/office/drawing/2014/main" id="{B3C63CED-3EC4-CE1D-E67B-D02C02A1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Active Area (n+,p+)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3" name="Rectangle 19">
              <a:extLst>
                <a:ext uri="{FF2B5EF4-FFF2-40B4-BE49-F238E27FC236}">
                  <a16:creationId xmlns:a16="http://schemas.microsoft.com/office/drawing/2014/main" id="{A1429FFE-E607-7DF7-58E1-6D84CB9F5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152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Color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4" name="Rectangle 20">
              <a:extLst>
                <a:ext uri="{FF2B5EF4-FFF2-40B4-BE49-F238E27FC236}">
                  <a16:creationId xmlns:a16="http://schemas.microsoft.com/office/drawing/2014/main" id="{7519BA18-0CEF-369A-9090-98E2B5F2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52"/>
              <a:ext cx="10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Representation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5" name="Rectangle 21">
              <a:extLst>
                <a:ext uri="{FF2B5EF4-FFF2-40B4-BE49-F238E27FC236}">
                  <a16:creationId xmlns:a16="http://schemas.microsoft.com/office/drawing/2014/main" id="{5ED1D543-5246-1F54-012C-EA009DDA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521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Yellow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6" name="Rectangle 22">
              <a:extLst>
                <a:ext uri="{FF2B5EF4-FFF2-40B4-BE49-F238E27FC236}">
                  <a16:creationId xmlns:a16="http://schemas.microsoft.com/office/drawing/2014/main" id="{94C1347A-BEDC-AEDA-24F7-D186A5325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762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Green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7" name="Rectangle 23">
              <a:extLst>
                <a:ext uri="{FF2B5EF4-FFF2-40B4-BE49-F238E27FC236}">
                  <a16:creationId xmlns:a16="http://schemas.microsoft.com/office/drawing/2014/main" id="{C13BD6D2-0EBB-1B5F-D9B1-B45B29B6E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285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Red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8" name="Rectangle 24">
              <a:extLst>
                <a:ext uri="{FF2B5EF4-FFF2-40B4-BE49-F238E27FC236}">
                  <a16:creationId xmlns:a16="http://schemas.microsoft.com/office/drawing/2014/main" id="{A780DFD4-E5AA-4F95-B973-65A18BF6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51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Blue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9" name="Rectangle 25">
              <a:extLst>
                <a:ext uri="{FF2B5EF4-FFF2-40B4-BE49-F238E27FC236}">
                  <a16:creationId xmlns:a16="http://schemas.microsoft.com/office/drawing/2014/main" id="{6E8B5C33-BCEC-ABE7-2895-EE9D2C87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760"/>
              <a:ext cx="5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Magenta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0" name="Rectangle 26">
              <a:extLst>
                <a:ext uri="{FF2B5EF4-FFF2-40B4-BE49-F238E27FC236}">
                  <a16:creationId xmlns:a16="http://schemas.microsoft.com/office/drawing/2014/main" id="{45578129-2B47-085E-DD34-267B3B69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995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1" name="Rectangle 27">
              <a:extLst>
                <a:ext uri="{FF2B5EF4-FFF2-40B4-BE49-F238E27FC236}">
                  <a16:creationId xmlns:a16="http://schemas.microsoft.com/office/drawing/2014/main" id="{43D1A799-4C0F-4169-01F0-4BDB6CF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23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2" name="Rectangle 28">
              <a:extLst>
                <a:ext uri="{FF2B5EF4-FFF2-40B4-BE49-F238E27FC236}">
                  <a16:creationId xmlns:a16="http://schemas.microsoft.com/office/drawing/2014/main" id="{214D3C52-44A1-A412-9C16-80C477BB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471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3" name="Rectangle 29">
              <a:extLst>
                <a:ext uri="{FF2B5EF4-FFF2-40B4-BE49-F238E27FC236}">
                  <a16:creationId xmlns:a16="http://schemas.microsoft.com/office/drawing/2014/main" id="{3A4FA019-1809-1A45-69A2-F06D29C3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547"/>
              <a:ext cx="550" cy="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4" name="Rectangle 30">
              <a:extLst>
                <a:ext uri="{FF2B5EF4-FFF2-40B4-BE49-F238E27FC236}">
                  <a16:creationId xmlns:a16="http://schemas.microsoft.com/office/drawing/2014/main" id="{B2900720-064E-41BE-6C22-EAF4D64F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554"/>
              <a:ext cx="21" cy="134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5" name="Rectangle 31">
              <a:extLst>
                <a:ext uri="{FF2B5EF4-FFF2-40B4-BE49-F238E27FC236}">
                  <a16:creationId xmlns:a16="http://schemas.microsoft.com/office/drawing/2014/main" id="{93F44621-0A00-495E-F127-D15097B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668"/>
              <a:ext cx="543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6" name="Rectangle 32">
              <a:extLst>
                <a:ext uri="{FF2B5EF4-FFF2-40B4-BE49-F238E27FC236}">
                  <a16:creationId xmlns:a16="http://schemas.microsoft.com/office/drawing/2014/main" id="{F2576C66-C78A-4415-AA92-E6787BD5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547"/>
              <a:ext cx="21" cy="12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7" name="Rectangle 33">
              <a:extLst>
                <a:ext uri="{FF2B5EF4-FFF2-40B4-BE49-F238E27FC236}">
                  <a16:creationId xmlns:a16="http://schemas.microsoft.com/office/drawing/2014/main" id="{8CE9ECBA-AE53-9AF4-0557-EA42D92E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8" name="Rectangle 34">
              <a:extLst>
                <a:ext uri="{FF2B5EF4-FFF2-40B4-BE49-F238E27FC236}">
                  <a16:creationId xmlns:a16="http://schemas.microsoft.com/office/drawing/2014/main" id="{C08BC2B2-C237-9DB3-4F7C-DB4482A9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9" name="Rectangle 35">
              <a:extLst>
                <a:ext uri="{FF2B5EF4-FFF2-40B4-BE49-F238E27FC236}">
                  <a16:creationId xmlns:a16="http://schemas.microsoft.com/office/drawing/2014/main" id="{20559CCB-A5DC-4315-E4FC-FE407FD2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1802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0" name="Rectangle 36">
              <a:extLst>
                <a:ext uri="{FF2B5EF4-FFF2-40B4-BE49-F238E27FC236}">
                  <a16:creationId xmlns:a16="http://schemas.microsoft.com/office/drawing/2014/main" id="{CED533A8-4C5B-245B-1245-723A77E7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923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1" name="Rectangle 37">
              <a:extLst>
                <a:ext uri="{FF2B5EF4-FFF2-40B4-BE49-F238E27FC236}">
                  <a16:creationId xmlns:a16="http://schemas.microsoft.com/office/drawing/2014/main" id="{022BF972-6A79-BD52-E413-B2864849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2" name="Rectangle 38">
              <a:extLst>
                <a:ext uri="{FF2B5EF4-FFF2-40B4-BE49-F238E27FC236}">
                  <a16:creationId xmlns:a16="http://schemas.microsoft.com/office/drawing/2014/main" id="{83E50486-4605-EFA3-0746-F80F5C9F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3" name="Rectangle 39">
              <a:extLst>
                <a:ext uri="{FF2B5EF4-FFF2-40B4-BE49-F238E27FC236}">
                  <a16:creationId xmlns:a16="http://schemas.microsoft.com/office/drawing/2014/main" id="{C9BFF386-FE52-4AE5-CA66-5E60D08B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4" name="Rectangle 40">
              <a:extLst>
                <a:ext uri="{FF2B5EF4-FFF2-40B4-BE49-F238E27FC236}">
                  <a16:creationId xmlns:a16="http://schemas.microsoft.com/office/drawing/2014/main" id="{070A5753-F98E-9209-B603-18F1E349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325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5" name="Rectangle 41">
              <a:extLst>
                <a:ext uri="{FF2B5EF4-FFF2-40B4-BE49-F238E27FC236}">
                  <a16:creationId xmlns:a16="http://schemas.microsoft.com/office/drawing/2014/main" id="{2AC8F6F2-0ED5-59A0-0DFA-3A46D953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445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6" name="Rectangle 42">
              <a:extLst>
                <a:ext uri="{FF2B5EF4-FFF2-40B4-BE49-F238E27FC236}">
                  <a16:creationId xmlns:a16="http://schemas.microsoft.com/office/drawing/2014/main" id="{D6C881ED-AC6B-C9FC-C57B-98F50AB6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7" name="Rectangle 43">
              <a:extLst>
                <a:ext uri="{FF2B5EF4-FFF2-40B4-BE49-F238E27FC236}">
                  <a16:creationId xmlns:a16="http://schemas.microsoft.com/office/drawing/2014/main" id="{6505DCB1-1ABD-1780-F2B5-C16ABD4C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8" name="Rectangle 44">
              <a:extLst>
                <a:ext uri="{FF2B5EF4-FFF2-40B4-BE49-F238E27FC236}">
                  <a16:creationId xmlns:a16="http://schemas.microsoft.com/office/drawing/2014/main" id="{0B05CE70-C487-28F9-3599-FCBDD016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9" name="Rectangle 45">
              <a:extLst>
                <a:ext uri="{FF2B5EF4-FFF2-40B4-BE49-F238E27FC236}">
                  <a16:creationId xmlns:a16="http://schemas.microsoft.com/office/drawing/2014/main" id="{5557BDDD-9E20-C55E-886E-E4873DCC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566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0" name="Rectangle 46">
              <a:extLst>
                <a:ext uri="{FF2B5EF4-FFF2-40B4-BE49-F238E27FC236}">
                  <a16:creationId xmlns:a16="http://schemas.microsoft.com/office/drawing/2014/main" id="{175F850A-2817-4D42-B6EA-C046CD4D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687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1" name="Rectangle 47">
              <a:extLst>
                <a:ext uri="{FF2B5EF4-FFF2-40B4-BE49-F238E27FC236}">
                  <a16:creationId xmlns:a16="http://schemas.microsoft.com/office/drawing/2014/main" id="{A76C7A98-AC95-5972-5979-53901CAA3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2" name="Rectangle 48">
              <a:extLst>
                <a:ext uri="{FF2B5EF4-FFF2-40B4-BE49-F238E27FC236}">
                  <a16:creationId xmlns:a16="http://schemas.microsoft.com/office/drawing/2014/main" id="{90CAC350-EC7E-F093-0250-EACC1332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3" name="Rectangle 49">
              <a:extLst>
                <a:ext uri="{FF2B5EF4-FFF2-40B4-BE49-F238E27FC236}">
                  <a16:creationId xmlns:a16="http://schemas.microsoft.com/office/drawing/2014/main" id="{51B0D7B1-096C-87EC-684B-D9D16724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4" name="Rectangle 50">
              <a:extLst>
                <a:ext uri="{FF2B5EF4-FFF2-40B4-BE49-F238E27FC236}">
                  <a16:creationId xmlns:a16="http://schemas.microsoft.com/office/drawing/2014/main" id="{6568EAE2-322A-89BF-9BA2-EDBCC103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807"/>
              <a:ext cx="7" cy="12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5" name="Rectangle 51">
              <a:extLst>
                <a:ext uri="{FF2B5EF4-FFF2-40B4-BE49-F238E27FC236}">
                  <a16:creationId xmlns:a16="http://schemas.microsoft.com/office/drawing/2014/main" id="{43B79E7D-9AED-C17C-8344-5DCDF3EF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928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6" name="Rectangle 52">
              <a:extLst>
                <a:ext uri="{FF2B5EF4-FFF2-40B4-BE49-F238E27FC236}">
                  <a16:creationId xmlns:a16="http://schemas.microsoft.com/office/drawing/2014/main" id="{90F72AA7-DD11-5B00-EA9E-2A7EA114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7" name="Rectangle 53">
              <a:extLst>
                <a:ext uri="{FF2B5EF4-FFF2-40B4-BE49-F238E27FC236}">
                  <a16:creationId xmlns:a16="http://schemas.microsoft.com/office/drawing/2014/main" id="{02AB98E0-5878-022E-87F4-F0905D74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8" name="Rectangle 54">
              <a:extLst>
                <a:ext uri="{FF2B5EF4-FFF2-40B4-BE49-F238E27FC236}">
                  <a16:creationId xmlns:a16="http://schemas.microsoft.com/office/drawing/2014/main" id="{10F2DFDF-7658-23AF-E1CE-A23237EC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543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9" name="Rectangle 55">
              <a:extLst>
                <a:ext uri="{FF2B5EF4-FFF2-40B4-BE49-F238E27FC236}">
                  <a16:creationId xmlns:a16="http://schemas.microsoft.com/office/drawing/2014/main" id="{F7281AAC-74F8-B08F-AD52-BB14F785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049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0" name="Rectangle 56">
              <a:extLst>
                <a:ext uri="{FF2B5EF4-FFF2-40B4-BE49-F238E27FC236}">
                  <a16:creationId xmlns:a16="http://schemas.microsoft.com/office/drawing/2014/main" id="{06CA93AB-AD09-395E-ACC0-4AFE7DA3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169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1" name="Rectangle 57">
              <a:extLst>
                <a:ext uri="{FF2B5EF4-FFF2-40B4-BE49-F238E27FC236}">
                  <a16:creationId xmlns:a16="http://schemas.microsoft.com/office/drawing/2014/main" id="{C38E43A0-E4FB-CA10-59FD-A55AAEA5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2" name="Rectangle 58">
              <a:extLst>
                <a:ext uri="{FF2B5EF4-FFF2-40B4-BE49-F238E27FC236}">
                  <a16:creationId xmlns:a16="http://schemas.microsoft.com/office/drawing/2014/main" id="{A38937C2-F744-2D32-2D01-15BAAB4F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3" name="Rectangle 59">
              <a:extLst>
                <a:ext uri="{FF2B5EF4-FFF2-40B4-BE49-F238E27FC236}">
                  <a16:creationId xmlns:a16="http://schemas.microsoft.com/office/drawing/2014/main" id="{52FA3F17-8AD8-EA8B-0B35-ADEB944C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4" name="Rectangle 60">
              <a:extLst>
                <a:ext uri="{FF2B5EF4-FFF2-40B4-BE49-F238E27FC236}">
                  <a16:creationId xmlns:a16="http://schemas.microsoft.com/office/drawing/2014/main" id="{D984A969-35C5-6B58-04FC-E69DE75E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290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5" name="Rectangle 61">
              <a:extLst>
                <a:ext uri="{FF2B5EF4-FFF2-40B4-BE49-F238E27FC236}">
                  <a16:creationId xmlns:a16="http://schemas.microsoft.com/office/drawing/2014/main" id="{59FD25CC-E21F-CF2B-9A3A-AFBA8F8D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10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6" name="Rectangle 62">
              <a:extLst>
                <a:ext uri="{FF2B5EF4-FFF2-40B4-BE49-F238E27FC236}">
                  <a16:creationId xmlns:a16="http://schemas.microsoft.com/office/drawing/2014/main" id="{EF5BCCB7-39AB-126D-6AB3-739D1C97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7" name="Rectangle 63">
              <a:extLst>
                <a:ext uri="{FF2B5EF4-FFF2-40B4-BE49-F238E27FC236}">
                  <a16:creationId xmlns:a16="http://schemas.microsoft.com/office/drawing/2014/main" id="{C1D7E957-A25B-57F8-476B-A764A3F3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8" name="Rectangle 64">
              <a:extLst>
                <a:ext uri="{FF2B5EF4-FFF2-40B4-BE49-F238E27FC236}">
                  <a16:creationId xmlns:a16="http://schemas.microsoft.com/office/drawing/2014/main" id="{632C71B4-0450-7056-8885-4359FEE7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9" name="Rectangle 65">
              <a:extLst>
                <a:ext uri="{FF2B5EF4-FFF2-40B4-BE49-F238E27FC236}">
                  <a16:creationId xmlns:a16="http://schemas.microsoft.com/office/drawing/2014/main" id="{A236A1B6-2FC4-5E5B-54E5-AF1FAA47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531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0" name="Rectangle 66">
              <a:extLst>
                <a:ext uri="{FF2B5EF4-FFF2-40B4-BE49-F238E27FC236}">
                  <a16:creationId xmlns:a16="http://schemas.microsoft.com/office/drawing/2014/main" id="{FED93EBE-C009-8E12-319C-0473906F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652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1" name="Rectangle 67">
              <a:extLst>
                <a:ext uri="{FF2B5EF4-FFF2-40B4-BE49-F238E27FC236}">
                  <a16:creationId xmlns:a16="http://schemas.microsoft.com/office/drawing/2014/main" id="{684A9D7D-5654-1DA0-DD73-C848DDFA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2" name="Rectangle 68">
              <a:extLst>
                <a:ext uri="{FF2B5EF4-FFF2-40B4-BE49-F238E27FC236}">
                  <a16:creationId xmlns:a16="http://schemas.microsoft.com/office/drawing/2014/main" id="{2CB028F0-DF55-1183-6AD5-473C7B79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90"/>
              <a:ext cx="9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Select (p+,n+)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903" name="Rectangle 69">
              <a:extLst>
                <a:ext uri="{FF2B5EF4-FFF2-40B4-BE49-F238E27FC236}">
                  <a16:creationId xmlns:a16="http://schemas.microsoft.com/office/drawing/2014/main" id="{ABDE89FB-09A6-2156-D900-72C3F769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023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Green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904" name="Rectangle 70">
              <a:extLst>
                <a:ext uri="{FF2B5EF4-FFF2-40B4-BE49-F238E27FC236}">
                  <a16:creationId xmlns:a16="http://schemas.microsoft.com/office/drawing/2014/main" id="{3B335802-EFD0-9447-959B-B6C7A3AE2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057"/>
              <a:ext cx="550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5" name="Rectangle 71">
              <a:extLst>
                <a:ext uri="{FF2B5EF4-FFF2-40B4-BE49-F238E27FC236}">
                  <a16:creationId xmlns:a16="http://schemas.microsoft.com/office/drawing/2014/main" id="{C97C9A30-C247-C0A0-0CA6-BA3D7AE9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2063"/>
              <a:ext cx="21" cy="134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6" name="Rectangle 72">
              <a:extLst>
                <a:ext uri="{FF2B5EF4-FFF2-40B4-BE49-F238E27FC236}">
                  <a16:creationId xmlns:a16="http://schemas.microsoft.com/office/drawing/2014/main" id="{F172F07E-CC99-2FCC-3694-48307067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177"/>
              <a:ext cx="543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7" name="Rectangle 73">
              <a:extLst>
                <a:ext uri="{FF2B5EF4-FFF2-40B4-BE49-F238E27FC236}">
                  <a16:creationId xmlns:a16="http://schemas.microsoft.com/office/drawing/2014/main" id="{4BE04B7C-1D31-F2E8-D27D-B36027FB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057"/>
              <a:ext cx="21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2">
            <a:extLst>
              <a:ext uri="{FF2B5EF4-FFF2-40B4-BE49-F238E27FC236}">
                <a16:creationId xmlns:a16="http://schemas.microsoft.com/office/drawing/2014/main" id="{D7D9C1DA-4D11-036D-6288-756294D172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209B1-C8CF-1D4E-A17A-A777291B11A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22882" name="Footer Placeholder 3">
            <a:extLst>
              <a:ext uri="{FF2B5EF4-FFF2-40B4-BE49-F238E27FC236}">
                <a16:creationId xmlns:a16="http://schemas.microsoft.com/office/drawing/2014/main" id="{9D0562DC-D8A8-F318-9A32-E21D2B79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2883" name="Slide Number Placeholder 4">
            <a:extLst>
              <a:ext uri="{FF2B5EF4-FFF2-40B4-BE49-F238E27FC236}">
                <a16:creationId xmlns:a16="http://schemas.microsoft.com/office/drawing/2014/main" id="{F2AE73C7-8704-71E5-D436-E643ACDE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13BB2-3F1A-034C-B597-CACEDC5E2E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C98D3CB8-B240-231F-810E-834EBFB85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400" y="165100"/>
            <a:ext cx="7645400" cy="812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Layers in 0.25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m CMOS process</a:t>
            </a:r>
          </a:p>
        </p:txBody>
      </p:sp>
      <p:pic>
        <p:nvPicPr>
          <p:cNvPr id="122885" name="Picture 3">
            <a:extLst>
              <a:ext uri="{FF2B5EF4-FFF2-40B4-BE49-F238E27FC236}">
                <a16:creationId xmlns:a16="http://schemas.microsoft.com/office/drawing/2014/main" id="{8EF2E991-9A22-45C7-8B2C-49AC8C2D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20800"/>
            <a:ext cx="52578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Date Placeholder 3">
            <a:extLst>
              <a:ext uri="{FF2B5EF4-FFF2-40B4-BE49-F238E27FC236}">
                <a16:creationId xmlns:a16="http://schemas.microsoft.com/office/drawing/2014/main" id="{C9A500E2-B9B0-8381-4C78-36B0DD4A7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5C2573-7A4C-6048-865B-3F031C54689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24930" name="Footer Placeholder 4">
            <a:extLst>
              <a:ext uri="{FF2B5EF4-FFF2-40B4-BE49-F238E27FC236}">
                <a16:creationId xmlns:a16="http://schemas.microsoft.com/office/drawing/2014/main" id="{3FF7FC0C-98EE-102E-0C3D-97845180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4931" name="Slide Number Placeholder 5">
            <a:extLst>
              <a:ext uri="{FF2B5EF4-FFF2-40B4-BE49-F238E27FC236}">
                <a16:creationId xmlns:a16="http://schemas.microsoft.com/office/drawing/2014/main" id="{2848CE82-B235-53FF-13E4-DDE0CAEB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5A21B-06C7-D84C-8A16-D9DF3D7E7C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E9313C85-BAC7-B57B-5E91-0B0E12BA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Rules</a:t>
            </a:r>
          </a:p>
        </p:txBody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FE273934-3B1A-602C-6022-B66F8953F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Interface between designer and process engineer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Guidelines for constructing process masks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Unit dimension: Minimum line width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scalable design rules: lambda parameter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absolute dimensions (micron rules)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Date Placeholder 2">
            <a:extLst>
              <a:ext uri="{FF2B5EF4-FFF2-40B4-BE49-F238E27FC236}">
                <a16:creationId xmlns:a16="http://schemas.microsoft.com/office/drawing/2014/main" id="{1E832BBD-FD6C-CEEC-9596-038B946F1E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1E668-026E-6C48-9D94-A4394391C5B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26978" name="Footer Placeholder 3">
            <a:extLst>
              <a:ext uri="{FF2B5EF4-FFF2-40B4-BE49-F238E27FC236}">
                <a16:creationId xmlns:a16="http://schemas.microsoft.com/office/drawing/2014/main" id="{16AF06DA-0704-DCFE-EE1C-0B98DB98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6979" name="Slide Number Placeholder 4">
            <a:extLst>
              <a:ext uri="{FF2B5EF4-FFF2-40B4-BE49-F238E27FC236}">
                <a16:creationId xmlns:a16="http://schemas.microsoft.com/office/drawing/2014/main" id="{A3137934-F253-441C-18B1-8A24C81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D5DCE-029C-1E45-B958-740E2BC3D81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0F2E211D-4878-3976-5515-79396783A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Intra-Layer Design Rules</a:t>
            </a:r>
          </a:p>
        </p:txBody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EE335EB3-0869-EF88-766C-4798F1FE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352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2" name="Rectangle 4">
            <a:extLst>
              <a:ext uri="{FF2B5EF4-FFF2-40B4-BE49-F238E27FC236}">
                <a16:creationId xmlns:a16="http://schemas.microsoft.com/office/drawing/2014/main" id="{570F0794-AF3F-F9B2-EA9C-1CE410BC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501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3" name="Rectangle 5">
            <a:extLst>
              <a:ext uri="{FF2B5EF4-FFF2-40B4-BE49-F238E27FC236}">
                <a16:creationId xmlns:a16="http://schemas.microsoft.com/office/drawing/2014/main" id="{DDE8E2C1-D349-8AAC-4257-25DC4256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10100"/>
            <a:ext cx="71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Metal2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84" name="Rectangle 6">
            <a:extLst>
              <a:ext uri="{FF2B5EF4-FFF2-40B4-BE49-F238E27FC236}">
                <a16:creationId xmlns:a16="http://schemas.microsoft.com/office/drawing/2014/main" id="{D1FDB039-1F08-D1D2-45DD-99B697E1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22800"/>
            <a:ext cx="558800" cy="584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5" name="Rectangle 7">
            <a:extLst>
              <a:ext uri="{FF2B5EF4-FFF2-40B4-BE49-F238E27FC236}">
                <a16:creationId xmlns:a16="http://schemas.microsoft.com/office/drawing/2014/main" id="{84373A3E-9EFA-CD7B-C54A-C6DB315B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22800"/>
            <a:ext cx="558800" cy="584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26986" name="Freeform 8">
            <a:extLst>
              <a:ext uri="{FF2B5EF4-FFF2-40B4-BE49-F238E27FC236}">
                <a16:creationId xmlns:a16="http://schemas.microsoft.com/office/drawing/2014/main" id="{B46D7484-3E97-B748-64CC-E815C5FD7794}"/>
              </a:ext>
            </a:extLst>
          </p:cNvPr>
          <p:cNvSpPr>
            <a:spLocks/>
          </p:cNvSpPr>
          <p:nvPr/>
        </p:nvSpPr>
        <p:spPr bwMode="auto">
          <a:xfrm>
            <a:off x="6680200" y="5359400"/>
            <a:ext cx="76200" cy="63500"/>
          </a:xfrm>
          <a:custGeom>
            <a:avLst/>
            <a:gdLst>
              <a:gd name="T0" fmla="*/ 2147483646 w 48"/>
              <a:gd name="T1" fmla="*/ 2147483646 h 40"/>
              <a:gd name="T2" fmla="*/ 2147483646 w 48"/>
              <a:gd name="T3" fmla="*/ 2147483646 h 40"/>
              <a:gd name="T4" fmla="*/ 2147483646 w 48"/>
              <a:gd name="T5" fmla="*/ 2147483646 h 40"/>
              <a:gd name="T6" fmla="*/ 2147483646 w 48"/>
              <a:gd name="T7" fmla="*/ 2147483646 h 40"/>
              <a:gd name="T8" fmla="*/ 2147483646 w 48"/>
              <a:gd name="T9" fmla="*/ 2147483646 h 40"/>
              <a:gd name="T10" fmla="*/ 0 w 48"/>
              <a:gd name="T11" fmla="*/ 2147483646 h 40"/>
              <a:gd name="T12" fmla="*/ 2147483646 w 48"/>
              <a:gd name="T13" fmla="*/ 2147483646 h 40"/>
              <a:gd name="T14" fmla="*/ 2147483646 w 48"/>
              <a:gd name="T15" fmla="*/ 0 h 40"/>
              <a:gd name="T16" fmla="*/ 2147483646 w 48"/>
              <a:gd name="T17" fmla="*/ 0 h 40"/>
              <a:gd name="T18" fmla="*/ 2147483646 w 48"/>
              <a:gd name="T19" fmla="*/ 2147483646 h 40"/>
              <a:gd name="T20" fmla="*/ 2147483646 w 48"/>
              <a:gd name="T21" fmla="*/ 2147483646 h 40"/>
              <a:gd name="T22" fmla="*/ 2147483646 w 48"/>
              <a:gd name="T23" fmla="*/ 2147483646 h 40"/>
              <a:gd name="T24" fmla="*/ 2147483646 w 48"/>
              <a:gd name="T25" fmla="*/ 2147483646 h 40"/>
              <a:gd name="T26" fmla="*/ 2147483646 w 48"/>
              <a:gd name="T27" fmla="*/ 2147483646 h 40"/>
              <a:gd name="T28" fmla="*/ 2147483646 w 48"/>
              <a:gd name="T29" fmla="*/ 2147483646 h 40"/>
              <a:gd name="T30" fmla="*/ 2147483646 w 48"/>
              <a:gd name="T31" fmla="*/ 2147483646 h 40"/>
              <a:gd name="T32" fmla="*/ 2147483646 w 48"/>
              <a:gd name="T33" fmla="*/ 2147483646 h 40"/>
              <a:gd name="T34" fmla="*/ 2147483646 w 48"/>
              <a:gd name="T35" fmla="*/ 2147483646 h 40"/>
              <a:gd name="T36" fmla="*/ 2147483646 w 48"/>
              <a:gd name="T37" fmla="*/ 2147483646 h 4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40"/>
              <a:gd name="T59" fmla="*/ 48 w 48"/>
              <a:gd name="T60" fmla="*/ 40 h 4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40">
                <a:moveTo>
                  <a:pt x="48" y="24"/>
                </a:moveTo>
                <a:lnTo>
                  <a:pt x="48" y="40"/>
                </a:lnTo>
                <a:lnTo>
                  <a:pt x="16" y="24"/>
                </a:lnTo>
                <a:lnTo>
                  <a:pt x="0" y="24"/>
                </a:lnTo>
                <a:lnTo>
                  <a:pt x="16" y="16"/>
                </a:lnTo>
                <a:lnTo>
                  <a:pt x="48" y="0"/>
                </a:lnTo>
                <a:lnTo>
                  <a:pt x="48" y="8"/>
                </a:lnTo>
                <a:lnTo>
                  <a:pt x="16" y="24"/>
                </a:lnTo>
                <a:lnTo>
                  <a:pt x="16" y="16"/>
                </a:lnTo>
                <a:lnTo>
                  <a:pt x="48" y="32"/>
                </a:lnTo>
                <a:lnTo>
                  <a:pt x="48" y="40"/>
                </a:lnTo>
                <a:lnTo>
                  <a:pt x="40" y="40"/>
                </a:lnTo>
                <a:lnTo>
                  <a:pt x="40" y="24"/>
                </a:lnTo>
                <a:lnTo>
                  <a:pt x="48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Freeform 9">
            <a:extLst>
              <a:ext uri="{FF2B5EF4-FFF2-40B4-BE49-F238E27FC236}">
                <a16:creationId xmlns:a16="http://schemas.microsoft.com/office/drawing/2014/main" id="{E9F805CF-CE85-C465-5A8F-0248AF0311A4}"/>
              </a:ext>
            </a:extLst>
          </p:cNvPr>
          <p:cNvSpPr>
            <a:spLocks/>
          </p:cNvSpPr>
          <p:nvPr/>
        </p:nvSpPr>
        <p:spPr bwMode="auto">
          <a:xfrm>
            <a:off x="6743700" y="5372100"/>
            <a:ext cx="12700" cy="25400"/>
          </a:xfrm>
          <a:custGeom>
            <a:avLst/>
            <a:gdLst>
              <a:gd name="T0" fmla="*/ 2147483646 w 8"/>
              <a:gd name="T1" fmla="*/ 0 h 16"/>
              <a:gd name="T2" fmla="*/ 2147483646 w 8"/>
              <a:gd name="T3" fmla="*/ 2147483646 h 16"/>
              <a:gd name="T4" fmla="*/ 0 w 8"/>
              <a:gd name="T5" fmla="*/ 2147483646 h 16"/>
              <a:gd name="T6" fmla="*/ 0 w 8"/>
              <a:gd name="T7" fmla="*/ 2147483646 h 16"/>
              <a:gd name="T8" fmla="*/ 0 w 8"/>
              <a:gd name="T9" fmla="*/ 2147483646 h 16"/>
              <a:gd name="T10" fmla="*/ 0 w 8"/>
              <a:gd name="T11" fmla="*/ 0 h 16"/>
              <a:gd name="T12" fmla="*/ 2147483646 w 8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6"/>
              <a:gd name="T23" fmla="*/ 8 w 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6">
                <a:moveTo>
                  <a:pt x="8" y="0"/>
                </a:moveTo>
                <a:lnTo>
                  <a:pt x="8" y="16"/>
                </a:lnTo>
                <a:lnTo>
                  <a:pt x="0" y="16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Freeform 10">
            <a:extLst>
              <a:ext uri="{FF2B5EF4-FFF2-40B4-BE49-F238E27FC236}">
                <a16:creationId xmlns:a16="http://schemas.microsoft.com/office/drawing/2014/main" id="{347BE5AD-1665-E6AC-01CF-255571163102}"/>
              </a:ext>
            </a:extLst>
          </p:cNvPr>
          <p:cNvSpPr>
            <a:spLocks/>
          </p:cNvSpPr>
          <p:nvPr/>
        </p:nvSpPr>
        <p:spPr bwMode="auto">
          <a:xfrm>
            <a:off x="6705600" y="53721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0 w 32"/>
              <a:gd name="T5" fmla="*/ 2147483646 h 32"/>
              <a:gd name="T6" fmla="*/ 2147483646 w 32"/>
              <a:gd name="T7" fmla="*/ 0 h 32"/>
              <a:gd name="T8" fmla="*/ 2147483646 w 32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32"/>
              <a:gd name="T17" fmla="*/ 32 w 3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32">
                <a:moveTo>
                  <a:pt x="32" y="16"/>
                </a:moveTo>
                <a:lnTo>
                  <a:pt x="32" y="32"/>
                </a:lnTo>
                <a:lnTo>
                  <a:pt x="0" y="16"/>
                </a:lnTo>
                <a:lnTo>
                  <a:pt x="32" y="0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Freeform 11">
            <a:extLst>
              <a:ext uri="{FF2B5EF4-FFF2-40B4-BE49-F238E27FC236}">
                <a16:creationId xmlns:a16="http://schemas.microsoft.com/office/drawing/2014/main" id="{2566E8D1-DBE6-307C-BC29-A00AD903467C}"/>
              </a:ext>
            </a:extLst>
          </p:cNvPr>
          <p:cNvSpPr>
            <a:spLocks/>
          </p:cNvSpPr>
          <p:nvPr/>
        </p:nvSpPr>
        <p:spPr bwMode="auto">
          <a:xfrm>
            <a:off x="7200900" y="5359400"/>
            <a:ext cx="76200" cy="88900"/>
          </a:xfrm>
          <a:custGeom>
            <a:avLst/>
            <a:gdLst>
              <a:gd name="T0" fmla="*/ 0 w 48"/>
              <a:gd name="T1" fmla="*/ 2147483646 h 56"/>
              <a:gd name="T2" fmla="*/ 0 w 48"/>
              <a:gd name="T3" fmla="*/ 2147483646 h 56"/>
              <a:gd name="T4" fmla="*/ 0 w 48"/>
              <a:gd name="T5" fmla="*/ 0 h 56"/>
              <a:gd name="T6" fmla="*/ 2147483646 w 48"/>
              <a:gd name="T7" fmla="*/ 2147483646 h 56"/>
              <a:gd name="T8" fmla="*/ 2147483646 w 48"/>
              <a:gd name="T9" fmla="*/ 2147483646 h 56"/>
              <a:gd name="T10" fmla="*/ 2147483646 w 48"/>
              <a:gd name="T11" fmla="*/ 2147483646 h 56"/>
              <a:gd name="T12" fmla="*/ 2147483646 w 48"/>
              <a:gd name="T13" fmla="*/ 2147483646 h 56"/>
              <a:gd name="T14" fmla="*/ 2147483646 w 48"/>
              <a:gd name="T15" fmla="*/ 2147483646 h 56"/>
              <a:gd name="T16" fmla="*/ 0 w 48"/>
              <a:gd name="T17" fmla="*/ 2147483646 h 56"/>
              <a:gd name="T18" fmla="*/ 0 w 48"/>
              <a:gd name="T19" fmla="*/ 2147483646 h 56"/>
              <a:gd name="T20" fmla="*/ 0 w 48"/>
              <a:gd name="T21" fmla="*/ 2147483646 h 56"/>
              <a:gd name="T22" fmla="*/ 2147483646 w 48"/>
              <a:gd name="T23" fmla="*/ 2147483646 h 56"/>
              <a:gd name="T24" fmla="*/ 2147483646 w 48"/>
              <a:gd name="T25" fmla="*/ 2147483646 h 56"/>
              <a:gd name="T26" fmla="*/ 2147483646 w 48"/>
              <a:gd name="T27" fmla="*/ 2147483646 h 56"/>
              <a:gd name="T28" fmla="*/ 0 w 48"/>
              <a:gd name="T29" fmla="*/ 2147483646 h 56"/>
              <a:gd name="T30" fmla="*/ 2147483646 w 48"/>
              <a:gd name="T31" fmla="*/ 2147483646 h 56"/>
              <a:gd name="T32" fmla="*/ 2147483646 w 48"/>
              <a:gd name="T33" fmla="*/ 2147483646 h 56"/>
              <a:gd name="T34" fmla="*/ 2147483646 w 48"/>
              <a:gd name="T35" fmla="*/ 2147483646 h 56"/>
              <a:gd name="T36" fmla="*/ 0 w 48"/>
              <a:gd name="T37" fmla="*/ 2147483646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56"/>
              <a:gd name="T59" fmla="*/ 48 w 48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56">
                <a:moveTo>
                  <a:pt x="0" y="24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32" y="24"/>
                </a:lnTo>
                <a:lnTo>
                  <a:pt x="48" y="24"/>
                </a:lnTo>
                <a:lnTo>
                  <a:pt x="32" y="32"/>
                </a:lnTo>
                <a:lnTo>
                  <a:pt x="8" y="48"/>
                </a:lnTo>
                <a:lnTo>
                  <a:pt x="0" y="56"/>
                </a:lnTo>
                <a:lnTo>
                  <a:pt x="0" y="40"/>
                </a:lnTo>
                <a:lnTo>
                  <a:pt x="24" y="24"/>
                </a:lnTo>
                <a:lnTo>
                  <a:pt x="32" y="32"/>
                </a:lnTo>
                <a:lnTo>
                  <a:pt x="24" y="32"/>
                </a:lnTo>
                <a:lnTo>
                  <a:pt x="0" y="16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Freeform 12">
            <a:extLst>
              <a:ext uri="{FF2B5EF4-FFF2-40B4-BE49-F238E27FC236}">
                <a16:creationId xmlns:a16="http://schemas.microsoft.com/office/drawing/2014/main" id="{C615EAEA-8F5F-BFDA-80B8-181CBBEF7A39}"/>
              </a:ext>
            </a:extLst>
          </p:cNvPr>
          <p:cNvSpPr>
            <a:spLocks/>
          </p:cNvSpPr>
          <p:nvPr/>
        </p:nvSpPr>
        <p:spPr bwMode="auto">
          <a:xfrm>
            <a:off x="7200900" y="5397500"/>
            <a:ext cx="12700" cy="25400"/>
          </a:xfrm>
          <a:custGeom>
            <a:avLst/>
            <a:gdLst>
              <a:gd name="T0" fmla="*/ 0 w 8"/>
              <a:gd name="T1" fmla="*/ 2147483646 h 16"/>
              <a:gd name="T2" fmla="*/ 0 w 8"/>
              <a:gd name="T3" fmla="*/ 0 h 16"/>
              <a:gd name="T4" fmla="*/ 2147483646 w 8"/>
              <a:gd name="T5" fmla="*/ 0 h 16"/>
              <a:gd name="T6" fmla="*/ 2147483646 w 8"/>
              <a:gd name="T7" fmla="*/ 0 h 16"/>
              <a:gd name="T8" fmla="*/ 2147483646 w 8"/>
              <a:gd name="T9" fmla="*/ 0 h 16"/>
              <a:gd name="T10" fmla="*/ 2147483646 w 8"/>
              <a:gd name="T11" fmla="*/ 2147483646 h 16"/>
              <a:gd name="T12" fmla="*/ 0 w 8"/>
              <a:gd name="T13" fmla="*/ 214748364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6"/>
              <a:gd name="T23" fmla="*/ 8 w 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6">
                <a:moveTo>
                  <a:pt x="0" y="16"/>
                </a:moveTo>
                <a:lnTo>
                  <a:pt x="0" y="0"/>
                </a:lnTo>
                <a:lnTo>
                  <a:pt x="8" y="0"/>
                </a:lnTo>
                <a:lnTo>
                  <a:pt x="8" y="16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Freeform 13">
            <a:extLst>
              <a:ext uri="{FF2B5EF4-FFF2-40B4-BE49-F238E27FC236}">
                <a16:creationId xmlns:a16="http://schemas.microsoft.com/office/drawing/2014/main" id="{0E2EA6C4-8D74-7373-68DD-C0DF7981F430}"/>
              </a:ext>
            </a:extLst>
          </p:cNvPr>
          <p:cNvSpPr>
            <a:spLocks/>
          </p:cNvSpPr>
          <p:nvPr/>
        </p:nvSpPr>
        <p:spPr bwMode="auto">
          <a:xfrm>
            <a:off x="7200900" y="5372100"/>
            <a:ext cx="38100" cy="50800"/>
          </a:xfrm>
          <a:custGeom>
            <a:avLst/>
            <a:gdLst>
              <a:gd name="T0" fmla="*/ 0 w 24"/>
              <a:gd name="T1" fmla="*/ 2147483646 h 32"/>
              <a:gd name="T2" fmla="*/ 0 w 24"/>
              <a:gd name="T3" fmla="*/ 0 h 32"/>
              <a:gd name="T4" fmla="*/ 2147483646 w 24"/>
              <a:gd name="T5" fmla="*/ 2147483646 h 32"/>
              <a:gd name="T6" fmla="*/ 0 w 24"/>
              <a:gd name="T7" fmla="*/ 2147483646 h 32"/>
              <a:gd name="T8" fmla="*/ 0 w 24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32"/>
              <a:gd name="T17" fmla="*/ 24 w 2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32">
                <a:moveTo>
                  <a:pt x="0" y="16"/>
                </a:moveTo>
                <a:lnTo>
                  <a:pt x="0" y="0"/>
                </a:lnTo>
                <a:lnTo>
                  <a:pt x="24" y="16"/>
                </a:lnTo>
                <a:lnTo>
                  <a:pt x="0" y="32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Rectangle 14">
            <a:extLst>
              <a:ext uri="{FF2B5EF4-FFF2-40B4-BE49-F238E27FC236}">
                <a16:creationId xmlns:a16="http://schemas.microsoft.com/office/drawing/2014/main" id="{AE412150-CA70-FC58-9F83-C44FBF5B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397500"/>
            <a:ext cx="4191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93" name="Rectangle 15">
            <a:extLst>
              <a:ext uri="{FF2B5EF4-FFF2-40B4-BE49-F238E27FC236}">
                <a16:creationId xmlns:a16="http://schemas.microsoft.com/office/drawing/2014/main" id="{975A7AE2-E109-8B48-2F3F-09353347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4704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94" name="Rectangle 16">
            <a:extLst>
              <a:ext uri="{FF2B5EF4-FFF2-40B4-BE49-F238E27FC236}">
                <a16:creationId xmlns:a16="http://schemas.microsoft.com/office/drawing/2014/main" id="{172AB68B-A2AA-63A2-8806-C0734AC17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84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95" name="Line 17">
            <a:extLst>
              <a:ext uri="{FF2B5EF4-FFF2-40B4-BE49-F238E27FC236}">
                <a16:creationId xmlns:a16="http://schemas.microsoft.com/office/drawing/2014/main" id="{8B9CDA96-EF7C-1EFB-8ABE-EE15649A8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5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6996" name="Picture 18">
            <a:extLst>
              <a:ext uri="{FF2B5EF4-FFF2-40B4-BE49-F238E27FC236}">
                <a16:creationId xmlns:a16="http://schemas.microsoft.com/office/drawing/2014/main" id="{7593E4BA-537F-4E74-A799-F5671A6E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3200"/>
            <a:ext cx="76962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Date Placeholder 2">
            <a:extLst>
              <a:ext uri="{FF2B5EF4-FFF2-40B4-BE49-F238E27FC236}">
                <a16:creationId xmlns:a16="http://schemas.microsoft.com/office/drawing/2014/main" id="{7B1E494C-3E95-B70A-BB7E-592915F08D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84062-F892-AA4B-9DB3-9D6A16A5E4B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29026" name="Footer Placeholder 3">
            <a:extLst>
              <a:ext uri="{FF2B5EF4-FFF2-40B4-BE49-F238E27FC236}">
                <a16:creationId xmlns:a16="http://schemas.microsoft.com/office/drawing/2014/main" id="{A7CC8892-2B78-8620-B651-CA6DB03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9027" name="Slide Number Placeholder 4">
            <a:extLst>
              <a:ext uri="{FF2B5EF4-FFF2-40B4-BE49-F238E27FC236}">
                <a16:creationId xmlns:a16="http://schemas.microsoft.com/office/drawing/2014/main" id="{2B4AE038-DA92-9781-2504-233CEEA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0E63F-0700-3841-B5D3-EF564D68F13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F2A66CA2-032C-88C4-826F-CC2A612A3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76225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Transistor Layout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EE5EC519-F781-9576-19D1-F1BC7FFF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4384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0" name="Rectangle 4">
            <a:extLst>
              <a:ext uri="{FF2B5EF4-FFF2-40B4-BE49-F238E27FC236}">
                <a16:creationId xmlns:a16="http://schemas.microsoft.com/office/drawing/2014/main" id="{B6A04328-24A8-BE3A-BF51-3E542D0D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6924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1" name="Rectangle 5">
            <a:extLst>
              <a:ext uri="{FF2B5EF4-FFF2-40B4-BE49-F238E27FC236}">
                <a16:creationId xmlns:a16="http://schemas.microsoft.com/office/drawing/2014/main" id="{4A4154A4-5E41-3B37-5F09-7214C673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1242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2" name="Rectangle 6">
            <a:extLst>
              <a:ext uri="{FF2B5EF4-FFF2-40B4-BE49-F238E27FC236}">
                <a16:creationId xmlns:a16="http://schemas.microsoft.com/office/drawing/2014/main" id="{2FA3DA8A-6A0B-2262-2261-70E35EDC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3782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3" name="Rectangle 7">
            <a:extLst>
              <a:ext uri="{FF2B5EF4-FFF2-40B4-BE49-F238E27FC236}">
                <a16:creationId xmlns:a16="http://schemas.microsoft.com/office/drawing/2014/main" id="{3405F957-5EB8-7AE1-72DD-584C3665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755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4" name="Rectangle 8">
            <a:extLst>
              <a:ext uri="{FF2B5EF4-FFF2-40B4-BE49-F238E27FC236}">
                <a16:creationId xmlns:a16="http://schemas.microsoft.com/office/drawing/2014/main" id="{72B8177D-E7ED-0814-C7A4-85741ED8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5" name="Rectangle 9">
            <a:extLst>
              <a:ext uri="{FF2B5EF4-FFF2-40B4-BE49-F238E27FC236}">
                <a16:creationId xmlns:a16="http://schemas.microsoft.com/office/drawing/2014/main" id="{C2A12474-0554-F0B9-59D4-7E9ACA37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2755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29036" name="Picture 10">
            <a:extLst>
              <a:ext uri="{FF2B5EF4-FFF2-40B4-BE49-F238E27FC236}">
                <a16:creationId xmlns:a16="http://schemas.microsoft.com/office/drawing/2014/main" id="{7CD3F588-05CE-0A46-F10A-102151FC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08100"/>
            <a:ext cx="724058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7" name="TextBox 1">
            <a:extLst>
              <a:ext uri="{FF2B5EF4-FFF2-40B4-BE49-F238E27FC236}">
                <a16:creationId xmlns:a16="http://schemas.microsoft.com/office/drawing/2014/main" id="{0258A5E2-7CAE-0C68-76CA-1237F5AC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081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B6171F-2EFF-570F-70D6-DD55F067EAA2}"/>
              </a:ext>
            </a:extLst>
          </p:cNvPr>
          <p:cNvCxnSpPr/>
          <p:nvPr/>
        </p:nvCxnSpPr>
        <p:spPr>
          <a:xfrm>
            <a:off x="4178300" y="1538288"/>
            <a:ext cx="368300" cy="23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39" name="TextBox 4">
            <a:extLst>
              <a:ext uri="{FF2B5EF4-FFF2-40B4-BE49-F238E27FC236}">
                <a16:creationId xmlns:a16="http://schemas.microsoft.com/office/drawing/2014/main" id="{D1796E43-475E-479B-2766-CF673192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317625"/>
            <a:ext cx="134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N-diffusion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62628-806A-FFAA-E52D-DC60C157328D}"/>
              </a:ext>
            </a:extLst>
          </p:cNvPr>
          <p:cNvCxnSpPr/>
          <p:nvPr/>
        </p:nvCxnSpPr>
        <p:spPr>
          <a:xfrm flipH="1">
            <a:off x="6477000" y="1538288"/>
            <a:ext cx="609600" cy="4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DBE614C5-899A-A3E4-26A8-98D4CB8D84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6C0A-EC8C-844E-AD03-DF8BF8BEE38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AF8129EA-D879-DAA4-ACAF-92A06156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8815952-08A1-4646-80BA-DE36592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45EFC-1251-C84F-9118-4DC8F6DF7A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1AB28B-90AB-9570-4B4C-2BC96B728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Defects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603F7FF-04C3-B65E-38D6-33F5B2758BF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96000" y="2667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3BF63B53-F859-CB89-4B94-F5992B4394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72000" y="2667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C4DF5E9E-131C-5617-7630-B069E12E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71D632ED-1F44-B44B-8021-E669164B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6D800599-B5DA-ECB1-C7E9-F600D247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0" name="Oval 8">
            <a:extLst>
              <a:ext uri="{FF2B5EF4-FFF2-40B4-BE49-F238E27FC236}">
                <a16:creationId xmlns:a16="http://schemas.microsoft.com/office/drawing/2014/main" id="{3064CE3C-85EC-8273-4474-2733C37B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54247360-ABAD-C788-9A65-044F0EFB5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0">
            <a:extLst>
              <a:ext uri="{FF2B5EF4-FFF2-40B4-BE49-F238E27FC236}">
                <a16:creationId xmlns:a16="http://schemas.microsoft.com/office/drawing/2014/main" id="{AB824FF7-2283-0550-2926-44BCC4AC1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1">
            <a:extLst>
              <a:ext uri="{FF2B5EF4-FFF2-40B4-BE49-F238E27FC236}">
                <a16:creationId xmlns:a16="http://schemas.microsoft.com/office/drawing/2014/main" id="{E1AC0BC5-E781-2F6D-770E-68C8C99DD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2">
            <a:extLst>
              <a:ext uri="{FF2B5EF4-FFF2-40B4-BE49-F238E27FC236}">
                <a16:creationId xmlns:a16="http://schemas.microsoft.com/office/drawing/2014/main" id="{7A2DFAA5-1D50-1C8C-1233-371504D7C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3">
            <a:extLst>
              <a:ext uri="{FF2B5EF4-FFF2-40B4-BE49-F238E27FC236}">
                <a16:creationId xmlns:a16="http://schemas.microsoft.com/office/drawing/2014/main" id="{60436B53-7570-1BB8-E6F6-FD4C3F024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209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4">
            <a:extLst>
              <a:ext uri="{FF2B5EF4-FFF2-40B4-BE49-F238E27FC236}">
                <a16:creationId xmlns:a16="http://schemas.microsoft.com/office/drawing/2014/main" id="{5B90E5A9-D939-4BE4-5669-23086A160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15">
            <a:extLst>
              <a:ext uri="{FF2B5EF4-FFF2-40B4-BE49-F238E27FC236}">
                <a16:creationId xmlns:a16="http://schemas.microsoft.com/office/drawing/2014/main" id="{44270B13-BE23-C597-3D73-22669828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8" name="Oval 16">
            <a:extLst>
              <a:ext uri="{FF2B5EF4-FFF2-40B4-BE49-F238E27FC236}">
                <a16:creationId xmlns:a16="http://schemas.microsoft.com/office/drawing/2014/main" id="{C0B39087-278B-CD41-0B70-2DED469A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9" name="Line 17">
            <a:extLst>
              <a:ext uri="{FF2B5EF4-FFF2-40B4-BE49-F238E27FC236}">
                <a16:creationId xmlns:a16="http://schemas.microsoft.com/office/drawing/2014/main" id="{A4F52324-0A8C-564E-437F-049C7105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752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8">
            <a:extLst>
              <a:ext uri="{FF2B5EF4-FFF2-40B4-BE49-F238E27FC236}">
                <a16:creationId xmlns:a16="http://schemas.microsoft.com/office/drawing/2014/main" id="{B482AA1F-387B-0834-B1DB-874BCFBD1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19">
            <a:extLst>
              <a:ext uri="{FF2B5EF4-FFF2-40B4-BE49-F238E27FC236}">
                <a16:creationId xmlns:a16="http://schemas.microsoft.com/office/drawing/2014/main" id="{4F601F7A-6434-8BF0-F92F-9DEC355D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0">
            <a:extLst>
              <a:ext uri="{FF2B5EF4-FFF2-40B4-BE49-F238E27FC236}">
                <a16:creationId xmlns:a16="http://schemas.microsoft.com/office/drawing/2014/main" id="{2F68F4CF-75A2-9C9D-7972-364BF8F9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1">
            <a:extLst>
              <a:ext uri="{FF2B5EF4-FFF2-40B4-BE49-F238E27FC236}">
                <a16:creationId xmlns:a16="http://schemas.microsoft.com/office/drawing/2014/main" id="{BCA7D9F2-6887-1DFB-8790-7F0795CA8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9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2">
            <a:extLst>
              <a:ext uri="{FF2B5EF4-FFF2-40B4-BE49-F238E27FC236}">
                <a16:creationId xmlns:a16="http://schemas.microsoft.com/office/drawing/2014/main" id="{6218F5CE-BFC5-B819-3946-27496031A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3">
            <a:extLst>
              <a:ext uri="{FF2B5EF4-FFF2-40B4-BE49-F238E27FC236}">
                <a16:creationId xmlns:a16="http://schemas.microsoft.com/office/drawing/2014/main" id="{5F79C49E-A5D8-ACCE-A0B7-99424BD2A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4">
            <a:extLst>
              <a:ext uri="{FF2B5EF4-FFF2-40B4-BE49-F238E27FC236}">
                <a16:creationId xmlns:a16="http://schemas.microsoft.com/office/drawing/2014/main" id="{0C472661-31F9-D953-DC4F-850BD65F2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288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5">
            <a:extLst>
              <a:ext uri="{FF2B5EF4-FFF2-40B4-BE49-F238E27FC236}">
                <a16:creationId xmlns:a16="http://schemas.microsoft.com/office/drawing/2014/main" id="{95C71062-3D2B-3B52-CCEA-8125B6EC7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6">
            <a:extLst>
              <a:ext uri="{FF2B5EF4-FFF2-40B4-BE49-F238E27FC236}">
                <a16:creationId xmlns:a16="http://schemas.microsoft.com/office/drawing/2014/main" id="{11783961-52C2-BEF2-6B3C-4866FDFD3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7">
            <a:extLst>
              <a:ext uri="{FF2B5EF4-FFF2-40B4-BE49-F238E27FC236}">
                <a16:creationId xmlns:a16="http://schemas.microsoft.com/office/drawing/2014/main" id="{57EBD6B7-A541-F8E1-8E68-5390ECAA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73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BFF8C876-CAAE-C78D-11B7-D66321853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05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29">
            <a:extLst>
              <a:ext uri="{FF2B5EF4-FFF2-40B4-BE49-F238E27FC236}">
                <a16:creationId xmlns:a16="http://schemas.microsoft.com/office/drawing/2014/main" id="{C9D4E49A-22AD-3388-FB0F-6822E0B96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0">
            <a:extLst>
              <a:ext uri="{FF2B5EF4-FFF2-40B4-BE49-F238E27FC236}">
                <a16:creationId xmlns:a16="http://schemas.microsoft.com/office/drawing/2014/main" id="{73A8B3D2-7635-5CCF-4B85-ED7156AA6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Oval 31">
            <a:extLst>
              <a:ext uri="{FF2B5EF4-FFF2-40B4-BE49-F238E27FC236}">
                <a16:creationId xmlns:a16="http://schemas.microsoft.com/office/drawing/2014/main" id="{CCC92F21-C1C9-A4F2-5110-6E355E58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8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4" name="Oval 32">
            <a:extLst>
              <a:ext uri="{FF2B5EF4-FFF2-40B4-BE49-F238E27FC236}">
                <a16:creationId xmlns:a16="http://schemas.microsoft.com/office/drawing/2014/main" id="{4B76FCE9-E7E4-E849-4B66-B8179CFA4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5" name="Oval 33">
            <a:extLst>
              <a:ext uri="{FF2B5EF4-FFF2-40B4-BE49-F238E27FC236}">
                <a16:creationId xmlns:a16="http://schemas.microsoft.com/office/drawing/2014/main" id="{18D2A95B-66E9-12BB-68A8-32BC0A0C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24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6" name="Oval 34">
            <a:extLst>
              <a:ext uri="{FF2B5EF4-FFF2-40B4-BE49-F238E27FC236}">
                <a16:creationId xmlns:a16="http://schemas.microsoft.com/office/drawing/2014/main" id="{CC71DDF1-ED9E-B9F9-8B07-1F556187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7" name="Oval 35">
            <a:extLst>
              <a:ext uri="{FF2B5EF4-FFF2-40B4-BE49-F238E27FC236}">
                <a16:creationId xmlns:a16="http://schemas.microsoft.com/office/drawing/2014/main" id="{C2834BB6-CC18-5F7A-C9C6-804EB105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DD213A98-E9DD-7BAD-23E6-CE9DADE0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9" name="Oval 37">
            <a:extLst>
              <a:ext uri="{FF2B5EF4-FFF2-40B4-BE49-F238E27FC236}">
                <a16:creationId xmlns:a16="http://schemas.microsoft.com/office/drawing/2014/main" id="{2362FDA4-A845-B05C-A523-9E83F229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0" name="Oval 38">
            <a:extLst>
              <a:ext uri="{FF2B5EF4-FFF2-40B4-BE49-F238E27FC236}">
                <a16:creationId xmlns:a16="http://schemas.microsoft.com/office/drawing/2014/main" id="{365D9C84-2349-342F-AB59-FE5935E2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1" name="Oval 39">
            <a:extLst>
              <a:ext uri="{FF2B5EF4-FFF2-40B4-BE49-F238E27FC236}">
                <a16:creationId xmlns:a16="http://schemas.microsoft.com/office/drawing/2014/main" id="{F988241E-5189-4B3F-7EFA-6B016E76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2" name="Oval 40">
            <a:extLst>
              <a:ext uri="{FF2B5EF4-FFF2-40B4-BE49-F238E27FC236}">
                <a16:creationId xmlns:a16="http://schemas.microsoft.com/office/drawing/2014/main" id="{CF0065AD-C9B8-01B6-3962-ACF6D3E8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3" name="Oval 41">
            <a:extLst>
              <a:ext uri="{FF2B5EF4-FFF2-40B4-BE49-F238E27FC236}">
                <a16:creationId xmlns:a16="http://schemas.microsoft.com/office/drawing/2014/main" id="{21D8DC66-E1AD-51B3-E031-E0400957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4" name="Oval 42">
            <a:extLst>
              <a:ext uri="{FF2B5EF4-FFF2-40B4-BE49-F238E27FC236}">
                <a16:creationId xmlns:a16="http://schemas.microsoft.com/office/drawing/2014/main" id="{C8E6DA61-FABE-4C46-6C15-54CCAFA2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5" name="Oval 43">
            <a:extLst>
              <a:ext uri="{FF2B5EF4-FFF2-40B4-BE49-F238E27FC236}">
                <a16:creationId xmlns:a16="http://schemas.microsoft.com/office/drawing/2014/main" id="{E38974DA-2CB0-4527-363B-A4CF644E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6" name="Oval 44">
            <a:extLst>
              <a:ext uri="{FF2B5EF4-FFF2-40B4-BE49-F238E27FC236}">
                <a16:creationId xmlns:a16="http://schemas.microsoft.com/office/drawing/2014/main" id="{7B77FE53-07FC-599D-A58C-0FC5B297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5647" name="Object 45">
            <a:extLst>
              <a:ext uri="{FF2B5EF4-FFF2-40B4-BE49-F238E27FC236}">
                <a16:creationId xmlns:a16="http://schemas.microsoft.com/office/drawing/2014/main" id="{C31FEAA4-23EB-3663-6BE7-53B42271A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638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926200" imgH="11112500" progId="Equation.3">
                  <p:embed/>
                </p:oleObj>
              </mc:Choice>
              <mc:Fallback>
                <p:oleObj name="Equation" r:id="rId3" imgW="69926200" imgH="11112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638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Text Box 46">
            <a:extLst>
              <a:ext uri="{FF2B5EF4-FFF2-40B4-BE49-F238E27FC236}">
                <a16:creationId xmlns:a16="http://schemas.microsoft.com/office/drawing/2014/main" id="{964E5767-A2BB-538A-57BF-C2A1ABF1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68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  <a:cs typeface="Arial" panose="020B0604020202020204" pitchFamily="34" charset="0"/>
              </a:rPr>
              <a:t>⍶ is parameter that depends on the complexity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  <a:cs typeface="Arial" panose="020B0604020202020204" pitchFamily="34" charset="0"/>
              </a:rPr>
              <a:t> of the fabrication roughly proportional to the number of masks </a:t>
            </a:r>
          </a:p>
        </p:txBody>
      </p:sp>
      <p:graphicFrame>
        <p:nvGraphicFramePr>
          <p:cNvPr id="25649" name="Object 47">
            <a:extLst>
              <a:ext uri="{FF2B5EF4-FFF2-40B4-BE49-F238E27FC236}">
                <a16:creationId xmlns:a16="http://schemas.microsoft.com/office/drawing/2014/main" id="{7EDC6102-85CB-C608-C484-BCF5430D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5686425"/>
          <a:ext cx="2595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181800" imgH="6146800" progId="Equation.3">
                  <p:embed/>
                </p:oleObj>
              </mc:Choice>
              <mc:Fallback>
                <p:oleObj name="Equation" r:id="rId5" imgW="32181800" imgH="6146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686425"/>
                        <a:ext cx="25955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Date Placeholder 2">
            <a:extLst>
              <a:ext uri="{FF2B5EF4-FFF2-40B4-BE49-F238E27FC236}">
                <a16:creationId xmlns:a16="http://schemas.microsoft.com/office/drawing/2014/main" id="{42C49227-3579-3436-F9E7-E1AED7D4AA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7F431-7C31-BC40-850D-53E533DC89B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31074" name="Footer Placeholder 3">
            <a:extLst>
              <a:ext uri="{FF2B5EF4-FFF2-40B4-BE49-F238E27FC236}">
                <a16:creationId xmlns:a16="http://schemas.microsoft.com/office/drawing/2014/main" id="{3142F03D-819C-62C4-9162-3A2D90E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1075" name="Slide Number Placeholder 4">
            <a:extLst>
              <a:ext uri="{FF2B5EF4-FFF2-40B4-BE49-F238E27FC236}">
                <a16:creationId xmlns:a16="http://schemas.microsoft.com/office/drawing/2014/main" id="{24FDF016-37C5-1B6A-6DB6-FE1200F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130D9-4DD7-794F-B0D2-F81C374A3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436B19AE-301A-54D2-7051-131896EB2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Vias and Contacts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Metal blue, Purple</a:t>
            </a:r>
          </a:p>
        </p:txBody>
      </p:sp>
      <p:pic>
        <p:nvPicPr>
          <p:cNvPr id="131077" name="Picture 3">
            <a:extLst>
              <a:ext uri="{FF2B5EF4-FFF2-40B4-BE49-F238E27FC236}">
                <a16:creationId xmlns:a16="http://schemas.microsoft.com/office/drawing/2014/main" id="{68C6BFB5-61A4-B88D-E708-D474944D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6122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Date Placeholder 2">
            <a:extLst>
              <a:ext uri="{FF2B5EF4-FFF2-40B4-BE49-F238E27FC236}">
                <a16:creationId xmlns:a16="http://schemas.microsoft.com/office/drawing/2014/main" id="{E1AFBA2D-FEE6-AFE2-1E9B-D8518E060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F2F461-DECE-824A-B7B4-4EA3CEF840B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33122" name="Footer Placeholder 3">
            <a:extLst>
              <a:ext uri="{FF2B5EF4-FFF2-40B4-BE49-F238E27FC236}">
                <a16:creationId xmlns:a16="http://schemas.microsoft.com/office/drawing/2014/main" id="{BE5CBE1F-47E4-30BF-E417-303359E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3123" name="Slide Number Placeholder 4">
            <a:extLst>
              <a:ext uri="{FF2B5EF4-FFF2-40B4-BE49-F238E27FC236}">
                <a16:creationId xmlns:a16="http://schemas.microsoft.com/office/drawing/2014/main" id="{77163D24-DC04-282E-7AA2-7BAFE9C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461D7-AC01-C943-9CB5-5FABBB50AA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884D95C5-03E7-1075-457B-42B903B8E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 Layout</a:t>
            </a:r>
          </a:p>
        </p:txBody>
      </p:sp>
      <p:pic>
        <p:nvPicPr>
          <p:cNvPr id="133125" name="Picture 3">
            <a:extLst>
              <a:ext uri="{FF2B5EF4-FFF2-40B4-BE49-F238E27FC236}">
                <a16:creationId xmlns:a16="http://schemas.microsoft.com/office/drawing/2014/main" id="{6C2CA287-E856-D65B-D6E2-7C7A7C27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18288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Date Placeholder 2">
            <a:extLst>
              <a:ext uri="{FF2B5EF4-FFF2-40B4-BE49-F238E27FC236}">
                <a16:creationId xmlns:a16="http://schemas.microsoft.com/office/drawing/2014/main" id="{C1D38FA4-A2AA-2DC2-6C1A-59584FBDFC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76FEB-76BB-3947-A1D8-CD6A090B675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35170" name="Footer Placeholder 3">
            <a:extLst>
              <a:ext uri="{FF2B5EF4-FFF2-40B4-BE49-F238E27FC236}">
                <a16:creationId xmlns:a16="http://schemas.microsoft.com/office/drawing/2014/main" id="{96D23651-FE4E-297D-AF7F-48C54DA3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5171" name="Slide Number Placeholder 4">
            <a:extLst>
              <a:ext uri="{FF2B5EF4-FFF2-40B4-BE49-F238E27FC236}">
                <a16:creationId xmlns:a16="http://schemas.microsoft.com/office/drawing/2014/main" id="{36EC9AC0-E029-D710-EE48-7144D9EF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19B86-8C39-2A4B-878A-999C71DF01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FBC01E65-2924-5D04-44F0-F7972F258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Layout Editor</a:t>
            </a:r>
          </a:p>
        </p:txBody>
      </p:sp>
      <p:pic>
        <p:nvPicPr>
          <p:cNvPr id="135173" name="Picture 3">
            <a:extLst>
              <a:ext uri="{FF2B5EF4-FFF2-40B4-BE49-F238E27FC236}">
                <a16:creationId xmlns:a16="http://schemas.microsoft.com/office/drawing/2014/main" id="{154DF844-C348-858F-DFCF-B8687458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20800"/>
            <a:ext cx="469741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Date Placeholder 2">
            <a:extLst>
              <a:ext uri="{FF2B5EF4-FFF2-40B4-BE49-F238E27FC236}">
                <a16:creationId xmlns:a16="http://schemas.microsoft.com/office/drawing/2014/main" id="{EF0A5758-6515-1CE5-07B8-8613FF1AEF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B723B-C596-DE43-888D-9320853E7F4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37218" name="Footer Placeholder 3">
            <a:extLst>
              <a:ext uri="{FF2B5EF4-FFF2-40B4-BE49-F238E27FC236}">
                <a16:creationId xmlns:a16="http://schemas.microsoft.com/office/drawing/2014/main" id="{619B997F-CB22-F6E2-B7F2-3983102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7219" name="Slide Number Placeholder 4">
            <a:extLst>
              <a:ext uri="{FF2B5EF4-FFF2-40B4-BE49-F238E27FC236}">
                <a16:creationId xmlns:a16="http://schemas.microsoft.com/office/drawing/2014/main" id="{8ACE58FB-018D-03E3-B246-0B844768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77277-A531-1A40-A39B-4FE81742A49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62331ABC-DE42-2B01-3E6B-0A3C32565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 Checker built in CADENCE</a:t>
            </a:r>
          </a:p>
        </p:txBody>
      </p:sp>
      <p:pic>
        <p:nvPicPr>
          <p:cNvPr id="137221" name="Picture 3">
            <a:extLst>
              <a:ext uri="{FF2B5EF4-FFF2-40B4-BE49-F238E27FC236}">
                <a16:creationId xmlns:a16="http://schemas.microsoft.com/office/drawing/2014/main" id="{0A0D45F2-9767-B8C4-D434-F10324A2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97000"/>
            <a:ext cx="398462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Rectangle 5">
            <a:extLst>
              <a:ext uri="{FF2B5EF4-FFF2-40B4-BE49-F238E27FC236}">
                <a16:creationId xmlns:a16="http://schemas.microsoft.com/office/drawing/2014/main" id="{CD6A2D87-0404-7C0A-D50E-2055973C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292600"/>
            <a:ext cx="5019675" cy="222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3" name="Rectangle 6">
            <a:extLst>
              <a:ext uri="{FF2B5EF4-FFF2-40B4-BE49-F238E27FC236}">
                <a16:creationId xmlns:a16="http://schemas.microsoft.com/office/drawing/2014/main" id="{1EA0F64F-A29F-A91A-AF80-797888C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4292600"/>
            <a:ext cx="22225" cy="37306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4" name="Rectangle 7">
            <a:extLst>
              <a:ext uri="{FF2B5EF4-FFF2-40B4-BE49-F238E27FC236}">
                <a16:creationId xmlns:a16="http://schemas.microsoft.com/office/drawing/2014/main" id="{3AA4EBBF-575E-274C-7F1E-DA601247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643438"/>
            <a:ext cx="4997450" cy="222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5" name="Rectangle 8">
            <a:extLst>
              <a:ext uri="{FF2B5EF4-FFF2-40B4-BE49-F238E27FC236}">
                <a16:creationId xmlns:a16="http://schemas.microsoft.com/office/drawing/2014/main" id="{40776F30-BB34-EB47-1421-E40131E6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292600"/>
            <a:ext cx="22225" cy="3508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6" name="Rectangle 9">
            <a:extLst>
              <a:ext uri="{FF2B5EF4-FFF2-40B4-BE49-F238E27FC236}">
                <a16:creationId xmlns:a16="http://schemas.microsoft.com/office/drawing/2014/main" id="{B68C6B18-E7C8-2FA3-FD62-8812E185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4359275"/>
            <a:ext cx="4397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poly_not_fet to all_diff minimum spacing = 0.14 um.</a:t>
            </a:r>
            <a:endParaRPr lang="en-US" altLang="en-US" sz="20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37227" name="Oval 10">
            <a:extLst>
              <a:ext uri="{FF2B5EF4-FFF2-40B4-BE49-F238E27FC236}">
                <a16:creationId xmlns:a16="http://schemas.microsoft.com/office/drawing/2014/main" id="{680B83F4-2184-31D0-CD55-08BAA321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68800"/>
            <a:ext cx="1143000" cy="1600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Date Placeholder 2">
            <a:extLst>
              <a:ext uri="{FF2B5EF4-FFF2-40B4-BE49-F238E27FC236}">
                <a16:creationId xmlns:a16="http://schemas.microsoft.com/office/drawing/2014/main" id="{5A299B8B-D788-AD28-C81C-6AAA536739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66D00-1012-7746-8B38-91B4D38EA2C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39266" name="Footer Placeholder 3">
            <a:extLst>
              <a:ext uri="{FF2B5EF4-FFF2-40B4-BE49-F238E27FC236}">
                <a16:creationId xmlns:a16="http://schemas.microsoft.com/office/drawing/2014/main" id="{F40DB98B-58DF-70E1-0BF9-8F1DA4D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BCCE147F-166B-42C7-477C-E01360D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AF541-E998-1A46-A046-396187C128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C64B9DB2-B8E1-A44B-2F0C-874E6D1C1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Layout</a:t>
            </a:r>
          </a:p>
        </p:txBody>
      </p:sp>
      <p:pic>
        <p:nvPicPr>
          <p:cNvPr id="139269" name="Picture 3" descr="inverters">
            <a:extLst>
              <a:ext uri="{FF2B5EF4-FFF2-40B4-BE49-F238E27FC236}">
                <a16:creationId xmlns:a16="http://schemas.microsoft.com/office/drawing/2014/main" id="{411AAE42-079A-3F8B-B362-4E5B93B3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3353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Date Placeholder 2">
            <a:extLst>
              <a:ext uri="{FF2B5EF4-FFF2-40B4-BE49-F238E27FC236}">
                <a16:creationId xmlns:a16="http://schemas.microsoft.com/office/drawing/2014/main" id="{C3BBDF78-A102-486E-589B-78B7A0900B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F2BF4-ABB3-9647-939A-85928C24866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41314" name="Footer Placeholder 3">
            <a:extLst>
              <a:ext uri="{FF2B5EF4-FFF2-40B4-BE49-F238E27FC236}">
                <a16:creationId xmlns:a16="http://schemas.microsoft.com/office/drawing/2014/main" id="{919127BD-715C-91B4-F886-5B748E9B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1315" name="Slide Number Placeholder 4">
            <a:extLst>
              <a:ext uri="{FF2B5EF4-FFF2-40B4-BE49-F238E27FC236}">
                <a16:creationId xmlns:a16="http://schemas.microsoft.com/office/drawing/2014/main" id="{255B0741-4F17-882E-4FC9-1614E629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27BD1-52F8-9D48-A46F-C67FF056DF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C99C7A2D-244E-937D-4B66-97C11A641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Under Design</a:t>
            </a:r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E57F8346-245D-599E-78B7-697CE51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8" name="Rectangle 4">
            <a:extLst>
              <a:ext uri="{FF2B5EF4-FFF2-40B4-BE49-F238E27FC236}">
                <a16:creationId xmlns:a16="http://schemas.microsoft.com/office/drawing/2014/main" id="{BDEB2192-E5AE-C7E2-5A42-B0FFCBA9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9" name="Rectangle 5">
            <a:extLst>
              <a:ext uri="{FF2B5EF4-FFF2-40B4-BE49-F238E27FC236}">
                <a16:creationId xmlns:a16="http://schemas.microsoft.com/office/drawing/2014/main" id="{776E1E9B-FFC2-C9C6-F886-C1641B15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15000"/>
            <a:ext cx="572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This two-inverter circuit (of Figure 3.25 in the text) will be</a:t>
            </a:r>
            <a:endParaRPr lang="en-US" altLang="en-US" sz="4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Rectangle 6">
            <a:extLst>
              <a:ext uri="{FF2B5EF4-FFF2-40B4-BE49-F238E27FC236}">
                <a16:creationId xmlns:a16="http://schemas.microsoft.com/office/drawing/2014/main" id="{13BAC24B-BDE8-D44E-0CDA-018781DE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5995988"/>
            <a:ext cx="369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manufactured in a twin-well process.</a:t>
            </a:r>
            <a:endParaRPr lang="en-US" altLang="en-US" sz="4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pic>
        <p:nvPicPr>
          <p:cNvPr id="141321" name="Picture 7">
            <a:extLst>
              <a:ext uri="{FF2B5EF4-FFF2-40B4-BE49-F238E27FC236}">
                <a16:creationId xmlns:a16="http://schemas.microsoft.com/office/drawing/2014/main" id="{A9519572-51EF-77E7-29FF-CCFB1C85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722813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Date Placeholder 3">
            <a:extLst>
              <a:ext uri="{FF2B5EF4-FFF2-40B4-BE49-F238E27FC236}">
                <a16:creationId xmlns:a16="http://schemas.microsoft.com/office/drawing/2014/main" id="{95C3BB4D-219E-B9DE-C021-73BDA7DF18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6AB95-9F12-C441-A785-33FACEE9E2C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43362" name="Footer Placeholder 4">
            <a:extLst>
              <a:ext uri="{FF2B5EF4-FFF2-40B4-BE49-F238E27FC236}">
                <a16:creationId xmlns:a16="http://schemas.microsoft.com/office/drawing/2014/main" id="{B37DC376-D757-8165-132B-F88E566E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3363" name="Slide Number Placeholder 5">
            <a:extLst>
              <a:ext uri="{FF2B5EF4-FFF2-40B4-BE49-F238E27FC236}">
                <a16:creationId xmlns:a16="http://schemas.microsoft.com/office/drawing/2014/main" id="{F1CC244D-67BF-3EC3-320A-790BAA14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E5412-6FE7-414B-A2A4-AA8276BF48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51DF6E6A-B8F2-2AC4-02C9-CDBB7B7E8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</a:p>
        </p:txBody>
      </p:sp>
      <p:pic>
        <p:nvPicPr>
          <p:cNvPr id="143365" name="Picture 5">
            <a:extLst>
              <a:ext uri="{FF2B5EF4-FFF2-40B4-BE49-F238E27FC236}">
                <a16:creationId xmlns:a16="http://schemas.microsoft.com/office/drawing/2014/main" id="{08264BA4-F145-E294-9EF4-1C4541EB4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81200"/>
            <a:ext cx="5326063" cy="4114800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Date Placeholder 3">
            <a:extLst>
              <a:ext uri="{FF2B5EF4-FFF2-40B4-BE49-F238E27FC236}">
                <a16:creationId xmlns:a16="http://schemas.microsoft.com/office/drawing/2014/main" id="{E8E0E38A-4A24-E18B-B9B7-8E872D62A5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E1275-77EF-C748-BA54-ECEB4772ED3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45410" name="Footer Placeholder 4">
            <a:extLst>
              <a:ext uri="{FF2B5EF4-FFF2-40B4-BE49-F238E27FC236}">
                <a16:creationId xmlns:a16="http://schemas.microsoft.com/office/drawing/2014/main" id="{EE0380F4-6BD5-A0B1-467D-4A57465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5411" name="Slide Number Placeholder 5">
            <a:extLst>
              <a:ext uri="{FF2B5EF4-FFF2-40B4-BE49-F238E27FC236}">
                <a16:creationId xmlns:a16="http://schemas.microsoft.com/office/drawing/2014/main" id="{0D2CDE87-4BE2-001C-BFA9-32A002CC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17E00C-9A22-1943-B87B-5629BAB02A1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716D0889-4CD6-78D5-AC2A-C39FD62DC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Rules for layout</a:t>
            </a:r>
          </a:p>
        </p:txBody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id="{98BDFFA8-316B-8397-CB82-8D0F88D57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53340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Every well should have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at least one tap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All substrate and well taps should connect directly to the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appropriate power supply in metal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Taps should be placed every 5-10 transistors in the wells and on substrate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Place well taps adjacent to the power supply VDD, VGND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NMOS transistors  should cluster together near GND line, PMOS transistors  should cluster together near VDD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You always design as if you have double wells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Date Placeholder 1">
            <a:extLst>
              <a:ext uri="{FF2B5EF4-FFF2-40B4-BE49-F238E27FC236}">
                <a16:creationId xmlns:a16="http://schemas.microsoft.com/office/drawing/2014/main" id="{4D231202-3CA6-A9CA-D439-D7982E17E5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AEC3B-B06E-2847-AB5F-229C4772879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47458" name="Footer Placeholder 2">
            <a:extLst>
              <a:ext uri="{FF2B5EF4-FFF2-40B4-BE49-F238E27FC236}">
                <a16:creationId xmlns:a16="http://schemas.microsoft.com/office/drawing/2014/main" id="{F2B792E4-84A0-029D-87DB-22C65AAB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7459" name="Slide Number Placeholder 3">
            <a:extLst>
              <a:ext uri="{FF2B5EF4-FFF2-40B4-BE49-F238E27FC236}">
                <a16:creationId xmlns:a16="http://schemas.microsoft.com/office/drawing/2014/main" id="{75B67B3D-9423-AE4F-5577-26B56335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FB45A-F7E7-FD40-9F40-92F5E37B9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A77E2F3D-DABE-8100-BE05-57B57E9A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914400"/>
            <a:ext cx="7762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Date Placeholder 3">
            <a:extLst>
              <a:ext uri="{FF2B5EF4-FFF2-40B4-BE49-F238E27FC236}">
                <a16:creationId xmlns:a16="http://schemas.microsoft.com/office/drawing/2014/main" id="{9343DE47-3DF7-45C9-99D7-46D4760628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6EC3D-0550-A545-846B-8BB4E8DC94C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49506" name="Footer Placeholder 4">
            <a:extLst>
              <a:ext uri="{FF2B5EF4-FFF2-40B4-BE49-F238E27FC236}">
                <a16:creationId xmlns:a16="http://schemas.microsoft.com/office/drawing/2014/main" id="{5E888B8A-8468-0185-D775-21A6C8F3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9507" name="Slide Number Placeholder 5">
            <a:extLst>
              <a:ext uri="{FF2B5EF4-FFF2-40B4-BE49-F238E27FC236}">
                <a16:creationId xmlns:a16="http://schemas.microsoft.com/office/drawing/2014/main" id="{70387766-265E-A2BF-E1C8-F32C8F05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0DE50-EC2B-704D-8D1F-E21830C8BD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B4786109-6DE9-A129-9422-F652342F8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Spacing</a:t>
            </a:r>
          </a:p>
        </p:txBody>
      </p:sp>
      <p:pic>
        <p:nvPicPr>
          <p:cNvPr id="149509" name="Picture 5">
            <a:extLst>
              <a:ext uri="{FF2B5EF4-FFF2-40B4-BE49-F238E27FC236}">
                <a16:creationId xmlns:a16="http://schemas.microsoft.com/office/drawing/2014/main" id="{8D7047CB-91DF-A5D7-5E7E-475EDF0C5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7364413" cy="41148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855E07AE-0783-338E-0275-043419A0B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STEPS of Fabrications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063D18DF-BBE9-6471-049F-37BEBE9C4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the next part we will discuss the most important  steps of the fabrication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Please note that the fabrication is done by deposition of materials layer by layer of the different materials used in IC chips-mostly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thin film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Thus we should be able to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deposit</a:t>
            </a:r>
            <a:r>
              <a:rPr lang="en-US" altLang="en-US" dirty="0">
                <a:ea typeface="ＭＳ Ｐゴシック" panose="020B0600070205080204" pitchFamily="34" charset="-128"/>
              </a:rPr>
              <a:t> and to etch (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remove</a:t>
            </a:r>
            <a:r>
              <a:rPr lang="en-US" altLang="en-US" dirty="0">
                <a:ea typeface="ＭＳ Ｐゴシック" panose="020B0600070205080204" pitchFamily="34" charset="-128"/>
              </a:rPr>
              <a:t>) material with the structure we want.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64AE18F8-2059-41F1-A191-EE1DFEEE4A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A1AF42-2E4C-0D44-BF8B-2A08DDE4C05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42F4-DC84-8271-7A7E-8816C725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D50BC4FD-4A45-B57D-DC39-075EED071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4A7E0-8812-6E4D-A9A7-132BABFF8B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Date Placeholder 3">
            <a:extLst>
              <a:ext uri="{FF2B5EF4-FFF2-40B4-BE49-F238E27FC236}">
                <a16:creationId xmlns:a16="http://schemas.microsoft.com/office/drawing/2014/main" id="{BFFEE01A-52E8-991F-B52D-893A30E5EF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1D00A-50CD-424A-AA51-12893C2F52F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51554" name="Footer Placeholder 4">
            <a:extLst>
              <a:ext uri="{FF2B5EF4-FFF2-40B4-BE49-F238E27FC236}">
                <a16:creationId xmlns:a16="http://schemas.microsoft.com/office/drawing/2014/main" id="{44303377-068B-E075-2834-DF68DBAB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1555" name="Slide Number Placeholder 5">
            <a:extLst>
              <a:ext uri="{FF2B5EF4-FFF2-40B4-BE49-F238E27FC236}">
                <a16:creationId xmlns:a16="http://schemas.microsoft.com/office/drawing/2014/main" id="{CF8F1A7A-07DA-4244-370C-0F97A6FE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197C9-B847-024F-8610-D3091F1CBAF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F24C95A0-BC09-0E8C-2906-75CA718CD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3-INPUT NAND</a:t>
            </a:r>
          </a:p>
        </p:txBody>
      </p:sp>
      <p:pic>
        <p:nvPicPr>
          <p:cNvPr id="151557" name="Picture 5">
            <a:extLst>
              <a:ext uri="{FF2B5EF4-FFF2-40B4-BE49-F238E27FC236}">
                <a16:creationId xmlns:a16="http://schemas.microsoft.com/office/drawing/2014/main" id="{270388B6-C0AC-2738-287A-7D174672D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4875" y="1752600"/>
            <a:ext cx="7334250" cy="4114800"/>
          </a:xfr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Date Placeholder 3">
            <a:extLst>
              <a:ext uri="{FF2B5EF4-FFF2-40B4-BE49-F238E27FC236}">
                <a16:creationId xmlns:a16="http://schemas.microsoft.com/office/drawing/2014/main" id="{8156DF1F-A115-1DB5-42AF-09FBBE1269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3A4A3-96C5-9745-9213-A838688B92F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53602" name="Footer Placeholder 4">
            <a:extLst>
              <a:ext uri="{FF2B5EF4-FFF2-40B4-BE49-F238E27FC236}">
                <a16:creationId xmlns:a16="http://schemas.microsoft.com/office/drawing/2014/main" id="{222A41A9-5CCB-6960-E399-9B0B5EB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3603" name="Slide Number Placeholder 5">
            <a:extLst>
              <a:ext uri="{FF2B5EF4-FFF2-40B4-BE49-F238E27FC236}">
                <a16:creationId xmlns:a16="http://schemas.microsoft.com/office/drawing/2014/main" id="{0C1E0C39-6684-92EF-AF0C-A3ABBB7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7E0DC-5726-0540-B4D0-4261AD92E2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F3F8341-7A19-819A-E42A-31974928F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Area Estimation</a:t>
            </a:r>
          </a:p>
        </p:txBody>
      </p:sp>
      <p:pic>
        <p:nvPicPr>
          <p:cNvPr id="153605" name="Picture 5">
            <a:extLst>
              <a:ext uri="{FF2B5EF4-FFF2-40B4-BE49-F238E27FC236}">
                <a16:creationId xmlns:a16="http://schemas.microsoft.com/office/drawing/2014/main" id="{04BE806B-E12D-25F8-829D-FA719EFC57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438" y="1981200"/>
            <a:ext cx="7223125" cy="4114800"/>
          </a:xfr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Date Placeholder 3">
            <a:extLst>
              <a:ext uri="{FF2B5EF4-FFF2-40B4-BE49-F238E27FC236}">
                <a16:creationId xmlns:a16="http://schemas.microsoft.com/office/drawing/2014/main" id="{5A3E115E-3DB3-9A2C-0AC1-3C1D2C1737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6B830-31F3-814E-89DD-0831DAA04BF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55650" name="Footer Placeholder 4">
            <a:extLst>
              <a:ext uri="{FF2B5EF4-FFF2-40B4-BE49-F238E27FC236}">
                <a16:creationId xmlns:a16="http://schemas.microsoft.com/office/drawing/2014/main" id="{8EC90EA9-F5EA-90DD-19E5-8C6BD18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5651" name="Slide Number Placeholder 5">
            <a:extLst>
              <a:ext uri="{FF2B5EF4-FFF2-40B4-BE49-F238E27FC236}">
                <a16:creationId xmlns:a16="http://schemas.microsoft.com/office/drawing/2014/main" id="{C5F636CE-5B40-3501-7CAB-195044D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7E461-2377-FC48-A75F-90119185407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42FEAC26-D602-2838-C762-F612E994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WIRING tRACK</a:t>
            </a:r>
          </a:p>
        </p:txBody>
      </p:sp>
      <p:pic>
        <p:nvPicPr>
          <p:cNvPr id="155653" name="Picture 5">
            <a:extLst>
              <a:ext uri="{FF2B5EF4-FFF2-40B4-BE49-F238E27FC236}">
                <a16:creationId xmlns:a16="http://schemas.microsoft.com/office/drawing/2014/main" id="{9EB6ADED-F1B7-8A20-1EF9-C5782D5EFC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9775"/>
            <a:ext cx="7772400" cy="4057650"/>
          </a:xfr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96605913-9A19-7927-164E-DCE87E9F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Latch up of the chip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page 253 Weste-harris</a:t>
            </a:r>
          </a:p>
        </p:txBody>
      </p:sp>
      <p:sp>
        <p:nvSpPr>
          <p:cNvPr id="157698" name="Content Placeholder 2">
            <a:extLst>
              <a:ext uri="{FF2B5EF4-FFF2-40B4-BE49-F238E27FC236}">
                <a16:creationId xmlns:a16="http://schemas.microsoft.com/office/drawing/2014/main" id="{011F25D3-A327-3F92-1DC2-80E276600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 of the chip between VDD and VGND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Occurs when parasitic bipolar transistors formed by the substrate causing low resistance path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addition to the expected nmos, pmos transistors a bipolar transistors result.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avoid latch up minimize Resub, and Rwell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Process solution</a:t>
            </a:r>
          </a:p>
        </p:txBody>
      </p:sp>
      <p:sp>
        <p:nvSpPr>
          <p:cNvPr id="157699" name="Date Placeholder 3">
            <a:extLst>
              <a:ext uri="{FF2B5EF4-FFF2-40B4-BE49-F238E27FC236}">
                <a16:creationId xmlns:a16="http://schemas.microsoft.com/office/drawing/2014/main" id="{44AC2DAF-76C0-5DFE-B3C3-B978F83EE1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A0B78-7DE5-B949-8AA7-B0991FFF137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D192-4E3F-B727-D901-3DFDEF2E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57701" name="Slide Number Placeholder 5">
            <a:extLst>
              <a:ext uri="{FF2B5EF4-FFF2-40B4-BE49-F238E27FC236}">
                <a16:creationId xmlns:a16="http://schemas.microsoft.com/office/drawing/2014/main" id="{FC74C301-14D1-9E1C-7FF4-E20CAEE0E6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60E70-31CE-544C-B7C6-7AC04E1BFB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Date Placeholder 3">
            <a:extLst>
              <a:ext uri="{FF2B5EF4-FFF2-40B4-BE49-F238E27FC236}">
                <a16:creationId xmlns:a16="http://schemas.microsoft.com/office/drawing/2014/main" id="{6A6B6E11-361C-7FE9-B930-16B18F2721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C7950-EFC6-454C-B1AC-9C97575C67E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58722" name="Footer Placeholder 4">
            <a:extLst>
              <a:ext uri="{FF2B5EF4-FFF2-40B4-BE49-F238E27FC236}">
                <a16:creationId xmlns:a16="http://schemas.microsoft.com/office/drawing/2014/main" id="{DCC40D13-7BFB-628F-D0B1-8E17615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8723" name="Slide Number Placeholder 5">
            <a:extLst>
              <a:ext uri="{FF2B5EF4-FFF2-40B4-BE49-F238E27FC236}">
                <a16:creationId xmlns:a16="http://schemas.microsoft.com/office/drawing/2014/main" id="{DE04A253-E458-0BD0-241B-988D3656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9C00A-B364-5547-8631-EE9189F6B9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E1A5CDBA-08B3-1514-D7D6-3D6C7A130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Latch up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58725" name="Picture 3">
            <a:extLst>
              <a:ext uri="{FF2B5EF4-FFF2-40B4-BE49-F238E27FC236}">
                <a16:creationId xmlns:a16="http://schemas.microsoft.com/office/drawing/2014/main" id="{70C0B01E-8109-7842-F9C8-C3052A46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22475"/>
            <a:ext cx="72850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Date Placeholder 2">
            <a:extLst>
              <a:ext uri="{FF2B5EF4-FFF2-40B4-BE49-F238E27FC236}">
                <a16:creationId xmlns:a16="http://schemas.microsoft.com/office/drawing/2014/main" id="{97D1DD6B-5022-0671-DF4D-E232A1254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5ADD2-E17E-A749-9C9C-7B6029E31D9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288A4988-CE89-3EC5-E24C-0299DC88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0771" name="Slide Number Placeholder 4">
            <a:extLst>
              <a:ext uri="{FF2B5EF4-FFF2-40B4-BE49-F238E27FC236}">
                <a16:creationId xmlns:a16="http://schemas.microsoft.com/office/drawing/2014/main" id="{BAD3BE6B-7CB5-F042-684A-BD2A98BB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E7D35-F7C6-1445-BA31-13228FD73C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C5F3012F-5D64-E69D-2CCD-873BD51DD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Sticks Diagram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We will show examples</a:t>
            </a:r>
          </a:p>
        </p:txBody>
      </p:sp>
      <p:sp>
        <p:nvSpPr>
          <p:cNvPr id="160773" name="Text Box 50">
            <a:extLst>
              <a:ext uri="{FF2B5EF4-FFF2-40B4-BE49-F238E27FC236}">
                <a16:creationId xmlns:a16="http://schemas.microsoft.com/office/drawing/2014/main" id="{5045351A-2E19-E102-1DF9-E0DCCE91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5638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Dimensionless layout entities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Only topology is important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Final layout generated by </a:t>
            </a:r>
            <a:b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 </a:t>
            </a:r>
            <a:r>
              <a:rPr lang="ja-JP" altLang="en-US" sz="2400">
                <a:solidFill>
                  <a:srgbClr val="000082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400">
                <a:solidFill>
                  <a:srgbClr val="000082"/>
                </a:solidFill>
                <a:latin typeface="Arial" panose="020B0604020202020204" pitchFamily="34" charset="0"/>
              </a:rPr>
              <a:t>compaction</a:t>
            </a:r>
            <a:r>
              <a:rPr lang="ja-JP" altLang="en-US" sz="2400">
                <a:solidFill>
                  <a:srgbClr val="000082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2400">
                <a:solidFill>
                  <a:srgbClr val="000082"/>
                </a:solidFill>
                <a:latin typeface="Arial" panose="020B0604020202020204" pitchFamily="34" charset="0"/>
              </a:rPr>
              <a:t> program</a:t>
            </a:r>
            <a:endParaRPr lang="en-US" altLang="en-US" sz="2400">
              <a:solidFill>
                <a:srgbClr val="0000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Date Placeholder 3">
            <a:extLst>
              <a:ext uri="{FF2B5EF4-FFF2-40B4-BE49-F238E27FC236}">
                <a16:creationId xmlns:a16="http://schemas.microsoft.com/office/drawing/2014/main" id="{9C5926F6-CA9C-0476-9034-DFBAF989C5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08227-A2EC-4940-8C9E-A304DBBB90E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62818" name="Footer Placeholder 4">
            <a:extLst>
              <a:ext uri="{FF2B5EF4-FFF2-40B4-BE49-F238E27FC236}">
                <a16:creationId xmlns:a16="http://schemas.microsoft.com/office/drawing/2014/main" id="{9210E6D3-C404-DAC9-AED4-0F7BBEC8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2819" name="Slide Number Placeholder 5">
            <a:extLst>
              <a:ext uri="{FF2B5EF4-FFF2-40B4-BE49-F238E27FC236}">
                <a16:creationId xmlns:a16="http://schemas.microsoft.com/office/drawing/2014/main" id="{0D543D94-21F3-53B1-1E3D-3D5A1BF7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DA6F1-03BD-8347-A024-38BD851B82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ABDCA943-0BB6-02EE-6024-F8657E3BC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id="{A491FFBF-B931-2CDA-78AA-3C2E6B7F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95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N-well, P-well, dual wells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contacts are P+ for P-well (or P-substrate), and N+ for N-well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Contacts</a:t>
            </a:r>
            <a:r>
              <a:rPr lang="en-US" altLang="en-US">
                <a:ea typeface="ＭＳ Ｐゴシック" panose="020B0600070205080204" pitchFamily="34" charset="-128"/>
              </a:rPr>
              <a:t> metal to p-active, metal to n-active, metal to poly, or metal to well or substrate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Via</a:t>
            </a:r>
            <a:r>
              <a:rPr lang="en-US" altLang="en-US">
                <a:ea typeface="ＭＳ Ｐゴシック" panose="020B0600070205080204" pitchFamily="34" charset="-128"/>
              </a:rPr>
              <a:t> is contact between metal layers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contact to the right voltage is extend to surround the well and called well guard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Date Placeholder 3">
            <a:extLst>
              <a:ext uri="{FF2B5EF4-FFF2-40B4-BE49-F238E27FC236}">
                <a16:creationId xmlns:a16="http://schemas.microsoft.com/office/drawing/2014/main" id="{1427EFA9-1F32-29B7-8E2A-79416FE5CD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9B213-7475-DC46-BB3F-6DEAF71856B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64866" name="Footer Placeholder 4">
            <a:extLst>
              <a:ext uri="{FF2B5EF4-FFF2-40B4-BE49-F238E27FC236}">
                <a16:creationId xmlns:a16="http://schemas.microsoft.com/office/drawing/2014/main" id="{679ACF94-08F6-30EA-8A9B-4AA0E5E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4867" name="Slide Number Placeholder 5">
            <a:extLst>
              <a:ext uri="{FF2B5EF4-FFF2-40B4-BE49-F238E27FC236}">
                <a16:creationId xmlns:a16="http://schemas.microsoft.com/office/drawing/2014/main" id="{70D400F3-267A-BE6F-4730-8C6F0B9A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65C01-5DC1-6043-A27B-3CDA6E05E1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BCF054AA-CA5B-BCC6-3588-D3DECC539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46ADB843-3F83-985F-8FCA-349E9C5E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SCMOS means scalable CMOS design rules.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Lambda based design rules in the old technology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Simple and freely available, and easily migrate from one process to another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MOSIS –SCMOS rule are Lambda based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Date Placeholder 3">
            <a:extLst>
              <a:ext uri="{FF2B5EF4-FFF2-40B4-BE49-F238E27FC236}">
                <a16:creationId xmlns:a16="http://schemas.microsoft.com/office/drawing/2014/main" id="{E2D9C344-CD58-DA64-2A6A-94C55E21B4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C741F-9F69-5F4B-8995-01DB4DF8C08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66914" name="Footer Placeholder 4">
            <a:extLst>
              <a:ext uri="{FF2B5EF4-FFF2-40B4-BE49-F238E27FC236}">
                <a16:creationId xmlns:a16="http://schemas.microsoft.com/office/drawing/2014/main" id="{2BA70BE6-D5DD-4DC6-A506-B6F1C7B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6915" name="Slide Number Placeholder 5">
            <a:extLst>
              <a:ext uri="{FF2B5EF4-FFF2-40B4-BE49-F238E27FC236}">
                <a16:creationId xmlns:a16="http://schemas.microsoft.com/office/drawing/2014/main" id="{D04D8EAC-FDCF-9BE1-8D58-DE97CE2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C02C-C64B-0A4E-BBFD-977AC3AED7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383EE5F7-785A-FD05-BD11-CA28FC02A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2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F1412450-5CED-0622-BF71-568E4DEB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Technology for this class by On ( semiconductor company)  0.5 um, N-Well technology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3-metal layers, 1-2 poly layers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Lambda = 0.35micron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MOSIS rules SCMOS scale for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=1.0-------2 micron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 0.8-----1.5 micron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 0.35----0.5 micron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Date Placeholder 2">
            <a:extLst>
              <a:ext uri="{FF2B5EF4-FFF2-40B4-BE49-F238E27FC236}">
                <a16:creationId xmlns:a16="http://schemas.microsoft.com/office/drawing/2014/main" id="{07C221C8-7C81-D10A-E600-FDA51FB33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6E5F1E-F6E1-2949-9CE6-15E24FBAD5C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68962" name="Footer Placeholder 3">
            <a:extLst>
              <a:ext uri="{FF2B5EF4-FFF2-40B4-BE49-F238E27FC236}">
                <a16:creationId xmlns:a16="http://schemas.microsoft.com/office/drawing/2014/main" id="{EBC1DE48-6BE9-4910-7AE0-1D1153C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8963" name="Slide Number Placeholder 4">
            <a:extLst>
              <a:ext uri="{FF2B5EF4-FFF2-40B4-BE49-F238E27FC236}">
                <a16:creationId xmlns:a16="http://schemas.microsoft.com/office/drawing/2014/main" id="{EF00F33D-0F4C-DC14-415D-74C45C4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A9F5B-CC0B-2248-BA2C-F5F33982DC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CA5480F3-AA45-1D0E-04F5-F5DF037C9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2541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the Dies connection Bonding Techniques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68965" name="Picture 3">
            <a:extLst>
              <a:ext uri="{FF2B5EF4-FFF2-40B4-BE49-F238E27FC236}">
                <a16:creationId xmlns:a16="http://schemas.microsoft.com/office/drawing/2014/main" id="{C80C18AA-4CAC-AC6B-84E1-1786F5B0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482725"/>
            <a:ext cx="6683375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57B18AD-32AE-28AA-64FB-6783231F8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Quiz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F1E886-6A69-D7E8-A607-DF96C9A7C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have to understand the fabrication process as CMOS designer?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6DADF172-728C-826C-B0AB-C53E5A4DB3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0BA57-CD56-C744-BF26-BAF60DE75AC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D1A1-D00D-9ED4-7159-90D962F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EB8E628-89A8-FD78-4BEF-766099681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D3B4D-65FA-1F42-A820-E0D169AE54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Date Placeholder 2">
            <a:extLst>
              <a:ext uri="{FF2B5EF4-FFF2-40B4-BE49-F238E27FC236}">
                <a16:creationId xmlns:a16="http://schemas.microsoft.com/office/drawing/2014/main" id="{BBE682F6-DFD0-0080-A266-FD3D569AFF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458B24-7A61-C048-9F1B-CD4E033F90D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F4EEBC29-D7E4-8269-C88B-6E42F3C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1011" name="Slide Number Placeholder 4">
            <a:extLst>
              <a:ext uri="{FF2B5EF4-FFF2-40B4-BE49-F238E27FC236}">
                <a16:creationId xmlns:a16="http://schemas.microsoft.com/office/drawing/2014/main" id="{3B1D90F0-2DD5-D832-E36F-8F4D9653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91F79-46A6-1944-BB38-E018530D3B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7FCFD451-15C3-91FF-A90C-2CFEA96FB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Package Types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71013" name="Picture 3">
            <a:extLst>
              <a:ext uri="{FF2B5EF4-FFF2-40B4-BE49-F238E27FC236}">
                <a16:creationId xmlns:a16="http://schemas.microsoft.com/office/drawing/2014/main" id="{644977B7-CA2F-7F1B-7707-9BF1DBBD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912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Date Placeholder 2">
            <a:extLst>
              <a:ext uri="{FF2B5EF4-FFF2-40B4-BE49-F238E27FC236}">
                <a16:creationId xmlns:a16="http://schemas.microsoft.com/office/drawing/2014/main" id="{B2DBC340-4124-13DE-D71F-C436AB2489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C4F28-A771-3B49-A9E5-B9B7E8BF00A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73058" name="Footer Placeholder 3">
            <a:extLst>
              <a:ext uri="{FF2B5EF4-FFF2-40B4-BE49-F238E27FC236}">
                <a16:creationId xmlns:a16="http://schemas.microsoft.com/office/drawing/2014/main" id="{D4C0668C-0019-DE81-3362-7BECC8B1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3059" name="Slide Number Placeholder 4">
            <a:extLst>
              <a:ext uri="{FF2B5EF4-FFF2-40B4-BE49-F238E27FC236}">
                <a16:creationId xmlns:a16="http://schemas.microsoft.com/office/drawing/2014/main" id="{EE744509-6C13-9064-0350-71A3AD7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BB3A6-6FDF-3845-91A6-D3FB565B8F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ECAFAE82-D259-814C-1279-C85425002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Package Parameters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73061" name="Picture 3">
            <a:extLst>
              <a:ext uri="{FF2B5EF4-FFF2-40B4-BE49-F238E27FC236}">
                <a16:creationId xmlns:a16="http://schemas.microsoft.com/office/drawing/2014/main" id="{E9C36BD7-38B9-EDA8-BBDB-84CBE5CE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26144" r="15163" b="34641"/>
          <a:stretch>
            <a:fillRect/>
          </a:stretch>
        </p:blipFill>
        <p:spPr bwMode="auto">
          <a:xfrm>
            <a:off x="169863" y="1485900"/>
            <a:ext cx="8570912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Date Placeholder 3">
            <a:extLst>
              <a:ext uri="{FF2B5EF4-FFF2-40B4-BE49-F238E27FC236}">
                <a16:creationId xmlns:a16="http://schemas.microsoft.com/office/drawing/2014/main" id="{404072E7-3D49-13E8-C6C0-BF38A1329C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ECEC7-7E5F-6343-90B1-A73110169A0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175106" name="Footer Placeholder 4">
            <a:extLst>
              <a:ext uri="{FF2B5EF4-FFF2-40B4-BE49-F238E27FC236}">
                <a16:creationId xmlns:a16="http://schemas.microsoft.com/office/drawing/2014/main" id="{FA094B8B-7E56-9238-F531-2EC6933D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5107" name="Slide Number Placeholder 5">
            <a:extLst>
              <a:ext uri="{FF2B5EF4-FFF2-40B4-BE49-F238E27FC236}">
                <a16:creationId xmlns:a16="http://schemas.microsoft.com/office/drawing/2014/main" id="{3DFC68AA-D563-4362-E3C1-16CE7AE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765E5-C90C-4A44-865B-E0BA48A07A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id="{A699D67C-502E-464A-2565-6A2D62BA6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of Today Class</a:t>
            </a:r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ADF82066-7F73-A19C-2D56-C5361200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Fabrication steps for CMOS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layers and Design Rules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Scalable CMOS – Design Rules in chip design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Introduction  to IC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AD6D56A7-E8BB-3034-48BB-0EB25C699E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A5800-0566-8840-AE55-984E6ADBEFA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9/13/23</a:t>
            </a:fld>
            <a:endParaRPr lang="en-US" altLang="en-US" sz="14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D34EC653-FF01-22B3-D21E-06D140FA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ED05B778-E580-4DD4-DF61-7CB22230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DB09C-9E7C-0748-9410-93D3739F8F0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4D7E05E6-BA4A-A0BF-8269-C79B52043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CMOS technology we start from Silicon Wafer Preparation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1983F2B-D61F-E2FE-43EE-41EF1D29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Obtaining the Sand to grow the wafers has to be very clean and good form of silicon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Sand is heated to about 1600 degree C where it melt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pure Silicon seed Crystal is placed into the molten sand bath. This crystal will be pulled slowly while it rotate. The result is called ingot ( single crystal silicon) (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crystal?)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2653</Words>
  <Application>Microsoft Macintosh PowerPoint</Application>
  <PresentationFormat>On-screen Show (4:3)</PresentationFormat>
  <Paragraphs>646</Paragraphs>
  <Slides>82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Arial Narrow</vt:lpstr>
      <vt:lpstr>Book Antiqua</vt:lpstr>
      <vt:lpstr>Monotype Sorts</vt:lpstr>
      <vt:lpstr>Symbol</vt:lpstr>
      <vt:lpstr>Times New Roman</vt:lpstr>
      <vt:lpstr>Default Design</vt:lpstr>
      <vt:lpstr>Equation</vt:lpstr>
      <vt:lpstr>VISIO</vt:lpstr>
      <vt:lpstr>The Manufacturing  Process ECE4140/6240</vt:lpstr>
      <vt:lpstr>Integrated Circuits Fabrication The Wafer</vt:lpstr>
      <vt:lpstr>Die Cost Is Going Down</vt:lpstr>
      <vt:lpstr>Cost per Transistor</vt:lpstr>
      <vt:lpstr>Yield</vt:lpstr>
      <vt:lpstr>Defects</vt:lpstr>
      <vt:lpstr>STEPS of Fabrications</vt:lpstr>
      <vt:lpstr>Quiz</vt:lpstr>
      <vt:lpstr>For CMOS technology we start from Silicon Wafer Preparation</vt:lpstr>
      <vt:lpstr>Example of some completed ingots</vt:lpstr>
      <vt:lpstr>Important Steps in IC  Silicon Fabrication Processing</vt:lpstr>
      <vt:lpstr>Let us Study each Step</vt:lpstr>
      <vt:lpstr>Oxidation</vt:lpstr>
      <vt:lpstr>Photolithography</vt:lpstr>
      <vt:lpstr>PowerPoint Presentation</vt:lpstr>
      <vt:lpstr>PowerPoint Presentation</vt:lpstr>
      <vt:lpstr>Etching</vt:lpstr>
      <vt:lpstr>Deposition</vt:lpstr>
      <vt:lpstr>Ion  Implantation</vt:lpstr>
      <vt:lpstr>Cross-Section of CMOS Technology</vt:lpstr>
      <vt:lpstr>CMOS Fabrication Sequence</vt:lpstr>
      <vt:lpstr>CMOS Fab (cont.)</vt:lpstr>
      <vt:lpstr>CMOS Fabrication (cont.)</vt:lpstr>
      <vt:lpstr>CMOS Process</vt:lpstr>
      <vt:lpstr>Modern CMOS Process</vt:lpstr>
      <vt:lpstr>A Modern CMOS Process</vt:lpstr>
      <vt:lpstr>Circuit Under Design</vt:lpstr>
      <vt:lpstr>Well and Substrate Taps</vt:lpstr>
      <vt:lpstr>Inverter Mask Set</vt:lpstr>
      <vt:lpstr>Detailed Mask Views</vt:lpstr>
      <vt:lpstr>Example-Inverter Fabrication Steps</vt:lpstr>
      <vt:lpstr>To cover with thin layer of Silicon Oxide (Oxidation)</vt:lpstr>
      <vt:lpstr>Photoresist</vt:lpstr>
      <vt:lpstr>Lithography</vt:lpstr>
      <vt:lpstr>Etch</vt:lpstr>
      <vt:lpstr>Strip Photoresist</vt:lpstr>
      <vt:lpstr>n-Well</vt:lpstr>
      <vt:lpstr>Strip Oxide</vt:lpstr>
      <vt:lpstr>Polysilicon</vt:lpstr>
      <vt:lpstr>Polysilicon Patterning</vt:lpstr>
      <vt:lpstr>Self-Aligned Process</vt:lpstr>
      <vt:lpstr>n-Diffusion</vt:lpstr>
      <vt:lpstr>n-Diffusion (cont’d.)</vt:lpstr>
      <vt:lpstr>n-Diffusion (cont’d.)</vt:lpstr>
      <vt:lpstr>p-Diffusion</vt:lpstr>
      <vt:lpstr>Contacts</vt:lpstr>
      <vt:lpstr>Metallization</vt:lpstr>
      <vt:lpstr>CMOS Process at a Glance</vt:lpstr>
      <vt:lpstr>Layout</vt:lpstr>
      <vt:lpstr>Layout Design Rules</vt:lpstr>
      <vt:lpstr>Simplified Design Rules Basic CMOS design</vt:lpstr>
      <vt:lpstr>Its Layout View</vt:lpstr>
      <vt:lpstr>Advanced Metallization</vt:lpstr>
      <vt:lpstr>3D Perspective</vt:lpstr>
      <vt:lpstr>CMOS Process Layers</vt:lpstr>
      <vt:lpstr>Layers in 0.25 mm CMOS process</vt:lpstr>
      <vt:lpstr>Design Rules</vt:lpstr>
      <vt:lpstr>Intra-Layer Design Rules</vt:lpstr>
      <vt:lpstr>Transistor Layout</vt:lpstr>
      <vt:lpstr>Vias and Contacts Metal blue, Purple</vt:lpstr>
      <vt:lpstr>CMOS Inverter Layout</vt:lpstr>
      <vt:lpstr>Layout Editor</vt:lpstr>
      <vt:lpstr>Design Rule Checker built in CADENCE</vt:lpstr>
      <vt:lpstr>Circuit Layout</vt:lpstr>
      <vt:lpstr>Circuit Under Design</vt:lpstr>
      <vt:lpstr>CMOS INVERTER</vt:lpstr>
      <vt:lpstr>Rules for layout</vt:lpstr>
      <vt:lpstr>PowerPoint Presentation</vt:lpstr>
      <vt:lpstr>Well Spacing</vt:lpstr>
      <vt:lpstr>3-INPUT NAND</vt:lpstr>
      <vt:lpstr>Area Estimation</vt:lpstr>
      <vt:lpstr>WIRING tRACK</vt:lpstr>
      <vt:lpstr>Latch up of the chip page 253 Weste-harris</vt:lpstr>
      <vt:lpstr>Latch up</vt:lpstr>
      <vt:lpstr>Sticks Diagram We will show examples</vt:lpstr>
      <vt:lpstr>Summary</vt:lpstr>
      <vt:lpstr>Summary</vt:lpstr>
      <vt:lpstr>Summary</vt:lpstr>
      <vt:lpstr>For the Dies connection Bonding Techniques</vt:lpstr>
      <vt:lpstr>Package Types</vt:lpstr>
      <vt:lpstr>Package Parameters</vt:lpstr>
      <vt:lpstr>Summary of Today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Zaghloul, Mona</cp:lastModifiedBy>
  <cp:revision>107</cp:revision>
  <dcterms:created xsi:type="dcterms:W3CDTF">1601-01-01T00:00:00Z</dcterms:created>
  <dcterms:modified xsi:type="dcterms:W3CDTF">2023-09-13T20:39:04Z</dcterms:modified>
</cp:coreProperties>
</file>