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14.jp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2.xml" Type="http://schemas.openxmlformats.org/officeDocument/2006/relationships/theme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/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5.png" Type="http://schemas.openxmlformats.org/officeDocument/2006/relationships/image" Id="rId4"/><Relationship Target="../media/image12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4.xml" Type="http://schemas.openxmlformats.org/officeDocument/2006/relationships/slideLayout" Id="rId1"/><Relationship Target="https://github.com/DirectoriX/TPRG-TradingTerminal/blob/master/%D0%9E%D1%82%D1%87%D1%91%D1%82%D1%8B/2.odt?raw=true" Type="http://schemas.openxmlformats.org/officeDocument/2006/relationships/hyperlink" TargetMode="External" Id="rId4"/><Relationship Target="https://github.com/DirectoriX/TPRG-TradingTerminal/blob/master/%D0%9E%D1%82%D1%87%D1%91%D1%82%D1%8B/1.odt?raw=true" Type="http://schemas.openxmlformats.org/officeDocument/2006/relationships/hyperlink" TargetMode="External" Id="rId3"/><Relationship Target="https://github.com/DirectoriX/TPRG-TradingTerminal/blob/master/%D0%9E%D1%82%D1%87%D1%91%D1%82%D1%8B/4.odt?raw=true" Type="http://schemas.openxmlformats.org/officeDocument/2006/relationships/hyperlink" TargetMode="External" Id="rId6"/><Relationship Target="https://github.com/DirectoriX/TPRG-TradingTerminal/blob/master/%D0%9E%D1%82%D1%87%D1%91%D1%82%D1%8B/3.docx?raw=true" Type="http://schemas.openxmlformats.org/officeDocument/2006/relationships/hyperlink" TargetMode="External" Id="rId5"/><Relationship Target="http://kramer98489.cloudapp.net/TradingTerminal/" Type="http://schemas.openxmlformats.org/officeDocument/2006/relationships/hyperlink" TargetMode="External" Id="rId8"/><Relationship Target="https://github.com/DirectoriX/TPRG-TradingTerminal/tree/master/TradingTerminal/src/java/org/aba/tradingterminal" Type="http://schemas.openxmlformats.org/officeDocument/2006/relationships/hyperlink" TargetMode="External" Id="rId7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#slide=id.g34a771baf_0105" Type="http://schemas.openxmlformats.org/officeDocument/2006/relationships/hyperlink" TargetMode="External" Id="rId10"/><Relationship Target="#slide=id.g34b62f9ba_06" Type="http://schemas.openxmlformats.org/officeDocument/2006/relationships/hyperlink" TargetMode="External" Id="rId4"/><Relationship Target="#slide=id.g34a771baf_015" Type="http://schemas.openxmlformats.org/officeDocument/2006/relationships/hyperlink" TargetMode="External" Id="rId3"/><Relationship Target="#slide=id.g34a771baf_099" Type="http://schemas.openxmlformats.org/officeDocument/2006/relationships/hyperlink" TargetMode="External" Id="rId9"/><Relationship Target="#slide=id.g34a771baf_030" Type="http://schemas.openxmlformats.org/officeDocument/2006/relationships/hyperlink" TargetMode="External" Id="rId6"/><Relationship Target="#slide=id.g34a771baf_020" Type="http://schemas.openxmlformats.org/officeDocument/2006/relationships/hyperlink" TargetMode="External" Id="rId5"/><Relationship Target="#slide=id.g34a771baf_045" Type="http://schemas.openxmlformats.org/officeDocument/2006/relationships/hyperlink" TargetMode="External" Id="rId8"/><Relationship Target="#slide=id.g34a771baf_035" Type="http://schemas.openxmlformats.org/officeDocument/2006/relationships/hyperlink" TargetMode="External" Id="rId7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4"/><Relationship Target="../media/image07.png" Type="http://schemas.openxmlformats.org/officeDocument/2006/relationships/image" Id="rId3"/><Relationship Target="../media/image00.png" Type="http://schemas.openxmlformats.org/officeDocument/2006/relationships/image" Id="rId6"/><Relationship Target="../media/image01.jpg" Type="http://schemas.openxmlformats.org/officeDocument/2006/relationships/image" Id="rId5"/><Relationship Target="../media/image03.jpg" Type="http://schemas.openxmlformats.org/officeDocument/2006/relationships/image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13.png" Type="http://schemas.openxmlformats.org/officeDocument/2006/relationships/image" Id="rId3"/><Relationship Target="../media/image02.jp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09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988067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Итоговая презентация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y="2437150" x="1079250"/>
            <a:ext cy="1159799" cx="6985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ru"/>
              <a:t>по проекту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ru"/>
              <a:t>“Симуляция работы торгового терминала”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/>
        </p:nvSpPr>
        <p:spPr>
          <a:xfrm>
            <a:off y="66900" x="2557050"/>
            <a:ext cy="1003199" cx="4029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ru">
                <a:solidFill>
                  <a:schemeClr val="dk1"/>
                </a:solidFill>
              </a:rPr>
              <a:t>Внешний вид страницы просмотра списка товаров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68025" x="2557050"/>
            <a:ext cy="3430244" cx="40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y="4782175" x="8804800"/>
            <a:ext cy="312000" cx="284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ru"/>
              <a:t>8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/>
        </p:nvSpPr>
        <p:spPr>
          <a:xfrm>
            <a:off y="66725" x="2046000"/>
            <a:ext cy="1003199" cx="5052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ru">
                <a:solidFill>
                  <a:schemeClr val="dk1"/>
                </a:solidFill>
              </a:rPr>
              <a:t>Внешний вид страницы задания параметров симуляции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154450" x="2290762"/>
            <a:ext cy="2286000" cx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y="4782175" x="8804800"/>
            <a:ext cy="312000" cx="284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ru"/>
              <a:t>9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/>
        </p:nvSpPr>
        <p:spPr>
          <a:xfrm>
            <a:off y="4782175" x="8721275"/>
            <a:ext cy="312000" cx="422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ru"/>
              <a:t>10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41750" x="468413"/>
            <a:ext cy="3307574" cx="373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439200" x="3910674"/>
            <a:ext cy="3307574" cx="476491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y="361325" x="445650"/>
            <a:ext cy="457200" cx="8252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ru">
                <a:solidFill>
                  <a:schemeClr val="dk1"/>
                </a:solidFill>
              </a:rPr>
              <a:t>Пример отчета о симуляции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1070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Преимущества программного продукта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y="1424275" x="519600"/>
            <a:ext cy="3591599" cx="8104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ru"/>
              <a:t>Параллельная работа нескольких исследователей.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ru"/>
              <a:t>Каждая симуляция уникальна.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ru"/>
              <a:t>Невосприимчивость к некорректным входным данным.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ru"/>
              <a:t>Возможность работы удалённо.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ru"/>
              <a:t>При сбое работы ПО и её перезапуске все списки товаров и отчеты о симуляциях сохраняются.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ru"/>
              <a:t>Облачные вычисления.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y="4782175" x="8742525"/>
            <a:ext cy="312000" cx="432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ru"/>
              <a:t>11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Ссылки на приложения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y="1444800" x="648900"/>
            <a:ext cy="3511500" cx="7846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u="sng" sz="2400" lang="ru">
                <a:solidFill>
                  <a:schemeClr val="hlink"/>
                </a:solidFill>
                <a:hlinkClick r:id="rId3"/>
              </a:rPr>
              <a:t>Приложение №1: проект программного продукта 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u="sng" sz="2400" lang="ru">
                <a:solidFill>
                  <a:schemeClr val="hlink"/>
                </a:solidFill>
                <a:hlinkClick r:id="rId4"/>
              </a:rPr>
              <a:t>Приложение №2: отчет о реализации программного продукта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u="sng" sz="2400" lang="ru">
                <a:solidFill>
                  <a:schemeClr val="hlink"/>
                </a:solidFill>
                <a:hlinkClick r:id="rId5"/>
              </a:rPr>
              <a:t>Приложение №3: отчет об оптимизации и тестировании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u="sng" sz="2400" lang="ru">
                <a:solidFill>
                  <a:schemeClr val="hlink"/>
                </a:solidFill>
                <a:hlinkClick r:id="rId6"/>
              </a:rPr>
              <a:t>Приложение №4: проектная документация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u="sng" sz="2400" lang="ru">
                <a:solidFill>
                  <a:schemeClr val="hlink"/>
                </a:solidFill>
                <a:hlinkClick r:id="rId7"/>
              </a:rPr>
              <a:t>Исходный код программного продукта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u="sng" sz="2400" lang="ru">
                <a:solidFill>
                  <a:schemeClr val="hlink"/>
                </a:solidFill>
                <a:hlinkClick r:id="rId8"/>
              </a:rPr>
              <a:t>http://kramer98489.cloudapp.net/TradingTerminal/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y="4782175" x="8742525"/>
            <a:ext cy="312000" cx="432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ru"/>
              <a:t>12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y="8394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Спасибо за внимание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y="4430775" x="3767850"/>
            <a:ext cy="262199" cx="1608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ru"/>
              <a:t>Обнинск, 2014 г.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y="2288350" x="2474850"/>
            <a:ext cy="1683300" cx="4194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ru"/>
              <a:t>Студенты группы ВТ-Б12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ru"/>
              <a:t>Кругликов А. Д.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ru"/>
              <a:t>Пастушак Р. Л.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ru"/>
              <a:t>Донцов М. А.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34" name="Shape 134"/>
          <p:cNvSpPr txBox="1"/>
          <p:nvPr/>
        </p:nvSpPr>
        <p:spPr>
          <a:xfrm>
            <a:off y="4782175" x="8742525"/>
            <a:ext cy="312000" cx="432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ru"/>
              <a:t>13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/>
        </p:nvSpPr>
        <p:spPr>
          <a:xfrm>
            <a:off y="1658125" x="1491900"/>
            <a:ext cy="2422800" cx="616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u="sng" sz="1800" lang="ru">
                <a:solidFill>
                  <a:schemeClr val="hlink"/>
                </a:solidFill>
                <a:hlinkClick r:id="rId3"/>
              </a:rPr>
              <a:t>Предназначение программного продукта</a:t>
            </a:r>
            <a:r>
              <a:rPr sz="1800" lang="ru"/>
              <a:t>.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u="sng" sz="1800" lang="ru">
                <a:solidFill>
                  <a:schemeClr val="hlink"/>
                </a:solidFill>
                <a:hlinkClick r:id="rId4"/>
              </a:rPr>
              <a:t>Применённые технологии</a:t>
            </a:r>
            <a:r>
              <a:rPr sz="1800" lang="ru"/>
              <a:t>.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u="sng" sz="1800" lang="ru">
                <a:solidFill>
                  <a:schemeClr val="hlink"/>
                </a:solidFill>
                <a:hlinkClick r:id="rId5"/>
              </a:rPr>
              <a:t>Возможности проекта</a:t>
            </a:r>
            <a:r>
              <a:rPr sz="1800" lang="ru"/>
              <a:t>.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u="sng" sz="1800" lang="ru">
                <a:solidFill>
                  <a:schemeClr val="hlink"/>
                </a:solidFill>
                <a:hlinkClick r:id="rId6"/>
              </a:rPr>
              <a:t>Требования</a:t>
            </a:r>
            <a:r>
              <a:rPr sz="1800" lang="ru"/>
              <a:t>.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u="sng" sz="1800" lang="ru">
                <a:solidFill>
                  <a:schemeClr val="hlink"/>
                </a:solidFill>
                <a:hlinkClick r:id="rId7"/>
              </a:rPr>
              <a:t>Надёжность программы</a:t>
            </a:r>
            <a:r>
              <a:rPr sz="1800" lang="ru"/>
              <a:t>.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u="sng" sz="1800" lang="ru">
                <a:solidFill>
                  <a:schemeClr val="hlink"/>
                </a:solidFill>
                <a:hlinkClick r:id="rId8"/>
              </a:rPr>
              <a:t>Пример работы исследователя с программой</a:t>
            </a:r>
            <a:r>
              <a:rPr sz="1800" lang="ru"/>
              <a:t>.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u="sng" sz="1800" lang="ru">
                <a:solidFill>
                  <a:schemeClr val="hlink"/>
                </a:solidFill>
                <a:hlinkClick r:id="rId9"/>
              </a:rPr>
              <a:t>Преимущества программного продукта</a:t>
            </a:r>
            <a:r>
              <a:rPr sz="1800" lang="ru"/>
              <a:t>.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u="sng" sz="1800" lang="ru">
                <a:solidFill>
                  <a:schemeClr val="hlink"/>
                </a:solidFill>
                <a:hlinkClick r:id="rId10"/>
              </a:rPr>
              <a:t>Ссылки на приложения</a:t>
            </a:r>
            <a:r>
              <a:rPr sz="1800" lang="ru"/>
              <a:t>.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y="0" x="2637900"/>
            <a:ext cy="1204499" cx="3868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4800" lang="ru"/>
              <a:t>Содержание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y="1362100" x="318350"/>
            <a:ext cy="3542399" cx="7481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ru">
                <a:solidFill>
                  <a:srgbClr val="000000"/>
                </a:solidFill>
              </a:rPr>
              <a:t>Помимо того проект показывает такие умения проектной группы как: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ru"/>
              <a:t>Умение работы с CASE-средствами.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ru"/>
              <a:t>Знание языка программирования Java.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ru"/>
              <a:t>Знание платформы JavaEE.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ru"/>
              <a:t>Умение работать с контейнерами сервлетов (GlassFish, Apache Tomcat).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ru"/>
              <a:t>Умение работать с СУБД (MySQL).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ru"/>
              <a:t>Умение работать с библиотекой для модульного тестирования JUnit.</a:t>
            </a:r>
          </a:p>
          <a:p>
            <a:pPr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ru"/>
              <a:t>Умение работы с облачным сервисом (PaaS).</a:t>
            </a: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/>
          <a:srcRect t="8220" b="-8219" r="0" l="0"/>
          <a:stretch/>
        </p:blipFill>
        <p:spPr>
          <a:xfrm>
            <a:off y="1895500" x="7040575"/>
            <a:ext cy="602925" cx="17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262672" x="5589950"/>
            <a:ext cy="744024" cx="120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694725" x="8149550"/>
            <a:ext cy="783274" cx="78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3467294" x="7660550"/>
            <a:ext cy="602924" cx="89128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y="4782175" x="8804800"/>
            <a:ext cy="312000" cx="284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1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y="90225" x="512400"/>
            <a:ext cy="970500" cx="811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ru">
                <a:solidFill>
                  <a:schemeClr val="dk1"/>
                </a:solidFill>
              </a:rPr>
              <a:t>Данный программный продукт предназначен для проведения симуляции работы торгового терминала.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" name="Shape 42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4233164" x="6480550"/>
            <a:ext cy="475124" cx="6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7" name="Shape 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36474" x="4095312"/>
            <a:ext cy="3074749" cx="502377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y="123900" x="958800"/>
            <a:ext cy="779399" cx="722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4800" lang="ru"/>
              <a:t>Облачные технологии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415375" x="414525"/>
            <a:ext cy="800100" cx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/>
        </p:nvSpPr>
        <p:spPr>
          <a:xfrm>
            <a:off y="2323775" x="184200"/>
            <a:ext cy="2187299" cx="4130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ru"/>
              <a:t>Преимущества: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●"/>
            </a:pPr>
            <a:r>
              <a:rPr sz="1800" lang="ru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Улучшение доступности.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sz="1800" lang="ru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Масштабируемость.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sz="1800" lang="ru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Оптимизация операционной деятельности.</a:t>
            </a:r>
          </a:p>
          <a:p>
            <a:pPr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Char char="●"/>
            </a:pPr>
            <a:r>
              <a:rPr sz="1800" lang="ru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Увеличение времени безотказной работы.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436479" x="7389350"/>
            <a:ext cy="1000074" cx="14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y="4782175" x="8804800"/>
            <a:ext cy="312000" cx="284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ru"/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10680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Возможности проекта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Проведение симуляций в облаке.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Одновременный запуск множества симуляций с различными параметрами.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Долговременное хранение отчетов о симуляциях.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Работа с базой данных средствами программного продукта.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Формирование подробных отчетов о проведенных симуляциях.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Формирование списков товаров.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y="4782175" x="8804800"/>
            <a:ext cy="312000" cx="284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ru"/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Требования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3286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ru"/>
              <a:t>Для работы программы требуется: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Контейнер сервлетов (GlassFish версии 4 или Apache Tomcat версии 7.0.**)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СУБД MySQL версии 5.6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ru"/>
              <a:t>Требования к пользователю: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Браузер с поддержкой HTML5 и CSS3.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Подключение к сети интернет.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458925" x="5645275"/>
            <a:ext cy="1684575" cx="349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964200" x="6829650"/>
            <a:ext cy="1131949" cx="169794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y="4782175" x="8804800"/>
            <a:ext cy="312000" cx="284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ru"/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130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Надёжность программы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3606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ru"/>
              <a:t>Данный программный продукт был развернут на одном из облачных сервисов, а именно Windows Azure </a:t>
            </a:r>
            <a:r>
              <a:rPr sz="2400" lang="ru">
                <a:solidFill>
                  <a:srgbClr val="252525"/>
                </a:solidFill>
              </a:rPr>
              <a:t>(</a:t>
            </a:r>
            <a:r>
              <a:rPr sz="2400" lang="ru" i="1">
                <a:solidFill>
                  <a:srgbClr val="252525"/>
                </a:solidFill>
              </a:rPr>
              <a:t>PaaS</a:t>
            </a:r>
            <a:r>
              <a:rPr sz="2400" lang="ru">
                <a:solidFill>
                  <a:srgbClr val="252525"/>
                </a:solidFill>
              </a:rPr>
              <a:t>, </a:t>
            </a:r>
            <a:r>
              <a:rPr sz="2400" lang="ru" i="1">
                <a:solidFill>
                  <a:srgbClr val="252525"/>
                </a:solidFill>
              </a:rPr>
              <a:t>«платформа как услуга»</a:t>
            </a:r>
            <a:r>
              <a:rPr sz="2400" lang="ru">
                <a:solidFill>
                  <a:srgbClr val="252525"/>
                </a:solidFill>
              </a:rPr>
              <a:t>)</a:t>
            </a:r>
            <a:r>
              <a:rPr sz="2400" lang="ru"/>
              <a:t>.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ru"/>
              <a:t>После проведения около двухсот симуляций ПО продолжала работу без сбоев, было замечено небольшое уменьшение производительности.</a:t>
            </a:r>
          </a:p>
          <a:p>
            <a:pPr>
              <a:spcBef>
                <a:spcPts val="0"/>
              </a:spcBef>
              <a:buNone/>
            </a:pPr>
            <a:r>
              <a:rPr sz="2400" lang="ru"/>
              <a:t>Было выявлено и исправлено несколько ошибок отображения отчетов о симуляциях.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y="4782175" x="8804800"/>
            <a:ext cy="312000" cx="284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ru"/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20453" x="457187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000" lang="ru"/>
              <a:t>Пример работы исследователя с программой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747787" x="2500300"/>
            <a:ext cy="1647825" cx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y="1671487" x="2500350"/>
            <a:ext cy="702299" cx="4143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ru"/>
              <a:t>Внешний вид главной страницы.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y="4782175" x="8804800"/>
            <a:ext cy="312000" cx="284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ru"/>
              <a:t>6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8" name="Shape 8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87550" x="2430124"/>
            <a:ext cy="3245799" cx="42837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y="193975" x="2557050"/>
            <a:ext cy="1003199" cx="4029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ru">
                <a:solidFill>
                  <a:schemeClr val="dk1"/>
                </a:solidFill>
              </a:rPr>
              <a:t>Внешний вид страницы работы со списком товаров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y="4782175" x="8804800"/>
            <a:ext cy="312000" cx="284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ru"/>
              <a:t>7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