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8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3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0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4.xml" Type="http://schemas.openxmlformats.org/officeDocument/2006/relationships/slideLayout" Id="rId1"/><Relationship Target="https://github.com/DirectoriX/TPRG-TradingTerminal/blob/master/%D0%9E%D1%82%D1%87%D1%91%D1%82%D1%8B/2.odt?raw=true" Type="http://schemas.openxmlformats.org/officeDocument/2006/relationships/hyperlink" TargetMode="External" Id="rId4"/><Relationship Target="https://github.com/DirectoriX/TPRG-TradingTerminal/blob/master/%D0%9E%D1%82%D1%87%D1%91%D1%82%D1%8B/1.odt?raw=true" Type="http://schemas.openxmlformats.org/officeDocument/2006/relationships/hyperlink" TargetMode="External" Id="rId3"/><Relationship Target="https://github.com/DirectoriX/TPRG-TradingTerminal/blob/master/%D0%9E%D1%82%D1%87%D1%91%D1%82%D1%8B/4.odt?raw=true" Type="http://schemas.openxmlformats.org/officeDocument/2006/relationships/hyperlink" TargetMode="External" Id="rId6"/><Relationship Target="http://10serv.com/wp-content/uploads/graphes-Transactions-rate-3.png" Type="http://schemas.openxmlformats.org/officeDocument/2006/relationships/hyperlink" TargetMode="External" Id="rId5"/><Relationship Target="https://github.com/DirectoriX/TPRG-TradingTerminal/tree/master/TradingTerminal/src/java/org/aba/tradingterminal" Type="http://schemas.openxmlformats.org/officeDocument/2006/relationships/hyperlink" TargetMode="External" Id="rId7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6.png" Type="http://schemas.openxmlformats.org/officeDocument/2006/relationships/image" Id="rId3"/><Relationship Target="../media/image01.png" Type="http://schemas.openxmlformats.org/officeDocument/2006/relationships/image" Id="rId6"/><Relationship Target="../media/image00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98806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Итоговая презентация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y="2437150" x="1079250"/>
            <a:ext cy="1159799" cx="698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ru"/>
              <a:t>по проекту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sz="3000" lang="ru"/>
              <a:t>“Симуляция работы торгового терминала”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Пример отчета о симуляции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9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41750" x="468413"/>
            <a:ext cy="3307574" cx="373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439200" x="3910674"/>
            <a:ext cy="3307574" cx="476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594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Преимущества программного продукта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1431350" x="1090650"/>
            <a:ext cy="3591599" cx="6962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Параллельная работа нескольких исследователей.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Каждая симуляция уникальна.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Невосприимчивость к некорректным входным данным.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Возможность работы удалённо.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ru"/>
              <a:t>При сбое работы программы и её перезапуске все списки товаров и отчеты о симуляциях сохраняются.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y="4782175" x="8742525"/>
            <a:ext cy="312000" cx="43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Ссылки на приложения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1444800" x="648900"/>
            <a:ext cy="3511500" cx="7846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2400" lang="ru">
                <a:solidFill>
                  <a:schemeClr val="hlink"/>
                </a:solidFill>
                <a:hlinkClick r:id="rId3"/>
              </a:rPr>
              <a:t>Приложение №1: проект программного продукта 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2400" lang="ru">
                <a:solidFill>
                  <a:schemeClr val="hlink"/>
                </a:solidFill>
                <a:hlinkClick r:id="rId4"/>
              </a:rPr>
              <a:t>Приложение №2: отчет о реализации программного продукта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2400" lang="ru">
                <a:solidFill>
                  <a:schemeClr val="hlink"/>
                </a:solidFill>
                <a:hlinkClick r:id="rId5"/>
              </a:rPr>
              <a:t>Приложение №3: отчет об оптимизации и тестировании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2400" lang="ru">
                <a:solidFill>
                  <a:schemeClr val="hlink"/>
                </a:solidFill>
                <a:hlinkClick r:id="rId6"/>
              </a:rPr>
              <a:t>Приложение №4: проектная документация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sz="2400" lang="ru">
                <a:solidFill>
                  <a:schemeClr val="hlink"/>
                </a:solidFill>
                <a:hlinkClick r:id="rId7"/>
              </a:rPr>
              <a:t>Исходный код программного продукта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y="4782175" x="8742525"/>
            <a:ext cy="312000" cx="43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11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y="8394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Спасибо за внимание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y="4430775" x="3767850"/>
            <a:ext cy="262199" cx="1608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ru"/>
              <a:t>Обнинск, 2014 г.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y="2288350" x="2474850"/>
            <a:ext cy="1683300" cx="4194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ru"/>
              <a:t>Студенты группы ВТ-Б12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ru"/>
              <a:t>Кругликов А. Д.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ru"/>
              <a:t>Пастушак Р. Л.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ru"/>
              <a:t>Донцов М. А.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6" name="Shape 116"/>
          <p:cNvSpPr txBox="1"/>
          <p:nvPr/>
        </p:nvSpPr>
        <p:spPr>
          <a:xfrm>
            <a:off y="4782175" x="8742525"/>
            <a:ext cy="312000" cx="43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33350" x="457200"/>
            <a:ext cy="4608300" cx="785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ru">
                <a:solidFill>
                  <a:srgbClr val="000000"/>
                </a:solidFill>
              </a:rPr>
              <a:t>Данный программный продукт предназначен для проведения симуляции работы торгового терминала.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ru">
                <a:solidFill>
                  <a:srgbClr val="000000"/>
                </a:solidFill>
              </a:rPr>
              <a:t>Помимо того проект показывает такие умения проектной группы как: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Умение работы с CASE-средствами.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Знание языка программирования Java.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Знание платформы JavaEE.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Умение работать с контейнерами сервлетов (GlassFish, Apache Tomcat).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Умение работать с СУБД (MySQL).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Умение работать с библиотекой для модульного тестирования JUnit.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15425" x="7269175"/>
            <a:ext cy="602925" cx="17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341510" x="7799750"/>
            <a:ext cy="744024" cx="120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208700" x="8225750"/>
            <a:ext cy="783274" cx="78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4146219" x="8117750"/>
            <a:ext cy="602924" cx="89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Возможности проекта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Проведение симуляций на удаленном сервере.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Одновременный запуск множества симуляций с различными параметрами.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Долговременное хранение отчетов о симуляциях.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Работа с базой данных средствами программного продукта.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Формирование подробных отчетов о проведенных симуляциях.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Формирование списков товаров.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Требования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4810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ru"/>
              <a:t>Для работы программы требуется: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Контейнер сервлетов (GlassFish версии 4 или Apache Tomcat версии 7.0.**)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СУБД MySQL версии 5.6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ru"/>
              <a:t>Требования к пользователю: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ru"/>
              <a:t>Браузер с поддержкой HTML5 и CSS3.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58925" x="5645275"/>
            <a:ext cy="1684575" cx="349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964200" x="6829650"/>
            <a:ext cy="1131949" cx="169794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Надёжность программы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3606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ru"/>
              <a:t>Данный программный продукт был развернут на одном из компьютеров в студенческом общежитии.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ru"/>
              <a:t>После проведения около двухсот симуляций программа продолжала работу без сбоев, было замечено небольшое уменьшение производительности.</a:t>
            </a:r>
          </a:p>
          <a:p>
            <a:pPr>
              <a:spcBef>
                <a:spcPts val="0"/>
              </a:spcBef>
              <a:buNone/>
            </a:pPr>
            <a:r>
              <a:rPr sz="2400" lang="ru"/>
              <a:t>Было выявлено и исправлено несколько ошибок отображения отчетов о симуляциях.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20453" x="457187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000" lang="ru"/>
              <a:t>Пример работы исследователя с программой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747787" x="2500300"/>
            <a:ext cy="1647825" cx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y="1671487" x="2500350"/>
            <a:ext cy="702299" cx="4143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ru"/>
              <a:t>Внешний вид главной страницы.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0" name="Shape 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87550" x="2430124"/>
            <a:ext cy="3245799" cx="42837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y="193975" x="2557050"/>
            <a:ext cy="1003199" cx="4029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ru">
                <a:solidFill>
                  <a:schemeClr val="dk1"/>
                </a:solidFill>
              </a:rPr>
              <a:t>Внешний вид страницы работы со списком товаров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/>
        </p:nvSpPr>
        <p:spPr>
          <a:xfrm>
            <a:off y="66900" x="2557050"/>
            <a:ext cy="1003199" cx="4029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ru">
                <a:solidFill>
                  <a:schemeClr val="dk1"/>
                </a:solidFill>
              </a:rPr>
              <a:t>Внешний вид страницы просмотра списка товаров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68025" x="2557050"/>
            <a:ext cy="3430244" cx="40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7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/>
        </p:nvSpPr>
        <p:spPr>
          <a:xfrm>
            <a:off y="45475" x="2557050"/>
            <a:ext cy="1003199" cx="4029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ru">
                <a:solidFill>
                  <a:schemeClr val="dk1"/>
                </a:solidFill>
              </a:rPr>
              <a:t>Внешний вид страницы задания параметров симуляции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154450" x="2290762"/>
            <a:ext cy="2286000" cx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y="4782175" x="8804800"/>
            <a:ext cy="312000" cx="2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ru"/>
              <a:t>8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