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sldIdLst>
    <p:sldId id="256" r:id="rId3"/>
    <p:sldId id="257" r:id="rId4"/>
    <p:sldId id="258" r:id="rId5"/>
    <p:sldId id="259" r:id="rId6"/>
    <p:sldId id="260" r:id="rId7"/>
    <p:sldId id="264" r:id="rId8"/>
    <p:sldId id="263" r:id="rId9"/>
    <p:sldId id="261" r:id="rId10"/>
    <p:sldId id="265" r:id="rId11"/>
    <p:sldId id="267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363138" y="2967335"/>
            <a:ext cx="2356451" cy="923330"/>
          </a:xfrm>
          <a:prstGeom prst="rect">
            <a:avLst/>
          </a:prstGeom>
          <a:solidFill>
            <a:srgbClr val="663300">
              <a:alpha val="50196"/>
            </a:srgbClr>
          </a:solidFill>
        </p:spPr>
        <p:txBody>
          <a:bodyPr wrap="none" anchor="b">
            <a:spAutoFit/>
          </a:bodyPr>
          <a:lstStyle>
            <a:lvl1pPr algn="ctr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3507519" y="4005263"/>
            <a:ext cx="6067687" cy="480131"/>
          </a:xfrm>
          <a:prstGeom prst="rect">
            <a:avLst/>
          </a:prstGeom>
          <a:solidFill>
            <a:srgbClr val="663300">
              <a:alpha val="50196"/>
            </a:srgbClr>
          </a:solidFill>
        </p:spPr>
        <p:txBody>
          <a:bodyPr wrap="non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pPr lvl="0"/>
            <a:r>
              <a:rPr lang="es-ES" dirty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64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945687" y="2967335"/>
            <a:ext cx="2300630" cy="92333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defRPr sz="600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8228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 hasCustomPrompt="1"/>
          </p:nvPr>
        </p:nvSpPr>
        <p:spPr>
          <a:xfrm>
            <a:off x="451199" y="241251"/>
            <a:ext cx="1245854" cy="553998"/>
          </a:xfrm>
        </p:spPr>
        <p:txBody>
          <a:bodyPr wrap="none" tIns="0" bIns="0">
            <a:sp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s-AR" dirty="0" smtClean="0"/>
              <a:t>Título</a:t>
            </a:r>
            <a:endParaRPr lang="es-AR" dirty="0"/>
          </a:p>
        </p:txBody>
      </p:sp>
      <p:sp>
        <p:nvSpPr>
          <p:cNvPr id="15" name="Marcador de texto 8"/>
          <p:cNvSpPr>
            <a:spLocks noGrp="1"/>
          </p:cNvSpPr>
          <p:nvPr>
            <p:ph type="body" sz="quarter" idx="14" hasCustomPrompt="1"/>
          </p:nvPr>
        </p:nvSpPr>
        <p:spPr>
          <a:xfrm>
            <a:off x="451199" y="827696"/>
            <a:ext cx="1132490" cy="369332"/>
          </a:xfrm>
        </p:spPr>
        <p:txBody>
          <a:bodyPr wrap="non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s-ES" dirty="0" smtClean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87769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5303520" y="1572832"/>
            <a:ext cx="6278880" cy="1009507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 marL="265113" indent="-265113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 marL="541338" indent="-1873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500" i="1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</a:t>
            </a:r>
            <a:r>
              <a:rPr lang="es-ES" dirty="0" smtClean="0"/>
              <a:t>nivel</a:t>
            </a:r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451199" y="241251"/>
            <a:ext cx="1245854" cy="553998"/>
          </a:xfrm>
        </p:spPr>
        <p:txBody>
          <a:bodyPr wrap="none" tIns="0" bIns="0">
            <a:sp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s-AR" dirty="0" smtClean="0"/>
              <a:t>Título</a:t>
            </a:r>
            <a:endParaRPr lang="es-AR" dirty="0"/>
          </a:p>
        </p:txBody>
      </p:sp>
      <p:sp>
        <p:nvSpPr>
          <p:cNvPr id="13" name="Marcador de texto 8"/>
          <p:cNvSpPr>
            <a:spLocks noGrp="1"/>
          </p:cNvSpPr>
          <p:nvPr>
            <p:ph type="body" sz="quarter" idx="14"/>
          </p:nvPr>
        </p:nvSpPr>
        <p:spPr>
          <a:xfrm>
            <a:off x="451199" y="827696"/>
            <a:ext cx="3717043" cy="369332"/>
          </a:xfrm>
        </p:spPr>
        <p:txBody>
          <a:bodyPr wrap="non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s-ES" dirty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59372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5303520" y="1572832"/>
            <a:ext cx="6278880" cy="1009507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 marL="265113" indent="-265113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 marL="541338" indent="-1873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500" i="1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</a:t>
            </a:r>
            <a:r>
              <a:rPr lang="es-ES" dirty="0" smtClean="0"/>
              <a:t>nivel</a:t>
            </a:r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451199" y="241251"/>
            <a:ext cx="1245854" cy="553998"/>
          </a:xfrm>
        </p:spPr>
        <p:txBody>
          <a:bodyPr wrap="none" tIns="0" bIns="0">
            <a:sp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s-AR" dirty="0" smtClean="0"/>
              <a:t>Título</a:t>
            </a:r>
            <a:endParaRPr lang="es-AR" dirty="0"/>
          </a:p>
        </p:txBody>
      </p:sp>
      <p:sp>
        <p:nvSpPr>
          <p:cNvPr id="13" name="Marcador de texto 8"/>
          <p:cNvSpPr>
            <a:spLocks noGrp="1"/>
          </p:cNvSpPr>
          <p:nvPr>
            <p:ph type="body" sz="quarter" idx="14"/>
          </p:nvPr>
        </p:nvSpPr>
        <p:spPr>
          <a:xfrm>
            <a:off x="451199" y="827696"/>
            <a:ext cx="3717043" cy="369332"/>
          </a:xfrm>
        </p:spPr>
        <p:txBody>
          <a:bodyPr wrap="non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s-ES" dirty="0" smtClean="0"/>
              <a:t>Editar el estilo de texto del patrón</a:t>
            </a:r>
          </a:p>
        </p:txBody>
      </p:sp>
      <p:grpSp>
        <p:nvGrpSpPr>
          <p:cNvPr id="2" name="Grupo 1"/>
          <p:cNvGrpSpPr/>
          <p:nvPr userDrawn="1"/>
        </p:nvGrpSpPr>
        <p:grpSpPr>
          <a:xfrm>
            <a:off x="452284" y="1476303"/>
            <a:ext cx="4657992" cy="5025798"/>
            <a:chOff x="452284" y="1476303"/>
            <a:chExt cx="4657992" cy="5025798"/>
          </a:xfrm>
        </p:grpSpPr>
        <p:grpSp>
          <p:nvGrpSpPr>
            <p:cNvPr id="9" name="Grupo 8"/>
            <p:cNvGrpSpPr/>
            <p:nvPr userDrawn="1"/>
          </p:nvGrpSpPr>
          <p:grpSpPr>
            <a:xfrm>
              <a:off x="452284" y="1476303"/>
              <a:ext cx="3519948" cy="5025798"/>
              <a:chOff x="452284" y="1476303"/>
              <a:chExt cx="3519948" cy="5025798"/>
            </a:xfrm>
          </p:grpSpPr>
          <p:sp>
            <p:nvSpPr>
              <p:cNvPr id="10" name="CuadroTexto 9"/>
              <p:cNvSpPr txBox="1"/>
              <p:nvPr/>
            </p:nvSpPr>
            <p:spPr>
              <a:xfrm>
                <a:off x="458089" y="6194324"/>
                <a:ext cx="912621" cy="30777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400" dirty="0" smtClean="0"/>
                  <a:t>Productor</a:t>
                </a:r>
                <a:endParaRPr lang="es-AR" sz="1400" dirty="0"/>
              </a:p>
            </p:txBody>
          </p:sp>
          <p:sp>
            <p:nvSpPr>
              <p:cNvPr id="11" name="CuadroTexto 10"/>
              <p:cNvSpPr txBox="1"/>
              <p:nvPr/>
            </p:nvSpPr>
            <p:spPr>
              <a:xfrm>
                <a:off x="1668285" y="6194324"/>
                <a:ext cx="1053109" cy="30777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400" dirty="0" smtClean="0"/>
                  <a:t>Distribuidor</a:t>
                </a:r>
                <a:endParaRPr lang="es-AR" sz="1400" dirty="0"/>
              </a:p>
            </p:txBody>
          </p:sp>
          <p:cxnSp>
            <p:nvCxnSpPr>
              <p:cNvPr id="15" name="Conector recto de flecha 14"/>
              <p:cNvCxnSpPr>
                <a:stCxn id="27" idx="6"/>
              </p:cNvCxnSpPr>
              <p:nvPr/>
            </p:nvCxnSpPr>
            <p:spPr>
              <a:xfrm flipV="1">
                <a:off x="2412000" y="4032043"/>
                <a:ext cx="1294761" cy="589383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>
                <a:stCxn id="30" idx="7"/>
              </p:cNvCxnSpPr>
              <p:nvPr/>
            </p:nvCxnSpPr>
            <p:spPr>
              <a:xfrm flipV="1">
                <a:off x="2347575" y="4270409"/>
                <a:ext cx="1359186" cy="1192719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ipse 16"/>
              <p:cNvSpPr/>
              <p:nvPr/>
            </p:nvSpPr>
            <p:spPr>
              <a:xfrm>
                <a:off x="2821624" y="4228969"/>
                <a:ext cx="252000" cy="252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/>
              <a:lstStyle/>
              <a:p>
                <a:pPr algn="ctr"/>
                <a:r>
                  <a:rPr lang="es-AR" dirty="0" smtClean="0">
                    <a:solidFill>
                      <a:schemeClr val="accent2">
                        <a:lumMod val="50000"/>
                      </a:schemeClr>
                    </a:solidFill>
                    <a:latin typeface="Wingdings" panose="05000000000000000000" pitchFamily="2" charset="2"/>
                  </a:rPr>
                  <a:t>û</a:t>
                </a:r>
                <a:endParaRPr lang="es-AR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2816838" y="4822031"/>
                <a:ext cx="252000" cy="252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/>
              <a:lstStyle/>
              <a:p>
                <a:pPr algn="ctr"/>
                <a:r>
                  <a:rPr lang="es-AR" dirty="0" smtClean="0">
                    <a:solidFill>
                      <a:schemeClr val="accent2">
                        <a:lumMod val="50000"/>
                      </a:schemeClr>
                    </a:solidFill>
                    <a:latin typeface="Wingdings" panose="05000000000000000000" pitchFamily="2" charset="2"/>
                  </a:rPr>
                  <a:t>û</a:t>
                </a:r>
                <a:endParaRPr lang="es-AR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1796190" y="2413038"/>
                <a:ext cx="773857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es-AR" sz="1400" dirty="0" err="1" smtClean="0"/>
                  <a:t>Ej</a:t>
                </a:r>
                <a:r>
                  <a:rPr lang="es-AR" sz="1400" dirty="0" smtClean="0"/>
                  <a:t>: </a:t>
                </a:r>
                <a:r>
                  <a:rPr lang="es-AR" sz="1400" dirty="0" err="1" smtClean="0"/>
                  <a:t>Netflix</a:t>
                </a:r>
                <a:endParaRPr lang="es-AR" sz="1400" dirty="0"/>
              </a:p>
            </p:txBody>
          </p:sp>
          <p:grpSp>
            <p:nvGrpSpPr>
              <p:cNvPr id="21" name="Grupo 20"/>
              <p:cNvGrpSpPr/>
              <p:nvPr/>
            </p:nvGrpSpPr>
            <p:grpSpPr>
              <a:xfrm>
                <a:off x="720000" y="1615426"/>
                <a:ext cx="432000" cy="972000"/>
                <a:chOff x="720000" y="1620000"/>
                <a:chExt cx="432000" cy="972000"/>
              </a:xfrm>
            </p:grpSpPr>
            <p:sp>
              <p:nvSpPr>
                <p:cNvPr id="49" name="Elipse 48"/>
                <p:cNvSpPr/>
                <p:nvPr/>
              </p:nvSpPr>
              <p:spPr>
                <a:xfrm>
                  <a:off x="720000" y="1620000"/>
                  <a:ext cx="432000" cy="432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AR" dirty="0"/>
                    <a:t>P</a:t>
                  </a:r>
                  <a:r>
                    <a:rPr lang="es-AR" dirty="0" smtClean="0"/>
                    <a:t>1</a:t>
                  </a:r>
                  <a:endParaRPr lang="es-AR" dirty="0"/>
                </a:p>
              </p:txBody>
            </p:sp>
            <p:sp>
              <p:nvSpPr>
                <p:cNvPr id="50" name="Elipse 49"/>
                <p:cNvSpPr/>
                <p:nvPr/>
              </p:nvSpPr>
              <p:spPr>
                <a:xfrm>
                  <a:off x="720000" y="2160000"/>
                  <a:ext cx="432000" cy="432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AR" dirty="0" smtClean="0"/>
                    <a:t>P2</a:t>
                  </a:r>
                  <a:endParaRPr lang="es-AR" dirty="0"/>
                </a:p>
              </p:txBody>
            </p:sp>
          </p:grpSp>
          <p:grpSp>
            <p:nvGrpSpPr>
              <p:cNvPr id="22" name="Grupo 21"/>
              <p:cNvGrpSpPr/>
              <p:nvPr/>
            </p:nvGrpSpPr>
            <p:grpSpPr>
              <a:xfrm>
                <a:off x="720000" y="2875426"/>
                <a:ext cx="432000" cy="972000"/>
                <a:chOff x="720000" y="2880000"/>
                <a:chExt cx="432000" cy="972000"/>
              </a:xfrm>
            </p:grpSpPr>
            <p:sp>
              <p:nvSpPr>
                <p:cNvPr id="47" name="Elipse 46"/>
                <p:cNvSpPr/>
                <p:nvPr/>
              </p:nvSpPr>
              <p:spPr>
                <a:xfrm>
                  <a:off x="720000" y="2880000"/>
                  <a:ext cx="432000" cy="432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AR" dirty="0" smtClean="0"/>
                    <a:t>P3</a:t>
                  </a:r>
                  <a:endParaRPr lang="es-AR" dirty="0"/>
                </a:p>
              </p:txBody>
            </p:sp>
            <p:sp>
              <p:nvSpPr>
                <p:cNvPr id="48" name="Elipse 47"/>
                <p:cNvSpPr/>
                <p:nvPr/>
              </p:nvSpPr>
              <p:spPr>
                <a:xfrm>
                  <a:off x="720000" y="3420000"/>
                  <a:ext cx="432000" cy="432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AR" dirty="0" smtClean="0"/>
                    <a:t>P4</a:t>
                  </a:r>
                  <a:endParaRPr lang="es-AR" dirty="0"/>
                </a:p>
              </p:txBody>
            </p:sp>
          </p:grpSp>
          <p:grpSp>
            <p:nvGrpSpPr>
              <p:cNvPr id="23" name="Grupo 22"/>
              <p:cNvGrpSpPr/>
              <p:nvPr/>
            </p:nvGrpSpPr>
            <p:grpSpPr>
              <a:xfrm>
                <a:off x="720000" y="4135426"/>
                <a:ext cx="432000" cy="972000"/>
                <a:chOff x="720000" y="4140000"/>
                <a:chExt cx="432000" cy="972000"/>
              </a:xfrm>
            </p:grpSpPr>
            <p:sp>
              <p:nvSpPr>
                <p:cNvPr id="45" name="Elipse 44"/>
                <p:cNvSpPr/>
                <p:nvPr/>
              </p:nvSpPr>
              <p:spPr>
                <a:xfrm>
                  <a:off x="720000" y="4140000"/>
                  <a:ext cx="432000" cy="4320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AR" dirty="0" smtClean="0"/>
                    <a:t>P5</a:t>
                  </a:r>
                  <a:endParaRPr lang="es-AR" dirty="0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720000" y="4680000"/>
                  <a:ext cx="432000" cy="4320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AR" dirty="0" smtClean="0"/>
                    <a:t>P6</a:t>
                  </a:r>
                  <a:endParaRPr lang="es-AR" dirty="0"/>
                </a:p>
              </p:txBody>
            </p:sp>
          </p:grpSp>
          <p:sp>
            <p:nvSpPr>
              <p:cNvPr id="24" name="Elipse 23"/>
              <p:cNvSpPr/>
              <p:nvPr/>
            </p:nvSpPr>
            <p:spPr>
              <a:xfrm>
                <a:off x="720000" y="5395426"/>
                <a:ext cx="432000" cy="43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P7</a:t>
                </a:r>
                <a:endParaRPr lang="es-AR" dirty="0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1980000" y="1887650"/>
                <a:ext cx="432000" cy="43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D1</a:t>
                </a:r>
                <a:endParaRPr lang="es-AR" dirty="0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1980000" y="3165258"/>
                <a:ext cx="432000" cy="43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D2</a:t>
                </a:r>
                <a:endParaRPr lang="es-AR" dirty="0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1980000" y="4405426"/>
                <a:ext cx="432000" cy="43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D3</a:t>
                </a:r>
                <a:endParaRPr lang="es-AR" dirty="0"/>
              </a:p>
            </p:txBody>
          </p:sp>
          <p:sp>
            <p:nvSpPr>
              <p:cNvPr id="28" name="Rectángulo 27"/>
              <p:cNvSpPr/>
              <p:nvPr/>
            </p:nvSpPr>
            <p:spPr>
              <a:xfrm>
                <a:off x="452284" y="1476303"/>
                <a:ext cx="924232" cy="460800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9" name="Rectángulo 28"/>
              <p:cNvSpPr/>
              <p:nvPr/>
            </p:nvSpPr>
            <p:spPr>
              <a:xfrm>
                <a:off x="1732724" y="1476303"/>
                <a:ext cx="924232" cy="460800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978840" y="5399863"/>
                <a:ext cx="432000" cy="43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D4</a:t>
                </a:r>
                <a:endParaRPr lang="es-AR" dirty="0"/>
              </a:p>
            </p:txBody>
          </p:sp>
          <p:cxnSp>
            <p:nvCxnSpPr>
              <p:cNvPr id="31" name="Conector recto de flecha 30"/>
              <p:cNvCxnSpPr>
                <a:stCxn id="24" idx="6"/>
                <a:endCxn id="30" idx="2"/>
              </p:cNvCxnSpPr>
              <p:nvPr/>
            </p:nvCxnSpPr>
            <p:spPr>
              <a:xfrm>
                <a:off x="1152000" y="5611426"/>
                <a:ext cx="826840" cy="4437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>
                <a:stCxn id="49" idx="6"/>
                <a:endCxn id="25" idx="2"/>
              </p:cNvCxnSpPr>
              <p:nvPr/>
            </p:nvCxnSpPr>
            <p:spPr>
              <a:xfrm>
                <a:off x="1152000" y="1831426"/>
                <a:ext cx="828000" cy="272224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>
                <a:stCxn id="50" idx="6"/>
                <a:endCxn id="25" idx="2"/>
              </p:cNvCxnSpPr>
              <p:nvPr/>
            </p:nvCxnSpPr>
            <p:spPr>
              <a:xfrm flipV="1">
                <a:off x="1152000" y="2103650"/>
                <a:ext cx="828000" cy="267776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de flecha 33"/>
              <p:cNvCxnSpPr/>
              <p:nvPr/>
            </p:nvCxnSpPr>
            <p:spPr>
              <a:xfrm>
                <a:off x="1150840" y="3124521"/>
                <a:ext cx="828000" cy="272224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/>
              <p:nvPr/>
            </p:nvCxnSpPr>
            <p:spPr>
              <a:xfrm flipV="1">
                <a:off x="1150840" y="3396745"/>
                <a:ext cx="828000" cy="267776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de flecha 35"/>
              <p:cNvCxnSpPr/>
              <p:nvPr/>
            </p:nvCxnSpPr>
            <p:spPr>
              <a:xfrm>
                <a:off x="1163733" y="4344857"/>
                <a:ext cx="828000" cy="272224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/>
              <p:nvPr/>
            </p:nvCxnSpPr>
            <p:spPr>
              <a:xfrm flipV="1">
                <a:off x="1163733" y="4617081"/>
                <a:ext cx="828000" cy="267776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de flecha 37"/>
              <p:cNvCxnSpPr>
                <a:stCxn id="25" idx="5"/>
              </p:cNvCxnSpPr>
              <p:nvPr/>
            </p:nvCxnSpPr>
            <p:spPr>
              <a:xfrm>
                <a:off x="2348735" y="2256385"/>
                <a:ext cx="1623497" cy="1408136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26" idx="6"/>
              </p:cNvCxnSpPr>
              <p:nvPr/>
            </p:nvCxnSpPr>
            <p:spPr>
              <a:xfrm>
                <a:off x="2412000" y="3381258"/>
                <a:ext cx="1481574" cy="466168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/>
              <p:cNvSpPr/>
              <p:nvPr/>
            </p:nvSpPr>
            <p:spPr>
              <a:xfrm>
                <a:off x="2816838" y="2648438"/>
                <a:ext cx="252000" cy="252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/>
              <a:lstStyle/>
              <a:p>
                <a:pPr algn="ctr"/>
                <a:r>
                  <a:rPr lang="es-AR" dirty="0" smtClean="0">
                    <a:solidFill>
                      <a:schemeClr val="accent6">
                        <a:lumMod val="50000"/>
                      </a:schemeClr>
                    </a:solidFill>
                    <a:latin typeface="Wingdings" panose="05000000000000000000" pitchFamily="2" charset="2"/>
                  </a:rPr>
                  <a:t>ü</a:t>
                </a:r>
                <a:endParaRPr lang="es-AR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2825146" y="3439948"/>
                <a:ext cx="252000" cy="252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/>
              <a:lstStyle/>
              <a:p>
                <a:pPr algn="ctr"/>
                <a:r>
                  <a:rPr lang="es-AR" dirty="0" smtClean="0">
                    <a:solidFill>
                      <a:schemeClr val="accent6">
                        <a:lumMod val="50000"/>
                      </a:schemeClr>
                    </a:solidFill>
                    <a:latin typeface="Wingdings" panose="05000000000000000000" pitchFamily="2" charset="2"/>
                  </a:rPr>
                  <a:t>ü</a:t>
                </a:r>
                <a:endParaRPr lang="es-AR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CuadroTexto 41"/>
              <p:cNvSpPr txBox="1"/>
              <p:nvPr/>
            </p:nvSpPr>
            <p:spPr>
              <a:xfrm>
                <a:off x="1738757" y="3708184"/>
                <a:ext cx="912164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es-AR" sz="1400" dirty="0" err="1" smtClean="0"/>
                  <a:t>Ej</a:t>
                </a:r>
                <a:r>
                  <a:rPr lang="es-AR" sz="1400" dirty="0" smtClean="0"/>
                  <a:t>: YouTube</a:t>
                </a:r>
                <a:endParaRPr lang="es-AR" sz="1400" dirty="0"/>
              </a:p>
            </p:txBody>
          </p:sp>
          <p:sp>
            <p:nvSpPr>
              <p:cNvPr id="43" name="CuadroTexto 42"/>
              <p:cNvSpPr txBox="1"/>
              <p:nvPr/>
            </p:nvSpPr>
            <p:spPr>
              <a:xfrm>
                <a:off x="1850436" y="5866491"/>
                <a:ext cx="665366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es-AR" sz="1400" dirty="0" err="1" smtClean="0"/>
                  <a:t>Ej</a:t>
                </a:r>
                <a:r>
                  <a:rPr lang="es-AR" sz="1400" dirty="0" smtClean="0"/>
                  <a:t>: Goya</a:t>
                </a:r>
                <a:endParaRPr lang="es-AR" sz="1400" dirty="0"/>
              </a:p>
            </p:txBody>
          </p:sp>
          <p:sp>
            <p:nvSpPr>
              <p:cNvPr id="44" name="CuadroTexto 43"/>
              <p:cNvSpPr txBox="1"/>
              <p:nvPr/>
            </p:nvSpPr>
            <p:spPr>
              <a:xfrm>
                <a:off x="1722965" y="4875701"/>
                <a:ext cx="907868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es-AR" sz="1400" dirty="0" err="1" smtClean="0"/>
                  <a:t>Ej</a:t>
                </a:r>
                <a:r>
                  <a:rPr lang="es-AR" sz="1400" dirty="0" smtClean="0"/>
                  <a:t>: </a:t>
                </a:r>
                <a:r>
                  <a:rPr lang="es-AR" sz="1400" dirty="0" err="1" smtClean="0"/>
                  <a:t>AppleTV</a:t>
                </a:r>
                <a:endParaRPr lang="es-AR" sz="1400" dirty="0"/>
              </a:p>
            </p:txBody>
          </p:sp>
        </p:grpSp>
        <p:pic>
          <p:nvPicPr>
            <p:cNvPr id="51" name="Picture 2" descr="Cine Hombre sentado en una silla en el auditorio del cine Varón joven  viendo una película o una película Espectador o cinéfilo Ilustración de  vector de dibujos animados plana | Vector Premium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3202" y="2877161"/>
              <a:ext cx="1587074" cy="2169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8680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5303520" y="1572832"/>
            <a:ext cx="6278880" cy="1024896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 marL="265113" indent="-265113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 marL="541338" indent="-1873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500" i="1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451199" y="241251"/>
            <a:ext cx="1245854" cy="553998"/>
          </a:xfrm>
        </p:spPr>
        <p:txBody>
          <a:bodyPr wrap="none" tIns="0" bIns="0">
            <a:sp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s-AR" dirty="0" smtClean="0"/>
              <a:t>Título</a:t>
            </a:r>
            <a:endParaRPr lang="es-AR" dirty="0"/>
          </a:p>
        </p:txBody>
      </p:sp>
      <p:sp>
        <p:nvSpPr>
          <p:cNvPr id="13" name="Marcador de texto 8"/>
          <p:cNvSpPr>
            <a:spLocks noGrp="1"/>
          </p:cNvSpPr>
          <p:nvPr>
            <p:ph type="body" sz="quarter" idx="14"/>
          </p:nvPr>
        </p:nvSpPr>
        <p:spPr>
          <a:xfrm>
            <a:off x="451199" y="827696"/>
            <a:ext cx="3717043" cy="369332"/>
          </a:xfrm>
        </p:spPr>
        <p:txBody>
          <a:bodyPr wrap="non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s-ES" dirty="0" smtClean="0"/>
              <a:t>Editar el estilo de texto del patrón</a:t>
            </a:r>
          </a:p>
        </p:txBody>
      </p:sp>
      <p:grpSp>
        <p:nvGrpSpPr>
          <p:cNvPr id="9" name="Grupo 8"/>
          <p:cNvGrpSpPr/>
          <p:nvPr userDrawn="1"/>
        </p:nvGrpSpPr>
        <p:grpSpPr>
          <a:xfrm>
            <a:off x="452284" y="1476000"/>
            <a:ext cx="4657992" cy="5195378"/>
            <a:chOff x="452284" y="1476000"/>
            <a:chExt cx="4657992" cy="5195378"/>
          </a:xfrm>
        </p:grpSpPr>
        <p:sp>
          <p:nvSpPr>
            <p:cNvPr id="10" name="CuadroTexto 9"/>
            <p:cNvSpPr txBox="1"/>
            <p:nvPr/>
          </p:nvSpPr>
          <p:spPr>
            <a:xfrm>
              <a:off x="514070" y="6240490"/>
              <a:ext cx="800659" cy="2154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s-AR" sz="1400" dirty="0" smtClean="0"/>
                <a:t>Productor</a:t>
              </a:r>
              <a:endParaRPr lang="es-AR" sz="14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724266" y="6240490"/>
              <a:ext cx="941146" cy="2154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s-AR" sz="1400" dirty="0" smtClean="0"/>
                <a:t>Distribuidor</a:t>
              </a:r>
              <a:endParaRPr lang="es-AR" sz="1400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2745572" y="6025047"/>
              <a:ext cx="875166" cy="64633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s-AR" sz="1400" dirty="0" smtClean="0">
                  <a:solidFill>
                    <a:schemeClr val="bg1"/>
                  </a:solidFill>
                </a:rPr>
                <a:t>Orientador</a:t>
              </a:r>
            </a:p>
            <a:p>
              <a:pPr algn="ctr"/>
              <a:r>
                <a:rPr lang="es-AR" sz="1400" dirty="0" smtClean="0">
                  <a:solidFill>
                    <a:schemeClr val="bg1"/>
                  </a:solidFill>
                </a:rPr>
                <a:t>+</a:t>
              </a:r>
            </a:p>
            <a:p>
              <a:pPr algn="ctr"/>
              <a:r>
                <a:rPr lang="es-AR" sz="1400" dirty="0" smtClean="0">
                  <a:solidFill>
                    <a:schemeClr val="bg1"/>
                  </a:solidFill>
                </a:rPr>
                <a:t>Derivador</a:t>
              </a:r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452284" y="1476000"/>
              <a:ext cx="4657992" cy="4620774"/>
              <a:chOff x="452284" y="1259999"/>
              <a:chExt cx="4657992" cy="4620774"/>
            </a:xfrm>
          </p:grpSpPr>
          <p:grpSp>
            <p:nvGrpSpPr>
              <p:cNvPr id="18" name="Grupo 17"/>
              <p:cNvGrpSpPr/>
              <p:nvPr/>
            </p:nvGrpSpPr>
            <p:grpSpPr>
              <a:xfrm>
                <a:off x="720000" y="1399122"/>
                <a:ext cx="432000" cy="972000"/>
                <a:chOff x="720000" y="1620000"/>
                <a:chExt cx="432000" cy="972000"/>
              </a:xfrm>
            </p:grpSpPr>
            <p:sp>
              <p:nvSpPr>
                <p:cNvPr id="51" name="Elipse 50"/>
                <p:cNvSpPr/>
                <p:nvPr/>
              </p:nvSpPr>
              <p:spPr>
                <a:xfrm>
                  <a:off x="720000" y="1620000"/>
                  <a:ext cx="432000" cy="432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AR" dirty="0"/>
                    <a:t>P</a:t>
                  </a:r>
                  <a:r>
                    <a:rPr lang="es-AR" dirty="0" smtClean="0"/>
                    <a:t>1</a:t>
                  </a:r>
                  <a:endParaRPr lang="es-AR" dirty="0"/>
                </a:p>
              </p:txBody>
            </p:sp>
            <p:sp>
              <p:nvSpPr>
                <p:cNvPr id="52" name="Elipse 51"/>
                <p:cNvSpPr/>
                <p:nvPr/>
              </p:nvSpPr>
              <p:spPr>
                <a:xfrm>
                  <a:off x="720000" y="2160000"/>
                  <a:ext cx="432000" cy="432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AR" dirty="0" smtClean="0"/>
                    <a:t>P2</a:t>
                  </a:r>
                  <a:endParaRPr lang="es-AR" dirty="0"/>
                </a:p>
              </p:txBody>
            </p:sp>
          </p:grpSp>
          <p:grpSp>
            <p:nvGrpSpPr>
              <p:cNvPr id="19" name="Grupo 18"/>
              <p:cNvGrpSpPr/>
              <p:nvPr/>
            </p:nvGrpSpPr>
            <p:grpSpPr>
              <a:xfrm>
                <a:off x="720000" y="2659122"/>
                <a:ext cx="432000" cy="972000"/>
                <a:chOff x="720000" y="2880000"/>
                <a:chExt cx="432000" cy="972000"/>
              </a:xfrm>
            </p:grpSpPr>
            <p:sp>
              <p:nvSpPr>
                <p:cNvPr id="49" name="Elipse 48"/>
                <p:cNvSpPr/>
                <p:nvPr/>
              </p:nvSpPr>
              <p:spPr>
                <a:xfrm>
                  <a:off x="720000" y="2880000"/>
                  <a:ext cx="432000" cy="432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AR" dirty="0" smtClean="0"/>
                    <a:t>P3</a:t>
                  </a:r>
                  <a:endParaRPr lang="es-AR" dirty="0"/>
                </a:p>
              </p:txBody>
            </p:sp>
            <p:sp>
              <p:nvSpPr>
                <p:cNvPr id="50" name="Elipse 49"/>
                <p:cNvSpPr/>
                <p:nvPr/>
              </p:nvSpPr>
              <p:spPr>
                <a:xfrm>
                  <a:off x="720000" y="3420000"/>
                  <a:ext cx="432000" cy="432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AR" dirty="0" smtClean="0"/>
                    <a:t>P4</a:t>
                  </a:r>
                  <a:endParaRPr lang="es-AR" dirty="0"/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>
                <a:off x="720000" y="3919122"/>
                <a:ext cx="432000" cy="972000"/>
                <a:chOff x="720000" y="4140000"/>
                <a:chExt cx="432000" cy="9720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47" name="Elipse 46"/>
                <p:cNvSpPr/>
                <p:nvPr/>
              </p:nvSpPr>
              <p:spPr>
                <a:xfrm>
                  <a:off x="720000" y="4140000"/>
                  <a:ext cx="432000" cy="4320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AR" dirty="0" smtClean="0"/>
                    <a:t>P5</a:t>
                  </a:r>
                  <a:endParaRPr lang="es-AR" dirty="0"/>
                </a:p>
              </p:txBody>
            </p:sp>
            <p:sp>
              <p:nvSpPr>
                <p:cNvPr id="48" name="Elipse 47"/>
                <p:cNvSpPr/>
                <p:nvPr/>
              </p:nvSpPr>
              <p:spPr>
                <a:xfrm>
                  <a:off x="720000" y="4680000"/>
                  <a:ext cx="432000" cy="4320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AR" dirty="0" smtClean="0"/>
                    <a:t>P6</a:t>
                  </a:r>
                  <a:endParaRPr lang="es-AR" dirty="0"/>
                </a:p>
              </p:txBody>
            </p:sp>
          </p:grpSp>
          <p:sp>
            <p:nvSpPr>
              <p:cNvPr id="21" name="Elipse 20"/>
              <p:cNvSpPr/>
              <p:nvPr/>
            </p:nvSpPr>
            <p:spPr>
              <a:xfrm>
                <a:off x="720000" y="5179122"/>
                <a:ext cx="432000" cy="43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P7</a:t>
                </a:r>
                <a:endParaRPr lang="es-AR" dirty="0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1980000" y="1671346"/>
                <a:ext cx="432000" cy="43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D1</a:t>
                </a:r>
                <a:endParaRPr lang="es-AR" dirty="0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1980000" y="2948954"/>
                <a:ext cx="432000" cy="43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D2</a:t>
                </a:r>
                <a:endParaRPr lang="es-AR" dirty="0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1980000" y="4189122"/>
                <a:ext cx="432000" cy="43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D3</a:t>
                </a:r>
                <a:endParaRPr lang="es-AR" dirty="0"/>
              </a:p>
            </p:txBody>
          </p:sp>
          <p:sp>
            <p:nvSpPr>
              <p:cNvPr id="25" name="Rectángulo 24"/>
              <p:cNvSpPr/>
              <p:nvPr/>
            </p:nvSpPr>
            <p:spPr>
              <a:xfrm>
                <a:off x="452284" y="1259999"/>
                <a:ext cx="924232" cy="460800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6" name="Rectángulo 25"/>
              <p:cNvSpPr/>
              <p:nvPr/>
            </p:nvSpPr>
            <p:spPr>
              <a:xfrm>
                <a:off x="1732724" y="1259999"/>
                <a:ext cx="924232" cy="460800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1978840" y="5183559"/>
                <a:ext cx="432000" cy="43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D4</a:t>
                </a:r>
                <a:endParaRPr lang="es-AR" dirty="0"/>
              </a:p>
            </p:txBody>
          </p:sp>
          <p:cxnSp>
            <p:nvCxnSpPr>
              <p:cNvPr id="28" name="Conector recto de flecha 27"/>
              <p:cNvCxnSpPr>
                <a:stCxn id="21" idx="6"/>
                <a:endCxn id="27" idx="2"/>
              </p:cNvCxnSpPr>
              <p:nvPr/>
            </p:nvCxnSpPr>
            <p:spPr>
              <a:xfrm>
                <a:off x="1152000" y="5395122"/>
                <a:ext cx="826840" cy="4437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/>
              <p:cNvCxnSpPr>
                <a:stCxn id="51" idx="6"/>
                <a:endCxn id="22" idx="2"/>
              </p:cNvCxnSpPr>
              <p:nvPr/>
            </p:nvCxnSpPr>
            <p:spPr>
              <a:xfrm>
                <a:off x="1152000" y="1615122"/>
                <a:ext cx="828000" cy="272224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>
                <a:stCxn id="52" idx="6"/>
                <a:endCxn id="22" idx="2"/>
              </p:cNvCxnSpPr>
              <p:nvPr/>
            </p:nvCxnSpPr>
            <p:spPr>
              <a:xfrm flipV="1">
                <a:off x="1152000" y="1887346"/>
                <a:ext cx="828000" cy="267776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/>
              <p:cNvCxnSpPr/>
              <p:nvPr/>
            </p:nvCxnSpPr>
            <p:spPr>
              <a:xfrm>
                <a:off x="1150840" y="2908217"/>
                <a:ext cx="828000" cy="272224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/>
              <p:nvPr/>
            </p:nvCxnSpPr>
            <p:spPr>
              <a:xfrm flipV="1">
                <a:off x="1150840" y="3180441"/>
                <a:ext cx="828000" cy="267776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>
                <a:off x="1163733" y="4128553"/>
                <a:ext cx="828000" cy="272224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de flecha 33"/>
              <p:cNvCxnSpPr/>
              <p:nvPr/>
            </p:nvCxnSpPr>
            <p:spPr>
              <a:xfrm flipV="1">
                <a:off x="1163733" y="4400777"/>
                <a:ext cx="828000" cy="267776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22" idx="5"/>
                <a:endCxn id="42" idx="0"/>
              </p:cNvCxnSpPr>
              <p:nvPr/>
            </p:nvCxnSpPr>
            <p:spPr>
              <a:xfrm>
                <a:off x="2348735" y="2040081"/>
                <a:ext cx="815947" cy="1593500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de flecha 35"/>
              <p:cNvCxnSpPr>
                <a:stCxn id="23" idx="6"/>
                <a:endCxn id="42" idx="1"/>
              </p:cNvCxnSpPr>
              <p:nvPr/>
            </p:nvCxnSpPr>
            <p:spPr>
              <a:xfrm>
                <a:off x="2412000" y="3164954"/>
                <a:ext cx="599947" cy="531892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>
                <a:stCxn id="24" idx="6"/>
                <a:endCxn id="42" idx="3"/>
              </p:cNvCxnSpPr>
              <p:nvPr/>
            </p:nvCxnSpPr>
            <p:spPr>
              <a:xfrm flipV="1">
                <a:off x="2412000" y="4002316"/>
                <a:ext cx="599947" cy="402806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de flecha 37"/>
              <p:cNvCxnSpPr>
                <a:stCxn id="27" idx="7"/>
                <a:endCxn id="42" idx="4"/>
              </p:cNvCxnSpPr>
              <p:nvPr/>
            </p:nvCxnSpPr>
            <p:spPr>
              <a:xfrm flipV="1">
                <a:off x="2347575" y="4065581"/>
                <a:ext cx="817107" cy="1181243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CuadroTexto 38"/>
              <p:cNvSpPr txBox="1"/>
              <p:nvPr/>
            </p:nvSpPr>
            <p:spPr>
              <a:xfrm>
                <a:off x="1738757" y="3491880"/>
                <a:ext cx="912164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es-AR" sz="1400" dirty="0" err="1" smtClean="0"/>
                  <a:t>Ej</a:t>
                </a:r>
                <a:r>
                  <a:rPr lang="es-AR" sz="1400" dirty="0" smtClean="0"/>
                  <a:t>: YouTube</a:t>
                </a:r>
                <a:endParaRPr lang="es-AR" sz="1400" dirty="0"/>
              </a:p>
            </p:txBody>
          </p:sp>
          <p:sp>
            <p:nvSpPr>
              <p:cNvPr id="40" name="CuadroTexto 39"/>
              <p:cNvSpPr txBox="1"/>
              <p:nvPr/>
            </p:nvSpPr>
            <p:spPr>
              <a:xfrm>
                <a:off x="1850436" y="5650187"/>
                <a:ext cx="665366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es-AR" sz="1400" dirty="0" err="1" smtClean="0"/>
                  <a:t>Ej</a:t>
                </a:r>
                <a:r>
                  <a:rPr lang="es-AR" sz="1400" dirty="0" smtClean="0"/>
                  <a:t>: Goya</a:t>
                </a:r>
                <a:endParaRPr lang="es-AR" sz="1400" dirty="0"/>
              </a:p>
            </p:txBody>
          </p:sp>
          <p:sp>
            <p:nvSpPr>
              <p:cNvPr id="41" name="CuadroTexto 40"/>
              <p:cNvSpPr txBox="1"/>
              <p:nvPr/>
            </p:nvSpPr>
            <p:spPr>
              <a:xfrm>
                <a:off x="1722965" y="4659397"/>
                <a:ext cx="907868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es-AR" sz="1400" dirty="0" err="1" smtClean="0"/>
                  <a:t>Ej</a:t>
                </a:r>
                <a:r>
                  <a:rPr lang="es-AR" sz="1400" dirty="0" smtClean="0"/>
                  <a:t>: </a:t>
                </a:r>
                <a:r>
                  <a:rPr lang="es-AR" sz="1400" dirty="0" err="1" smtClean="0"/>
                  <a:t>AppleTV</a:t>
                </a:r>
                <a:endParaRPr lang="es-AR" sz="1400" dirty="0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2948682" y="3633581"/>
                <a:ext cx="432000" cy="432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OD</a:t>
                </a:r>
                <a:endParaRPr lang="es-AR" dirty="0"/>
              </a:p>
            </p:txBody>
          </p:sp>
          <p:sp>
            <p:nvSpPr>
              <p:cNvPr id="43" name="Rectángulo 42"/>
              <p:cNvSpPr/>
              <p:nvPr/>
            </p:nvSpPr>
            <p:spPr>
              <a:xfrm>
                <a:off x="2844164" y="1272773"/>
                <a:ext cx="671189" cy="460800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4" name="Flecha izquierda y derecha 43"/>
              <p:cNvSpPr/>
              <p:nvPr/>
            </p:nvSpPr>
            <p:spPr>
              <a:xfrm rot="20585638">
                <a:off x="3338551" y="3489359"/>
                <a:ext cx="791112" cy="230586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5" name="Flecha izquierda 44"/>
              <p:cNvSpPr/>
              <p:nvPr/>
            </p:nvSpPr>
            <p:spPr>
              <a:xfrm rot="18942500">
                <a:off x="2106794" y="4437343"/>
                <a:ext cx="2256728" cy="2176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46" name="Picture 2" descr="Cine Hombre sentado en una silla en el auditorio del cine Varón joven  viendo una película o una película Espectador o cinéfilo Ilustración de  vector de dibujos animados plana | Vector Premium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23202" y="2661160"/>
                <a:ext cx="1587074" cy="2169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CuadroTexto 16"/>
              <p:cNvSpPr txBox="1"/>
              <p:nvPr/>
            </p:nvSpPr>
            <p:spPr>
              <a:xfrm>
                <a:off x="1796190" y="2196734"/>
                <a:ext cx="773857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es-AR" sz="1400" dirty="0" err="1" smtClean="0"/>
                  <a:t>Ej</a:t>
                </a:r>
                <a:r>
                  <a:rPr lang="es-AR" sz="1400" dirty="0" smtClean="0"/>
                  <a:t>: </a:t>
                </a:r>
                <a:r>
                  <a:rPr lang="es-AR" sz="1400" dirty="0" err="1" smtClean="0"/>
                  <a:t>Netflix</a:t>
                </a:r>
                <a:endParaRPr lang="es-AR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805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9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11"/>
          <p:cNvCxnSpPr/>
          <p:nvPr userDrawn="1"/>
        </p:nvCxnSpPr>
        <p:spPr>
          <a:xfrm>
            <a:off x="451199" y="1197028"/>
            <a:ext cx="1129834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título 16"/>
          <p:cNvSpPr>
            <a:spLocks noGrp="1"/>
          </p:cNvSpPr>
          <p:nvPr>
            <p:ph type="title"/>
          </p:nvPr>
        </p:nvSpPr>
        <p:spPr>
          <a:xfrm>
            <a:off x="450000" y="252000"/>
            <a:ext cx="1260281" cy="553998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pPr lvl="0">
              <a:lnSpc>
                <a:spcPct val="100000"/>
              </a:lnSpc>
            </a:pPr>
            <a:r>
              <a:rPr lang="es-AR" dirty="0" smtClean="0"/>
              <a:t>Título</a:t>
            </a:r>
            <a:endParaRPr lang="es-AR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idx="1"/>
          </p:nvPr>
        </p:nvSpPr>
        <p:spPr>
          <a:xfrm>
            <a:off x="450000" y="828000"/>
            <a:ext cx="1132490" cy="36933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lvl="0"/>
            <a:r>
              <a:rPr lang="es-ES" dirty="0" smtClean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332396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5" r:id="rId2"/>
    <p:sldLayoutId id="2147483660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AR" sz="3600" kern="1200" dirty="0">
          <a:solidFill>
            <a:schemeClr val="accent5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lang="es-ES" sz="2000" kern="1200" dirty="0" smtClean="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019132" y="2136339"/>
            <a:ext cx="9044464" cy="1754326"/>
          </a:xfrm>
        </p:spPr>
        <p:txBody>
          <a:bodyPr/>
          <a:lstStyle/>
          <a:p>
            <a:r>
              <a:rPr lang="es-AR" dirty="0" smtClean="0"/>
              <a:t>Introducción al proyecto</a:t>
            </a:r>
            <a:br>
              <a:rPr lang="es-AR" dirty="0" smtClean="0"/>
            </a:br>
            <a:r>
              <a:rPr lang="es-AR" dirty="0" smtClean="0"/>
              <a:t>ELC – Películas</a:t>
            </a:r>
            <a:endParaRPr lang="es-AR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0"/>
          </p:nvPr>
        </p:nvSpPr>
        <p:spPr>
          <a:xfrm>
            <a:off x="1192783" y="4005263"/>
            <a:ext cx="10697159" cy="480131"/>
          </a:xfrm>
        </p:spPr>
        <p:txBody>
          <a:bodyPr/>
          <a:lstStyle/>
          <a:p>
            <a:r>
              <a:rPr lang="es-AR" dirty="0" smtClean="0"/>
              <a:t>Cambio de paradigma en la manera de elegir una película on-line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370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5303520" y="1572832"/>
            <a:ext cx="6278880" cy="2923877"/>
          </a:xfrm>
        </p:spPr>
        <p:txBody>
          <a:bodyPr/>
          <a:lstStyle/>
          <a:p>
            <a:pPr lvl="1"/>
            <a:r>
              <a:rPr lang="es-AR" dirty="0"/>
              <a:t>Un portal </a:t>
            </a:r>
            <a:r>
              <a:rPr lang="es-AR" dirty="0">
                <a:sym typeface="Symbol" panose="05050102010706020507" pitchFamily="18" charset="2"/>
              </a:rPr>
              <a:t></a:t>
            </a:r>
            <a:r>
              <a:rPr lang="es-AR" dirty="0"/>
              <a:t> </a:t>
            </a:r>
            <a:r>
              <a:rPr lang="es-AR" b="1" u="sng" dirty="0"/>
              <a:t>todas</a:t>
            </a:r>
            <a:r>
              <a:rPr lang="es-AR" dirty="0"/>
              <a:t> las películas</a:t>
            </a:r>
          </a:p>
          <a:p>
            <a:pPr lvl="2"/>
            <a:r>
              <a:rPr lang="es-AR" dirty="0" smtClean="0"/>
              <a:t>Se</a:t>
            </a:r>
            <a:r>
              <a:rPr lang="es-AR" dirty="0" smtClean="0"/>
              <a:t> entera </a:t>
            </a:r>
            <a:r>
              <a:rPr lang="es-AR" dirty="0" smtClean="0"/>
              <a:t>de cuáles existen</a:t>
            </a:r>
          </a:p>
          <a:p>
            <a:pPr lvl="2"/>
            <a:r>
              <a:rPr lang="es-AR" dirty="0" smtClean="0"/>
              <a:t>Encuentra dónde </a:t>
            </a:r>
            <a:r>
              <a:rPr lang="es-AR" dirty="0" smtClean="0"/>
              <a:t>puede verla</a:t>
            </a:r>
          </a:p>
          <a:p>
            <a:pPr lvl="1"/>
            <a:r>
              <a:rPr lang="es-AR" dirty="0" smtClean="0"/>
              <a:t>Beneficios </a:t>
            </a:r>
            <a:r>
              <a:rPr lang="es-AR" dirty="0" smtClean="0">
                <a:sym typeface="Symbol" panose="05050102010706020507" pitchFamily="18" charset="2"/>
              </a:rPr>
              <a:t></a:t>
            </a:r>
            <a:r>
              <a:rPr lang="es-AR" dirty="0" smtClean="0"/>
              <a:t> </a:t>
            </a:r>
            <a:r>
              <a:rPr lang="es-AR" dirty="0"/>
              <a:t>O</a:t>
            </a:r>
            <a:r>
              <a:rPr lang="es-AR" dirty="0" smtClean="0"/>
              <a:t>rientación</a:t>
            </a:r>
            <a:endParaRPr lang="es-AR" dirty="0" smtClean="0"/>
          </a:p>
          <a:p>
            <a:pPr lvl="2"/>
            <a:r>
              <a:rPr lang="es-AR" dirty="0"/>
              <a:t>Entorno </a:t>
            </a:r>
            <a:r>
              <a:rPr lang="es-AR" dirty="0" smtClean="0"/>
              <a:t>seguro: con </a:t>
            </a:r>
            <a:r>
              <a:rPr lang="es-AR" dirty="0"/>
              <a:t>valores </a:t>
            </a:r>
            <a:r>
              <a:rPr lang="es-AR" dirty="0" smtClean="0"/>
              <a:t>y </a:t>
            </a:r>
            <a:r>
              <a:rPr lang="es-AR" dirty="0"/>
              <a:t>que “dejan huella”</a:t>
            </a:r>
          </a:p>
          <a:p>
            <a:pPr lvl="2"/>
            <a:r>
              <a:rPr lang="es-AR" dirty="0" smtClean="0"/>
              <a:t>Elección simple y rápida</a:t>
            </a:r>
          </a:p>
          <a:p>
            <a:pPr lvl="2"/>
            <a:r>
              <a:rPr lang="es-AR" dirty="0" smtClean="0"/>
              <a:t>Posibilidad de auto-catequesis con nuestros listados sugeridos</a:t>
            </a:r>
          </a:p>
          <a:p>
            <a:pPr lvl="1"/>
            <a:r>
              <a:rPr lang="es-AR" dirty="0" smtClean="0"/>
              <a:t>Beneficios </a:t>
            </a:r>
            <a:r>
              <a:rPr lang="es-AR" dirty="0" smtClean="0">
                <a:sym typeface="Symbol" panose="05050102010706020507" pitchFamily="18" charset="2"/>
              </a:rPr>
              <a:t></a:t>
            </a:r>
            <a:r>
              <a:rPr lang="es-AR" dirty="0" smtClean="0"/>
              <a:t> Derivación</a:t>
            </a:r>
            <a:endParaRPr lang="es-AR" dirty="0" smtClean="0"/>
          </a:p>
          <a:p>
            <a:pPr lvl="2"/>
            <a:r>
              <a:rPr lang="es-AR" dirty="0" smtClean="0"/>
              <a:t>Mejor aprovechamiento </a:t>
            </a:r>
            <a:r>
              <a:rPr lang="es-AR" dirty="0"/>
              <a:t>de las oportunidades del mercado</a:t>
            </a:r>
          </a:p>
          <a:p>
            <a:pPr lvl="2"/>
            <a:r>
              <a:rPr lang="es-AR" dirty="0" smtClean="0"/>
              <a:t>Verla al menor costo y/o con la mejor experiencia de usuario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199" y="241251"/>
            <a:ext cx="5681427" cy="553998"/>
          </a:xfrm>
        </p:spPr>
        <p:txBody>
          <a:bodyPr/>
          <a:lstStyle/>
          <a:p>
            <a:r>
              <a:rPr lang="es-AR" dirty="0"/>
              <a:t>Beneficios para el </a:t>
            </a:r>
            <a:r>
              <a:rPr lang="es-AR" dirty="0" smtClean="0"/>
              <a:t>espectador</a:t>
            </a:r>
            <a:endParaRPr lang="es-AR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>
          <a:xfrm>
            <a:off x="451199" y="827696"/>
            <a:ext cx="2122825" cy="369332"/>
          </a:xfrm>
        </p:spPr>
        <p:txBody>
          <a:bodyPr/>
          <a:lstStyle/>
          <a:p>
            <a:r>
              <a:rPr lang="es-AR" dirty="0"/>
              <a:t>Modelo propuesto</a:t>
            </a:r>
            <a:endParaRPr lang="es-AR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82" y="4761967"/>
            <a:ext cx="1799555" cy="15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57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5303520" y="1572832"/>
            <a:ext cx="6278880" cy="2385268"/>
          </a:xfrm>
        </p:spPr>
        <p:txBody>
          <a:bodyPr/>
          <a:lstStyle/>
          <a:p>
            <a:pPr lvl="1"/>
            <a:r>
              <a:rPr lang="es-AR" dirty="0" smtClean="0"/>
              <a:t>Permite acotar la orientación a los portales elegidos</a:t>
            </a:r>
          </a:p>
          <a:p>
            <a:pPr lvl="1"/>
            <a:r>
              <a:rPr lang="es-AR" dirty="0" smtClean="0"/>
              <a:t>Marcar </a:t>
            </a:r>
            <a:r>
              <a:rPr lang="es-AR" dirty="0"/>
              <a:t>su preferencia por </a:t>
            </a:r>
            <a:r>
              <a:rPr lang="es-AR" dirty="0" smtClean="0"/>
              <a:t>película para a</a:t>
            </a:r>
            <a:r>
              <a:rPr lang="es-AR" dirty="0" smtClean="0"/>
              <a:t>finar la orientación</a:t>
            </a:r>
          </a:p>
          <a:p>
            <a:pPr lvl="2"/>
            <a:r>
              <a:rPr lang="es-AR" dirty="0" smtClean="0"/>
              <a:t>Ya vista</a:t>
            </a:r>
          </a:p>
          <a:p>
            <a:pPr lvl="2"/>
            <a:r>
              <a:rPr lang="es-AR" dirty="0" smtClean="0"/>
              <a:t>La quiero ver</a:t>
            </a:r>
          </a:p>
          <a:p>
            <a:pPr lvl="2"/>
            <a:r>
              <a:rPr lang="es-AR" dirty="0" smtClean="0"/>
              <a:t>No me interesa</a:t>
            </a:r>
          </a:p>
          <a:p>
            <a:pPr lvl="1"/>
            <a:r>
              <a:rPr lang="es-AR" dirty="0" smtClean="0"/>
              <a:t>Agilizar la orientación mediante consultas personalizados</a:t>
            </a:r>
          </a:p>
          <a:p>
            <a:pPr lvl="2"/>
            <a:r>
              <a:rPr lang="es-AR" dirty="0" smtClean="0"/>
              <a:t>Puede elegir los filtros que prefiera y luego guardarlos</a:t>
            </a:r>
          </a:p>
          <a:p>
            <a:pPr lvl="2"/>
            <a:r>
              <a:rPr lang="es-AR" dirty="0" smtClean="0"/>
              <a:t>Puede guardar </a:t>
            </a:r>
            <a:r>
              <a:rPr lang="es-AR" dirty="0"/>
              <a:t>cada configuración </a:t>
            </a:r>
            <a:r>
              <a:rPr lang="es-AR" dirty="0" smtClean="0"/>
              <a:t>con un nombre distinto</a:t>
            </a:r>
            <a:endParaRPr lang="es-A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199" y="241251"/>
            <a:ext cx="7544951" cy="553998"/>
          </a:xfrm>
        </p:spPr>
        <p:txBody>
          <a:bodyPr/>
          <a:lstStyle/>
          <a:p>
            <a:r>
              <a:rPr lang="es-AR" dirty="0" smtClean="0"/>
              <a:t>Versión Premium – sólo con pago anual</a:t>
            </a:r>
            <a:endParaRPr lang="es-AR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smtClean="0"/>
              <a:t>Modelo propuesto</a:t>
            </a:r>
            <a:endParaRPr lang="es-AR" dirty="0" smtClean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82" y="4510040"/>
            <a:ext cx="1799555" cy="15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5303520" y="1572832"/>
            <a:ext cx="6278880" cy="2616101"/>
          </a:xfrm>
        </p:spPr>
        <p:txBody>
          <a:bodyPr/>
          <a:lstStyle/>
          <a:p>
            <a:pPr lvl="1"/>
            <a:r>
              <a:rPr lang="es-AR" dirty="0" smtClean="0"/>
              <a:t>Igualdad de </a:t>
            </a:r>
            <a:r>
              <a:rPr lang="es-AR" dirty="0" smtClean="0"/>
              <a:t>oportunidades</a:t>
            </a:r>
            <a:endParaRPr lang="es-AR" dirty="0" smtClean="0"/>
          </a:p>
          <a:p>
            <a:pPr lvl="2"/>
            <a:r>
              <a:rPr lang="es-AR" dirty="0" smtClean="0"/>
              <a:t>Misma exposición de sus películas que </a:t>
            </a:r>
            <a:r>
              <a:rPr lang="es-AR" dirty="0" smtClean="0"/>
              <a:t>los </a:t>
            </a:r>
            <a:r>
              <a:rPr lang="es-AR" dirty="0" smtClean="0"/>
              <a:t>grandes productores</a:t>
            </a:r>
          </a:p>
          <a:p>
            <a:pPr lvl="2"/>
            <a:r>
              <a:rPr lang="es-AR" dirty="0" smtClean="0"/>
              <a:t>Compite </a:t>
            </a:r>
            <a:r>
              <a:rPr lang="es-AR" dirty="0" smtClean="0"/>
              <a:t>por calidad, no por publicidad</a:t>
            </a:r>
            <a:endParaRPr lang="es-AR" dirty="0" smtClean="0"/>
          </a:p>
          <a:p>
            <a:pPr lvl="1"/>
            <a:r>
              <a:rPr lang="es-AR" dirty="0" smtClean="0"/>
              <a:t>Acceso a un público afín a los valores que pretende difundir</a:t>
            </a:r>
          </a:p>
          <a:p>
            <a:pPr lvl="1"/>
            <a:r>
              <a:rPr lang="es-AR" dirty="0" smtClean="0"/>
              <a:t>Consecuencias:</a:t>
            </a:r>
          </a:p>
          <a:p>
            <a:pPr lvl="2"/>
            <a:r>
              <a:rPr lang="es-AR" dirty="0" smtClean="0"/>
              <a:t>Si la película es buena, tiene la posibilidad de llegar a una mayor cantidad de espectadores.</a:t>
            </a:r>
          </a:p>
          <a:p>
            <a:pPr lvl="2"/>
            <a:r>
              <a:rPr lang="es-AR" dirty="0" smtClean="0"/>
              <a:t>Mejor retorno a la inversión de tiempo y dinero</a:t>
            </a:r>
          </a:p>
          <a:p>
            <a:pPr lvl="2"/>
            <a:r>
              <a:rPr lang="es-AR" dirty="0" smtClean="0">
                <a:ln>
                  <a:solidFill>
                    <a:schemeClr val="tx2"/>
                  </a:solidFill>
                </a:ln>
              </a:rPr>
              <a:t>Motiva la producción de películas de calidad con este perfil</a:t>
            </a:r>
            <a:r>
              <a:rPr lang="es-AR" dirty="0" smtClean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199" y="241251"/>
            <a:ext cx="3818353" cy="553998"/>
          </a:xfrm>
        </p:spPr>
        <p:txBody>
          <a:bodyPr/>
          <a:lstStyle/>
          <a:p>
            <a:r>
              <a:rPr lang="es-AR" dirty="0" smtClean="0"/>
              <a:t>Pequeño productor</a:t>
            </a:r>
            <a:endParaRPr lang="es-AR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>
          <a:xfrm>
            <a:off x="451199" y="827696"/>
            <a:ext cx="2122825" cy="369332"/>
          </a:xfrm>
        </p:spPr>
        <p:txBody>
          <a:bodyPr/>
          <a:lstStyle/>
          <a:p>
            <a:r>
              <a:rPr lang="es-AR" dirty="0"/>
              <a:t>Modelo propuesto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5868956" y="3835617"/>
            <a:ext cx="4711958" cy="33061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82" y="4761967"/>
            <a:ext cx="1799555" cy="15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35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61052" y="2967335"/>
            <a:ext cx="1269899" cy="923330"/>
          </a:xfrm>
        </p:spPr>
        <p:txBody>
          <a:bodyPr/>
          <a:lstStyle/>
          <a:p>
            <a:r>
              <a:rPr lang="es-AR" dirty="0" smtClean="0"/>
              <a:t>Fin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2683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79502" y="2967335"/>
            <a:ext cx="4633000" cy="923330"/>
          </a:xfrm>
        </p:spPr>
        <p:txBody>
          <a:bodyPr/>
          <a:lstStyle/>
          <a:p>
            <a:r>
              <a:rPr lang="es-AR" dirty="0" smtClean="0"/>
              <a:t>Modelo actual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44314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199" y="241251"/>
            <a:ext cx="3184846" cy="553998"/>
          </a:xfrm>
        </p:spPr>
        <p:txBody>
          <a:bodyPr/>
          <a:lstStyle/>
          <a:p>
            <a:r>
              <a:rPr lang="es-AR" dirty="0" smtClean="0"/>
              <a:t>Esquema básico</a:t>
            </a:r>
            <a:endParaRPr lang="es-AR" dirty="0"/>
          </a:p>
        </p:txBody>
      </p:sp>
      <p:sp>
        <p:nvSpPr>
          <p:cNvPr id="94" name="Marcador de texto 93"/>
          <p:cNvSpPr>
            <a:spLocks noGrp="1"/>
          </p:cNvSpPr>
          <p:nvPr>
            <p:ph type="body" sz="quarter" idx="14"/>
          </p:nvPr>
        </p:nvSpPr>
        <p:spPr>
          <a:xfrm>
            <a:off x="451199" y="827696"/>
            <a:ext cx="1689886" cy="369332"/>
          </a:xfrm>
        </p:spPr>
        <p:txBody>
          <a:bodyPr/>
          <a:lstStyle/>
          <a:p>
            <a:r>
              <a:rPr lang="es-AR" dirty="0"/>
              <a:t>Modelo </a:t>
            </a:r>
            <a:r>
              <a:rPr lang="es-AR" dirty="0" smtClean="0"/>
              <a:t>actual</a:t>
            </a:r>
            <a:endParaRPr lang="es-AR" dirty="0"/>
          </a:p>
        </p:txBody>
      </p:sp>
      <p:grpSp>
        <p:nvGrpSpPr>
          <p:cNvPr id="3" name="Grupo 2"/>
          <p:cNvGrpSpPr/>
          <p:nvPr/>
        </p:nvGrpSpPr>
        <p:grpSpPr>
          <a:xfrm>
            <a:off x="312019" y="2137229"/>
            <a:ext cx="4000028" cy="3511825"/>
            <a:chOff x="312019" y="2137229"/>
            <a:chExt cx="4000028" cy="3511825"/>
          </a:xfrm>
        </p:grpSpPr>
        <p:pic>
          <p:nvPicPr>
            <p:cNvPr id="1028" name="Picture 4" descr="Colección de directores de cine de dibujos animados | Vector Gratis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19" y="2137229"/>
              <a:ext cx="4000028" cy="285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CuadroTexto 96"/>
            <p:cNvSpPr txBox="1"/>
            <p:nvPr/>
          </p:nvSpPr>
          <p:spPr>
            <a:xfrm>
              <a:off x="1702433" y="5279722"/>
              <a:ext cx="121920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Productor</a:t>
              </a:r>
              <a:endParaRPr lang="es-AR" dirty="0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4286144" y="2274910"/>
            <a:ext cx="4086620" cy="3374144"/>
            <a:chOff x="4286144" y="2274910"/>
            <a:chExt cx="4086620" cy="3374144"/>
          </a:xfrm>
        </p:grpSpPr>
        <p:pic>
          <p:nvPicPr>
            <p:cNvPr id="1030" name="Picture 6" descr="Black Led Tv Television Screen Blank Isolated Stock Photo - Download Image  Now - Television Set, Television Industry, Cut Out - iStock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01433" y="2274910"/>
              <a:ext cx="3871331" cy="258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Flecha derecha 91"/>
            <p:cNvSpPr/>
            <p:nvPr/>
          </p:nvSpPr>
          <p:spPr>
            <a:xfrm>
              <a:off x="4286144" y="3293088"/>
              <a:ext cx="859721" cy="54453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8" name="CuadroTexto 97"/>
            <p:cNvSpPr txBox="1"/>
            <p:nvPr/>
          </p:nvSpPr>
          <p:spPr>
            <a:xfrm>
              <a:off x="5788202" y="5279722"/>
              <a:ext cx="129779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AR" dirty="0" smtClean="0"/>
                <a:t>Distribuidor</a:t>
              </a:r>
              <a:endParaRPr lang="es-AR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8456344" y="1956623"/>
            <a:ext cx="3135888" cy="3695927"/>
            <a:chOff x="8456344" y="1956623"/>
            <a:chExt cx="3135888" cy="3695927"/>
          </a:xfrm>
        </p:grpSpPr>
        <p:pic>
          <p:nvPicPr>
            <p:cNvPr id="1026" name="Picture 2" descr="Cine Hombre sentado en una silla en el auditorio del cine Varón joven  viendo una película o una película Espectador o cinéfilo Ilustración de  vector de dibujos animados plana | Vector Premium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8242" y="1956623"/>
              <a:ext cx="2353990" cy="3217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Flecha derecha 95"/>
            <p:cNvSpPr/>
            <p:nvPr/>
          </p:nvSpPr>
          <p:spPr>
            <a:xfrm>
              <a:off x="8456344" y="3293088"/>
              <a:ext cx="859721" cy="54453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9800135" y="5283218"/>
              <a:ext cx="123020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AR" dirty="0" smtClean="0"/>
                <a:t>Espectador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270324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arcador de texto 28"/>
          <p:cNvSpPr>
            <a:spLocks noGrp="1"/>
          </p:cNvSpPr>
          <p:nvPr>
            <p:ph type="body" sz="quarter" idx="13"/>
          </p:nvPr>
        </p:nvSpPr>
        <p:spPr>
          <a:xfrm>
            <a:off x="5303520" y="1572832"/>
            <a:ext cx="6278880" cy="2115964"/>
          </a:xfrm>
        </p:spPr>
        <p:txBody>
          <a:bodyPr/>
          <a:lstStyle/>
          <a:p>
            <a:pPr lvl="1"/>
            <a:r>
              <a:rPr lang="es-AR" dirty="0" smtClean="0"/>
              <a:t>Un usuario usa uno o dos portales en su tiempo de ocio.</a:t>
            </a:r>
          </a:p>
          <a:p>
            <a:pPr lvl="2"/>
            <a:r>
              <a:rPr lang="es-AR" dirty="0" smtClean="0"/>
              <a:t>Sólo accede a las películas disponibles en su portal.</a:t>
            </a:r>
          </a:p>
          <a:p>
            <a:pPr lvl="2"/>
            <a:r>
              <a:rPr lang="es-AR" dirty="0" smtClean="0"/>
              <a:t>No aprovecha las accesibles en otros portales gratuitos o de alquiler</a:t>
            </a:r>
          </a:p>
          <a:p>
            <a:pPr lvl="1"/>
            <a:r>
              <a:rPr lang="es-AR" dirty="0" smtClean="0"/>
              <a:t>Insume tiempo en mirar varias opciones dentro del portal</a:t>
            </a:r>
          </a:p>
          <a:p>
            <a:pPr lvl="1"/>
            <a:r>
              <a:rPr lang="es-AR" dirty="0" smtClean="0"/>
              <a:t>Dispone de poca información por película.</a:t>
            </a:r>
          </a:p>
          <a:p>
            <a:pPr lvl="2"/>
            <a:r>
              <a:rPr lang="es-AR" dirty="0"/>
              <a:t>Referida por conocidos</a:t>
            </a:r>
          </a:p>
          <a:p>
            <a:pPr lvl="2"/>
            <a:r>
              <a:rPr lang="es-AR" dirty="0" smtClean="0"/>
              <a:t>Sinopsis, imagen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Características para el espectador</a:t>
            </a:r>
            <a:endParaRPr lang="es-AR" dirty="0"/>
          </a:p>
        </p:txBody>
      </p:sp>
      <p:sp>
        <p:nvSpPr>
          <p:cNvPr id="51" name="Marcador de texto 5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smtClean="0"/>
              <a:t>Modelo actual</a:t>
            </a:r>
            <a:endParaRPr lang="es-AR" dirty="0"/>
          </a:p>
        </p:txBody>
      </p:sp>
      <p:grpSp>
        <p:nvGrpSpPr>
          <p:cNvPr id="4" name="Grupo 3"/>
          <p:cNvGrpSpPr/>
          <p:nvPr/>
        </p:nvGrpSpPr>
        <p:grpSpPr>
          <a:xfrm>
            <a:off x="452284" y="1476303"/>
            <a:ext cx="924232" cy="5025798"/>
            <a:chOff x="452284" y="1476303"/>
            <a:chExt cx="924232" cy="5025798"/>
          </a:xfrm>
        </p:grpSpPr>
        <p:sp>
          <p:nvSpPr>
            <p:cNvPr id="8" name="CuadroTexto 7"/>
            <p:cNvSpPr txBox="1"/>
            <p:nvPr/>
          </p:nvSpPr>
          <p:spPr>
            <a:xfrm>
              <a:off x="458089" y="6194324"/>
              <a:ext cx="91262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1400" dirty="0" smtClean="0"/>
                <a:t>Productor</a:t>
              </a:r>
              <a:endParaRPr lang="es-AR" sz="1400" dirty="0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720000" y="1615426"/>
              <a:ext cx="432000" cy="972000"/>
              <a:chOff x="720000" y="1620000"/>
              <a:chExt cx="432000" cy="972000"/>
            </a:xfrm>
          </p:grpSpPr>
          <p:sp>
            <p:nvSpPr>
              <p:cNvPr id="44" name="Elipse 43"/>
              <p:cNvSpPr/>
              <p:nvPr/>
            </p:nvSpPr>
            <p:spPr>
              <a:xfrm>
                <a:off x="720000" y="1620000"/>
                <a:ext cx="432000" cy="43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/>
                  <a:t>P</a:t>
                </a:r>
                <a:r>
                  <a:rPr lang="es-AR" dirty="0" smtClean="0"/>
                  <a:t>1</a:t>
                </a:r>
                <a:endParaRPr lang="es-AR" dirty="0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720000" y="2160000"/>
                <a:ext cx="432000" cy="43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P2</a:t>
                </a:r>
                <a:endParaRPr lang="es-AR" dirty="0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720000" y="2875426"/>
              <a:ext cx="432000" cy="972000"/>
              <a:chOff x="720000" y="2880000"/>
              <a:chExt cx="432000" cy="972000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720000" y="2880000"/>
                <a:ext cx="432000" cy="43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P3</a:t>
                </a:r>
                <a:endParaRPr lang="es-AR" dirty="0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720000" y="3420000"/>
                <a:ext cx="432000" cy="43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P4</a:t>
                </a:r>
                <a:endParaRPr lang="es-AR" dirty="0"/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720000" y="4135426"/>
              <a:ext cx="432000" cy="972000"/>
              <a:chOff x="720000" y="4140000"/>
              <a:chExt cx="432000" cy="972000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720000" y="4140000"/>
                <a:ext cx="432000" cy="43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P5</a:t>
                </a:r>
                <a:endParaRPr lang="es-AR" dirty="0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720000" y="4680000"/>
                <a:ext cx="432000" cy="43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P6</a:t>
                </a:r>
                <a:endParaRPr lang="es-AR" dirty="0"/>
              </a:p>
            </p:txBody>
          </p:sp>
        </p:grpSp>
        <p:sp>
          <p:nvSpPr>
            <p:cNvPr id="18" name="Elipse 17"/>
            <p:cNvSpPr/>
            <p:nvPr/>
          </p:nvSpPr>
          <p:spPr>
            <a:xfrm>
              <a:off x="720000" y="5395426"/>
              <a:ext cx="432000" cy="432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 smtClean="0"/>
                <a:t>P7</a:t>
              </a:r>
              <a:endParaRPr lang="es-AR" dirty="0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452284" y="1476303"/>
              <a:ext cx="924232" cy="4608000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1150840" y="1831426"/>
            <a:ext cx="840893" cy="3784437"/>
            <a:chOff x="1150840" y="1831426"/>
            <a:chExt cx="840893" cy="3784437"/>
          </a:xfrm>
        </p:grpSpPr>
        <p:cxnSp>
          <p:nvCxnSpPr>
            <p:cNvPr id="25" name="Conector recto de flecha 24"/>
            <p:cNvCxnSpPr>
              <a:stCxn id="18" idx="6"/>
              <a:endCxn id="24" idx="2"/>
            </p:cNvCxnSpPr>
            <p:nvPr/>
          </p:nvCxnSpPr>
          <p:spPr>
            <a:xfrm>
              <a:off x="1152000" y="5611426"/>
              <a:ext cx="826840" cy="4437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44" idx="6"/>
              <a:endCxn id="19" idx="2"/>
            </p:cNvCxnSpPr>
            <p:nvPr/>
          </p:nvCxnSpPr>
          <p:spPr>
            <a:xfrm>
              <a:off x="1152000" y="1831426"/>
              <a:ext cx="828000" cy="272224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>
              <a:stCxn id="45" idx="6"/>
              <a:endCxn id="19" idx="2"/>
            </p:cNvCxnSpPr>
            <p:nvPr/>
          </p:nvCxnSpPr>
          <p:spPr>
            <a:xfrm flipV="1">
              <a:off x="1152000" y="2103650"/>
              <a:ext cx="828000" cy="267776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>
              <a:off x="1150840" y="3124521"/>
              <a:ext cx="828000" cy="272224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/>
            <p:nvPr/>
          </p:nvCxnSpPr>
          <p:spPr>
            <a:xfrm flipV="1">
              <a:off x="1150840" y="3396745"/>
              <a:ext cx="828000" cy="267776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/>
            <p:cNvCxnSpPr/>
            <p:nvPr/>
          </p:nvCxnSpPr>
          <p:spPr>
            <a:xfrm>
              <a:off x="1163733" y="4344857"/>
              <a:ext cx="828000" cy="272224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V="1">
              <a:off x="1163733" y="4617081"/>
              <a:ext cx="828000" cy="267776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o 47"/>
          <p:cNvGrpSpPr/>
          <p:nvPr/>
        </p:nvGrpSpPr>
        <p:grpSpPr>
          <a:xfrm>
            <a:off x="2347575" y="2256385"/>
            <a:ext cx="1624657" cy="3206743"/>
            <a:chOff x="2347575" y="2256385"/>
            <a:chExt cx="1624657" cy="3206743"/>
          </a:xfrm>
        </p:grpSpPr>
        <p:cxnSp>
          <p:nvCxnSpPr>
            <p:cNvPr id="10" name="Conector recto de flecha 9"/>
            <p:cNvCxnSpPr>
              <a:stCxn id="21" idx="6"/>
            </p:cNvCxnSpPr>
            <p:nvPr/>
          </p:nvCxnSpPr>
          <p:spPr>
            <a:xfrm flipV="1">
              <a:off x="2412000" y="4032043"/>
              <a:ext cx="1294761" cy="589383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/>
            <p:cNvCxnSpPr>
              <a:stCxn id="24" idx="7"/>
            </p:cNvCxnSpPr>
            <p:nvPr/>
          </p:nvCxnSpPr>
          <p:spPr>
            <a:xfrm flipV="1">
              <a:off x="2347575" y="4270409"/>
              <a:ext cx="1359186" cy="1192719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/>
            <p:cNvSpPr/>
            <p:nvPr/>
          </p:nvSpPr>
          <p:spPr>
            <a:xfrm>
              <a:off x="2821624" y="4228969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r>
                <a:rPr lang="es-AR" dirty="0" smtClean="0">
                  <a:solidFill>
                    <a:schemeClr val="accent2">
                      <a:lumMod val="50000"/>
                    </a:schemeClr>
                  </a:solidFill>
                  <a:latin typeface="Wingdings" panose="05000000000000000000" pitchFamily="2" charset="2"/>
                </a:rPr>
                <a:t>û</a:t>
              </a:r>
              <a:endParaRPr lang="es-AR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2816838" y="4822031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r>
                <a:rPr lang="es-AR" dirty="0" smtClean="0">
                  <a:solidFill>
                    <a:schemeClr val="accent2">
                      <a:lumMod val="50000"/>
                    </a:schemeClr>
                  </a:solidFill>
                  <a:latin typeface="Wingdings" panose="05000000000000000000" pitchFamily="2" charset="2"/>
                </a:rPr>
                <a:t>û</a:t>
              </a:r>
              <a:endParaRPr lang="es-AR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33" name="Conector recto de flecha 32"/>
            <p:cNvCxnSpPr>
              <a:stCxn id="19" idx="5"/>
            </p:cNvCxnSpPr>
            <p:nvPr/>
          </p:nvCxnSpPr>
          <p:spPr>
            <a:xfrm>
              <a:off x="2348735" y="2256385"/>
              <a:ext cx="1623497" cy="1408136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>
              <a:stCxn id="20" idx="6"/>
            </p:cNvCxnSpPr>
            <p:nvPr/>
          </p:nvCxnSpPr>
          <p:spPr>
            <a:xfrm>
              <a:off x="2412000" y="3381258"/>
              <a:ext cx="1481574" cy="466168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/>
            <p:cNvSpPr/>
            <p:nvPr/>
          </p:nvSpPr>
          <p:spPr>
            <a:xfrm>
              <a:off x="2816838" y="2648438"/>
              <a:ext cx="252000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r>
                <a:rPr lang="es-AR" dirty="0" smtClean="0">
                  <a:solidFill>
                    <a:schemeClr val="accent6">
                      <a:lumMod val="50000"/>
                    </a:schemeClr>
                  </a:solidFill>
                  <a:latin typeface="Wingdings" panose="05000000000000000000" pitchFamily="2" charset="2"/>
                </a:rPr>
                <a:t>ü</a:t>
              </a:r>
              <a:endParaRPr lang="es-AR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6" name="Elipse 35"/>
            <p:cNvSpPr/>
            <p:nvPr/>
          </p:nvSpPr>
          <p:spPr>
            <a:xfrm>
              <a:off x="2825146" y="3439948"/>
              <a:ext cx="252000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r>
                <a:rPr lang="es-AR" dirty="0" smtClean="0">
                  <a:solidFill>
                    <a:schemeClr val="accent6">
                      <a:lumMod val="50000"/>
                    </a:schemeClr>
                  </a:solidFill>
                  <a:latin typeface="Wingdings" panose="05000000000000000000" pitchFamily="2" charset="2"/>
                </a:rPr>
                <a:t>ü</a:t>
              </a:r>
              <a:endParaRPr lang="es-AR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1668285" y="1476303"/>
            <a:ext cx="1053109" cy="5025798"/>
            <a:chOff x="1668285" y="1476303"/>
            <a:chExt cx="1053109" cy="5025798"/>
          </a:xfrm>
        </p:grpSpPr>
        <p:sp>
          <p:nvSpPr>
            <p:cNvPr id="9" name="CuadroTexto 8"/>
            <p:cNvSpPr txBox="1"/>
            <p:nvPr/>
          </p:nvSpPr>
          <p:spPr>
            <a:xfrm>
              <a:off x="1668285" y="6194324"/>
              <a:ext cx="1053109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1400" dirty="0" smtClean="0"/>
                <a:t>Distribuidor</a:t>
              </a:r>
              <a:endParaRPr lang="es-AR" sz="1400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1796190" y="2413038"/>
              <a:ext cx="773857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s-AR" sz="1400" dirty="0" err="1" smtClean="0"/>
                <a:t>Ej</a:t>
              </a:r>
              <a:r>
                <a:rPr lang="es-AR" sz="1400" dirty="0" smtClean="0"/>
                <a:t>: </a:t>
              </a:r>
              <a:r>
                <a:rPr lang="es-AR" sz="1400" dirty="0" err="1" smtClean="0"/>
                <a:t>Netflix</a:t>
              </a:r>
              <a:endParaRPr lang="es-AR" sz="1400" dirty="0"/>
            </a:p>
          </p:txBody>
        </p:sp>
        <p:sp>
          <p:nvSpPr>
            <p:cNvPr id="19" name="Elipse 18"/>
            <p:cNvSpPr/>
            <p:nvPr/>
          </p:nvSpPr>
          <p:spPr>
            <a:xfrm>
              <a:off x="1980000" y="1887650"/>
              <a:ext cx="432000" cy="43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 smtClean="0"/>
                <a:t>D1</a:t>
              </a:r>
              <a:endParaRPr lang="es-AR" dirty="0"/>
            </a:p>
          </p:txBody>
        </p:sp>
        <p:sp>
          <p:nvSpPr>
            <p:cNvPr id="20" name="Elipse 19"/>
            <p:cNvSpPr/>
            <p:nvPr/>
          </p:nvSpPr>
          <p:spPr>
            <a:xfrm>
              <a:off x="1980000" y="3165258"/>
              <a:ext cx="432000" cy="43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 smtClean="0"/>
                <a:t>D2</a:t>
              </a:r>
              <a:endParaRPr lang="es-AR" dirty="0"/>
            </a:p>
          </p:txBody>
        </p:sp>
        <p:sp>
          <p:nvSpPr>
            <p:cNvPr id="21" name="Elipse 20"/>
            <p:cNvSpPr/>
            <p:nvPr/>
          </p:nvSpPr>
          <p:spPr>
            <a:xfrm>
              <a:off x="1980000" y="4405426"/>
              <a:ext cx="432000" cy="432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 smtClean="0"/>
                <a:t>D3</a:t>
              </a:r>
              <a:endParaRPr lang="es-AR" dirty="0"/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1732724" y="1476303"/>
              <a:ext cx="924232" cy="4608000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Elipse 23"/>
            <p:cNvSpPr/>
            <p:nvPr/>
          </p:nvSpPr>
          <p:spPr>
            <a:xfrm>
              <a:off x="1978840" y="5399863"/>
              <a:ext cx="432000" cy="432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 smtClean="0"/>
                <a:t>D4</a:t>
              </a:r>
              <a:endParaRPr lang="es-AR" dirty="0"/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1738757" y="3708184"/>
              <a:ext cx="912164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s-AR" sz="1400" dirty="0" err="1" smtClean="0"/>
                <a:t>Ej</a:t>
              </a:r>
              <a:r>
                <a:rPr lang="es-AR" sz="1400" dirty="0" smtClean="0"/>
                <a:t>: YouTube</a:t>
              </a:r>
              <a:endParaRPr lang="es-AR" sz="1400" dirty="0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1850436" y="5866491"/>
              <a:ext cx="665366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s-AR" sz="1400" dirty="0" err="1" smtClean="0"/>
                <a:t>Ej</a:t>
              </a:r>
              <a:r>
                <a:rPr lang="es-AR" sz="1400" dirty="0" smtClean="0"/>
                <a:t>: Goya</a:t>
              </a:r>
              <a:endParaRPr lang="es-AR" sz="1400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1722965" y="4875701"/>
              <a:ext cx="907868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s-AR" sz="1400" dirty="0" err="1" smtClean="0"/>
                <a:t>Ej</a:t>
              </a:r>
              <a:r>
                <a:rPr lang="es-AR" sz="1400" dirty="0" smtClean="0"/>
                <a:t>: </a:t>
              </a:r>
              <a:r>
                <a:rPr lang="es-AR" sz="1400" dirty="0" err="1" smtClean="0"/>
                <a:t>AppleTV</a:t>
              </a:r>
              <a:endParaRPr lang="es-AR" sz="1400" dirty="0"/>
            </a:p>
          </p:txBody>
        </p:sp>
      </p:grpSp>
      <p:pic>
        <p:nvPicPr>
          <p:cNvPr id="7" name="Picture 2" descr="Cine Hombre sentado en una silla en el auditorio del cine Varón joven  viendo una película o una película Espectador o cinéfilo Ilustración de  vector de dibujos animados plana | Vector Premium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202" y="2877161"/>
            <a:ext cx="1587074" cy="216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022" y="4351426"/>
            <a:ext cx="1799555" cy="15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0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5303520" y="1572832"/>
            <a:ext cx="6278880" cy="2323713"/>
          </a:xfrm>
        </p:spPr>
        <p:txBody>
          <a:bodyPr/>
          <a:lstStyle/>
          <a:p>
            <a:pPr lvl="1"/>
            <a:r>
              <a:rPr lang="es-AR" dirty="0" smtClean="0"/>
              <a:t>Se pierde otras películas accesibles, por no saber:</a:t>
            </a:r>
            <a:endParaRPr lang="es-AR" dirty="0" smtClean="0"/>
          </a:p>
          <a:p>
            <a:pPr lvl="2"/>
            <a:r>
              <a:rPr lang="es-AR" dirty="0" smtClean="0"/>
              <a:t>Que existen</a:t>
            </a:r>
          </a:p>
          <a:p>
            <a:pPr lvl="2"/>
            <a:r>
              <a:rPr lang="es-AR" dirty="0" smtClean="0"/>
              <a:t>Dónde se pueden ver</a:t>
            </a:r>
          </a:p>
          <a:p>
            <a:pPr lvl="1"/>
            <a:r>
              <a:rPr lang="es-AR" dirty="0" smtClean="0"/>
              <a:t>Demanda </a:t>
            </a:r>
            <a:r>
              <a:rPr lang="es-AR" dirty="0" smtClean="0"/>
              <a:t>de tiempo para elegir </a:t>
            </a:r>
            <a:r>
              <a:rPr lang="es-AR" dirty="0" smtClean="0"/>
              <a:t>dentro </a:t>
            </a:r>
            <a:r>
              <a:rPr lang="es-AR" dirty="0" smtClean="0"/>
              <a:t>de catálogos grandes.</a:t>
            </a:r>
          </a:p>
          <a:p>
            <a:pPr lvl="1"/>
            <a:r>
              <a:rPr lang="es-AR" dirty="0" smtClean="0"/>
              <a:t>H</a:t>
            </a:r>
            <a:r>
              <a:rPr lang="es-AR" dirty="0" smtClean="0"/>
              <a:t>astío </a:t>
            </a:r>
            <a:r>
              <a:rPr lang="es-AR" dirty="0" smtClean="0"/>
              <a:t>por </a:t>
            </a:r>
            <a:r>
              <a:rPr lang="es-AR" dirty="0"/>
              <a:t>sugerencias en base al historial </a:t>
            </a:r>
            <a:r>
              <a:rPr lang="es-AR" dirty="0" smtClean="0"/>
              <a:t>(</a:t>
            </a:r>
            <a:r>
              <a:rPr lang="es-AR" dirty="0" err="1" smtClean="0"/>
              <a:t>ej</a:t>
            </a:r>
            <a:r>
              <a:rPr lang="es-AR" dirty="0"/>
              <a:t>:  YouTube).</a:t>
            </a:r>
            <a:endParaRPr lang="es-AR" dirty="0" smtClean="0"/>
          </a:p>
          <a:p>
            <a:pPr lvl="1"/>
            <a:r>
              <a:rPr lang="es-AR" dirty="0" smtClean="0"/>
              <a:t>Sensación de </a:t>
            </a:r>
            <a:r>
              <a:rPr lang="es-AR" dirty="0" smtClean="0"/>
              <a:t>vacío por películas que </a:t>
            </a:r>
            <a:r>
              <a:rPr lang="es-AR" dirty="0" smtClean="0"/>
              <a:t>no </a:t>
            </a:r>
            <a:r>
              <a:rPr lang="es-AR" dirty="0" smtClean="0"/>
              <a:t>“dejan </a:t>
            </a:r>
            <a:r>
              <a:rPr lang="es-AR" dirty="0" smtClean="0"/>
              <a:t>huella”.</a:t>
            </a:r>
          </a:p>
          <a:p>
            <a:pPr lvl="1"/>
            <a:r>
              <a:rPr lang="es-AR" dirty="0" smtClean="0"/>
              <a:t>Desagrado ante algún desvalor indeseado (</a:t>
            </a:r>
            <a:r>
              <a:rPr lang="es-AR" dirty="0" err="1" smtClean="0"/>
              <a:t>ej</a:t>
            </a:r>
            <a:r>
              <a:rPr lang="es-AR" dirty="0" smtClean="0"/>
              <a:t>: desnudo).</a:t>
            </a:r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199" y="241251"/>
            <a:ext cx="6596358" cy="553998"/>
          </a:xfrm>
        </p:spPr>
        <p:txBody>
          <a:bodyPr/>
          <a:lstStyle/>
          <a:p>
            <a:r>
              <a:rPr lang="es-AR" dirty="0"/>
              <a:t>Inconvenientes para el espectador</a:t>
            </a:r>
          </a:p>
        </p:txBody>
      </p:sp>
      <p:sp>
        <p:nvSpPr>
          <p:cNvPr id="23" name="Marcador de texto 22"/>
          <p:cNvSpPr>
            <a:spLocks noGrp="1"/>
          </p:cNvSpPr>
          <p:nvPr>
            <p:ph type="body" sz="quarter" idx="14"/>
          </p:nvPr>
        </p:nvSpPr>
        <p:spPr>
          <a:xfrm>
            <a:off x="451199" y="827696"/>
            <a:ext cx="1689886" cy="369332"/>
          </a:xfrm>
        </p:spPr>
        <p:txBody>
          <a:bodyPr/>
          <a:lstStyle/>
          <a:p>
            <a:r>
              <a:rPr lang="es-AR" dirty="0"/>
              <a:t>Modelo actual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022" y="4351426"/>
            <a:ext cx="1799555" cy="15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41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5303520" y="1572832"/>
            <a:ext cx="6278880" cy="3008516"/>
          </a:xfrm>
        </p:spPr>
        <p:txBody>
          <a:bodyPr/>
          <a:lstStyle/>
          <a:p>
            <a:pPr lvl="1"/>
            <a:r>
              <a:rPr lang="es-AR" dirty="0" smtClean="0"/>
              <a:t>No suele llegar al público masivo.</a:t>
            </a:r>
          </a:p>
          <a:p>
            <a:pPr lvl="1"/>
            <a:r>
              <a:rPr lang="es-AR" dirty="0" smtClean="0"/>
              <a:t>Alternativa 1: distribuidora propia</a:t>
            </a:r>
          </a:p>
          <a:p>
            <a:pPr lvl="2"/>
            <a:r>
              <a:rPr lang="es-AR" dirty="0" smtClean="0"/>
              <a:t>Suelen ofrecer sólo sus producciones</a:t>
            </a:r>
            <a:r>
              <a:rPr lang="es-AR" dirty="0" smtClean="0"/>
              <a:t> </a:t>
            </a:r>
            <a:r>
              <a:rPr lang="es-AR" dirty="0" smtClean="0">
                <a:sym typeface="Symbol" panose="05050102010706020507" pitchFamily="18" charset="2"/>
              </a:rPr>
              <a:t> catálogo reducido</a:t>
            </a:r>
            <a:endParaRPr lang="es-AR" dirty="0" smtClean="0"/>
          </a:p>
          <a:p>
            <a:pPr lvl="2"/>
            <a:r>
              <a:rPr lang="es-AR" dirty="0" smtClean="0"/>
              <a:t>Menos abonados que las distribuidoras </a:t>
            </a:r>
            <a:r>
              <a:rPr lang="es-AR" dirty="0" smtClean="0">
                <a:sym typeface="Symbol" panose="05050102010706020507" pitchFamily="18" charset="2"/>
              </a:rPr>
              <a:t> menor retorno económico</a:t>
            </a:r>
            <a:r>
              <a:rPr lang="es-AR" dirty="0" smtClean="0"/>
              <a:t> </a:t>
            </a:r>
          </a:p>
          <a:p>
            <a:pPr lvl="1"/>
            <a:r>
              <a:rPr lang="es-AR" dirty="0" smtClean="0"/>
              <a:t>Alternativa 2: subida a un portal libre</a:t>
            </a:r>
          </a:p>
          <a:p>
            <a:pPr lvl="2"/>
            <a:r>
              <a:rPr lang="es-AR" dirty="0" smtClean="0"/>
              <a:t>Se “pierden” entre tanta oferta </a:t>
            </a:r>
            <a:r>
              <a:rPr lang="es-AR" dirty="0" smtClean="0">
                <a:sym typeface="Symbol" panose="05050102010706020507" pitchFamily="18" charset="2"/>
              </a:rPr>
              <a:t> </a:t>
            </a:r>
            <a:r>
              <a:rPr lang="es-AR" dirty="0" smtClean="0"/>
              <a:t>no llegan al público masivo</a:t>
            </a:r>
          </a:p>
          <a:p>
            <a:pPr lvl="2"/>
            <a:r>
              <a:rPr lang="es-AR" dirty="0" smtClean="0"/>
              <a:t>Menos visualizaciones </a:t>
            </a:r>
            <a:r>
              <a:rPr lang="es-AR" dirty="0" smtClean="0">
                <a:sym typeface="Symbol" panose="05050102010706020507" pitchFamily="18" charset="2"/>
              </a:rPr>
              <a:t> menor retorno a la inversión</a:t>
            </a:r>
            <a:endParaRPr lang="es-AR" dirty="0" smtClean="0"/>
          </a:p>
          <a:p>
            <a:pPr lvl="1"/>
            <a:r>
              <a:rPr lang="es-AR" dirty="0" smtClean="0"/>
              <a:t>Consecuencias:</a:t>
            </a:r>
          </a:p>
          <a:p>
            <a:pPr lvl="2"/>
            <a:r>
              <a:rPr lang="es-AR" dirty="0" smtClean="0"/>
              <a:t>Bajo retorno a la inversión de tiempo y dinero.</a:t>
            </a:r>
          </a:p>
          <a:p>
            <a:pPr lvl="2"/>
            <a:r>
              <a:rPr lang="es-AR" dirty="0" smtClean="0">
                <a:solidFill>
                  <a:srgbClr val="FF0000"/>
                </a:solidFill>
              </a:rPr>
              <a:t>Desalienta la producción de películas con este perfil.</a:t>
            </a:r>
            <a:endParaRPr lang="es-AR" dirty="0" smtClean="0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199" y="241251"/>
            <a:ext cx="3818353" cy="553998"/>
          </a:xfrm>
        </p:spPr>
        <p:txBody>
          <a:bodyPr/>
          <a:lstStyle/>
          <a:p>
            <a:r>
              <a:rPr lang="es-AR" dirty="0" smtClean="0"/>
              <a:t>Pequeño productor</a:t>
            </a:r>
            <a:endParaRPr lang="es-AR" dirty="0"/>
          </a:p>
        </p:txBody>
      </p:sp>
      <p:sp>
        <p:nvSpPr>
          <p:cNvPr id="29" name="Marcador de texto 2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smtClean="0"/>
              <a:t>Modelo actual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82" y="4901932"/>
            <a:ext cx="1799555" cy="156231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875694" y="4255050"/>
            <a:ext cx="4131905" cy="270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919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4998" y="2967335"/>
            <a:ext cx="5922007" cy="923330"/>
          </a:xfrm>
        </p:spPr>
        <p:txBody>
          <a:bodyPr/>
          <a:lstStyle/>
          <a:p>
            <a:r>
              <a:rPr lang="es-AR" dirty="0" smtClean="0"/>
              <a:t>Modelo propuesto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7083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5303520" y="1572832"/>
            <a:ext cx="6278880" cy="2654573"/>
          </a:xfrm>
        </p:spPr>
        <p:txBody>
          <a:bodyPr/>
          <a:lstStyle/>
          <a:p>
            <a:pPr lvl="1"/>
            <a:r>
              <a:rPr lang="es-AR" dirty="0" smtClean="0"/>
              <a:t>Un portal </a:t>
            </a:r>
            <a:r>
              <a:rPr lang="es-AR" dirty="0" smtClean="0">
                <a:sym typeface="Symbol" panose="05050102010706020507" pitchFamily="18" charset="2"/>
              </a:rPr>
              <a:t></a:t>
            </a:r>
            <a:r>
              <a:rPr lang="es-AR" dirty="0" smtClean="0"/>
              <a:t> </a:t>
            </a:r>
            <a:r>
              <a:rPr lang="es-AR" b="1" u="sng" dirty="0" smtClean="0"/>
              <a:t>todas</a:t>
            </a:r>
            <a:r>
              <a:rPr lang="es-AR" dirty="0" smtClean="0"/>
              <a:t> </a:t>
            </a:r>
            <a:r>
              <a:rPr lang="es-AR" dirty="0" smtClean="0"/>
              <a:t>las </a:t>
            </a:r>
            <a:r>
              <a:rPr lang="es-AR" dirty="0" smtClean="0"/>
              <a:t>películas</a:t>
            </a:r>
            <a:endParaRPr lang="es-AR" dirty="0" smtClean="0"/>
          </a:p>
          <a:p>
            <a:pPr lvl="2"/>
            <a:r>
              <a:rPr lang="es-AR" dirty="0" smtClean="0"/>
              <a:t>Cualquier </a:t>
            </a:r>
            <a:r>
              <a:rPr lang="es-AR" dirty="0" smtClean="0"/>
              <a:t>persona puede agregar una película al catálogo.</a:t>
            </a:r>
          </a:p>
          <a:p>
            <a:pPr lvl="2"/>
            <a:r>
              <a:rPr lang="es-AR" dirty="0" smtClean="0"/>
              <a:t>Todos los agregados son revisados por nuestro equipo.</a:t>
            </a:r>
            <a:endParaRPr lang="es-AR" dirty="0" smtClean="0"/>
          </a:p>
          <a:p>
            <a:pPr lvl="1"/>
            <a:r>
              <a:rPr lang="es-AR" dirty="0" smtClean="0"/>
              <a:t>Nuestro perfil de películas</a:t>
            </a:r>
            <a:endParaRPr lang="es-AR" dirty="0" smtClean="0"/>
          </a:p>
          <a:p>
            <a:pPr lvl="2"/>
            <a:r>
              <a:rPr lang="es-AR" dirty="0" smtClean="0"/>
              <a:t>Tienen </a:t>
            </a:r>
            <a:r>
              <a:rPr lang="es-AR" dirty="0" smtClean="0"/>
              <a:t>valores afines con la Iglesia </a:t>
            </a:r>
            <a:r>
              <a:rPr lang="es-AR" dirty="0" smtClean="0"/>
              <a:t>Católica</a:t>
            </a:r>
          </a:p>
          <a:p>
            <a:pPr lvl="2"/>
            <a:r>
              <a:rPr lang="es-AR" dirty="0"/>
              <a:t>D</a:t>
            </a:r>
            <a:r>
              <a:rPr lang="es-AR" dirty="0" smtClean="0"/>
              <a:t>ejan “huella</a:t>
            </a:r>
            <a:r>
              <a:rPr lang="es-AR" dirty="0" smtClean="0"/>
              <a:t>”.</a:t>
            </a:r>
          </a:p>
          <a:p>
            <a:pPr lvl="1"/>
            <a:r>
              <a:rPr lang="es-AR" dirty="0" smtClean="0"/>
              <a:t>Orientación </a:t>
            </a:r>
            <a:r>
              <a:rPr lang="es-AR" dirty="0" smtClean="0"/>
              <a:t>sobre qué película ver.</a:t>
            </a:r>
          </a:p>
          <a:p>
            <a:pPr lvl="2"/>
            <a:r>
              <a:rPr lang="es-AR" dirty="0" smtClean="0"/>
              <a:t>Opción de “cuatro películas” o catálogo completo</a:t>
            </a:r>
          </a:p>
          <a:p>
            <a:pPr lvl="2"/>
            <a:r>
              <a:rPr lang="es-AR" dirty="0" smtClean="0"/>
              <a:t>Opción de personalizar la búsqueda y guardar los criterios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199" y="241251"/>
            <a:ext cx="4524765" cy="553998"/>
          </a:xfrm>
        </p:spPr>
        <p:txBody>
          <a:bodyPr/>
          <a:lstStyle/>
          <a:p>
            <a:r>
              <a:rPr lang="es-AR" dirty="0" smtClean="0"/>
              <a:t>Servicio de Orientación</a:t>
            </a:r>
            <a:endParaRPr lang="es-AR" dirty="0"/>
          </a:p>
        </p:txBody>
      </p:sp>
      <p:sp>
        <p:nvSpPr>
          <p:cNvPr id="63" name="Marcador de texto 6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Modelo propuesto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82" y="4761967"/>
            <a:ext cx="1799555" cy="156231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617029" y="1572832"/>
            <a:ext cx="3079102" cy="33061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48" name="Grupo 47"/>
          <p:cNvGrpSpPr/>
          <p:nvPr/>
        </p:nvGrpSpPr>
        <p:grpSpPr>
          <a:xfrm>
            <a:off x="452284" y="1476000"/>
            <a:ext cx="924232" cy="4979934"/>
            <a:chOff x="452284" y="1476000"/>
            <a:chExt cx="924232" cy="4979934"/>
          </a:xfrm>
        </p:grpSpPr>
        <p:sp>
          <p:nvSpPr>
            <p:cNvPr id="8" name="CuadroTexto 7"/>
            <p:cNvSpPr txBox="1"/>
            <p:nvPr/>
          </p:nvSpPr>
          <p:spPr>
            <a:xfrm>
              <a:off x="514070" y="6240490"/>
              <a:ext cx="800659" cy="2154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s-AR" sz="1400" dirty="0" smtClean="0"/>
                <a:t>Productor</a:t>
              </a:r>
              <a:endParaRPr lang="es-AR" sz="1400" dirty="0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720000" y="1615123"/>
              <a:ext cx="432000" cy="972000"/>
              <a:chOff x="720000" y="1620000"/>
              <a:chExt cx="432000" cy="972000"/>
            </a:xfrm>
          </p:grpSpPr>
          <p:sp>
            <p:nvSpPr>
              <p:cNvPr id="46" name="Elipse 45"/>
              <p:cNvSpPr/>
              <p:nvPr/>
            </p:nvSpPr>
            <p:spPr>
              <a:xfrm>
                <a:off x="720000" y="1620000"/>
                <a:ext cx="432000" cy="43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/>
                  <a:t>P</a:t>
                </a:r>
                <a:r>
                  <a:rPr lang="es-AR" dirty="0" smtClean="0"/>
                  <a:t>1</a:t>
                </a:r>
                <a:endParaRPr lang="es-AR" dirty="0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720000" y="2160000"/>
                <a:ext cx="432000" cy="43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P2</a:t>
                </a:r>
                <a:endParaRPr lang="es-AR" dirty="0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720000" y="2875123"/>
              <a:ext cx="432000" cy="972000"/>
              <a:chOff x="720000" y="2880000"/>
              <a:chExt cx="432000" cy="972000"/>
            </a:xfrm>
          </p:grpSpPr>
          <p:sp>
            <p:nvSpPr>
              <p:cNvPr id="44" name="Elipse 43"/>
              <p:cNvSpPr/>
              <p:nvPr/>
            </p:nvSpPr>
            <p:spPr>
              <a:xfrm>
                <a:off x="720000" y="2880000"/>
                <a:ext cx="432000" cy="43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P3</a:t>
                </a:r>
                <a:endParaRPr lang="es-AR" dirty="0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720000" y="3420000"/>
                <a:ext cx="432000" cy="43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P4</a:t>
                </a:r>
                <a:endParaRPr lang="es-AR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720000" y="4135123"/>
              <a:ext cx="432000" cy="972000"/>
              <a:chOff x="720000" y="4140000"/>
              <a:chExt cx="432000" cy="9720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2" name="Elipse 41"/>
              <p:cNvSpPr/>
              <p:nvPr/>
            </p:nvSpPr>
            <p:spPr>
              <a:xfrm>
                <a:off x="720000" y="4140000"/>
                <a:ext cx="432000" cy="432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P5</a:t>
                </a:r>
                <a:endParaRPr lang="es-AR" dirty="0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720000" y="4680000"/>
                <a:ext cx="432000" cy="432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P6</a:t>
                </a:r>
                <a:endParaRPr lang="es-AR" dirty="0"/>
              </a:p>
            </p:txBody>
          </p:sp>
        </p:grpSp>
        <p:sp>
          <p:nvSpPr>
            <p:cNvPr id="15" name="Elipse 14"/>
            <p:cNvSpPr/>
            <p:nvPr/>
          </p:nvSpPr>
          <p:spPr>
            <a:xfrm>
              <a:off x="720000" y="5395123"/>
              <a:ext cx="432000" cy="43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 smtClean="0"/>
                <a:t>P7</a:t>
              </a:r>
              <a:endParaRPr lang="es-AR" dirty="0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452284" y="1476000"/>
              <a:ext cx="924232" cy="4608000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1150840" y="1831123"/>
            <a:ext cx="840893" cy="3784437"/>
            <a:chOff x="1150840" y="1831123"/>
            <a:chExt cx="840893" cy="3784437"/>
          </a:xfrm>
        </p:grpSpPr>
        <p:cxnSp>
          <p:nvCxnSpPr>
            <p:cNvPr id="22" name="Conector recto de flecha 21"/>
            <p:cNvCxnSpPr>
              <a:stCxn id="15" idx="6"/>
              <a:endCxn id="21" idx="2"/>
            </p:cNvCxnSpPr>
            <p:nvPr/>
          </p:nvCxnSpPr>
          <p:spPr>
            <a:xfrm>
              <a:off x="1152000" y="5611123"/>
              <a:ext cx="826840" cy="4437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46" idx="6"/>
              <a:endCxn id="16" idx="2"/>
            </p:cNvCxnSpPr>
            <p:nvPr/>
          </p:nvCxnSpPr>
          <p:spPr>
            <a:xfrm>
              <a:off x="1152000" y="1831123"/>
              <a:ext cx="828000" cy="272224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47" idx="6"/>
              <a:endCxn id="16" idx="2"/>
            </p:cNvCxnSpPr>
            <p:nvPr/>
          </p:nvCxnSpPr>
          <p:spPr>
            <a:xfrm flipV="1">
              <a:off x="1152000" y="2103347"/>
              <a:ext cx="828000" cy="267776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>
              <a:off x="1150840" y="3124218"/>
              <a:ext cx="828000" cy="272224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V="1">
              <a:off x="1150840" y="3396442"/>
              <a:ext cx="828000" cy="267776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>
              <a:off x="1163733" y="4344554"/>
              <a:ext cx="828000" cy="272224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V="1">
              <a:off x="1163733" y="4616778"/>
              <a:ext cx="828000" cy="267776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o 50"/>
          <p:cNvGrpSpPr/>
          <p:nvPr/>
        </p:nvGrpSpPr>
        <p:grpSpPr>
          <a:xfrm>
            <a:off x="2347575" y="2256082"/>
            <a:ext cx="817107" cy="3206743"/>
            <a:chOff x="2347575" y="2256082"/>
            <a:chExt cx="817107" cy="3206743"/>
          </a:xfrm>
        </p:grpSpPr>
        <p:cxnSp>
          <p:nvCxnSpPr>
            <p:cNvPr id="29" name="Conector recto de flecha 28"/>
            <p:cNvCxnSpPr>
              <a:stCxn id="16" idx="5"/>
              <a:endCxn id="36" idx="0"/>
            </p:cNvCxnSpPr>
            <p:nvPr/>
          </p:nvCxnSpPr>
          <p:spPr>
            <a:xfrm>
              <a:off x="2348735" y="2256082"/>
              <a:ext cx="815947" cy="1593500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>
              <a:stCxn id="17" idx="6"/>
              <a:endCxn id="36" idx="1"/>
            </p:cNvCxnSpPr>
            <p:nvPr/>
          </p:nvCxnSpPr>
          <p:spPr>
            <a:xfrm>
              <a:off x="2412000" y="3380955"/>
              <a:ext cx="599947" cy="531892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/>
            <p:cNvCxnSpPr>
              <a:stCxn id="18" idx="6"/>
              <a:endCxn id="36" idx="3"/>
            </p:cNvCxnSpPr>
            <p:nvPr/>
          </p:nvCxnSpPr>
          <p:spPr>
            <a:xfrm flipV="1">
              <a:off x="2412000" y="4218317"/>
              <a:ext cx="599947" cy="402806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21" idx="7"/>
              <a:endCxn id="36" idx="4"/>
            </p:cNvCxnSpPr>
            <p:nvPr/>
          </p:nvCxnSpPr>
          <p:spPr>
            <a:xfrm flipV="1">
              <a:off x="2347575" y="4281582"/>
              <a:ext cx="817107" cy="1181243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3"/>
          <p:cNvGrpSpPr/>
          <p:nvPr/>
        </p:nvGrpSpPr>
        <p:grpSpPr>
          <a:xfrm>
            <a:off x="2745572" y="1488774"/>
            <a:ext cx="875166" cy="5182604"/>
            <a:chOff x="2745572" y="1488774"/>
            <a:chExt cx="875166" cy="5182604"/>
          </a:xfrm>
        </p:grpSpPr>
        <p:sp>
          <p:nvSpPr>
            <p:cNvPr id="10" name="CuadroTexto 9"/>
            <p:cNvSpPr txBox="1"/>
            <p:nvPr/>
          </p:nvSpPr>
          <p:spPr>
            <a:xfrm>
              <a:off x="2745572" y="6025047"/>
              <a:ext cx="875166" cy="64633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s-AR" sz="1400" dirty="0" smtClean="0">
                  <a:solidFill>
                    <a:schemeClr val="bg1"/>
                  </a:solidFill>
                </a:rPr>
                <a:t>Orientador</a:t>
              </a:r>
            </a:p>
            <a:p>
              <a:pPr algn="ctr"/>
              <a:r>
                <a:rPr lang="es-AR" sz="1400" dirty="0" smtClean="0">
                  <a:solidFill>
                    <a:schemeClr val="bg1"/>
                  </a:solidFill>
                </a:rPr>
                <a:t>+</a:t>
              </a:r>
            </a:p>
            <a:p>
              <a:pPr algn="ctr"/>
              <a:r>
                <a:rPr lang="es-AR" sz="1400" dirty="0" smtClean="0">
                  <a:solidFill>
                    <a:schemeClr val="bg1"/>
                  </a:solidFill>
                </a:rPr>
                <a:t>Derivador</a:t>
              </a:r>
            </a:p>
          </p:txBody>
        </p:sp>
        <p:sp>
          <p:nvSpPr>
            <p:cNvPr id="36" name="Elipse 35"/>
            <p:cNvSpPr/>
            <p:nvPr/>
          </p:nvSpPr>
          <p:spPr>
            <a:xfrm>
              <a:off x="2948682" y="3849582"/>
              <a:ext cx="432000" cy="432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 smtClean="0"/>
                <a:t>OD</a:t>
              </a:r>
              <a:endParaRPr lang="es-AR" dirty="0"/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2844164" y="1488774"/>
              <a:ext cx="671189" cy="4608000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8" name="Flecha izquierda y derecha 37"/>
          <p:cNvSpPr/>
          <p:nvPr/>
        </p:nvSpPr>
        <p:spPr>
          <a:xfrm rot="20585638">
            <a:off x="3338551" y="3705360"/>
            <a:ext cx="791112" cy="2305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Flecha izquierda 38"/>
          <p:cNvSpPr/>
          <p:nvPr/>
        </p:nvSpPr>
        <p:spPr>
          <a:xfrm rot="18942500">
            <a:off x="2106794" y="4653344"/>
            <a:ext cx="2256728" cy="2176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0" name="Picture 2" descr="Cine Hombre sentado en una silla en el auditorio del cine Varón joven  viendo una película o una película Espectador o cinéfilo Ilustración de  vector de dibujos animados plana | Vector Premium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202" y="2877161"/>
            <a:ext cx="1587074" cy="216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upo 48"/>
          <p:cNvGrpSpPr/>
          <p:nvPr/>
        </p:nvGrpSpPr>
        <p:grpSpPr>
          <a:xfrm>
            <a:off x="1722965" y="1476000"/>
            <a:ext cx="942447" cy="4979934"/>
            <a:chOff x="1722965" y="1476000"/>
            <a:chExt cx="942447" cy="4979934"/>
          </a:xfrm>
        </p:grpSpPr>
        <p:sp>
          <p:nvSpPr>
            <p:cNvPr id="9" name="CuadroTexto 8"/>
            <p:cNvSpPr txBox="1"/>
            <p:nvPr/>
          </p:nvSpPr>
          <p:spPr>
            <a:xfrm>
              <a:off x="1724266" y="6240490"/>
              <a:ext cx="941146" cy="2154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s-AR" sz="1400" dirty="0" smtClean="0"/>
                <a:t>Distribuidor</a:t>
              </a:r>
              <a:endParaRPr lang="es-AR" sz="1400" dirty="0"/>
            </a:p>
          </p:txBody>
        </p:sp>
        <p:sp>
          <p:nvSpPr>
            <p:cNvPr id="16" name="Elipse 15"/>
            <p:cNvSpPr/>
            <p:nvPr/>
          </p:nvSpPr>
          <p:spPr>
            <a:xfrm>
              <a:off x="1980000" y="1887347"/>
              <a:ext cx="432000" cy="43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 smtClean="0"/>
                <a:t>D1</a:t>
              </a:r>
              <a:endParaRPr lang="es-AR" dirty="0"/>
            </a:p>
          </p:txBody>
        </p:sp>
        <p:sp>
          <p:nvSpPr>
            <p:cNvPr id="17" name="Elipse 16"/>
            <p:cNvSpPr/>
            <p:nvPr/>
          </p:nvSpPr>
          <p:spPr>
            <a:xfrm>
              <a:off x="1980000" y="3164955"/>
              <a:ext cx="432000" cy="43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 smtClean="0"/>
                <a:t>D2</a:t>
              </a:r>
              <a:endParaRPr lang="es-AR" dirty="0"/>
            </a:p>
          </p:txBody>
        </p:sp>
        <p:sp>
          <p:nvSpPr>
            <p:cNvPr id="18" name="Elipse 17"/>
            <p:cNvSpPr/>
            <p:nvPr/>
          </p:nvSpPr>
          <p:spPr>
            <a:xfrm>
              <a:off x="1980000" y="4405123"/>
              <a:ext cx="432000" cy="43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 smtClean="0"/>
                <a:t>D3</a:t>
              </a:r>
              <a:endParaRPr lang="es-AR" dirty="0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1732724" y="1476000"/>
              <a:ext cx="924232" cy="4608000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Elipse 20"/>
            <p:cNvSpPr/>
            <p:nvPr/>
          </p:nvSpPr>
          <p:spPr>
            <a:xfrm>
              <a:off x="1978840" y="5399560"/>
              <a:ext cx="432000" cy="43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 smtClean="0"/>
                <a:t>D4</a:t>
              </a:r>
              <a:endParaRPr lang="es-AR" dirty="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1738757" y="3707881"/>
              <a:ext cx="912164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s-AR" sz="1400" dirty="0" err="1" smtClean="0"/>
                <a:t>Ej</a:t>
              </a:r>
              <a:r>
                <a:rPr lang="es-AR" sz="1400" dirty="0" smtClean="0"/>
                <a:t>: YouTube</a:t>
              </a:r>
              <a:endParaRPr lang="es-AR" sz="1400" dirty="0"/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1850436" y="5866188"/>
              <a:ext cx="665366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s-AR" sz="1400" dirty="0" err="1" smtClean="0"/>
                <a:t>Ej</a:t>
              </a:r>
              <a:r>
                <a:rPr lang="es-AR" sz="1400" dirty="0" smtClean="0"/>
                <a:t>: Goya</a:t>
              </a:r>
              <a:endParaRPr lang="es-AR" sz="1400" dirty="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1722965" y="4875398"/>
              <a:ext cx="907868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s-AR" sz="1400" dirty="0" err="1" smtClean="0"/>
                <a:t>Ej</a:t>
              </a:r>
              <a:r>
                <a:rPr lang="es-AR" sz="1400" dirty="0" smtClean="0"/>
                <a:t>: </a:t>
              </a:r>
              <a:r>
                <a:rPr lang="es-AR" sz="1400" dirty="0" err="1" smtClean="0"/>
                <a:t>AppleTV</a:t>
              </a:r>
              <a:endParaRPr lang="es-AR" sz="1400" dirty="0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1796190" y="2412735"/>
              <a:ext cx="773857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s-AR" sz="1400" dirty="0" err="1" smtClean="0"/>
                <a:t>Ej</a:t>
              </a:r>
              <a:r>
                <a:rPr lang="es-AR" sz="1400" dirty="0" smtClean="0"/>
                <a:t>: </a:t>
              </a:r>
              <a:r>
                <a:rPr lang="es-AR" sz="1400" dirty="0" err="1" smtClean="0"/>
                <a:t>Netflix</a:t>
              </a:r>
              <a:endParaRPr lang="es-A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9366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38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5570376" y="4198776"/>
            <a:ext cx="5309117" cy="115201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ángulo redondeado 3"/>
          <p:cNvSpPr/>
          <p:nvPr/>
        </p:nvSpPr>
        <p:spPr>
          <a:xfrm>
            <a:off x="7462520" y="2509935"/>
            <a:ext cx="2353284" cy="27058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redondeado 5"/>
          <p:cNvSpPr/>
          <p:nvPr/>
        </p:nvSpPr>
        <p:spPr>
          <a:xfrm>
            <a:off x="7462520" y="3399454"/>
            <a:ext cx="1466328" cy="27058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5303520" y="1572832"/>
            <a:ext cx="6278880" cy="3777957"/>
          </a:xfrm>
        </p:spPr>
        <p:txBody>
          <a:bodyPr/>
          <a:lstStyle/>
          <a:p>
            <a:pPr lvl="1"/>
            <a:r>
              <a:rPr lang="es-AR" dirty="0" smtClean="0"/>
              <a:t>Desde nuestro portal, </a:t>
            </a:r>
          </a:p>
          <a:p>
            <a:pPr lvl="2"/>
            <a:r>
              <a:rPr lang="es-AR" dirty="0" smtClean="0"/>
              <a:t>El usuario es derivado al portal del distribuidor de la película.</a:t>
            </a:r>
          </a:p>
          <a:p>
            <a:pPr lvl="2"/>
            <a:r>
              <a:rPr lang="es-AR" dirty="0" smtClean="0"/>
              <a:t>La derivación se hace a portales gratuitos, de alquiler, y de abono</a:t>
            </a:r>
          </a:p>
          <a:p>
            <a:pPr lvl="1"/>
            <a:r>
              <a:rPr lang="es-AR" dirty="0" smtClean="0"/>
              <a:t>Prestador actual 1:</a:t>
            </a:r>
            <a:r>
              <a:rPr lang="es-AR" dirty="0" smtClean="0">
                <a:solidFill>
                  <a:schemeClr val="bg1"/>
                </a:solidFill>
              </a:rPr>
              <a:t>  razonmasfe.com/</a:t>
            </a:r>
            <a:r>
              <a:rPr lang="es-AR" dirty="0" err="1" smtClean="0">
                <a:solidFill>
                  <a:schemeClr val="bg1"/>
                </a:solidFill>
              </a:rPr>
              <a:t>catoflix</a:t>
            </a:r>
            <a:endParaRPr lang="es-AR" dirty="0" smtClean="0">
              <a:solidFill>
                <a:schemeClr val="bg1"/>
              </a:solidFill>
            </a:endParaRPr>
          </a:p>
          <a:p>
            <a:pPr lvl="2"/>
            <a:r>
              <a:rPr lang="es-AR" dirty="0" smtClean="0">
                <a:solidFill>
                  <a:srgbClr val="C00000"/>
                </a:solidFill>
              </a:rPr>
              <a:t>Es el más parecido a nuestro sitio</a:t>
            </a:r>
            <a:r>
              <a:rPr lang="es-AR" dirty="0" smtClean="0"/>
              <a:t>: tiene nuestro perfil de películas</a:t>
            </a:r>
          </a:p>
          <a:p>
            <a:pPr lvl="2"/>
            <a:r>
              <a:rPr lang="es-AR" dirty="0" smtClean="0"/>
              <a:t>Débil en orientación, fuerte en derivación (apalancado por </a:t>
            </a:r>
            <a:r>
              <a:rPr lang="es-AR" dirty="0" err="1" smtClean="0"/>
              <a:t>justwatch</a:t>
            </a:r>
            <a:r>
              <a:rPr lang="es-AR" dirty="0" smtClean="0"/>
              <a:t>)</a:t>
            </a:r>
            <a:endParaRPr lang="es-AR" dirty="0" smtClean="0"/>
          </a:p>
          <a:p>
            <a:pPr lvl="1"/>
            <a:r>
              <a:rPr lang="es-AR" dirty="0"/>
              <a:t>Prestador actual </a:t>
            </a:r>
            <a:r>
              <a:rPr lang="es-AR" dirty="0" smtClean="0"/>
              <a:t>2: </a:t>
            </a:r>
            <a:r>
              <a:rPr lang="es-AR" dirty="0" smtClean="0">
                <a:solidFill>
                  <a:schemeClr val="bg1"/>
                </a:solidFill>
              </a:rPr>
              <a:t> justwatch.com</a:t>
            </a:r>
            <a:r>
              <a:rPr lang="es-AR" dirty="0" smtClean="0">
                <a:solidFill>
                  <a:schemeClr val="bg1"/>
                </a:solidFill>
              </a:rPr>
              <a:t> </a:t>
            </a:r>
            <a:endParaRPr lang="es-AR" dirty="0" smtClean="0">
              <a:solidFill>
                <a:schemeClr val="bg1"/>
              </a:solidFill>
            </a:endParaRPr>
          </a:p>
          <a:p>
            <a:pPr lvl="2"/>
            <a:r>
              <a:rPr lang="es-AR" dirty="0"/>
              <a:t>Su catálogo </a:t>
            </a:r>
            <a:r>
              <a:rPr lang="es-AR" dirty="0" smtClean="0"/>
              <a:t>es el más comercial, sin filtro por valores</a:t>
            </a:r>
            <a:endParaRPr lang="es-AR" dirty="0"/>
          </a:p>
          <a:p>
            <a:pPr lvl="2"/>
            <a:r>
              <a:rPr lang="es-AR" dirty="0" smtClean="0"/>
              <a:t>No </a:t>
            </a:r>
            <a:r>
              <a:rPr lang="es-AR" dirty="0" smtClean="0"/>
              <a:t>tiene </a:t>
            </a:r>
            <a:r>
              <a:rPr lang="es-AR" dirty="0" smtClean="0"/>
              <a:t>orientación, y sólo deriva </a:t>
            </a:r>
            <a:r>
              <a:rPr lang="es-AR" dirty="0" smtClean="0"/>
              <a:t>a los portales más </a:t>
            </a:r>
            <a:r>
              <a:rPr lang="es-AR" dirty="0" smtClean="0"/>
              <a:t>conocidos</a:t>
            </a:r>
          </a:p>
          <a:p>
            <a:pPr lvl="1"/>
            <a:r>
              <a:rPr lang="es-AR" dirty="0" smtClean="0"/>
              <a:t>Conclusiones</a:t>
            </a:r>
          </a:p>
          <a:p>
            <a:pPr lvl="2"/>
            <a:r>
              <a:rPr lang="es-AR" dirty="0" smtClean="0"/>
              <a:t>Orientación: tenemos que conservar el liderazgo</a:t>
            </a:r>
          </a:p>
          <a:p>
            <a:pPr lvl="2"/>
            <a:r>
              <a:rPr lang="es-AR" dirty="0" smtClean="0"/>
              <a:t>Derivación: somos mejores en los links gratuitos, tenemos que conseguir el apalancamiento de </a:t>
            </a:r>
            <a:r>
              <a:rPr lang="es-AR" dirty="0" err="1" smtClean="0"/>
              <a:t>justwatch</a:t>
            </a:r>
            <a:endParaRPr lang="es-A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199" y="241251"/>
            <a:ext cx="4317977" cy="553998"/>
          </a:xfrm>
        </p:spPr>
        <p:txBody>
          <a:bodyPr/>
          <a:lstStyle/>
          <a:p>
            <a:r>
              <a:rPr lang="es-AR" dirty="0" smtClean="0"/>
              <a:t>Servicio de Derivación</a:t>
            </a:r>
            <a:endParaRPr lang="es-AR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>
          <a:xfrm>
            <a:off x="451199" y="827696"/>
            <a:ext cx="2122825" cy="369332"/>
          </a:xfrm>
        </p:spPr>
        <p:txBody>
          <a:bodyPr/>
          <a:lstStyle/>
          <a:p>
            <a:r>
              <a:rPr lang="es-AR" dirty="0"/>
              <a:t>Modelo </a:t>
            </a:r>
            <a:r>
              <a:rPr lang="es-AR" dirty="0" smtClean="0"/>
              <a:t>propuesto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522" y="5495731"/>
            <a:ext cx="1341280" cy="116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7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3" grpId="0" uiExpand="1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677</Words>
  <Application>Microsoft Office PowerPoint</Application>
  <PresentationFormat>Panorámica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Comic Sans MS</vt:lpstr>
      <vt:lpstr>Symbol</vt:lpstr>
      <vt:lpstr>Wingdings</vt:lpstr>
      <vt:lpstr>Tema de Office</vt:lpstr>
      <vt:lpstr>Diseño personalizado</vt:lpstr>
      <vt:lpstr>Introducción al proyecto ELC – Películas</vt:lpstr>
      <vt:lpstr>Modelo actual</vt:lpstr>
      <vt:lpstr>Esquema básico</vt:lpstr>
      <vt:lpstr>Características para el espectador</vt:lpstr>
      <vt:lpstr>Inconvenientes para el espectador</vt:lpstr>
      <vt:lpstr>Pequeño productor</vt:lpstr>
      <vt:lpstr>Modelo propuesto</vt:lpstr>
      <vt:lpstr>Servicio de Orientación</vt:lpstr>
      <vt:lpstr>Servicio de Derivación</vt:lpstr>
      <vt:lpstr>Beneficios para el espectador</vt:lpstr>
      <vt:lpstr>Versión Premium – sólo con pago anual</vt:lpstr>
      <vt:lpstr>Pequeño productor</vt:lpstr>
      <vt:lpstr>Fin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69</cp:revision>
  <dcterms:created xsi:type="dcterms:W3CDTF">2024-06-26T18:43:48Z</dcterms:created>
  <dcterms:modified xsi:type="dcterms:W3CDTF">2024-06-29T04:44:02Z</dcterms:modified>
</cp:coreProperties>
</file>