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</p:sldMasterIdLst>
  <p:sldIdLst>
    <p:sldId id="256" r:id="rId3"/>
    <p:sldId id="257" r:id="rId4"/>
    <p:sldId id="258" r:id="rId5"/>
    <p:sldId id="259" r:id="rId6"/>
    <p:sldId id="260" r:id="rId7"/>
    <p:sldId id="264" r:id="rId8"/>
    <p:sldId id="263" r:id="rId9"/>
    <p:sldId id="261" r:id="rId10"/>
    <p:sldId id="265" r:id="rId11"/>
    <p:sldId id="267" r:id="rId12"/>
    <p:sldId id="268" r:id="rId13"/>
    <p:sldId id="266" r:id="rId14"/>
    <p:sldId id="269" r:id="rId15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363138" y="2967335"/>
            <a:ext cx="2356451" cy="923330"/>
          </a:xfrm>
          <a:prstGeom prst="rect">
            <a:avLst/>
          </a:prstGeom>
          <a:solidFill>
            <a:srgbClr val="663300">
              <a:alpha val="50196"/>
            </a:srgbClr>
          </a:solidFill>
        </p:spPr>
        <p:txBody>
          <a:bodyPr wrap="none" anchor="b">
            <a:spAutoFit/>
          </a:bodyPr>
          <a:lstStyle>
            <a:lvl1pPr algn="ctr">
              <a:def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defRPr>
            </a:lvl1pPr>
          </a:lstStyle>
          <a:p>
            <a:r>
              <a:rPr lang="es-ES" dirty="0" smtClean="0"/>
              <a:t>Título</a:t>
            </a:r>
            <a:endParaRPr lang="es-AR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0"/>
          </p:nvPr>
        </p:nvSpPr>
        <p:spPr>
          <a:xfrm>
            <a:off x="3507519" y="4005263"/>
            <a:ext cx="6067687" cy="480131"/>
          </a:xfrm>
          <a:prstGeom prst="rect">
            <a:avLst/>
          </a:prstGeom>
          <a:solidFill>
            <a:srgbClr val="663300">
              <a:alpha val="50196"/>
            </a:srgbClr>
          </a:solidFill>
        </p:spPr>
        <p:txBody>
          <a:bodyPr wrap="none">
            <a:spAutoFit/>
          </a:bodyPr>
          <a:lstStyle>
            <a:lvl1pPr marL="0" indent="0" algn="ctr">
              <a:buNone/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defRPr>
            </a:lvl1pPr>
          </a:lstStyle>
          <a:p>
            <a:pPr lvl="0"/>
            <a:r>
              <a:rPr lang="es-ES" dirty="0" smtClean="0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6642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4945687" y="2967335"/>
            <a:ext cx="2300630" cy="923330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ctr">
              <a:defRPr sz="600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defRPr>
            </a:lvl1pPr>
          </a:lstStyle>
          <a:p>
            <a:r>
              <a:rPr lang="es-ES" dirty="0" smtClean="0"/>
              <a:t>Título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82283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/>
          <p:cNvSpPr>
            <a:spLocks noGrp="1"/>
          </p:cNvSpPr>
          <p:nvPr>
            <p:ph type="title" hasCustomPrompt="1"/>
          </p:nvPr>
        </p:nvSpPr>
        <p:spPr>
          <a:xfrm>
            <a:off x="451199" y="241251"/>
            <a:ext cx="1245854" cy="553998"/>
          </a:xfrm>
        </p:spPr>
        <p:txBody>
          <a:bodyPr wrap="none" tIns="0" bIns="0">
            <a:sp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s-AR" dirty="0" smtClean="0"/>
              <a:t>Título</a:t>
            </a:r>
            <a:endParaRPr lang="es-AR" dirty="0"/>
          </a:p>
        </p:txBody>
      </p:sp>
      <p:sp>
        <p:nvSpPr>
          <p:cNvPr id="15" name="Marcador de texto 8"/>
          <p:cNvSpPr>
            <a:spLocks noGrp="1"/>
          </p:cNvSpPr>
          <p:nvPr>
            <p:ph type="body" sz="quarter" idx="14" hasCustomPrompt="1"/>
          </p:nvPr>
        </p:nvSpPr>
        <p:spPr>
          <a:xfrm>
            <a:off x="451199" y="827696"/>
            <a:ext cx="1132490" cy="369332"/>
          </a:xfrm>
        </p:spPr>
        <p:txBody>
          <a:bodyPr wrap="none">
            <a:sp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s-ES" dirty="0" smtClean="0"/>
              <a:t>Subtítulo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877698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6"/>
          <p:cNvSpPr>
            <a:spLocks noGrp="1"/>
          </p:cNvSpPr>
          <p:nvPr>
            <p:ph type="body" sz="quarter" idx="13"/>
          </p:nvPr>
        </p:nvSpPr>
        <p:spPr>
          <a:xfrm>
            <a:off x="5303520" y="1572832"/>
            <a:ext cx="6278880" cy="1024896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accent5">
                    <a:lumMod val="50000"/>
                  </a:schemeClr>
                </a:solidFill>
              </a:defRPr>
            </a:lvl1pPr>
            <a:lvl2pPr marL="265113" indent="-265113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  <a:defRPr sz="1800">
                <a:solidFill>
                  <a:schemeClr val="accent5">
                    <a:lumMod val="50000"/>
                  </a:schemeClr>
                </a:solidFill>
              </a:defRPr>
            </a:lvl2pPr>
            <a:lvl3pPr marL="541338" indent="-1873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500" i="1">
                <a:solidFill>
                  <a:schemeClr val="accent5">
                    <a:lumMod val="50000"/>
                  </a:schemeClr>
                </a:solidFill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</p:txBody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451199" y="241251"/>
            <a:ext cx="1245854" cy="553998"/>
          </a:xfrm>
        </p:spPr>
        <p:txBody>
          <a:bodyPr wrap="none" tIns="0" bIns="0">
            <a:sp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s-AR" dirty="0" smtClean="0"/>
              <a:t>Título</a:t>
            </a:r>
            <a:endParaRPr lang="es-AR" dirty="0"/>
          </a:p>
        </p:txBody>
      </p:sp>
      <p:sp>
        <p:nvSpPr>
          <p:cNvPr id="13" name="Marcador de texto 8"/>
          <p:cNvSpPr>
            <a:spLocks noGrp="1"/>
          </p:cNvSpPr>
          <p:nvPr>
            <p:ph type="body" sz="quarter" idx="14"/>
          </p:nvPr>
        </p:nvSpPr>
        <p:spPr>
          <a:xfrm>
            <a:off x="451199" y="827696"/>
            <a:ext cx="3717043" cy="369332"/>
          </a:xfrm>
        </p:spPr>
        <p:txBody>
          <a:bodyPr wrap="none">
            <a:sp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s-ES" dirty="0" smtClean="0"/>
              <a:t>Editar el estilo de texto del patrón</a:t>
            </a:r>
          </a:p>
        </p:txBody>
      </p:sp>
      <p:grpSp>
        <p:nvGrpSpPr>
          <p:cNvPr id="2" name="Grupo 1"/>
          <p:cNvGrpSpPr/>
          <p:nvPr userDrawn="1"/>
        </p:nvGrpSpPr>
        <p:grpSpPr>
          <a:xfrm>
            <a:off x="452284" y="1476303"/>
            <a:ext cx="4657992" cy="5025798"/>
            <a:chOff x="452284" y="1476303"/>
            <a:chExt cx="4657992" cy="5025798"/>
          </a:xfrm>
        </p:grpSpPr>
        <p:grpSp>
          <p:nvGrpSpPr>
            <p:cNvPr id="9" name="Grupo 8"/>
            <p:cNvGrpSpPr/>
            <p:nvPr userDrawn="1"/>
          </p:nvGrpSpPr>
          <p:grpSpPr>
            <a:xfrm>
              <a:off x="452284" y="1476303"/>
              <a:ext cx="3519948" cy="5025798"/>
              <a:chOff x="452284" y="1476303"/>
              <a:chExt cx="3519948" cy="5025798"/>
            </a:xfrm>
          </p:grpSpPr>
          <p:sp>
            <p:nvSpPr>
              <p:cNvPr id="10" name="CuadroTexto 9"/>
              <p:cNvSpPr txBox="1"/>
              <p:nvPr/>
            </p:nvSpPr>
            <p:spPr>
              <a:xfrm>
                <a:off x="458089" y="6194324"/>
                <a:ext cx="912621" cy="30777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AR" sz="1400" dirty="0" smtClean="0"/>
                  <a:t>Productor</a:t>
                </a:r>
                <a:endParaRPr lang="es-AR" sz="1400" dirty="0"/>
              </a:p>
            </p:txBody>
          </p:sp>
          <p:sp>
            <p:nvSpPr>
              <p:cNvPr id="11" name="CuadroTexto 10"/>
              <p:cNvSpPr txBox="1"/>
              <p:nvPr/>
            </p:nvSpPr>
            <p:spPr>
              <a:xfrm>
                <a:off x="1668285" y="6194324"/>
                <a:ext cx="1053109" cy="30777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AR" sz="1400" dirty="0" smtClean="0"/>
                  <a:t>Distribuidor</a:t>
                </a:r>
                <a:endParaRPr lang="es-AR" sz="1400" dirty="0"/>
              </a:p>
            </p:txBody>
          </p:sp>
          <p:cxnSp>
            <p:nvCxnSpPr>
              <p:cNvPr id="15" name="Conector recto de flecha 14"/>
              <p:cNvCxnSpPr>
                <a:stCxn id="27" idx="6"/>
              </p:cNvCxnSpPr>
              <p:nvPr/>
            </p:nvCxnSpPr>
            <p:spPr>
              <a:xfrm flipV="1">
                <a:off x="2412000" y="4032043"/>
                <a:ext cx="1294761" cy="589383"/>
              </a:xfrm>
              <a:prstGeom prst="straightConnector1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  <a:prstDash val="sysDot"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cto de flecha 15"/>
              <p:cNvCxnSpPr>
                <a:stCxn id="30" idx="7"/>
              </p:cNvCxnSpPr>
              <p:nvPr/>
            </p:nvCxnSpPr>
            <p:spPr>
              <a:xfrm flipV="1">
                <a:off x="2347575" y="4270409"/>
                <a:ext cx="1359186" cy="1192719"/>
              </a:xfrm>
              <a:prstGeom prst="straightConnector1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  <a:prstDash val="sysDot"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Elipse 16"/>
              <p:cNvSpPr/>
              <p:nvPr/>
            </p:nvSpPr>
            <p:spPr>
              <a:xfrm>
                <a:off x="2821624" y="4228969"/>
                <a:ext cx="252000" cy="2520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0" rtlCol="0" anchor="ctr"/>
              <a:lstStyle/>
              <a:p>
                <a:pPr algn="ctr"/>
                <a:r>
                  <a:rPr lang="es-AR" dirty="0" smtClean="0">
                    <a:solidFill>
                      <a:schemeClr val="accent2">
                        <a:lumMod val="50000"/>
                      </a:schemeClr>
                    </a:solidFill>
                    <a:latin typeface="Wingdings" panose="05000000000000000000" pitchFamily="2" charset="2"/>
                  </a:rPr>
                  <a:t>û</a:t>
                </a:r>
                <a:endParaRPr lang="es-AR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" name="Elipse 17"/>
              <p:cNvSpPr/>
              <p:nvPr/>
            </p:nvSpPr>
            <p:spPr>
              <a:xfrm>
                <a:off x="2816838" y="4822031"/>
                <a:ext cx="252000" cy="2520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0" rtlCol="0" anchor="ctr"/>
              <a:lstStyle/>
              <a:p>
                <a:pPr algn="ctr"/>
                <a:r>
                  <a:rPr lang="es-AR" dirty="0" smtClean="0">
                    <a:solidFill>
                      <a:schemeClr val="accent2">
                        <a:lumMod val="50000"/>
                      </a:schemeClr>
                    </a:solidFill>
                    <a:latin typeface="Wingdings" panose="05000000000000000000" pitchFamily="2" charset="2"/>
                  </a:rPr>
                  <a:t>û</a:t>
                </a:r>
                <a:endParaRPr lang="es-AR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" name="CuadroTexto 19"/>
              <p:cNvSpPr txBox="1"/>
              <p:nvPr/>
            </p:nvSpPr>
            <p:spPr>
              <a:xfrm>
                <a:off x="1796190" y="2413038"/>
                <a:ext cx="773857" cy="21544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lIns="36000" tIns="0" rIns="36000" bIns="0" rtlCol="0">
                <a:spAutoFit/>
              </a:bodyPr>
              <a:lstStyle/>
              <a:p>
                <a:pPr algn="ctr"/>
                <a:r>
                  <a:rPr lang="es-AR" sz="1400" dirty="0" err="1" smtClean="0"/>
                  <a:t>Ej</a:t>
                </a:r>
                <a:r>
                  <a:rPr lang="es-AR" sz="1400" dirty="0" smtClean="0"/>
                  <a:t>: </a:t>
                </a:r>
                <a:r>
                  <a:rPr lang="es-AR" sz="1400" dirty="0" err="1" smtClean="0"/>
                  <a:t>Netflix</a:t>
                </a:r>
                <a:endParaRPr lang="es-AR" sz="1400" dirty="0"/>
              </a:p>
            </p:txBody>
          </p:sp>
          <p:grpSp>
            <p:nvGrpSpPr>
              <p:cNvPr id="21" name="Grupo 20"/>
              <p:cNvGrpSpPr/>
              <p:nvPr/>
            </p:nvGrpSpPr>
            <p:grpSpPr>
              <a:xfrm>
                <a:off x="720000" y="1615426"/>
                <a:ext cx="432000" cy="972000"/>
                <a:chOff x="720000" y="1620000"/>
                <a:chExt cx="432000" cy="972000"/>
              </a:xfrm>
            </p:grpSpPr>
            <p:sp>
              <p:nvSpPr>
                <p:cNvPr id="49" name="Elipse 48"/>
                <p:cNvSpPr/>
                <p:nvPr/>
              </p:nvSpPr>
              <p:spPr>
                <a:xfrm>
                  <a:off x="720000" y="1620000"/>
                  <a:ext cx="432000" cy="43200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AR" dirty="0"/>
                    <a:t>P</a:t>
                  </a:r>
                  <a:r>
                    <a:rPr lang="es-AR" dirty="0" smtClean="0"/>
                    <a:t>1</a:t>
                  </a:r>
                  <a:endParaRPr lang="es-AR" dirty="0"/>
                </a:p>
              </p:txBody>
            </p:sp>
            <p:sp>
              <p:nvSpPr>
                <p:cNvPr id="50" name="Elipse 49"/>
                <p:cNvSpPr/>
                <p:nvPr/>
              </p:nvSpPr>
              <p:spPr>
                <a:xfrm>
                  <a:off x="720000" y="2160000"/>
                  <a:ext cx="432000" cy="43200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AR" dirty="0" smtClean="0"/>
                    <a:t>P2</a:t>
                  </a:r>
                  <a:endParaRPr lang="es-AR" dirty="0"/>
                </a:p>
              </p:txBody>
            </p:sp>
          </p:grpSp>
          <p:grpSp>
            <p:nvGrpSpPr>
              <p:cNvPr id="22" name="Grupo 21"/>
              <p:cNvGrpSpPr/>
              <p:nvPr/>
            </p:nvGrpSpPr>
            <p:grpSpPr>
              <a:xfrm>
                <a:off x="720000" y="2875426"/>
                <a:ext cx="432000" cy="972000"/>
                <a:chOff x="720000" y="2880000"/>
                <a:chExt cx="432000" cy="972000"/>
              </a:xfrm>
            </p:grpSpPr>
            <p:sp>
              <p:nvSpPr>
                <p:cNvPr id="47" name="Elipse 46"/>
                <p:cNvSpPr/>
                <p:nvPr/>
              </p:nvSpPr>
              <p:spPr>
                <a:xfrm>
                  <a:off x="720000" y="2880000"/>
                  <a:ext cx="432000" cy="43200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AR" dirty="0" smtClean="0"/>
                    <a:t>P3</a:t>
                  </a:r>
                  <a:endParaRPr lang="es-AR" dirty="0"/>
                </a:p>
              </p:txBody>
            </p:sp>
            <p:sp>
              <p:nvSpPr>
                <p:cNvPr id="48" name="Elipse 47"/>
                <p:cNvSpPr/>
                <p:nvPr/>
              </p:nvSpPr>
              <p:spPr>
                <a:xfrm>
                  <a:off x="720000" y="3420000"/>
                  <a:ext cx="432000" cy="43200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AR" dirty="0" smtClean="0"/>
                    <a:t>P4</a:t>
                  </a:r>
                  <a:endParaRPr lang="es-AR" dirty="0"/>
                </a:p>
              </p:txBody>
            </p:sp>
          </p:grpSp>
          <p:grpSp>
            <p:nvGrpSpPr>
              <p:cNvPr id="23" name="Grupo 22"/>
              <p:cNvGrpSpPr/>
              <p:nvPr/>
            </p:nvGrpSpPr>
            <p:grpSpPr>
              <a:xfrm>
                <a:off x="720000" y="4135426"/>
                <a:ext cx="432000" cy="972000"/>
                <a:chOff x="720000" y="4140000"/>
                <a:chExt cx="432000" cy="972000"/>
              </a:xfrm>
            </p:grpSpPr>
            <p:sp>
              <p:nvSpPr>
                <p:cNvPr id="45" name="Elipse 44"/>
                <p:cNvSpPr/>
                <p:nvPr/>
              </p:nvSpPr>
              <p:spPr>
                <a:xfrm>
                  <a:off x="720000" y="4140000"/>
                  <a:ext cx="432000" cy="43200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AR" dirty="0" smtClean="0"/>
                    <a:t>P5</a:t>
                  </a:r>
                  <a:endParaRPr lang="es-AR" dirty="0"/>
                </a:p>
              </p:txBody>
            </p:sp>
            <p:sp>
              <p:nvSpPr>
                <p:cNvPr id="46" name="Elipse 45"/>
                <p:cNvSpPr/>
                <p:nvPr/>
              </p:nvSpPr>
              <p:spPr>
                <a:xfrm>
                  <a:off x="720000" y="4680000"/>
                  <a:ext cx="432000" cy="43200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AR" dirty="0" smtClean="0"/>
                    <a:t>P6</a:t>
                  </a:r>
                  <a:endParaRPr lang="es-AR" dirty="0"/>
                </a:p>
              </p:txBody>
            </p:sp>
          </p:grpSp>
          <p:sp>
            <p:nvSpPr>
              <p:cNvPr id="24" name="Elipse 23"/>
              <p:cNvSpPr/>
              <p:nvPr/>
            </p:nvSpPr>
            <p:spPr>
              <a:xfrm>
                <a:off x="720000" y="5395426"/>
                <a:ext cx="432000" cy="4320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AR" dirty="0" smtClean="0"/>
                  <a:t>P7</a:t>
                </a:r>
                <a:endParaRPr lang="es-AR" dirty="0"/>
              </a:p>
            </p:txBody>
          </p:sp>
          <p:sp>
            <p:nvSpPr>
              <p:cNvPr id="25" name="Elipse 24"/>
              <p:cNvSpPr/>
              <p:nvPr/>
            </p:nvSpPr>
            <p:spPr>
              <a:xfrm>
                <a:off x="1980000" y="1887650"/>
                <a:ext cx="432000" cy="43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AR" dirty="0" smtClean="0"/>
                  <a:t>D1</a:t>
                </a:r>
                <a:endParaRPr lang="es-AR" dirty="0"/>
              </a:p>
            </p:txBody>
          </p:sp>
          <p:sp>
            <p:nvSpPr>
              <p:cNvPr id="26" name="Elipse 25"/>
              <p:cNvSpPr/>
              <p:nvPr/>
            </p:nvSpPr>
            <p:spPr>
              <a:xfrm>
                <a:off x="1980000" y="3165258"/>
                <a:ext cx="432000" cy="43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AR" dirty="0" smtClean="0"/>
                  <a:t>D2</a:t>
                </a:r>
                <a:endParaRPr lang="es-AR" dirty="0"/>
              </a:p>
            </p:txBody>
          </p:sp>
          <p:sp>
            <p:nvSpPr>
              <p:cNvPr id="27" name="Elipse 26"/>
              <p:cNvSpPr/>
              <p:nvPr/>
            </p:nvSpPr>
            <p:spPr>
              <a:xfrm>
                <a:off x="1980000" y="4405426"/>
                <a:ext cx="432000" cy="4320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AR" dirty="0" smtClean="0"/>
                  <a:t>D3</a:t>
                </a:r>
                <a:endParaRPr lang="es-AR" dirty="0"/>
              </a:p>
            </p:txBody>
          </p:sp>
          <p:sp>
            <p:nvSpPr>
              <p:cNvPr id="28" name="Rectángulo 27"/>
              <p:cNvSpPr/>
              <p:nvPr/>
            </p:nvSpPr>
            <p:spPr>
              <a:xfrm>
                <a:off x="452284" y="1476303"/>
                <a:ext cx="924232" cy="4608000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9" name="Rectángulo 28"/>
              <p:cNvSpPr/>
              <p:nvPr/>
            </p:nvSpPr>
            <p:spPr>
              <a:xfrm>
                <a:off x="1732724" y="1476303"/>
                <a:ext cx="924232" cy="4608000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30" name="Elipse 29"/>
              <p:cNvSpPr/>
              <p:nvPr/>
            </p:nvSpPr>
            <p:spPr>
              <a:xfrm>
                <a:off x="1978840" y="5399863"/>
                <a:ext cx="432000" cy="4320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AR" dirty="0" smtClean="0"/>
                  <a:t>D4</a:t>
                </a:r>
                <a:endParaRPr lang="es-AR" dirty="0"/>
              </a:p>
            </p:txBody>
          </p:sp>
          <p:cxnSp>
            <p:nvCxnSpPr>
              <p:cNvPr id="31" name="Conector recto de flecha 30"/>
              <p:cNvCxnSpPr>
                <a:stCxn id="24" idx="6"/>
                <a:endCxn id="30" idx="2"/>
              </p:cNvCxnSpPr>
              <p:nvPr/>
            </p:nvCxnSpPr>
            <p:spPr>
              <a:xfrm>
                <a:off x="1152000" y="5611426"/>
                <a:ext cx="826840" cy="4437"/>
              </a:xfrm>
              <a:prstGeom prst="straightConnector1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cto de flecha 31"/>
              <p:cNvCxnSpPr>
                <a:stCxn id="49" idx="6"/>
                <a:endCxn id="25" idx="2"/>
              </p:cNvCxnSpPr>
              <p:nvPr/>
            </p:nvCxnSpPr>
            <p:spPr>
              <a:xfrm>
                <a:off x="1152000" y="1831426"/>
                <a:ext cx="828000" cy="272224"/>
              </a:xfrm>
              <a:prstGeom prst="straightConnector1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de flecha 32"/>
              <p:cNvCxnSpPr>
                <a:stCxn id="50" idx="6"/>
                <a:endCxn id="25" idx="2"/>
              </p:cNvCxnSpPr>
              <p:nvPr/>
            </p:nvCxnSpPr>
            <p:spPr>
              <a:xfrm flipV="1">
                <a:off x="1152000" y="2103650"/>
                <a:ext cx="828000" cy="267776"/>
              </a:xfrm>
              <a:prstGeom prst="straightConnector1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de flecha 33"/>
              <p:cNvCxnSpPr/>
              <p:nvPr/>
            </p:nvCxnSpPr>
            <p:spPr>
              <a:xfrm>
                <a:off x="1150840" y="3124521"/>
                <a:ext cx="828000" cy="272224"/>
              </a:xfrm>
              <a:prstGeom prst="straightConnector1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de flecha 34"/>
              <p:cNvCxnSpPr/>
              <p:nvPr/>
            </p:nvCxnSpPr>
            <p:spPr>
              <a:xfrm flipV="1">
                <a:off x="1150840" y="3396745"/>
                <a:ext cx="828000" cy="267776"/>
              </a:xfrm>
              <a:prstGeom prst="straightConnector1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de flecha 35"/>
              <p:cNvCxnSpPr/>
              <p:nvPr/>
            </p:nvCxnSpPr>
            <p:spPr>
              <a:xfrm>
                <a:off x="1163733" y="4344857"/>
                <a:ext cx="828000" cy="272224"/>
              </a:xfrm>
              <a:prstGeom prst="straightConnector1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cto de flecha 36"/>
              <p:cNvCxnSpPr/>
              <p:nvPr/>
            </p:nvCxnSpPr>
            <p:spPr>
              <a:xfrm flipV="1">
                <a:off x="1163733" y="4617081"/>
                <a:ext cx="828000" cy="267776"/>
              </a:xfrm>
              <a:prstGeom prst="straightConnector1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cto de flecha 37"/>
              <p:cNvCxnSpPr>
                <a:stCxn id="25" idx="5"/>
              </p:cNvCxnSpPr>
              <p:nvPr/>
            </p:nvCxnSpPr>
            <p:spPr>
              <a:xfrm>
                <a:off x="2348735" y="2256385"/>
                <a:ext cx="1623497" cy="1408136"/>
              </a:xfrm>
              <a:prstGeom prst="straightConnector1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ector recto de flecha 38"/>
              <p:cNvCxnSpPr>
                <a:stCxn id="26" idx="6"/>
              </p:cNvCxnSpPr>
              <p:nvPr/>
            </p:nvCxnSpPr>
            <p:spPr>
              <a:xfrm>
                <a:off x="2412000" y="3381258"/>
                <a:ext cx="1481574" cy="466168"/>
              </a:xfrm>
              <a:prstGeom prst="straightConnector1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Elipse 39"/>
              <p:cNvSpPr/>
              <p:nvPr/>
            </p:nvSpPr>
            <p:spPr>
              <a:xfrm>
                <a:off x="2816838" y="2648438"/>
                <a:ext cx="252000" cy="25200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0" rtlCol="0" anchor="ctr"/>
              <a:lstStyle/>
              <a:p>
                <a:pPr algn="ctr"/>
                <a:r>
                  <a:rPr lang="es-AR" dirty="0" smtClean="0">
                    <a:solidFill>
                      <a:schemeClr val="accent6">
                        <a:lumMod val="50000"/>
                      </a:schemeClr>
                    </a:solidFill>
                    <a:latin typeface="Wingdings" panose="05000000000000000000" pitchFamily="2" charset="2"/>
                  </a:rPr>
                  <a:t>ü</a:t>
                </a:r>
                <a:endParaRPr lang="es-AR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1" name="Elipse 40"/>
              <p:cNvSpPr/>
              <p:nvPr/>
            </p:nvSpPr>
            <p:spPr>
              <a:xfrm>
                <a:off x="2825146" y="3439948"/>
                <a:ext cx="252000" cy="25200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0" rtlCol="0" anchor="ctr"/>
              <a:lstStyle/>
              <a:p>
                <a:pPr algn="ctr"/>
                <a:r>
                  <a:rPr lang="es-AR" dirty="0" smtClean="0">
                    <a:solidFill>
                      <a:schemeClr val="accent6">
                        <a:lumMod val="50000"/>
                      </a:schemeClr>
                    </a:solidFill>
                    <a:latin typeface="Wingdings" panose="05000000000000000000" pitchFamily="2" charset="2"/>
                  </a:rPr>
                  <a:t>ü</a:t>
                </a:r>
                <a:endParaRPr lang="es-AR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2" name="CuadroTexto 41"/>
              <p:cNvSpPr txBox="1"/>
              <p:nvPr/>
            </p:nvSpPr>
            <p:spPr>
              <a:xfrm>
                <a:off x="1738757" y="3708184"/>
                <a:ext cx="912164" cy="21544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lIns="36000" tIns="0" rIns="36000" bIns="0" rtlCol="0">
                <a:spAutoFit/>
              </a:bodyPr>
              <a:lstStyle/>
              <a:p>
                <a:pPr algn="ctr"/>
                <a:r>
                  <a:rPr lang="es-AR" sz="1400" dirty="0" err="1" smtClean="0"/>
                  <a:t>Ej</a:t>
                </a:r>
                <a:r>
                  <a:rPr lang="es-AR" sz="1400" dirty="0" smtClean="0"/>
                  <a:t>: YouTube</a:t>
                </a:r>
                <a:endParaRPr lang="es-AR" sz="1400" dirty="0"/>
              </a:p>
            </p:txBody>
          </p:sp>
          <p:sp>
            <p:nvSpPr>
              <p:cNvPr id="43" name="CuadroTexto 42"/>
              <p:cNvSpPr txBox="1"/>
              <p:nvPr/>
            </p:nvSpPr>
            <p:spPr>
              <a:xfrm>
                <a:off x="1850436" y="5866491"/>
                <a:ext cx="665366" cy="21544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lIns="36000" tIns="0" rIns="36000" bIns="0" rtlCol="0">
                <a:spAutoFit/>
              </a:bodyPr>
              <a:lstStyle/>
              <a:p>
                <a:pPr algn="ctr"/>
                <a:r>
                  <a:rPr lang="es-AR" sz="1400" dirty="0" err="1" smtClean="0"/>
                  <a:t>Ej</a:t>
                </a:r>
                <a:r>
                  <a:rPr lang="es-AR" sz="1400" dirty="0" smtClean="0"/>
                  <a:t>: Goya</a:t>
                </a:r>
                <a:endParaRPr lang="es-AR" sz="1400" dirty="0"/>
              </a:p>
            </p:txBody>
          </p:sp>
          <p:sp>
            <p:nvSpPr>
              <p:cNvPr id="44" name="CuadroTexto 43"/>
              <p:cNvSpPr txBox="1"/>
              <p:nvPr/>
            </p:nvSpPr>
            <p:spPr>
              <a:xfrm>
                <a:off x="1722965" y="4875701"/>
                <a:ext cx="907868" cy="21544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lIns="36000" tIns="0" rIns="36000" bIns="0" rtlCol="0">
                <a:spAutoFit/>
              </a:bodyPr>
              <a:lstStyle/>
              <a:p>
                <a:pPr algn="ctr"/>
                <a:r>
                  <a:rPr lang="es-AR" sz="1400" dirty="0" err="1" smtClean="0"/>
                  <a:t>Ej</a:t>
                </a:r>
                <a:r>
                  <a:rPr lang="es-AR" sz="1400" dirty="0" smtClean="0"/>
                  <a:t>: </a:t>
                </a:r>
                <a:r>
                  <a:rPr lang="es-AR" sz="1400" dirty="0" err="1" smtClean="0"/>
                  <a:t>AppleTV</a:t>
                </a:r>
                <a:endParaRPr lang="es-AR" sz="1400" dirty="0"/>
              </a:p>
            </p:txBody>
          </p:sp>
        </p:grpSp>
        <p:pic>
          <p:nvPicPr>
            <p:cNvPr id="51" name="Picture 2" descr="Cine Hombre sentado en una silla en el auditorio del cine Varón joven  viendo una película o una película Espectador o cinéfilo Ilustración de  vector de dibujos animados plana | Vector Premium"/>
            <p:cNvPicPr>
              <a:picLocks noChangeAspect="1" noChangeArrowheads="1"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3202" y="2877161"/>
              <a:ext cx="1587074" cy="2169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38680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6"/>
          <p:cNvSpPr>
            <a:spLocks noGrp="1"/>
          </p:cNvSpPr>
          <p:nvPr>
            <p:ph type="body" sz="quarter" idx="13"/>
          </p:nvPr>
        </p:nvSpPr>
        <p:spPr>
          <a:xfrm>
            <a:off x="5303520" y="1572832"/>
            <a:ext cx="6278880" cy="1024896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accent5">
                    <a:lumMod val="50000"/>
                  </a:schemeClr>
                </a:solidFill>
              </a:defRPr>
            </a:lvl1pPr>
            <a:lvl2pPr marL="265113" indent="-265113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  <a:defRPr sz="1800">
                <a:solidFill>
                  <a:schemeClr val="accent5">
                    <a:lumMod val="50000"/>
                  </a:schemeClr>
                </a:solidFill>
              </a:defRPr>
            </a:lvl2pPr>
            <a:lvl3pPr marL="541338" indent="-1873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500" i="1">
                <a:solidFill>
                  <a:schemeClr val="accent5">
                    <a:lumMod val="50000"/>
                  </a:schemeClr>
                </a:solidFill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</p:txBody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451199" y="241251"/>
            <a:ext cx="1245854" cy="553998"/>
          </a:xfrm>
        </p:spPr>
        <p:txBody>
          <a:bodyPr wrap="none" tIns="0" bIns="0">
            <a:sp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s-AR" dirty="0" smtClean="0"/>
              <a:t>Título</a:t>
            </a:r>
            <a:endParaRPr lang="es-AR" dirty="0"/>
          </a:p>
        </p:txBody>
      </p:sp>
      <p:sp>
        <p:nvSpPr>
          <p:cNvPr id="13" name="Marcador de texto 8"/>
          <p:cNvSpPr>
            <a:spLocks noGrp="1"/>
          </p:cNvSpPr>
          <p:nvPr>
            <p:ph type="body" sz="quarter" idx="14"/>
          </p:nvPr>
        </p:nvSpPr>
        <p:spPr>
          <a:xfrm>
            <a:off x="451199" y="827696"/>
            <a:ext cx="3717043" cy="369332"/>
          </a:xfrm>
        </p:spPr>
        <p:txBody>
          <a:bodyPr wrap="none">
            <a:sp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s-ES" dirty="0" smtClean="0"/>
              <a:t>Editar el estilo de texto del patrón</a:t>
            </a:r>
          </a:p>
        </p:txBody>
      </p:sp>
      <p:grpSp>
        <p:nvGrpSpPr>
          <p:cNvPr id="9" name="Grupo 8"/>
          <p:cNvGrpSpPr/>
          <p:nvPr userDrawn="1"/>
        </p:nvGrpSpPr>
        <p:grpSpPr>
          <a:xfrm>
            <a:off x="452284" y="1476000"/>
            <a:ext cx="4657992" cy="5195378"/>
            <a:chOff x="452284" y="1476000"/>
            <a:chExt cx="4657992" cy="5195378"/>
          </a:xfrm>
        </p:grpSpPr>
        <p:sp>
          <p:nvSpPr>
            <p:cNvPr id="10" name="CuadroTexto 9"/>
            <p:cNvSpPr txBox="1"/>
            <p:nvPr/>
          </p:nvSpPr>
          <p:spPr>
            <a:xfrm>
              <a:off x="514070" y="6240490"/>
              <a:ext cx="800659" cy="21544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es-AR" sz="1400" dirty="0" smtClean="0"/>
                <a:t>Productor</a:t>
              </a:r>
              <a:endParaRPr lang="es-AR" sz="1400" dirty="0"/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1724266" y="6240490"/>
              <a:ext cx="941146" cy="21544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es-AR" sz="1400" dirty="0" smtClean="0"/>
                <a:t>Distribuidor</a:t>
              </a:r>
              <a:endParaRPr lang="es-AR" sz="1400" dirty="0"/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2745572" y="6025047"/>
              <a:ext cx="875166" cy="64633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es-AR" sz="1400" dirty="0" smtClean="0">
                  <a:solidFill>
                    <a:schemeClr val="bg1"/>
                  </a:solidFill>
                </a:rPr>
                <a:t>Orientador</a:t>
              </a:r>
            </a:p>
            <a:p>
              <a:pPr algn="ctr"/>
              <a:r>
                <a:rPr lang="es-AR" sz="1400" dirty="0" smtClean="0">
                  <a:solidFill>
                    <a:schemeClr val="bg1"/>
                  </a:solidFill>
                </a:rPr>
                <a:t>+</a:t>
              </a:r>
            </a:p>
            <a:p>
              <a:pPr algn="ctr"/>
              <a:r>
                <a:rPr lang="es-AR" sz="1400" dirty="0" smtClean="0">
                  <a:solidFill>
                    <a:schemeClr val="bg1"/>
                  </a:solidFill>
                </a:rPr>
                <a:t>Derivador</a:t>
              </a:r>
              <a:endParaRPr lang="es-AR" sz="1400" dirty="0" smtClean="0">
                <a:solidFill>
                  <a:schemeClr val="bg1"/>
                </a:solidFill>
              </a:endParaRPr>
            </a:p>
          </p:txBody>
        </p:sp>
        <p:grpSp>
          <p:nvGrpSpPr>
            <p:cNvPr id="16" name="Grupo 15"/>
            <p:cNvGrpSpPr/>
            <p:nvPr/>
          </p:nvGrpSpPr>
          <p:grpSpPr>
            <a:xfrm>
              <a:off x="452284" y="1476000"/>
              <a:ext cx="4657992" cy="4620774"/>
              <a:chOff x="452284" y="1259999"/>
              <a:chExt cx="4657992" cy="4620774"/>
            </a:xfrm>
          </p:grpSpPr>
          <p:grpSp>
            <p:nvGrpSpPr>
              <p:cNvPr id="18" name="Grupo 17"/>
              <p:cNvGrpSpPr/>
              <p:nvPr/>
            </p:nvGrpSpPr>
            <p:grpSpPr>
              <a:xfrm>
                <a:off x="720000" y="1399122"/>
                <a:ext cx="432000" cy="972000"/>
                <a:chOff x="720000" y="1620000"/>
                <a:chExt cx="432000" cy="972000"/>
              </a:xfrm>
            </p:grpSpPr>
            <p:sp>
              <p:nvSpPr>
                <p:cNvPr id="51" name="Elipse 50"/>
                <p:cNvSpPr/>
                <p:nvPr/>
              </p:nvSpPr>
              <p:spPr>
                <a:xfrm>
                  <a:off x="720000" y="1620000"/>
                  <a:ext cx="432000" cy="43200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AR" dirty="0"/>
                    <a:t>P</a:t>
                  </a:r>
                  <a:r>
                    <a:rPr lang="es-AR" dirty="0" smtClean="0"/>
                    <a:t>1</a:t>
                  </a:r>
                  <a:endParaRPr lang="es-AR" dirty="0"/>
                </a:p>
              </p:txBody>
            </p:sp>
            <p:sp>
              <p:nvSpPr>
                <p:cNvPr id="52" name="Elipse 51"/>
                <p:cNvSpPr/>
                <p:nvPr/>
              </p:nvSpPr>
              <p:spPr>
                <a:xfrm>
                  <a:off x="720000" y="2160000"/>
                  <a:ext cx="432000" cy="43200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AR" dirty="0" smtClean="0"/>
                    <a:t>P2</a:t>
                  </a:r>
                  <a:endParaRPr lang="es-AR" dirty="0"/>
                </a:p>
              </p:txBody>
            </p:sp>
          </p:grpSp>
          <p:grpSp>
            <p:nvGrpSpPr>
              <p:cNvPr id="19" name="Grupo 18"/>
              <p:cNvGrpSpPr/>
              <p:nvPr/>
            </p:nvGrpSpPr>
            <p:grpSpPr>
              <a:xfrm>
                <a:off x="720000" y="2659122"/>
                <a:ext cx="432000" cy="972000"/>
                <a:chOff x="720000" y="2880000"/>
                <a:chExt cx="432000" cy="972000"/>
              </a:xfrm>
            </p:grpSpPr>
            <p:sp>
              <p:nvSpPr>
                <p:cNvPr id="49" name="Elipse 48"/>
                <p:cNvSpPr/>
                <p:nvPr/>
              </p:nvSpPr>
              <p:spPr>
                <a:xfrm>
                  <a:off x="720000" y="2880000"/>
                  <a:ext cx="432000" cy="43200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AR" dirty="0" smtClean="0"/>
                    <a:t>P3</a:t>
                  </a:r>
                  <a:endParaRPr lang="es-AR" dirty="0"/>
                </a:p>
              </p:txBody>
            </p:sp>
            <p:sp>
              <p:nvSpPr>
                <p:cNvPr id="50" name="Elipse 49"/>
                <p:cNvSpPr/>
                <p:nvPr/>
              </p:nvSpPr>
              <p:spPr>
                <a:xfrm>
                  <a:off x="720000" y="3420000"/>
                  <a:ext cx="432000" cy="43200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AR" dirty="0" smtClean="0"/>
                    <a:t>P4</a:t>
                  </a:r>
                  <a:endParaRPr lang="es-AR" dirty="0"/>
                </a:p>
              </p:txBody>
            </p:sp>
          </p:grpSp>
          <p:grpSp>
            <p:nvGrpSpPr>
              <p:cNvPr id="20" name="Grupo 19"/>
              <p:cNvGrpSpPr/>
              <p:nvPr/>
            </p:nvGrpSpPr>
            <p:grpSpPr>
              <a:xfrm>
                <a:off x="720000" y="3919122"/>
                <a:ext cx="432000" cy="972000"/>
                <a:chOff x="720000" y="4140000"/>
                <a:chExt cx="432000" cy="972000"/>
              </a:xfrm>
              <a:solidFill>
                <a:schemeClr val="accent6">
                  <a:lumMod val="75000"/>
                </a:schemeClr>
              </a:solidFill>
            </p:grpSpPr>
            <p:sp>
              <p:nvSpPr>
                <p:cNvPr id="47" name="Elipse 46"/>
                <p:cNvSpPr/>
                <p:nvPr/>
              </p:nvSpPr>
              <p:spPr>
                <a:xfrm>
                  <a:off x="720000" y="4140000"/>
                  <a:ext cx="432000" cy="4320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AR" dirty="0" smtClean="0"/>
                    <a:t>P5</a:t>
                  </a:r>
                  <a:endParaRPr lang="es-AR" dirty="0"/>
                </a:p>
              </p:txBody>
            </p:sp>
            <p:sp>
              <p:nvSpPr>
                <p:cNvPr id="48" name="Elipse 47"/>
                <p:cNvSpPr/>
                <p:nvPr/>
              </p:nvSpPr>
              <p:spPr>
                <a:xfrm>
                  <a:off x="720000" y="4680000"/>
                  <a:ext cx="432000" cy="4320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AR" dirty="0" smtClean="0"/>
                    <a:t>P6</a:t>
                  </a:r>
                  <a:endParaRPr lang="es-AR" dirty="0"/>
                </a:p>
              </p:txBody>
            </p:sp>
          </p:grpSp>
          <p:sp>
            <p:nvSpPr>
              <p:cNvPr id="21" name="Elipse 20"/>
              <p:cNvSpPr/>
              <p:nvPr/>
            </p:nvSpPr>
            <p:spPr>
              <a:xfrm>
                <a:off x="720000" y="5179122"/>
                <a:ext cx="432000" cy="43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AR" dirty="0" smtClean="0"/>
                  <a:t>P7</a:t>
                </a:r>
                <a:endParaRPr lang="es-AR" dirty="0"/>
              </a:p>
            </p:txBody>
          </p:sp>
          <p:sp>
            <p:nvSpPr>
              <p:cNvPr id="22" name="Elipse 21"/>
              <p:cNvSpPr/>
              <p:nvPr/>
            </p:nvSpPr>
            <p:spPr>
              <a:xfrm>
                <a:off x="1980000" y="1671346"/>
                <a:ext cx="432000" cy="43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AR" dirty="0" smtClean="0"/>
                  <a:t>D1</a:t>
                </a:r>
                <a:endParaRPr lang="es-AR" dirty="0"/>
              </a:p>
            </p:txBody>
          </p:sp>
          <p:sp>
            <p:nvSpPr>
              <p:cNvPr id="23" name="Elipse 22"/>
              <p:cNvSpPr/>
              <p:nvPr/>
            </p:nvSpPr>
            <p:spPr>
              <a:xfrm>
                <a:off x="1980000" y="2948954"/>
                <a:ext cx="432000" cy="43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AR" dirty="0" smtClean="0"/>
                  <a:t>D2</a:t>
                </a:r>
                <a:endParaRPr lang="es-AR" dirty="0"/>
              </a:p>
            </p:txBody>
          </p:sp>
          <p:sp>
            <p:nvSpPr>
              <p:cNvPr id="24" name="Elipse 23"/>
              <p:cNvSpPr/>
              <p:nvPr/>
            </p:nvSpPr>
            <p:spPr>
              <a:xfrm>
                <a:off x="1980000" y="4189122"/>
                <a:ext cx="432000" cy="43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AR" dirty="0" smtClean="0"/>
                  <a:t>D3</a:t>
                </a:r>
                <a:endParaRPr lang="es-AR" dirty="0"/>
              </a:p>
            </p:txBody>
          </p:sp>
          <p:sp>
            <p:nvSpPr>
              <p:cNvPr id="25" name="Rectángulo 24"/>
              <p:cNvSpPr/>
              <p:nvPr/>
            </p:nvSpPr>
            <p:spPr>
              <a:xfrm>
                <a:off x="452284" y="1259999"/>
                <a:ext cx="924232" cy="4608000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6" name="Rectángulo 25"/>
              <p:cNvSpPr/>
              <p:nvPr/>
            </p:nvSpPr>
            <p:spPr>
              <a:xfrm>
                <a:off x="1732724" y="1259999"/>
                <a:ext cx="924232" cy="4608000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7" name="Elipse 26"/>
              <p:cNvSpPr/>
              <p:nvPr/>
            </p:nvSpPr>
            <p:spPr>
              <a:xfrm>
                <a:off x="1978840" y="5183559"/>
                <a:ext cx="432000" cy="432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AR" dirty="0" smtClean="0"/>
                  <a:t>D4</a:t>
                </a:r>
                <a:endParaRPr lang="es-AR" dirty="0"/>
              </a:p>
            </p:txBody>
          </p:sp>
          <p:cxnSp>
            <p:nvCxnSpPr>
              <p:cNvPr id="28" name="Conector recto de flecha 27"/>
              <p:cNvCxnSpPr>
                <a:stCxn id="21" idx="6"/>
                <a:endCxn id="27" idx="2"/>
              </p:cNvCxnSpPr>
              <p:nvPr/>
            </p:nvCxnSpPr>
            <p:spPr>
              <a:xfrm>
                <a:off x="1152000" y="5395122"/>
                <a:ext cx="826840" cy="4437"/>
              </a:xfrm>
              <a:prstGeom prst="straightConnector1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de flecha 28"/>
              <p:cNvCxnSpPr>
                <a:stCxn id="51" idx="6"/>
                <a:endCxn id="22" idx="2"/>
              </p:cNvCxnSpPr>
              <p:nvPr/>
            </p:nvCxnSpPr>
            <p:spPr>
              <a:xfrm>
                <a:off x="1152000" y="1615122"/>
                <a:ext cx="828000" cy="272224"/>
              </a:xfrm>
              <a:prstGeom prst="straightConnector1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de flecha 29"/>
              <p:cNvCxnSpPr>
                <a:stCxn id="52" idx="6"/>
                <a:endCxn id="22" idx="2"/>
              </p:cNvCxnSpPr>
              <p:nvPr/>
            </p:nvCxnSpPr>
            <p:spPr>
              <a:xfrm flipV="1">
                <a:off x="1152000" y="1887346"/>
                <a:ext cx="828000" cy="267776"/>
              </a:xfrm>
              <a:prstGeom prst="straightConnector1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cto de flecha 30"/>
              <p:cNvCxnSpPr/>
              <p:nvPr/>
            </p:nvCxnSpPr>
            <p:spPr>
              <a:xfrm>
                <a:off x="1150840" y="2908217"/>
                <a:ext cx="828000" cy="272224"/>
              </a:xfrm>
              <a:prstGeom prst="straightConnector1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cto de flecha 31"/>
              <p:cNvCxnSpPr/>
              <p:nvPr/>
            </p:nvCxnSpPr>
            <p:spPr>
              <a:xfrm flipV="1">
                <a:off x="1150840" y="3180441"/>
                <a:ext cx="828000" cy="267776"/>
              </a:xfrm>
              <a:prstGeom prst="straightConnector1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de flecha 32"/>
              <p:cNvCxnSpPr/>
              <p:nvPr/>
            </p:nvCxnSpPr>
            <p:spPr>
              <a:xfrm>
                <a:off x="1163733" y="4128553"/>
                <a:ext cx="828000" cy="272224"/>
              </a:xfrm>
              <a:prstGeom prst="straightConnector1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de flecha 33"/>
              <p:cNvCxnSpPr/>
              <p:nvPr/>
            </p:nvCxnSpPr>
            <p:spPr>
              <a:xfrm flipV="1">
                <a:off x="1163733" y="4400777"/>
                <a:ext cx="828000" cy="267776"/>
              </a:xfrm>
              <a:prstGeom prst="straightConnector1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de flecha 34"/>
              <p:cNvCxnSpPr>
                <a:stCxn id="22" idx="5"/>
                <a:endCxn id="42" idx="0"/>
              </p:cNvCxnSpPr>
              <p:nvPr/>
            </p:nvCxnSpPr>
            <p:spPr>
              <a:xfrm>
                <a:off x="2348735" y="2040081"/>
                <a:ext cx="815947" cy="1593500"/>
              </a:xfrm>
              <a:prstGeom prst="straightConnector1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de flecha 35"/>
              <p:cNvCxnSpPr>
                <a:stCxn id="23" idx="6"/>
                <a:endCxn id="42" idx="1"/>
              </p:cNvCxnSpPr>
              <p:nvPr/>
            </p:nvCxnSpPr>
            <p:spPr>
              <a:xfrm>
                <a:off x="2412000" y="3164954"/>
                <a:ext cx="599947" cy="531892"/>
              </a:xfrm>
              <a:prstGeom prst="straightConnector1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cto de flecha 36"/>
              <p:cNvCxnSpPr>
                <a:stCxn id="24" idx="6"/>
                <a:endCxn id="42" idx="3"/>
              </p:cNvCxnSpPr>
              <p:nvPr/>
            </p:nvCxnSpPr>
            <p:spPr>
              <a:xfrm flipV="1">
                <a:off x="2412000" y="4002316"/>
                <a:ext cx="599947" cy="402806"/>
              </a:xfrm>
              <a:prstGeom prst="straightConnector1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cto de flecha 37"/>
              <p:cNvCxnSpPr>
                <a:stCxn id="27" idx="7"/>
                <a:endCxn id="42" idx="4"/>
              </p:cNvCxnSpPr>
              <p:nvPr/>
            </p:nvCxnSpPr>
            <p:spPr>
              <a:xfrm flipV="1">
                <a:off x="2347575" y="4065581"/>
                <a:ext cx="817107" cy="1181243"/>
              </a:xfrm>
              <a:prstGeom prst="straightConnector1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CuadroTexto 38"/>
              <p:cNvSpPr txBox="1"/>
              <p:nvPr/>
            </p:nvSpPr>
            <p:spPr>
              <a:xfrm>
                <a:off x="1738757" y="3491880"/>
                <a:ext cx="912164" cy="21544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lIns="36000" tIns="0" rIns="36000" bIns="0" rtlCol="0">
                <a:spAutoFit/>
              </a:bodyPr>
              <a:lstStyle/>
              <a:p>
                <a:pPr algn="ctr"/>
                <a:r>
                  <a:rPr lang="es-AR" sz="1400" dirty="0" err="1" smtClean="0"/>
                  <a:t>Ej</a:t>
                </a:r>
                <a:r>
                  <a:rPr lang="es-AR" sz="1400" dirty="0" smtClean="0"/>
                  <a:t>: YouTube</a:t>
                </a:r>
                <a:endParaRPr lang="es-AR" sz="1400" dirty="0"/>
              </a:p>
            </p:txBody>
          </p:sp>
          <p:sp>
            <p:nvSpPr>
              <p:cNvPr id="40" name="CuadroTexto 39"/>
              <p:cNvSpPr txBox="1"/>
              <p:nvPr/>
            </p:nvSpPr>
            <p:spPr>
              <a:xfrm>
                <a:off x="1850436" y="5650187"/>
                <a:ext cx="665366" cy="21544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lIns="36000" tIns="0" rIns="36000" bIns="0" rtlCol="0">
                <a:spAutoFit/>
              </a:bodyPr>
              <a:lstStyle/>
              <a:p>
                <a:pPr algn="ctr"/>
                <a:r>
                  <a:rPr lang="es-AR" sz="1400" dirty="0" err="1" smtClean="0"/>
                  <a:t>Ej</a:t>
                </a:r>
                <a:r>
                  <a:rPr lang="es-AR" sz="1400" dirty="0" smtClean="0"/>
                  <a:t>: Goya</a:t>
                </a:r>
                <a:endParaRPr lang="es-AR" sz="1400" dirty="0"/>
              </a:p>
            </p:txBody>
          </p:sp>
          <p:sp>
            <p:nvSpPr>
              <p:cNvPr id="41" name="CuadroTexto 40"/>
              <p:cNvSpPr txBox="1"/>
              <p:nvPr/>
            </p:nvSpPr>
            <p:spPr>
              <a:xfrm>
                <a:off x="1722965" y="4659397"/>
                <a:ext cx="907868" cy="21544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lIns="36000" tIns="0" rIns="36000" bIns="0" rtlCol="0">
                <a:spAutoFit/>
              </a:bodyPr>
              <a:lstStyle/>
              <a:p>
                <a:pPr algn="ctr"/>
                <a:r>
                  <a:rPr lang="es-AR" sz="1400" dirty="0" err="1" smtClean="0"/>
                  <a:t>Ej</a:t>
                </a:r>
                <a:r>
                  <a:rPr lang="es-AR" sz="1400" dirty="0" smtClean="0"/>
                  <a:t>: </a:t>
                </a:r>
                <a:r>
                  <a:rPr lang="es-AR" sz="1400" dirty="0" err="1" smtClean="0"/>
                  <a:t>AppleTV</a:t>
                </a:r>
                <a:endParaRPr lang="es-AR" sz="1400" dirty="0"/>
              </a:p>
            </p:txBody>
          </p:sp>
          <p:sp>
            <p:nvSpPr>
              <p:cNvPr id="42" name="Elipse 41"/>
              <p:cNvSpPr/>
              <p:nvPr/>
            </p:nvSpPr>
            <p:spPr>
              <a:xfrm>
                <a:off x="2948682" y="3633581"/>
                <a:ext cx="432000" cy="432000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AR" dirty="0" smtClean="0"/>
                  <a:t>OD</a:t>
                </a:r>
                <a:endParaRPr lang="es-AR" dirty="0"/>
              </a:p>
            </p:txBody>
          </p:sp>
          <p:sp>
            <p:nvSpPr>
              <p:cNvPr id="43" name="Rectángulo 42"/>
              <p:cNvSpPr/>
              <p:nvPr/>
            </p:nvSpPr>
            <p:spPr>
              <a:xfrm>
                <a:off x="2844164" y="1272773"/>
                <a:ext cx="671189" cy="4608000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44" name="Flecha izquierda y derecha 43"/>
              <p:cNvSpPr/>
              <p:nvPr/>
            </p:nvSpPr>
            <p:spPr>
              <a:xfrm rot="20585638">
                <a:off x="3338551" y="3489359"/>
                <a:ext cx="791112" cy="230586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45" name="Flecha izquierda 44"/>
              <p:cNvSpPr/>
              <p:nvPr/>
            </p:nvSpPr>
            <p:spPr>
              <a:xfrm rot="18942500">
                <a:off x="2106794" y="4437343"/>
                <a:ext cx="2256728" cy="217624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pic>
            <p:nvPicPr>
              <p:cNvPr id="46" name="Picture 2" descr="Cine Hombre sentado en una silla en el auditorio del cine Varón joven  viendo una película o una película Espectador o cinéfilo Ilustración de  vector de dibujos animados plana | Vector Premium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23202" y="2661160"/>
                <a:ext cx="1587074" cy="21692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CuadroTexto 16"/>
              <p:cNvSpPr txBox="1"/>
              <p:nvPr/>
            </p:nvSpPr>
            <p:spPr>
              <a:xfrm>
                <a:off x="1796190" y="2196734"/>
                <a:ext cx="773857" cy="21544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lIns="36000" tIns="0" rIns="36000" bIns="0" rtlCol="0">
                <a:spAutoFit/>
              </a:bodyPr>
              <a:lstStyle/>
              <a:p>
                <a:pPr algn="ctr"/>
                <a:r>
                  <a:rPr lang="es-AR" sz="1400" dirty="0" err="1" smtClean="0"/>
                  <a:t>Ej</a:t>
                </a:r>
                <a:r>
                  <a:rPr lang="es-AR" sz="1400" dirty="0" smtClean="0"/>
                  <a:t>: </a:t>
                </a:r>
                <a:r>
                  <a:rPr lang="es-AR" sz="1400" dirty="0" err="1" smtClean="0"/>
                  <a:t>Netflix</a:t>
                </a:r>
                <a:endParaRPr lang="es-AR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48050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591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4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ector recto 11"/>
          <p:cNvCxnSpPr/>
          <p:nvPr userDrawn="1"/>
        </p:nvCxnSpPr>
        <p:spPr>
          <a:xfrm>
            <a:off x="451199" y="1197028"/>
            <a:ext cx="11298349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arcador de título 16"/>
          <p:cNvSpPr>
            <a:spLocks noGrp="1"/>
          </p:cNvSpPr>
          <p:nvPr>
            <p:ph type="title"/>
          </p:nvPr>
        </p:nvSpPr>
        <p:spPr>
          <a:xfrm>
            <a:off x="450000" y="252000"/>
            <a:ext cx="1260281" cy="553998"/>
          </a:xfrm>
          <a:prstGeom prst="rect">
            <a:avLst/>
          </a:prstGeom>
        </p:spPr>
        <p:txBody>
          <a:bodyPr vert="horz" wrap="none" lIns="91440" tIns="0" rIns="91440" bIns="0" rtlCol="0" anchor="ctr">
            <a:spAutoFit/>
          </a:bodyPr>
          <a:lstStyle/>
          <a:p>
            <a:pPr lvl="0">
              <a:lnSpc>
                <a:spcPct val="100000"/>
              </a:lnSpc>
            </a:pPr>
            <a:r>
              <a:rPr lang="es-AR" dirty="0" smtClean="0"/>
              <a:t>Título</a:t>
            </a:r>
            <a:endParaRPr lang="es-AR" dirty="0"/>
          </a:p>
        </p:txBody>
      </p:sp>
      <p:sp>
        <p:nvSpPr>
          <p:cNvPr id="18" name="Marcador de texto 17"/>
          <p:cNvSpPr>
            <a:spLocks noGrp="1"/>
          </p:cNvSpPr>
          <p:nvPr>
            <p:ph type="body" idx="1"/>
          </p:nvPr>
        </p:nvSpPr>
        <p:spPr>
          <a:xfrm>
            <a:off x="450000" y="828000"/>
            <a:ext cx="1132490" cy="369332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lvl="0"/>
            <a:r>
              <a:rPr lang="es-ES" dirty="0" smtClean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3323969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6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AR" sz="3600" kern="1200" dirty="0">
          <a:solidFill>
            <a:schemeClr val="accent5">
              <a:lumMod val="50000"/>
            </a:schemeClr>
          </a:solidFill>
          <a:latin typeface="+mn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lang="es-ES" sz="2000" kern="1200" dirty="0" smtClean="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2019132" y="2136339"/>
            <a:ext cx="9044464" cy="1754326"/>
          </a:xfrm>
        </p:spPr>
        <p:txBody>
          <a:bodyPr/>
          <a:lstStyle/>
          <a:p>
            <a:r>
              <a:rPr lang="es-AR" dirty="0" smtClean="0"/>
              <a:t>Introducción al proyecto</a:t>
            </a:r>
            <a:br>
              <a:rPr lang="es-AR" dirty="0" smtClean="0"/>
            </a:br>
            <a:r>
              <a:rPr lang="es-AR" dirty="0" smtClean="0"/>
              <a:t>ELC – Películas</a:t>
            </a:r>
            <a:endParaRPr lang="es-AR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0"/>
          </p:nvPr>
        </p:nvSpPr>
        <p:spPr>
          <a:xfrm>
            <a:off x="1192783" y="4005263"/>
            <a:ext cx="10697159" cy="480131"/>
          </a:xfrm>
        </p:spPr>
        <p:txBody>
          <a:bodyPr/>
          <a:lstStyle/>
          <a:p>
            <a:r>
              <a:rPr lang="es-AR" dirty="0" smtClean="0"/>
              <a:t>Cambio de paradigma en la manera de elegir una película on-line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8370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>
          <a:xfrm>
            <a:off x="5303520" y="1572832"/>
            <a:ext cx="6278880" cy="3654847"/>
          </a:xfrm>
        </p:spPr>
        <p:txBody>
          <a:bodyPr/>
          <a:lstStyle/>
          <a:p>
            <a:pPr lvl="1"/>
            <a:r>
              <a:rPr lang="es-AR" dirty="0" smtClean="0"/>
              <a:t>Acceso a todas las películas que existen con nuestro perfil</a:t>
            </a:r>
          </a:p>
          <a:p>
            <a:pPr lvl="2"/>
            <a:r>
              <a:rPr lang="es-AR" dirty="0" smtClean="0"/>
              <a:t>Le permite enterarse de cuáles existen</a:t>
            </a:r>
          </a:p>
          <a:p>
            <a:pPr lvl="2"/>
            <a:r>
              <a:rPr lang="es-AR" dirty="0" smtClean="0"/>
              <a:t>Le permite saber en qué portal puede verla</a:t>
            </a:r>
          </a:p>
          <a:p>
            <a:pPr lvl="1"/>
            <a:r>
              <a:rPr lang="es-AR" dirty="0" smtClean="0"/>
              <a:t>Beneficios de la orientación</a:t>
            </a:r>
          </a:p>
          <a:p>
            <a:pPr lvl="2"/>
            <a:r>
              <a:rPr lang="es-AR" dirty="0" smtClean="0"/>
              <a:t>Elección simple, rápida y con un </a:t>
            </a:r>
            <a:r>
              <a:rPr lang="es-AR" dirty="0" smtClean="0"/>
              <a:t>conjunto </a:t>
            </a:r>
            <a:r>
              <a:rPr lang="es-AR" dirty="0" smtClean="0"/>
              <a:t>restringido de valores</a:t>
            </a:r>
          </a:p>
          <a:p>
            <a:pPr lvl="2"/>
            <a:r>
              <a:rPr lang="es-AR" dirty="0" smtClean="0"/>
              <a:t>Se evita el hastío, con algoritmos </a:t>
            </a:r>
            <a:r>
              <a:rPr lang="es-AR" dirty="0" smtClean="0"/>
              <a:t>basado en el azar, y en la época del año acompañando el santoral y la efemérides.</a:t>
            </a:r>
          </a:p>
          <a:p>
            <a:pPr lvl="2"/>
            <a:r>
              <a:rPr lang="es-AR" dirty="0" smtClean="0"/>
              <a:t>Posibilidad de catequizarse viendo películas con valores agrupadas por tema, o basadas en hechos reales ordenadas por época de ocurrencia</a:t>
            </a:r>
          </a:p>
          <a:p>
            <a:pPr lvl="2"/>
            <a:r>
              <a:rPr lang="es-AR" dirty="0" smtClean="0"/>
              <a:t>Por ser películas que “dejan huella”, disminuye el riesgo de “vacío”</a:t>
            </a:r>
          </a:p>
          <a:p>
            <a:pPr lvl="2"/>
            <a:r>
              <a:rPr lang="es-AR" dirty="0" smtClean="0"/>
              <a:t>Posibilidad de filtrar la orientación por criterios elegidos por el usuario</a:t>
            </a:r>
          </a:p>
          <a:p>
            <a:pPr lvl="1"/>
            <a:r>
              <a:rPr lang="es-AR" dirty="0" smtClean="0"/>
              <a:t>Beneficios de </a:t>
            </a:r>
            <a:r>
              <a:rPr lang="es-AR" dirty="0" smtClean="0"/>
              <a:t>la d</a:t>
            </a:r>
            <a:r>
              <a:rPr lang="es-AR" dirty="0" smtClean="0"/>
              <a:t>erivación</a:t>
            </a:r>
            <a:endParaRPr lang="es-AR" dirty="0" smtClean="0"/>
          </a:p>
          <a:p>
            <a:pPr lvl="2"/>
            <a:r>
              <a:rPr lang="es-AR" dirty="0" smtClean="0"/>
              <a:t>Se sabe dónde ver cada película, y en algunos casos sin costo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Modelo propuesto</a:t>
            </a:r>
            <a:endParaRPr lang="es-AR" dirty="0"/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AR" dirty="0" smtClean="0"/>
              <a:t>Beneficios para el espectador – Versión gratuita</a:t>
            </a:r>
          </a:p>
        </p:txBody>
      </p:sp>
    </p:spTree>
    <p:extLst>
      <p:ext uri="{BB962C8B-B14F-4D97-AF65-F5344CB8AC3E}">
        <p14:creationId xmlns:p14="http://schemas.microsoft.com/office/powerpoint/2010/main" val="3020757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s-AR" dirty="0" smtClean="0"/>
              <a:t>Son servicios brindados a usuarios dispuestos a pagar un canon anual por recibirlos</a:t>
            </a:r>
          </a:p>
          <a:p>
            <a:pPr lvl="1"/>
            <a:r>
              <a:rPr lang="es-AR" dirty="0" smtClean="0"/>
              <a:t>Servicios </a:t>
            </a:r>
            <a:r>
              <a:rPr lang="es-AR" dirty="0" err="1" smtClean="0"/>
              <a:t>premium</a:t>
            </a:r>
            <a:r>
              <a:rPr lang="es-AR" dirty="0" smtClean="0"/>
              <a:t>:</a:t>
            </a:r>
          </a:p>
          <a:p>
            <a:pPr lvl="2"/>
            <a:r>
              <a:rPr lang="es-AR" dirty="0" smtClean="0"/>
              <a:t>Marcar cada película como “ya vista”, “no me interesa”, “la quiero ver”, para hacer más personalizada y ágil la orientación.</a:t>
            </a:r>
          </a:p>
          <a:p>
            <a:pPr lvl="2"/>
            <a:r>
              <a:rPr lang="es-AR" dirty="0" smtClean="0"/>
              <a:t>Configurar en el usuario los portales a los que está abonado, para hacer más personalizada la orientación</a:t>
            </a:r>
          </a:p>
          <a:p>
            <a:pPr lvl="2"/>
            <a:r>
              <a:rPr lang="es-AR" dirty="0" smtClean="0"/>
              <a:t>Guardar consultas personalizados, para usarlas en el futuro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Modelo propuesto</a:t>
            </a:r>
            <a:endParaRPr lang="es-AR" dirty="0"/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AR" dirty="0" smtClean="0"/>
              <a:t>Beneficios para el espectador – Versión </a:t>
            </a:r>
            <a:r>
              <a:rPr lang="es-AR" dirty="0" err="1" smtClean="0"/>
              <a:t>premium</a:t>
            </a:r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972432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>
          <a:xfrm>
            <a:off x="5303520" y="1572832"/>
            <a:ext cx="6278880" cy="2616101"/>
          </a:xfrm>
        </p:spPr>
        <p:txBody>
          <a:bodyPr/>
          <a:lstStyle/>
          <a:p>
            <a:pPr lvl="1"/>
            <a:r>
              <a:rPr lang="es-AR" dirty="0" smtClean="0"/>
              <a:t>Igualdad de oportunidades respecto a los grandes productores</a:t>
            </a:r>
          </a:p>
          <a:p>
            <a:pPr lvl="2"/>
            <a:r>
              <a:rPr lang="es-AR" dirty="0" smtClean="0"/>
              <a:t>Misma exposición de sus películas que los grandes productores</a:t>
            </a:r>
          </a:p>
          <a:p>
            <a:pPr lvl="2"/>
            <a:r>
              <a:rPr lang="es-AR" dirty="0" smtClean="0"/>
              <a:t>Compite sólo por la calidad de su película</a:t>
            </a:r>
          </a:p>
          <a:p>
            <a:pPr lvl="1"/>
            <a:r>
              <a:rPr lang="es-AR" dirty="0" smtClean="0"/>
              <a:t>Acceso a un público afín a los valores que pretende difundir</a:t>
            </a:r>
          </a:p>
          <a:p>
            <a:pPr lvl="1"/>
            <a:r>
              <a:rPr lang="es-AR" dirty="0" smtClean="0"/>
              <a:t>Consecuencias:</a:t>
            </a:r>
          </a:p>
          <a:p>
            <a:pPr lvl="2"/>
            <a:r>
              <a:rPr lang="es-AR" dirty="0" smtClean="0"/>
              <a:t>Si la película es buena, tiene la posibilidad de llegar a una mayor cantidad de espectadores.</a:t>
            </a:r>
          </a:p>
          <a:p>
            <a:pPr lvl="2"/>
            <a:r>
              <a:rPr lang="es-AR" dirty="0" smtClean="0"/>
              <a:t>Mejor retorno a la inversión de tiempo y dinero</a:t>
            </a:r>
          </a:p>
          <a:p>
            <a:pPr lvl="2"/>
            <a:r>
              <a:rPr lang="es-AR" dirty="0" smtClean="0">
                <a:ln>
                  <a:solidFill>
                    <a:schemeClr val="tx2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Motiva la producción de películas de calidad con este perfil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Modelo propuesto</a:t>
            </a:r>
            <a:endParaRPr lang="es-AR" dirty="0"/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AR" dirty="0" smtClean="0"/>
              <a:t>Punto de vista de los pequeños productores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67035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461052" y="2967335"/>
            <a:ext cx="1269899" cy="923330"/>
          </a:xfrm>
        </p:spPr>
        <p:txBody>
          <a:bodyPr/>
          <a:lstStyle/>
          <a:p>
            <a:r>
              <a:rPr lang="es-AR" dirty="0" smtClean="0"/>
              <a:t>Fin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2683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779502" y="2967335"/>
            <a:ext cx="4633000" cy="923330"/>
          </a:xfrm>
        </p:spPr>
        <p:txBody>
          <a:bodyPr/>
          <a:lstStyle/>
          <a:p>
            <a:r>
              <a:rPr lang="es-AR" dirty="0" smtClean="0"/>
              <a:t>Modelo actual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4431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Modelo actual</a:t>
            </a:r>
            <a:endParaRPr lang="es-AR" dirty="0"/>
          </a:p>
        </p:txBody>
      </p:sp>
      <p:sp>
        <p:nvSpPr>
          <p:cNvPr id="94" name="Marcador de texto 93"/>
          <p:cNvSpPr>
            <a:spLocks noGrp="1"/>
          </p:cNvSpPr>
          <p:nvPr>
            <p:ph type="body" sz="quarter" idx="14"/>
          </p:nvPr>
        </p:nvSpPr>
        <p:spPr>
          <a:xfrm>
            <a:off x="451199" y="827696"/>
            <a:ext cx="5028428" cy="369332"/>
          </a:xfrm>
        </p:spPr>
        <p:txBody>
          <a:bodyPr/>
          <a:lstStyle/>
          <a:p>
            <a:r>
              <a:rPr lang="es-AR" dirty="0" smtClean="0"/>
              <a:t>Modelo para el espectador, en pequeña escala</a:t>
            </a:r>
            <a:endParaRPr lang="es-AR" dirty="0"/>
          </a:p>
        </p:txBody>
      </p:sp>
      <p:pic>
        <p:nvPicPr>
          <p:cNvPr id="1026" name="Picture 2" descr="Cine Hombre sentado en una silla en el auditorio del cine Varón joven  viendo una película o una película Espectador o cinéfilo Ilustración de  vector de dibujos animados plana | Vector Premium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8242" y="1956623"/>
            <a:ext cx="2353990" cy="3217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lección de directores de cine de dibujos animados | Vector Gratis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19" y="2137229"/>
            <a:ext cx="4000028" cy="285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lack Led Tv Television Screen Blank Isolated Stock Photo - Download Image  Now - Television Set, Television Industry, Cut Out - iStock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01433" y="2274910"/>
            <a:ext cx="3871331" cy="258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Flecha derecha 91"/>
          <p:cNvSpPr/>
          <p:nvPr/>
        </p:nvSpPr>
        <p:spPr>
          <a:xfrm>
            <a:off x="4286144" y="3293088"/>
            <a:ext cx="859721" cy="5445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6" name="Flecha derecha 95"/>
          <p:cNvSpPr/>
          <p:nvPr/>
        </p:nvSpPr>
        <p:spPr>
          <a:xfrm>
            <a:off x="8456344" y="3293088"/>
            <a:ext cx="859721" cy="5445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7" name="CuadroTexto 96"/>
          <p:cNvSpPr txBox="1"/>
          <p:nvPr/>
        </p:nvSpPr>
        <p:spPr>
          <a:xfrm>
            <a:off x="1702433" y="5279722"/>
            <a:ext cx="121920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Productor</a:t>
            </a:r>
            <a:endParaRPr lang="es-AR" dirty="0"/>
          </a:p>
        </p:txBody>
      </p:sp>
      <p:sp>
        <p:nvSpPr>
          <p:cNvPr id="98" name="CuadroTexto 97"/>
          <p:cNvSpPr txBox="1"/>
          <p:nvPr/>
        </p:nvSpPr>
        <p:spPr>
          <a:xfrm>
            <a:off x="5788202" y="5279722"/>
            <a:ext cx="129779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s-AR" dirty="0" smtClean="0"/>
              <a:t>Distribuidor</a:t>
            </a:r>
            <a:endParaRPr lang="es-AR" dirty="0"/>
          </a:p>
        </p:txBody>
      </p:sp>
      <p:sp>
        <p:nvSpPr>
          <p:cNvPr id="99" name="CuadroTexto 98"/>
          <p:cNvSpPr txBox="1"/>
          <p:nvPr/>
        </p:nvSpPr>
        <p:spPr>
          <a:xfrm>
            <a:off x="9800135" y="5283218"/>
            <a:ext cx="123020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s-AR" dirty="0" smtClean="0"/>
              <a:t>Espectador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0324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s-AR" smtClean="0"/>
              <a:t>Un usuario usa pocos portales en su tiempo de ocio, en general uno o dos.</a:t>
            </a:r>
          </a:p>
          <a:p>
            <a:pPr lvl="2"/>
            <a:r>
              <a:rPr lang="es-AR" smtClean="0"/>
              <a:t>El usuario sólo accede a las películas disponibles en su portal.</a:t>
            </a:r>
          </a:p>
          <a:p>
            <a:pPr lvl="2"/>
            <a:r>
              <a:rPr lang="es-AR" smtClean="0"/>
              <a:t>No aprovecha películas accesibles en otros portales</a:t>
            </a:r>
          </a:p>
          <a:p>
            <a:pPr lvl="1"/>
            <a:r>
              <a:rPr lang="es-AR" smtClean="0"/>
              <a:t>Insume tiempo en mirar varias opciones dentro del portal</a:t>
            </a:r>
          </a:p>
          <a:p>
            <a:pPr lvl="1"/>
            <a:r>
              <a:rPr lang="es-AR" smtClean="0"/>
              <a:t>Tiene información insuficiente para saber si le va a gustar una película. Se basa más que nada en la sinopsis y algunos pocos filtros (ej: comedia, bélica, etc.)</a:t>
            </a:r>
            <a:endParaRPr lang="es-AR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Modelo actual</a:t>
            </a:r>
            <a:endParaRPr lang="es-AR" dirty="0"/>
          </a:p>
        </p:txBody>
      </p:sp>
      <p:sp>
        <p:nvSpPr>
          <p:cNvPr id="29" name="Marcador de texto 2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AR" smtClean="0"/>
              <a:t>Características para el espectador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6510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>
          <a:xfrm>
            <a:off x="5303520" y="1572832"/>
            <a:ext cx="6278880" cy="4062651"/>
          </a:xfrm>
        </p:spPr>
        <p:txBody>
          <a:bodyPr/>
          <a:lstStyle/>
          <a:p>
            <a:pPr lvl="1"/>
            <a:r>
              <a:rPr lang="es-AR" dirty="0" smtClean="0"/>
              <a:t>Restringe su búsqueda al catálogo del portal</a:t>
            </a:r>
          </a:p>
          <a:p>
            <a:pPr lvl="1"/>
            <a:r>
              <a:rPr lang="es-AR" dirty="0" smtClean="0"/>
              <a:t>No elige películas que quisiera ver y están accesibles (gratuitos o alquiler), por no saber alguno de estos:</a:t>
            </a:r>
          </a:p>
          <a:p>
            <a:pPr lvl="2"/>
            <a:r>
              <a:rPr lang="es-AR" dirty="0" smtClean="0"/>
              <a:t>Que existen</a:t>
            </a:r>
          </a:p>
          <a:p>
            <a:pPr lvl="2"/>
            <a:r>
              <a:rPr lang="es-AR" dirty="0" smtClean="0"/>
              <a:t>Dónde se pueden ver</a:t>
            </a:r>
          </a:p>
          <a:p>
            <a:pPr lvl="1"/>
            <a:r>
              <a:rPr lang="es-AR" dirty="0" smtClean="0"/>
              <a:t>Dificultad e insumo de tiempo para elegir una película dentro de catálogos grandes.</a:t>
            </a:r>
          </a:p>
          <a:p>
            <a:pPr lvl="1"/>
            <a:r>
              <a:rPr lang="es-AR" dirty="0" smtClean="0"/>
              <a:t>En portales como YouTube, hastío por recibir sugerencias parecidas en base al historial visto.</a:t>
            </a:r>
          </a:p>
          <a:p>
            <a:pPr lvl="1"/>
            <a:r>
              <a:rPr lang="es-AR" dirty="0" smtClean="0"/>
              <a:t>Sensación de vacío y tiempo perdido, cuando se mira una película “que no deja huella”.</a:t>
            </a:r>
          </a:p>
          <a:p>
            <a:pPr lvl="1"/>
            <a:r>
              <a:rPr lang="es-AR" dirty="0" smtClean="0"/>
              <a:t>Eventualmente, desagrado cuando se ve algún desvalor molesto para el espectador (</a:t>
            </a:r>
            <a:r>
              <a:rPr lang="es-AR" dirty="0" err="1" smtClean="0"/>
              <a:t>ej</a:t>
            </a:r>
            <a:r>
              <a:rPr lang="es-AR" dirty="0" smtClean="0"/>
              <a:t>: morbosidad, sensualidad).</a:t>
            </a:r>
            <a:endParaRPr lang="es-A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1199" y="241251"/>
            <a:ext cx="2856872" cy="553998"/>
          </a:xfrm>
        </p:spPr>
        <p:txBody>
          <a:bodyPr/>
          <a:lstStyle/>
          <a:p>
            <a:r>
              <a:rPr lang="es-AR" dirty="0" smtClean="0"/>
              <a:t>Modelo actual</a:t>
            </a:r>
            <a:endParaRPr lang="es-AR" dirty="0"/>
          </a:p>
        </p:txBody>
      </p:sp>
      <p:sp>
        <p:nvSpPr>
          <p:cNvPr id="23" name="Marcador de texto 22"/>
          <p:cNvSpPr>
            <a:spLocks noGrp="1"/>
          </p:cNvSpPr>
          <p:nvPr>
            <p:ph type="body" sz="quarter" idx="14"/>
          </p:nvPr>
        </p:nvSpPr>
        <p:spPr>
          <a:xfrm>
            <a:off x="451199" y="827696"/>
            <a:ext cx="3826753" cy="369332"/>
          </a:xfrm>
        </p:spPr>
        <p:txBody>
          <a:bodyPr/>
          <a:lstStyle/>
          <a:p>
            <a:r>
              <a:rPr lang="es-AR" dirty="0" smtClean="0"/>
              <a:t>Inconvenientes para el espectador</a:t>
            </a:r>
          </a:p>
        </p:txBody>
      </p:sp>
    </p:spTree>
    <p:extLst>
      <p:ext uri="{BB962C8B-B14F-4D97-AF65-F5344CB8AC3E}">
        <p14:creationId xmlns:p14="http://schemas.microsoft.com/office/powerpoint/2010/main" val="269324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>
          <a:xfrm>
            <a:off x="5303520" y="1572832"/>
            <a:ext cx="6278880" cy="4408899"/>
          </a:xfrm>
        </p:spPr>
        <p:txBody>
          <a:bodyPr/>
          <a:lstStyle/>
          <a:p>
            <a:pPr lvl="1"/>
            <a:r>
              <a:rPr lang="es-AR" dirty="0" smtClean="0"/>
              <a:t>El pequeño productor generalmente no llega al público masivo, porque los portales más usados no los promueven.</a:t>
            </a:r>
          </a:p>
          <a:p>
            <a:pPr lvl="1"/>
            <a:r>
              <a:rPr lang="es-AR" dirty="0" smtClean="0"/>
              <a:t>Las maneras que usan para promover sus películas, son:</a:t>
            </a:r>
          </a:p>
          <a:p>
            <a:pPr lvl="2"/>
            <a:r>
              <a:rPr lang="es-AR" dirty="0" smtClean="0"/>
              <a:t>Creando su distribuidora propia. </a:t>
            </a:r>
            <a:r>
              <a:rPr lang="es-AR" dirty="0" err="1" smtClean="0"/>
              <a:t>Ej</a:t>
            </a:r>
            <a:r>
              <a:rPr lang="es-AR" dirty="0" smtClean="0"/>
              <a:t>: Infinito +1, Goya Producciones.</a:t>
            </a:r>
          </a:p>
          <a:p>
            <a:pPr lvl="2"/>
            <a:r>
              <a:rPr lang="es-AR" dirty="0" smtClean="0"/>
              <a:t>Suben sus películas a un portal libre. </a:t>
            </a:r>
            <a:r>
              <a:rPr lang="es-AR" dirty="0" err="1" smtClean="0"/>
              <a:t>Ej</a:t>
            </a:r>
            <a:r>
              <a:rPr lang="es-AR" dirty="0" smtClean="0"/>
              <a:t>: Pipo </a:t>
            </a:r>
            <a:r>
              <a:rPr lang="es-AR" dirty="0" err="1" smtClean="0"/>
              <a:t>Reppel</a:t>
            </a:r>
            <a:r>
              <a:rPr lang="es-AR" dirty="0" smtClean="0"/>
              <a:t> en YouTube.</a:t>
            </a:r>
          </a:p>
          <a:p>
            <a:pPr lvl="1"/>
            <a:r>
              <a:rPr lang="es-AR" dirty="0" smtClean="0"/>
              <a:t>Modalidad de distribuidora propia:</a:t>
            </a:r>
          </a:p>
          <a:p>
            <a:pPr lvl="2"/>
            <a:r>
              <a:rPr lang="es-AR" dirty="0" smtClean="0"/>
              <a:t>Generalmente sólo ofrecen sus producciones.</a:t>
            </a:r>
          </a:p>
          <a:p>
            <a:pPr lvl="2"/>
            <a:r>
              <a:rPr lang="es-AR" dirty="0" smtClean="0"/>
              <a:t>Por tener un catálogo reducido, tienen menos abonados que las grandes distribuidoras, así que ofrecen la modalidad de alquiler. </a:t>
            </a:r>
          </a:p>
          <a:p>
            <a:pPr lvl="1"/>
            <a:r>
              <a:rPr lang="es-AR" dirty="0" smtClean="0"/>
              <a:t>Modalidad de subir las películas a un portal libre:</a:t>
            </a:r>
          </a:p>
          <a:p>
            <a:pPr lvl="2"/>
            <a:r>
              <a:rPr lang="es-AR" dirty="0" smtClean="0"/>
              <a:t>Se “pierden” entre tanta oferta, no llegan al público masivo.</a:t>
            </a:r>
          </a:p>
          <a:p>
            <a:pPr lvl="2"/>
            <a:r>
              <a:rPr lang="es-AR" dirty="0" smtClean="0"/>
              <a:t>Reciben un pago muy bajo.</a:t>
            </a:r>
          </a:p>
          <a:p>
            <a:pPr lvl="1"/>
            <a:r>
              <a:rPr lang="es-AR" dirty="0" smtClean="0"/>
              <a:t>Consecuencias:</a:t>
            </a:r>
          </a:p>
          <a:p>
            <a:pPr lvl="2"/>
            <a:r>
              <a:rPr lang="es-AR" dirty="0" smtClean="0"/>
              <a:t>Bajo retorno a la inversión de tiempo y dinero.</a:t>
            </a:r>
          </a:p>
          <a:p>
            <a:pPr lvl="2"/>
            <a:r>
              <a:rPr lang="es-AR" dirty="0" smtClean="0"/>
              <a:t>Desalienta la producción de películas con este perfil.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1199" y="241251"/>
            <a:ext cx="2856872" cy="553998"/>
          </a:xfrm>
        </p:spPr>
        <p:txBody>
          <a:bodyPr/>
          <a:lstStyle/>
          <a:p>
            <a:r>
              <a:rPr lang="es-AR" dirty="0" smtClean="0"/>
              <a:t>Modelo actual</a:t>
            </a:r>
            <a:endParaRPr lang="es-AR" dirty="0"/>
          </a:p>
        </p:txBody>
      </p:sp>
      <p:sp>
        <p:nvSpPr>
          <p:cNvPr id="29" name="Marcador de texto 28"/>
          <p:cNvSpPr>
            <a:spLocks noGrp="1"/>
          </p:cNvSpPr>
          <p:nvPr>
            <p:ph type="body" sz="quarter" idx="14"/>
          </p:nvPr>
        </p:nvSpPr>
        <p:spPr>
          <a:xfrm>
            <a:off x="451199" y="827696"/>
            <a:ext cx="4748351" cy="369332"/>
          </a:xfrm>
        </p:spPr>
        <p:txBody>
          <a:bodyPr/>
          <a:lstStyle/>
          <a:p>
            <a:r>
              <a:rPr lang="es-AR" dirty="0" smtClean="0"/>
              <a:t>Punto de vista de los pequeños productores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6919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134998" y="2967335"/>
            <a:ext cx="5922007" cy="923330"/>
          </a:xfrm>
        </p:spPr>
        <p:txBody>
          <a:bodyPr/>
          <a:lstStyle/>
          <a:p>
            <a:r>
              <a:rPr lang="es-AR" dirty="0" smtClean="0"/>
              <a:t>Modelo propuesto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6708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s-AR" dirty="0" smtClean="0"/>
              <a:t>En un solo portal, el usuario tiene la información de </a:t>
            </a:r>
            <a:r>
              <a:rPr lang="es-AR" u="sng" dirty="0" smtClean="0"/>
              <a:t>todas</a:t>
            </a:r>
            <a:r>
              <a:rPr lang="es-AR" dirty="0" smtClean="0"/>
              <a:t> las películas que existen con nuestro perfil.</a:t>
            </a:r>
          </a:p>
          <a:p>
            <a:pPr lvl="2"/>
            <a:r>
              <a:rPr lang="es-AR" dirty="0" smtClean="0"/>
              <a:t>Para poder tener “todas las películas que existen”, cualquier persona puede agregar una película al catálogo.</a:t>
            </a:r>
          </a:p>
          <a:p>
            <a:pPr lvl="2"/>
            <a:r>
              <a:rPr lang="es-AR" dirty="0" smtClean="0"/>
              <a:t>Para garantizar que tengan “nuestro perfil”, los revisores del equipo interno las revisan y aprueban/descartan según corresponda.</a:t>
            </a:r>
          </a:p>
          <a:p>
            <a:pPr lvl="1"/>
            <a:r>
              <a:rPr lang="es-AR" dirty="0" smtClean="0"/>
              <a:t>Características de nuestro perfil.</a:t>
            </a:r>
          </a:p>
          <a:p>
            <a:pPr lvl="2"/>
            <a:r>
              <a:rPr lang="es-AR" dirty="0" smtClean="0"/>
              <a:t>Que tengan valores afines con la Iglesia Católica, y que “dejen huella”.</a:t>
            </a:r>
          </a:p>
          <a:p>
            <a:pPr lvl="2"/>
            <a:r>
              <a:rPr lang="es-AR" dirty="0" smtClean="0"/>
              <a:t>Incluye películas sin contenido católico, pero con valores afines. Con esa consigna, se incluyen también las de otras religiones.</a:t>
            </a:r>
          </a:p>
          <a:p>
            <a:pPr lvl="1"/>
            <a:r>
              <a:rPr lang="es-AR" dirty="0" smtClean="0"/>
              <a:t>Orientación sobre qué película ver.</a:t>
            </a:r>
          </a:p>
          <a:p>
            <a:pPr lvl="2"/>
            <a:r>
              <a:rPr lang="es-AR" dirty="0" smtClean="0"/>
              <a:t>El usuario puede optar por ser orientado para elegir entre sólo cuatro películas, que combinan diferentes criterios y cambian periódicamente</a:t>
            </a:r>
          </a:p>
          <a:p>
            <a:pPr lvl="2"/>
            <a:r>
              <a:rPr lang="es-AR" dirty="0" smtClean="0"/>
              <a:t>Todas las películas tiene igual nivel de recomendación ante el usuario, sin importar la audiencia histórica que hayan tenido.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Modelo propuesto</a:t>
            </a:r>
            <a:endParaRPr lang="es-AR" dirty="0"/>
          </a:p>
        </p:txBody>
      </p:sp>
      <p:sp>
        <p:nvSpPr>
          <p:cNvPr id="63" name="Marcador de texto 6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AR" dirty="0" smtClean="0"/>
              <a:t>Orientador de qué película ver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09366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s-AR" dirty="0" smtClean="0"/>
              <a:t>Desde nuestro portal, </a:t>
            </a:r>
          </a:p>
          <a:p>
            <a:pPr lvl="2"/>
            <a:r>
              <a:rPr lang="es-AR" dirty="0" smtClean="0"/>
              <a:t>El usuario es derivado al portal del distribuidor de la película.</a:t>
            </a:r>
          </a:p>
          <a:p>
            <a:pPr lvl="2"/>
            <a:r>
              <a:rPr lang="es-AR" dirty="0" smtClean="0"/>
              <a:t>La derivación se hace a portales gratuitos, de alquiler, y de abono</a:t>
            </a:r>
          </a:p>
          <a:p>
            <a:pPr lvl="1"/>
            <a:r>
              <a:rPr lang="es-AR" dirty="0" smtClean="0"/>
              <a:t>Actualmente existen otros portales </a:t>
            </a:r>
            <a:r>
              <a:rPr lang="es-AR" dirty="0" smtClean="0"/>
              <a:t>“derivadores” </a:t>
            </a:r>
            <a:r>
              <a:rPr lang="es-AR" dirty="0" smtClean="0"/>
              <a:t>:</a:t>
            </a:r>
          </a:p>
          <a:p>
            <a:pPr lvl="2"/>
            <a:r>
              <a:rPr lang="es-AR" dirty="0" smtClean="0"/>
              <a:t>razonmasfe.com/</a:t>
            </a:r>
            <a:r>
              <a:rPr lang="es-AR" dirty="0" err="1" smtClean="0"/>
              <a:t>catoflix</a:t>
            </a:r>
            <a:endParaRPr lang="es-AR" dirty="0" smtClean="0"/>
          </a:p>
          <a:p>
            <a:pPr lvl="2"/>
            <a:r>
              <a:rPr lang="es-AR" dirty="0" smtClean="0"/>
              <a:t>justwatch.com</a:t>
            </a:r>
          </a:p>
          <a:p>
            <a:pPr lvl="1"/>
            <a:r>
              <a:rPr lang="es-AR" dirty="0" smtClean="0"/>
              <a:t>razonmasfe.com/</a:t>
            </a:r>
            <a:r>
              <a:rPr lang="es-AR" dirty="0" err="1" smtClean="0"/>
              <a:t>catoflix</a:t>
            </a:r>
            <a:r>
              <a:rPr lang="es-AR" dirty="0" smtClean="0"/>
              <a:t>:</a:t>
            </a:r>
          </a:p>
          <a:p>
            <a:pPr lvl="2"/>
            <a:r>
              <a:rPr lang="es-AR" dirty="0" smtClean="0">
                <a:solidFill>
                  <a:srgbClr val="C00000"/>
                </a:solidFill>
              </a:rPr>
              <a:t>Es el más parecido a nuestro sitio</a:t>
            </a:r>
            <a:r>
              <a:rPr lang="es-AR" dirty="0" smtClean="0"/>
              <a:t>: tiene nuestro perfil de </a:t>
            </a:r>
            <a:r>
              <a:rPr lang="es-AR" dirty="0" smtClean="0"/>
              <a:t>películas</a:t>
            </a:r>
          </a:p>
          <a:p>
            <a:pPr lvl="2"/>
            <a:r>
              <a:rPr lang="es-AR" dirty="0" smtClean="0"/>
              <a:t>Su</a:t>
            </a:r>
            <a:r>
              <a:rPr lang="es-AR" dirty="0" smtClean="0"/>
              <a:t> </a:t>
            </a:r>
            <a:r>
              <a:rPr lang="es-AR" dirty="0" smtClean="0"/>
              <a:t>orientación </a:t>
            </a:r>
            <a:r>
              <a:rPr lang="es-AR" dirty="0" smtClean="0"/>
              <a:t>de películas es mínima, sólo permite filtrar por tema. Como ventaja, cuenta con el soporte de </a:t>
            </a:r>
            <a:r>
              <a:rPr lang="es-AR" dirty="0" err="1" smtClean="0"/>
              <a:t>justwatch</a:t>
            </a:r>
            <a:endParaRPr lang="es-AR" dirty="0" smtClean="0"/>
          </a:p>
          <a:p>
            <a:pPr lvl="2"/>
            <a:r>
              <a:rPr lang="es-AR" dirty="0" smtClean="0"/>
              <a:t>También deriva a los portales gratuitos</a:t>
            </a:r>
            <a:endParaRPr lang="es-AR" dirty="0" smtClean="0"/>
          </a:p>
          <a:p>
            <a:pPr lvl="1"/>
            <a:r>
              <a:rPr lang="es-AR" dirty="0" smtClean="0"/>
              <a:t>justwatch.com</a:t>
            </a:r>
            <a:r>
              <a:rPr lang="es-AR" dirty="0" smtClean="0"/>
              <a:t>: </a:t>
            </a:r>
          </a:p>
          <a:p>
            <a:pPr lvl="2"/>
            <a:r>
              <a:rPr lang="es-AR" dirty="0"/>
              <a:t>N</a:t>
            </a:r>
            <a:r>
              <a:rPr lang="es-AR" dirty="0" smtClean="0"/>
              <a:t>o tiene orientación </a:t>
            </a:r>
          </a:p>
          <a:p>
            <a:pPr lvl="2"/>
            <a:r>
              <a:rPr lang="es-AR" dirty="0" smtClean="0"/>
              <a:t>Su catálogo no tiene ningún </a:t>
            </a:r>
            <a:r>
              <a:rPr lang="es-AR" dirty="0" smtClean="0"/>
              <a:t>filtro</a:t>
            </a:r>
          </a:p>
          <a:p>
            <a:pPr lvl="2"/>
            <a:r>
              <a:rPr lang="es-AR" dirty="0" smtClean="0"/>
              <a:t>Deriva a los portales más conocidos, todos de alquiler o abono</a:t>
            </a:r>
            <a:endParaRPr lang="es-AR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Modelo propuesto</a:t>
            </a:r>
            <a:endParaRPr lang="es-AR" dirty="0"/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AR" dirty="0" smtClean="0"/>
              <a:t>Facilitador sobre dónde verla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432785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946</Words>
  <Application>Microsoft Office PowerPoint</Application>
  <PresentationFormat>Panorámica</PresentationFormat>
  <Paragraphs>99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Comic Sans MS</vt:lpstr>
      <vt:lpstr>Wingdings</vt:lpstr>
      <vt:lpstr>Tema de Office</vt:lpstr>
      <vt:lpstr>Diseño personalizado</vt:lpstr>
      <vt:lpstr>Introducción al proyecto ELC – Películas</vt:lpstr>
      <vt:lpstr>Modelo actual</vt:lpstr>
      <vt:lpstr>Modelo actual</vt:lpstr>
      <vt:lpstr>Modelo actual</vt:lpstr>
      <vt:lpstr>Modelo actual</vt:lpstr>
      <vt:lpstr>Modelo actual</vt:lpstr>
      <vt:lpstr>Modelo propuesto</vt:lpstr>
      <vt:lpstr>Modelo propuesto</vt:lpstr>
      <vt:lpstr>Modelo propuesto</vt:lpstr>
      <vt:lpstr>Modelo propuesto</vt:lpstr>
      <vt:lpstr>Modelo propuesto</vt:lpstr>
      <vt:lpstr>Modelo propuesto</vt:lpstr>
      <vt:lpstr>Fin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</dc:creator>
  <cp:lastModifiedBy>Diego</cp:lastModifiedBy>
  <cp:revision>48</cp:revision>
  <dcterms:created xsi:type="dcterms:W3CDTF">2024-06-26T18:43:48Z</dcterms:created>
  <dcterms:modified xsi:type="dcterms:W3CDTF">2024-06-27T12:08:52Z</dcterms:modified>
</cp:coreProperties>
</file>