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9" r:id="rId4"/>
    <p:sldId id="264" r:id="rId5"/>
    <p:sldId id="260" r:id="rId6"/>
    <p:sldId id="276" r:id="rId7"/>
    <p:sldId id="261" r:id="rId8"/>
    <p:sldId id="272" r:id="rId9"/>
    <p:sldId id="273" r:id="rId10"/>
    <p:sldId id="274" r:id="rId11"/>
    <p:sldId id="275" r:id="rId12"/>
    <p:sldId id="267" r:id="rId13"/>
    <p:sldId id="269" r:id="rId14"/>
    <p:sldId id="270" r:id="rId15"/>
    <p:sldId id="271" r:id="rId16"/>
    <p:sldId id="279" r:id="rId17"/>
    <p:sldId id="262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51837"/>
            <a:ext cx="9144000" cy="1754326"/>
          </a:xfrm>
        </p:spPr>
        <p:txBody>
          <a:bodyPr anchor="ctr" anchorCtr="0">
            <a:spAutoFit/>
          </a:bodyPr>
          <a:lstStyle>
            <a:lvl1pPr algn="ct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14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C0B9-7968-46DA-BD98-A4B72B3266A7}" type="datetimeFigureOut">
              <a:rPr lang="es-AR" smtClean="0"/>
              <a:t>26/jun.24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A73F-B64F-4009-8A76-3F251167195D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838200" y="362049"/>
            <a:ext cx="3565400" cy="701731"/>
          </a:xfrm>
        </p:spPr>
        <p:txBody>
          <a:bodyPr wrap="none" anchor="t">
            <a:spAutoFit/>
          </a:bodyPr>
          <a:lstStyle>
            <a:lvl1pPr>
              <a:defRPr/>
            </a:lvl1pPr>
          </a:lstStyle>
          <a:p>
            <a:r>
              <a:rPr lang="es-ES" dirty="0" smtClean="0"/>
              <a:t>Título principal</a:t>
            </a:r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5117811" cy="480131"/>
          </a:xfrm>
        </p:spPr>
        <p:txBody>
          <a:bodyPr wrap="none">
            <a:sp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s-ES" dirty="0" smtClean="0"/>
              <a:t>Editar el estilo de texto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879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C0B9-7968-46DA-BD98-A4B72B3266A7}" type="datetimeFigureOut">
              <a:rPr lang="es-AR" smtClean="0"/>
              <a:t>26/jun.24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A73F-B64F-4009-8A76-3F251167195D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838200" y="362049"/>
            <a:ext cx="3565400" cy="701731"/>
          </a:xfrm>
        </p:spPr>
        <p:txBody>
          <a:bodyPr wrap="none" anchor="t">
            <a:spAutoFit/>
          </a:bodyPr>
          <a:lstStyle>
            <a:lvl1pPr>
              <a:defRPr/>
            </a:lvl1pPr>
          </a:lstStyle>
          <a:p>
            <a:r>
              <a:rPr lang="es-ES" dirty="0" smtClean="0"/>
              <a:t>Título principal</a:t>
            </a:r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5117811" cy="480131"/>
          </a:xfrm>
        </p:spPr>
        <p:txBody>
          <a:bodyPr wrap="none">
            <a:sp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s-ES" dirty="0" smtClean="0"/>
              <a:t>Editar el estilo de texto del patrón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>
          <a:xfrm>
            <a:off x="881063" y="2016125"/>
            <a:ext cx="10429875" cy="385445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43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838200" y="362049"/>
            <a:ext cx="3565400" cy="701731"/>
          </a:xfrm>
        </p:spPr>
        <p:txBody>
          <a:bodyPr wrap="none" anchor="t">
            <a:spAutoFit/>
          </a:bodyPr>
          <a:lstStyle>
            <a:lvl1pPr>
              <a:defRPr/>
            </a:lvl1pPr>
          </a:lstStyle>
          <a:p>
            <a:r>
              <a:rPr lang="es-ES" dirty="0" smtClean="0"/>
              <a:t>Título principal</a:t>
            </a:r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5117811" cy="480131"/>
          </a:xfrm>
        </p:spPr>
        <p:txBody>
          <a:bodyPr wrap="none">
            <a:sp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s-ES" dirty="0" smtClean="0"/>
              <a:t>Editar el estilo de texto del patrón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169" y="5388077"/>
            <a:ext cx="10579663" cy="115012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354013" indent="-177800">
              <a:defRPr sz="1800"/>
            </a:lvl2pPr>
          </a:lstStyle>
          <a:p>
            <a:pPr lvl="0"/>
            <a:r>
              <a:rPr lang="es-ES" dirty="0" smtClean="0"/>
              <a:t>Título</a:t>
            </a:r>
          </a:p>
          <a:p>
            <a:pPr lvl="1"/>
            <a:r>
              <a:rPr lang="es-ES" sz="1800" dirty="0" smtClean="0"/>
              <a:t>Ejemplo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6187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C0B9-7968-46DA-BD98-A4B72B3266A7}" type="datetimeFigureOut">
              <a:rPr lang="es-AR" smtClean="0"/>
              <a:t>26/jun.24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A73F-B64F-4009-8A76-3F25116719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790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C0B9-7968-46DA-BD98-A4B72B3266A7}" type="datetimeFigureOut">
              <a:rPr lang="es-AR" smtClean="0"/>
              <a:t>26/jun.24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EA73F-B64F-4009-8A76-3F25116719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0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4" r:id="rId2"/>
    <p:sldLayoutId id="2147483658" r:id="rId3"/>
    <p:sldLayoutId id="2147483656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51837"/>
            <a:ext cx="9144000" cy="1754326"/>
          </a:xfrm>
        </p:spPr>
        <p:txBody>
          <a:bodyPr/>
          <a:lstStyle/>
          <a:p>
            <a:r>
              <a:rPr lang="es-AR" dirty="0" smtClean="0"/>
              <a:t>Películas en las que</a:t>
            </a:r>
            <a:br>
              <a:rPr lang="es-AR" dirty="0" smtClean="0"/>
            </a:br>
            <a:r>
              <a:rPr lang="es-AR" dirty="0" smtClean="0"/>
              <a:t>nos enfocamos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553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2049"/>
            <a:ext cx="7201010" cy="701731"/>
          </a:xfrm>
        </p:spPr>
        <p:txBody>
          <a:bodyPr/>
          <a:lstStyle/>
          <a:p>
            <a:r>
              <a:rPr lang="es-AR" dirty="0"/>
              <a:t>Ejemplo de películas </a:t>
            </a:r>
            <a:r>
              <a:rPr lang="es-AR" dirty="0" smtClean="0"/>
              <a:t>por </a:t>
            </a:r>
            <a:r>
              <a:rPr lang="es-AR" dirty="0"/>
              <a:t>grupo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8048998" cy="480131"/>
          </a:xfrm>
        </p:spPr>
        <p:txBody>
          <a:bodyPr/>
          <a:lstStyle/>
          <a:p>
            <a:r>
              <a:rPr lang="es-AR" dirty="0"/>
              <a:t>Con valores </a:t>
            </a:r>
            <a:r>
              <a:rPr lang="es-AR" dirty="0" smtClean="0"/>
              <a:t>afines y dejan huella, pero con objeciones</a:t>
            </a:r>
            <a:endParaRPr lang="es-A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03809"/>
              </p:ext>
            </p:extLst>
          </p:nvPr>
        </p:nvGraphicFramePr>
        <p:xfrm>
          <a:off x="3741059" y="1872000"/>
          <a:ext cx="4709882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</a:tblGrid>
              <a:tr h="728592"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 gridSpan="4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11" name="Flecha circular 10"/>
          <p:cNvSpPr/>
          <p:nvPr/>
        </p:nvSpPr>
        <p:spPr>
          <a:xfrm rot="19313892">
            <a:off x="2779691" y="3297476"/>
            <a:ext cx="1504336" cy="18941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3006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3" name="Flecha circular 12"/>
          <p:cNvSpPr/>
          <p:nvPr/>
        </p:nvSpPr>
        <p:spPr>
          <a:xfrm rot="1644197" flipV="1">
            <a:off x="2150333" y="2237761"/>
            <a:ext cx="2154305" cy="2453828"/>
          </a:xfrm>
          <a:prstGeom prst="circularArrow">
            <a:avLst>
              <a:gd name="adj1" fmla="val 7477"/>
              <a:gd name="adj2" fmla="val 814062"/>
              <a:gd name="adj3" fmla="val 20528475"/>
              <a:gd name="adj4" fmla="val 17030065"/>
              <a:gd name="adj5" fmla="val 8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30" name="Picture 6" descr="https://image.tmdb.org/t/p/original/xc2FYpiJ4Sn21RDgRdp0xbjrDP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28" y="1634400"/>
            <a:ext cx="1680000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echa circular 15"/>
          <p:cNvSpPr/>
          <p:nvPr/>
        </p:nvSpPr>
        <p:spPr>
          <a:xfrm rot="8119475" flipH="1">
            <a:off x="3800879" y="3433392"/>
            <a:ext cx="1504336" cy="16223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3006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757940" y="4429220"/>
            <a:ext cx="4698000" cy="896062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/>
          <p:cNvSpPr/>
          <p:nvPr/>
        </p:nvSpPr>
        <p:spPr>
          <a:xfrm>
            <a:off x="5755501" y="3500394"/>
            <a:ext cx="683058" cy="933282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/>
          <p:cNvSpPr/>
          <p:nvPr/>
        </p:nvSpPr>
        <p:spPr>
          <a:xfrm>
            <a:off x="3757940" y="2596499"/>
            <a:ext cx="4698000" cy="908351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Flecha circular 21"/>
          <p:cNvSpPr/>
          <p:nvPr/>
        </p:nvSpPr>
        <p:spPr>
          <a:xfrm rot="2286108" flipH="1">
            <a:off x="7860219" y="3233138"/>
            <a:ext cx="1504336" cy="18941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3006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3" name="Flecha circular 22"/>
          <p:cNvSpPr/>
          <p:nvPr/>
        </p:nvSpPr>
        <p:spPr>
          <a:xfrm rot="16200000" flipV="1">
            <a:off x="7026821" y="3686535"/>
            <a:ext cx="2154305" cy="2453828"/>
          </a:xfrm>
          <a:prstGeom prst="circularArrow">
            <a:avLst>
              <a:gd name="adj1" fmla="val 7477"/>
              <a:gd name="adj2" fmla="val 814062"/>
              <a:gd name="adj3" fmla="val 20528475"/>
              <a:gd name="adj4" fmla="val 17030065"/>
              <a:gd name="adj5" fmla="val 8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21" name="Picture 8" descr="https://elc.lat/Externa/2-Productos/Final/170189051833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740" y="4302000"/>
            <a:ext cx="1680000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lc.lat/Externa/2-Productos/Final/169274091090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974" y="1634399"/>
            <a:ext cx="1680387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s://elc.lat/Externa/2-Productos/Final/168053865172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281" y="4309200"/>
            <a:ext cx="1707831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s://elc.lat/Externa/2-Productos/Revisar/171201792573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45" y="4309200"/>
            <a:ext cx="1680000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errar llave 8"/>
          <p:cNvSpPr/>
          <p:nvPr/>
        </p:nvSpPr>
        <p:spPr>
          <a:xfrm>
            <a:off x="10488740" y="1634398"/>
            <a:ext cx="214799" cy="5187601"/>
          </a:xfrm>
          <a:prstGeom prst="rightBrace">
            <a:avLst>
              <a:gd name="adj1" fmla="val 61703"/>
              <a:gd name="adj2" fmla="val 50000"/>
            </a:avLst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10780497" y="3934616"/>
            <a:ext cx="1180131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anchor="ctr">
            <a:spAutoFit/>
          </a:bodyPr>
          <a:lstStyle/>
          <a:p>
            <a:pPr algn="ctr"/>
            <a:r>
              <a:rPr lang="es-AR" sz="1600" dirty="0" smtClean="0"/>
              <a:t>Sensualidad</a:t>
            </a:r>
          </a:p>
          <a:p>
            <a:pPr algn="ctr"/>
            <a:r>
              <a:rPr lang="es-AR" sz="1600" dirty="0" smtClean="0"/>
              <a:t>vulgar</a:t>
            </a:r>
            <a:endParaRPr lang="es-AR" sz="1600" dirty="0"/>
          </a:p>
        </p:txBody>
      </p:sp>
      <p:sp>
        <p:nvSpPr>
          <p:cNvPr id="32" name="Cerrar llave 31"/>
          <p:cNvSpPr/>
          <p:nvPr/>
        </p:nvSpPr>
        <p:spPr>
          <a:xfrm flipH="1">
            <a:off x="1337204" y="1634399"/>
            <a:ext cx="271846" cy="5143595"/>
          </a:xfrm>
          <a:prstGeom prst="rightBrace">
            <a:avLst>
              <a:gd name="adj1" fmla="val 61703"/>
              <a:gd name="adj2" fmla="val 50000"/>
            </a:avLst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ángulo 32"/>
          <p:cNvSpPr/>
          <p:nvPr/>
        </p:nvSpPr>
        <p:spPr>
          <a:xfrm>
            <a:off x="147026" y="3776160"/>
            <a:ext cx="120089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36000" rIns="36000" anchor="ctr">
            <a:spAutoFit/>
          </a:bodyPr>
          <a:lstStyle/>
          <a:p>
            <a:pPr algn="ctr"/>
            <a:r>
              <a:rPr lang="es-AR" sz="1600" dirty="0" smtClean="0"/>
              <a:t>Distorsiona </a:t>
            </a:r>
          </a:p>
          <a:p>
            <a:pPr algn="ctr"/>
            <a:r>
              <a:rPr lang="es-AR" sz="1600" dirty="0" smtClean="0"/>
              <a:t>la memoria </a:t>
            </a:r>
          </a:p>
          <a:p>
            <a:pPr algn="ctr"/>
            <a:r>
              <a:rPr lang="es-AR" sz="1600" dirty="0" smtClean="0"/>
              <a:t>del personaje</a:t>
            </a:r>
            <a:endParaRPr lang="es-AR" sz="1600" dirty="0"/>
          </a:p>
        </p:txBody>
      </p:sp>
      <p:sp>
        <p:nvSpPr>
          <p:cNvPr id="34" name="Rectángulo 33"/>
          <p:cNvSpPr/>
          <p:nvPr/>
        </p:nvSpPr>
        <p:spPr>
          <a:xfrm>
            <a:off x="5687833" y="5379913"/>
            <a:ext cx="1180131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anchor="ctr">
            <a:spAutoFit/>
          </a:bodyPr>
          <a:lstStyle/>
          <a:p>
            <a:pPr algn="ctr"/>
            <a:r>
              <a:rPr lang="es-AR" sz="1600" dirty="0" smtClean="0"/>
              <a:t>Sensualidad</a:t>
            </a:r>
          </a:p>
          <a:p>
            <a:pPr algn="ctr"/>
            <a:r>
              <a:rPr lang="es-AR" sz="1600" dirty="0" smtClean="0"/>
              <a:t>vulgar</a:t>
            </a:r>
            <a:endParaRPr lang="es-AR" sz="1600" dirty="0"/>
          </a:p>
        </p:txBody>
      </p:sp>
      <p:sp>
        <p:nvSpPr>
          <p:cNvPr id="35" name="Rectángulo 34"/>
          <p:cNvSpPr/>
          <p:nvPr/>
        </p:nvSpPr>
        <p:spPr>
          <a:xfrm>
            <a:off x="10703539" y="5633060"/>
            <a:ext cx="133983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AR" sz="1200" dirty="0" smtClean="0"/>
              <a:t>Detalle: desnudo innecesario</a:t>
            </a:r>
            <a:endParaRPr lang="es-AR" sz="1200" dirty="0"/>
          </a:p>
        </p:txBody>
      </p:sp>
      <p:sp>
        <p:nvSpPr>
          <p:cNvPr id="36" name="Rectángulo 35"/>
          <p:cNvSpPr/>
          <p:nvPr/>
        </p:nvSpPr>
        <p:spPr>
          <a:xfrm>
            <a:off x="10693975" y="2191679"/>
            <a:ext cx="134940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AR" sz="1200" dirty="0" smtClean="0"/>
              <a:t>Detalle</a:t>
            </a:r>
            <a:r>
              <a:rPr lang="es-AR" sz="1200" dirty="0"/>
              <a:t>: </a:t>
            </a:r>
            <a:r>
              <a:rPr lang="es-AR" sz="1200" dirty="0" smtClean="0"/>
              <a:t>baile </a:t>
            </a:r>
            <a:r>
              <a:rPr lang="es-AR" sz="1200" dirty="0"/>
              <a:t>provocativo innecesariamente prolongado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5693429" y="5995351"/>
            <a:ext cx="1339838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AR" sz="1200" dirty="0"/>
              <a:t>Detalle: </a:t>
            </a:r>
            <a:r>
              <a:rPr lang="es-AR" sz="1200" dirty="0" smtClean="0"/>
              <a:t>se </a:t>
            </a:r>
            <a:r>
              <a:rPr lang="es-AR" sz="1200" dirty="0"/>
              <a:t>le da excesiva duración al baile sensual a Herodes</a:t>
            </a:r>
          </a:p>
        </p:txBody>
      </p:sp>
    </p:spTree>
    <p:extLst>
      <p:ext uri="{BB962C8B-B14F-4D97-AF65-F5344CB8AC3E}">
        <p14:creationId xmlns:p14="http://schemas.microsoft.com/office/powerpoint/2010/main" val="2811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2049"/>
            <a:ext cx="7201010" cy="701731"/>
          </a:xfrm>
        </p:spPr>
        <p:txBody>
          <a:bodyPr/>
          <a:lstStyle/>
          <a:p>
            <a:r>
              <a:rPr lang="es-AR" dirty="0"/>
              <a:t>Ejemplo de películas </a:t>
            </a:r>
            <a:r>
              <a:rPr lang="es-AR" dirty="0" smtClean="0"/>
              <a:t>por </a:t>
            </a:r>
            <a:r>
              <a:rPr lang="es-AR" dirty="0"/>
              <a:t>grupo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7759560" cy="480131"/>
          </a:xfrm>
        </p:spPr>
        <p:txBody>
          <a:bodyPr/>
          <a:lstStyle/>
          <a:p>
            <a:r>
              <a:rPr lang="es-AR" dirty="0" smtClean="0"/>
              <a:t>Las demás – sin valores </a:t>
            </a:r>
            <a:r>
              <a:rPr lang="es-AR" dirty="0"/>
              <a:t>afines </a:t>
            </a:r>
            <a:r>
              <a:rPr lang="es-AR" dirty="0" smtClean="0"/>
              <a:t>o que no </a:t>
            </a:r>
            <a:r>
              <a:rPr lang="es-AR" dirty="0"/>
              <a:t>dejan </a:t>
            </a:r>
            <a:r>
              <a:rPr lang="es-AR" dirty="0" smtClean="0"/>
              <a:t>huella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21604"/>
              </p:ext>
            </p:extLst>
          </p:nvPr>
        </p:nvGraphicFramePr>
        <p:xfrm>
          <a:off x="3741059" y="1872000"/>
          <a:ext cx="4709882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</a:tblGrid>
              <a:tr h="728592"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 gridSpan="4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24" name="Rectángulo 23"/>
          <p:cNvSpPr/>
          <p:nvPr/>
        </p:nvSpPr>
        <p:spPr>
          <a:xfrm>
            <a:off x="3743305" y="2610390"/>
            <a:ext cx="4698000" cy="1808093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echa derecha 4"/>
          <p:cNvSpPr/>
          <p:nvPr/>
        </p:nvSpPr>
        <p:spPr>
          <a:xfrm>
            <a:off x="3195484" y="4670321"/>
            <a:ext cx="825910" cy="403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https://elc.lat/Externa/2-Productos/Final/17101591484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72" y="3581190"/>
            <a:ext cx="1680000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/>
          <p:cNvSpPr/>
          <p:nvPr/>
        </p:nvSpPr>
        <p:spPr>
          <a:xfrm>
            <a:off x="3247463" y="5634578"/>
            <a:ext cx="1359668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anchor="ctr">
            <a:spAutoFit/>
          </a:bodyPr>
          <a:lstStyle/>
          <a:p>
            <a:pPr algn="ctr"/>
            <a:r>
              <a:rPr lang="es-AR" sz="1600" dirty="0" smtClean="0"/>
              <a:t>Inocua,</a:t>
            </a:r>
          </a:p>
          <a:p>
            <a:pPr algn="ctr"/>
            <a:r>
              <a:rPr lang="es-AR" sz="1600" dirty="0" smtClean="0"/>
              <a:t>no deja huella</a:t>
            </a:r>
            <a:endParaRPr lang="es-AR" sz="1600" dirty="0"/>
          </a:p>
        </p:txBody>
      </p:sp>
      <p:sp>
        <p:nvSpPr>
          <p:cNvPr id="28" name="Cerrar llave 27"/>
          <p:cNvSpPr/>
          <p:nvPr/>
        </p:nvSpPr>
        <p:spPr>
          <a:xfrm>
            <a:off x="10488740" y="1634398"/>
            <a:ext cx="214799" cy="5187601"/>
          </a:xfrm>
          <a:prstGeom prst="rightBrace">
            <a:avLst>
              <a:gd name="adj1" fmla="val 61703"/>
              <a:gd name="adj2" fmla="val 50000"/>
            </a:avLst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ectángulo 28"/>
          <p:cNvSpPr/>
          <p:nvPr/>
        </p:nvSpPr>
        <p:spPr>
          <a:xfrm>
            <a:off x="10834139" y="3688395"/>
            <a:ext cx="1072858" cy="1077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anchor="ctr">
            <a:spAutoFit/>
          </a:bodyPr>
          <a:lstStyle/>
          <a:p>
            <a:pPr algn="ctr"/>
            <a:r>
              <a:rPr lang="es-AR" sz="1600" dirty="0" smtClean="0"/>
              <a:t>Valores </a:t>
            </a:r>
          </a:p>
          <a:p>
            <a:pPr algn="ctr"/>
            <a:r>
              <a:rPr lang="es-AR" sz="1600" dirty="0" smtClean="0"/>
              <a:t>contrarios </a:t>
            </a:r>
          </a:p>
          <a:p>
            <a:pPr algn="ctr"/>
            <a:r>
              <a:rPr lang="es-AR" sz="1600" dirty="0" smtClean="0"/>
              <a:t>a los del</a:t>
            </a:r>
          </a:p>
          <a:p>
            <a:pPr algn="ctr"/>
            <a:r>
              <a:rPr lang="es-AR" sz="1600" dirty="0" smtClean="0"/>
              <a:t>evangelio</a:t>
            </a:r>
            <a:endParaRPr lang="es-AR" sz="1600" dirty="0"/>
          </a:p>
        </p:txBody>
      </p:sp>
      <p:sp>
        <p:nvSpPr>
          <p:cNvPr id="30" name="Rectángulo 29"/>
          <p:cNvSpPr/>
          <p:nvPr/>
        </p:nvSpPr>
        <p:spPr>
          <a:xfrm>
            <a:off x="10703539" y="5448394"/>
            <a:ext cx="1339838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AR" sz="1200" dirty="0" smtClean="0"/>
              <a:t>Detalle: muestra un beso entre varones como diversión</a:t>
            </a:r>
            <a:endParaRPr lang="es-AR" sz="1200" dirty="0"/>
          </a:p>
        </p:txBody>
      </p:sp>
      <p:sp>
        <p:nvSpPr>
          <p:cNvPr id="31" name="Rectángulo 30"/>
          <p:cNvSpPr/>
          <p:nvPr/>
        </p:nvSpPr>
        <p:spPr>
          <a:xfrm>
            <a:off x="10693975" y="2099346"/>
            <a:ext cx="1349401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AR" sz="1200" dirty="0" smtClean="0"/>
              <a:t>Detalle: muestra como aceptable una relación sexual fuera del matrimonio</a:t>
            </a:r>
            <a:endParaRPr lang="es-AR" sz="1200" dirty="0"/>
          </a:p>
        </p:txBody>
      </p:sp>
      <p:sp>
        <p:nvSpPr>
          <p:cNvPr id="32" name="Flecha circular 31"/>
          <p:cNvSpPr/>
          <p:nvPr/>
        </p:nvSpPr>
        <p:spPr>
          <a:xfrm rot="2286108" flipH="1">
            <a:off x="7343039" y="3159844"/>
            <a:ext cx="1535217" cy="381461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34634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3" name="Flecha derecha 32"/>
          <p:cNvSpPr/>
          <p:nvPr/>
        </p:nvSpPr>
        <p:spPr>
          <a:xfrm flipH="1">
            <a:off x="8110648" y="4664025"/>
            <a:ext cx="825910" cy="403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84" name="Picture 12" descr="https://elc.lat/Externa/2-Productos/Final/168541318767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236" y="4302000"/>
            <a:ext cx="16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s://elc.lat/Externa/2-Productos/Final/169395114480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72" y="1634400"/>
            <a:ext cx="1680000" cy="252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1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7335"/>
            <a:ext cx="9144000" cy="923330"/>
          </a:xfrm>
        </p:spPr>
        <p:txBody>
          <a:bodyPr/>
          <a:lstStyle/>
          <a:p>
            <a:r>
              <a:rPr lang="es-AR" dirty="0" smtClean="0"/>
              <a:t>Experiencia de usuario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28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52338"/>
              </p:ext>
            </p:extLst>
          </p:nvPr>
        </p:nvGraphicFramePr>
        <p:xfrm>
          <a:off x="1186663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2049"/>
            <a:ext cx="5304657" cy="701731"/>
          </a:xfrm>
        </p:spPr>
        <p:txBody>
          <a:bodyPr/>
          <a:lstStyle/>
          <a:p>
            <a:r>
              <a:rPr lang="es-AR" dirty="0" smtClean="0"/>
              <a:t>Experiencia de usuario</a:t>
            </a:r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5398144" cy="480131"/>
          </a:xfrm>
        </p:spPr>
        <p:txBody>
          <a:bodyPr/>
          <a:lstStyle/>
          <a:p>
            <a:r>
              <a:rPr lang="es-AR" dirty="0" smtClean="0"/>
              <a:t>1. Cuáles tenemos en base de datos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Respecto al grupo “las demás”, las tenemos en </a:t>
            </a:r>
            <a:r>
              <a:rPr lang="es-AR" dirty="0"/>
              <a:t>base de datos </a:t>
            </a:r>
            <a:r>
              <a:rPr lang="es-AR" dirty="0" smtClean="0"/>
              <a:t>si </a:t>
            </a:r>
            <a:r>
              <a:rPr lang="es-AR" dirty="0"/>
              <a:t>se confunden con otro </a:t>
            </a:r>
            <a:r>
              <a:rPr lang="es-AR" dirty="0" smtClean="0"/>
              <a:t>sub-grupo</a:t>
            </a:r>
            <a:endParaRPr lang="es-A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887241"/>
              </p:ext>
            </p:extLst>
          </p:nvPr>
        </p:nvGraphicFramePr>
        <p:xfrm>
          <a:off x="1188000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A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0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4234"/>
              </p:ext>
            </p:extLst>
          </p:nvPr>
        </p:nvGraphicFramePr>
        <p:xfrm>
          <a:off x="1188000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A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2049"/>
            <a:ext cx="5304657" cy="701731"/>
          </a:xfrm>
        </p:spPr>
        <p:txBody>
          <a:bodyPr/>
          <a:lstStyle/>
          <a:p>
            <a:r>
              <a:rPr lang="es-AR" dirty="0"/>
              <a:t>Experiencia de usuario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6385531" cy="480131"/>
          </a:xfrm>
        </p:spPr>
        <p:txBody>
          <a:bodyPr/>
          <a:lstStyle/>
          <a:p>
            <a:r>
              <a:rPr lang="es-AR" dirty="0"/>
              <a:t>2</a:t>
            </a:r>
            <a:r>
              <a:rPr lang="es-AR" dirty="0" smtClean="0"/>
              <a:t>. Cuáles mostramos en Búsqueda Rápida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Mostramos las que tienen “objeciones por su contenido”, por si alguien la quiere buscar por afinidad con los valores de la Iglesia Católica y dejan huella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88175"/>
              </p:ext>
            </p:extLst>
          </p:nvPr>
        </p:nvGraphicFramePr>
        <p:xfrm>
          <a:off x="1186663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A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81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02709"/>
              </p:ext>
            </p:extLst>
          </p:nvPr>
        </p:nvGraphicFramePr>
        <p:xfrm>
          <a:off x="1188000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A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2049"/>
            <a:ext cx="5304657" cy="701731"/>
          </a:xfrm>
        </p:spPr>
        <p:txBody>
          <a:bodyPr/>
          <a:lstStyle/>
          <a:p>
            <a:r>
              <a:rPr lang="es-AR" dirty="0"/>
              <a:t>Experiencia de usuario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3843040" cy="480131"/>
          </a:xfrm>
        </p:spPr>
        <p:txBody>
          <a:bodyPr/>
          <a:lstStyle/>
          <a:p>
            <a:r>
              <a:rPr lang="es-AR" dirty="0"/>
              <a:t>3</a:t>
            </a:r>
            <a:r>
              <a:rPr lang="es-AR" dirty="0" smtClean="0"/>
              <a:t>. Cuáles recomendamos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Aclaración sobre “las demás”: sólo las tenemos en </a:t>
            </a:r>
            <a:r>
              <a:rPr lang="es-AR" dirty="0"/>
              <a:t>base de datos </a:t>
            </a:r>
            <a:r>
              <a:rPr lang="es-AR" dirty="0" smtClean="0"/>
              <a:t>si </a:t>
            </a:r>
            <a:r>
              <a:rPr lang="es-AR" dirty="0"/>
              <a:t>se confunden con otro </a:t>
            </a:r>
            <a:r>
              <a:rPr lang="es-AR" dirty="0" smtClean="0"/>
              <a:t>sub-grupo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75174"/>
              </p:ext>
            </p:extLst>
          </p:nvPr>
        </p:nvGraphicFramePr>
        <p:xfrm>
          <a:off x="1186663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A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7065"/>
              </p:ext>
            </p:extLst>
          </p:nvPr>
        </p:nvGraphicFramePr>
        <p:xfrm>
          <a:off x="1188000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A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Experiencia de usuario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/>
              <a:t>3</a:t>
            </a:r>
            <a:r>
              <a:rPr lang="es-AR" dirty="0" smtClean="0"/>
              <a:t>. Cuáles recomendamos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25481"/>
              </p:ext>
            </p:extLst>
          </p:nvPr>
        </p:nvGraphicFramePr>
        <p:xfrm>
          <a:off x="1186663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3146323" y="2595716"/>
            <a:ext cx="4709651" cy="904568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189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73564"/>
              </p:ext>
            </p:extLst>
          </p:nvPr>
        </p:nvGraphicFramePr>
        <p:xfrm>
          <a:off x="1188000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bg1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endParaRPr lang="es-AR" sz="3600" b="1" kern="1200" dirty="0">
                        <a:solidFill>
                          <a:schemeClr val="bg1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lang="es-AR" sz="36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36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lang="es-AR" sz="3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AR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û</a:t>
                      </a:r>
                      <a:endParaRPr kumimoji="0" lang="es-AR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617"/>
              </p:ext>
            </p:extLst>
          </p:nvPr>
        </p:nvGraphicFramePr>
        <p:xfrm>
          <a:off x="1186663" y="1872000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 base de datos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Búsqueda rápida	SÍ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 consultas	SÍ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 pelis/</a:t>
                      </a:r>
                      <a:r>
                        <a:rPr lang="es-AR" sz="12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pers</a:t>
                      </a: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 hecho	SÍ</a:t>
                      </a: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 técnicas</a:t>
                      </a:r>
                      <a:endParaRPr lang="es-A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 base de datos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Búsqueda rápida	SÍ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 consultas	SÍ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 pelis/</a:t>
                      </a:r>
                      <a:r>
                        <a:rPr lang="es-AR" sz="12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pers</a:t>
                      </a: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 hecho	SÍ</a:t>
                      </a: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base de datos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Búsqueda rápida	SÍ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consultas	NO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pelis/</a:t>
                      </a:r>
                      <a:r>
                        <a:rPr lang="es-A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</a:t>
                      </a: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hecho	NO</a:t>
                      </a: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base de datos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Búsqueda rápida	SÍ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consultas	NO</a:t>
                      </a:r>
                    </a:p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700213" algn="ctr"/>
                          <a:tab pos="1976438" algn="r"/>
                        </a:tabLs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pelis/</a:t>
                      </a:r>
                      <a:r>
                        <a:rPr lang="es-A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</a:t>
                      </a: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hecho	NO</a:t>
                      </a: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Distorsiona la memoria del personaje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Distorsiona la memoria de lo ocurrido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link y no la conocemos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AR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Sensualidad vulgar</a:t>
                      </a: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r>
                        <a:rPr kumimoji="0" lang="es-A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 base </a:t>
                      </a:r>
                      <a:r>
                        <a:rPr kumimoji="0" lang="es-A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kumimoji="0" lang="es-A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 sólo si se confunden con otro grupo</a:t>
                      </a:r>
                      <a:endParaRPr kumimoji="0" lang="es-A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r>
                        <a:rPr kumimoji="0" lang="es-A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Búsqueda rápida	NO</a:t>
                      </a:r>
                    </a:p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r>
                        <a:rPr kumimoji="0" lang="es-A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 consultas	NO</a:t>
                      </a:r>
                    </a:p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r>
                        <a:rPr kumimoji="0" lang="es-A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 pelis/</a:t>
                      </a:r>
                      <a:r>
                        <a:rPr kumimoji="0" lang="es-A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pers</a:t>
                      </a:r>
                      <a:r>
                        <a:rPr kumimoji="0" lang="es-A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s-A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hecho	NO</a:t>
                      </a: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Valores contrarios a los del evangelio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Inocua no deja una huella positiva</a:t>
                      </a: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2049"/>
            <a:ext cx="5304657" cy="701731"/>
          </a:xfrm>
        </p:spPr>
        <p:txBody>
          <a:bodyPr/>
          <a:lstStyle/>
          <a:p>
            <a:r>
              <a:rPr lang="es-AR" dirty="0"/>
              <a:t>Experiencia de usuario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1891993" cy="480131"/>
          </a:xfrm>
        </p:spPr>
        <p:txBody>
          <a:bodyPr/>
          <a:lstStyle/>
          <a:p>
            <a:r>
              <a:rPr lang="es-AR" dirty="0" smtClean="0"/>
              <a:t>4. Resumen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00559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2049"/>
            <a:ext cx="8104334" cy="701731"/>
          </a:xfrm>
        </p:spPr>
        <p:txBody>
          <a:bodyPr/>
          <a:lstStyle/>
          <a:p>
            <a:r>
              <a:rPr lang="es-AR" dirty="0"/>
              <a:t>Películas en las </a:t>
            </a:r>
            <a:r>
              <a:rPr lang="es-AR" dirty="0" smtClean="0"/>
              <a:t>que nos </a:t>
            </a:r>
            <a:r>
              <a:rPr lang="es-AR" dirty="0"/>
              <a:t>enfocamos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8597803" cy="480131"/>
          </a:xfrm>
        </p:spPr>
        <p:txBody>
          <a:bodyPr/>
          <a:lstStyle/>
          <a:p>
            <a:r>
              <a:rPr lang="es-AR" dirty="0" smtClean="0"/>
              <a:t>Imaginemos </a:t>
            </a:r>
            <a:r>
              <a:rPr lang="es-AR" dirty="0"/>
              <a:t>el conjunto de todas las películas que </a:t>
            </a:r>
            <a:r>
              <a:rPr lang="es-AR" dirty="0" smtClean="0"/>
              <a:t>existen</a:t>
            </a:r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81450"/>
              </p:ext>
            </p:extLst>
          </p:nvPr>
        </p:nvGraphicFramePr>
        <p:xfrm>
          <a:off x="3162943" y="2599590"/>
          <a:ext cx="4709882" cy="2724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09882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</a:tblGrid>
              <a:tr h="272469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4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Todas las películas que existen</a:t>
                      </a:r>
                      <a:endParaRPr lang="es-AR" sz="4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7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77238"/>
              </p:ext>
            </p:extLst>
          </p:nvPr>
        </p:nvGraphicFramePr>
        <p:xfrm>
          <a:off x="3162943" y="2599590"/>
          <a:ext cx="4709882" cy="2724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09882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</a:tblGrid>
              <a:tr h="272469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4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Todas las películas que existen</a:t>
                      </a:r>
                      <a:endParaRPr lang="es-AR" sz="4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2049"/>
            <a:ext cx="8104334" cy="701731"/>
          </a:xfrm>
        </p:spPr>
        <p:txBody>
          <a:bodyPr/>
          <a:lstStyle/>
          <a:p>
            <a:r>
              <a:rPr lang="es-AR" dirty="0"/>
              <a:t>Películas en las que nos enfocamos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7621125" cy="480131"/>
          </a:xfrm>
        </p:spPr>
        <p:txBody>
          <a:bodyPr/>
          <a:lstStyle/>
          <a:p>
            <a:r>
              <a:rPr lang="es-AR" dirty="0"/>
              <a:t>1</a:t>
            </a:r>
            <a:r>
              <a:rPr lang="es-AR" dirty="0" smtClean="0"/>
              <a:t>. Agrupamos por su relación con la Iglesia Católica</a:t>
            </a:r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74683"/>
              </p:ext>
            </p:extLst>
          </p:nvPr>
        </p:nvGraphicFramePr>
        <p:xfrm>
          <a:off x="3162953" y="1871994"/>
          <a:ext cx="4703779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4938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48841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272469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56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90464"/>
              </p:ext>
            </p:extLst>
          </p:nvPr>
        </p:nvGraphicFramePr>
        <p:xfrm>
          <a:off x="3164748" y="1872000"/>
          <a:ext cx="4703779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4938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48841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272469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4762"/>
              </p:ext>
            </p:extLst>
          </p:nvPr>
        </p:nvGraphicFramePr>
        <p:xfrm>
          <a:off x="1186663" y="1881325"/>
          <a:ext cx="6681590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354400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54944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181646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2049"/>
            <a:ext cx="8104334" cy="701731"/>
          </a:xfrm>
        </p:spPr>
        <p:txBody>
          <a:bodyPr/>
          <a:lstStyle/>
          <a:p>
            <a:r>
              <a:rPr lang="es-AR" dirty="0"/>
              <a:t>Películas en las que nos enfocamos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2. Dividimos por las que tienen valores afines y dejan huella</a:t>
            </a:r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Ejemplos de “las demás”</a:t>
            </a:r>
          </a:p>
          <a:p>
            <a:pPr lvl="1"/>
            <a:r>
              <a:rPr lang="es-AR" dirty="0"/>
              <a:t>Valores contrarios a los del evangelio</a:t>
            </a:r>
          </a:p>
          <a:p>
            <a:pPr lvl="1"/>
            <a:r>
              <a:rPr lang="es-AR" dirty="0" smtClean="0"/>
              <a:t>Inocua </a:t>
            </a:r>
            <a:r>
              <a:rPr lang="es-AR" dirty="0"/>
              <a:t>no deja una huella </a:t>
            </a:r>
            <a:r>
              <a:rPr lang="es-AR" dirty="0" smtClean="0"/>
              <a:t>positiva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801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26556"/>
              </p:ext>
            </p:extLst>
          </p:nvPr>
        </p:nvGraphicFramePr>
        <p:xfrm>
          <a:off x="1191583" y="1876920"/>
          <a:ext cx="6681590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354400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54944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181646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11379"/>
              </p:ext>
            </p:extLst>
          </p:nvPr>
        </p:nvGraphicFramePr>
        <p:xfrm>
          <a:off x="1188000" y="1872000"/>
          <a:ext cx="9818137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354400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54944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2049"/>
            <a:ext cx="8104334" cy="701731"/>
          </a:xfrm>
        </p:spPr>
        <p:txBody>
          <a:bodyPr/>
          <a:lstStyle/>
          <a:p>
            <a:r>
              <a:rPr lang="es-AR" dirty="0"/>
              <a:t>Películas en las que nos enfocamos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3. Objeciones por su contenido</a:t>
            </a:r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Ejemplos de “objeciones por su contenido”</a:t>
            </a:r>
          </a:p>
          <a:p>
            <a:pPr lvl="1"/>
            <a:r>
              <a:rPr lang="es-AR" dirty="0"/>
              <a:t>Distorsiona la memoria del personaje</a:t>
            </a:r>
          </a:p>
          <a:p>
            <a:pPr lvl="1"/>
            <a:r>
              <a:rPr lang="es-AR" dirty="0"/>
              <a:t>Sensualidad vulgar</a:t>
            </a:r>
          </a:p>
        </p:txBody>
      </p:sp>
    </p:spTree>
    <p:extLst>
      <p:ext uri="{BB962C8B-B14F-4D97-AF65-F5344CB8AC3E}">
        <p14:creationId xmlns:p14="http://schemas.microsoft.com/office/powerpoint/2010/main" val="31670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Películas en las que nos enfocamos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9670981" cy="480131"/>
          </a:xfrm>
        </p:spPr>
        <p:txBody>
          <a:bodyPr/>
          <a:lstStyle/>
          <a:p>
            <a:r>
              <a:rPr lang="es-AR" dirty="0"/>
              <a:t>3. Objeciones por su </a:t>
            </a:r>
            <a:r>
              <a:rPr lang="es-AR" dirty="0" smtClean="0"/>
              <a:t>contenido – películas con violencia morbosa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Las </a:t>
            </a:r>
            <a:r>
              <a:rPr lang="es-AR" dirty="0"/>
              <a:t>películas con violencia </a:t>
            </a:r>
            <a:r>
              <a:rPr lang="es-AR" dirty="0" smtClean="0"/>
              <a:t>morbosa no </a:t>
            </a:r>
            <a:r>
              <a:rPr lang="es-AR" dirty="0"/>
              <a:t>son </a:t>
            </a:r>
            <a:r>
              <a:rPr lang="es-AR" dirty="0" smtClean="0"/>
              <a:t>objetadas.</a:t>
            </a:r>
            <a:endParaRPr lang="es-AR" dirty="0"/>
          </a:p>
          <a:p>
            <a:pPr marL="285750" indent="-285750"/>
            <a:r>
              <a:rPr lang="es-AR" dirty="0"/>
              <a:t>Tienen una “marca” para poder filtrar en las </a:t>
            </a:r>
            <a:r>
              <a:rPr lang="es-AR" dirty="0" smtClean="0"/>
              <a:t>consultas.</a:t>
            </a:r>
            <a:endParaRPr lang="es-AR" dirty="0"/>
          </a:p>
          <a:p>
            <a:pPr marL="285750" indent="-285750"/>
            <a:r>
              <a:rPr lang="es-AR" dirty="0"/>
              <a:t>En el detalle de la película estará esa </a:t>
            </a:r>
            <a:r>
              <a:rPr lang="es-AR" dirty="0" smtClean="0"/>
              <a:t>aclaración.</a:t>
            </a:r>
            <a:endParaRPr lang="es-AR" dirty="0"/>
          </a:p>
          <a:p>
            <a:pPr marL="285750" indent="-285750"/>
            <a:r>
              <a:rPr lang="es-AR" dirty="0"/>
              <a:t>Antes de poderla ver, aparecerá un cartel de </a:t>
            </a:r>
            <a:r>
              <a:rPr lang="es-AR" dirty="0" smtClean="0"/>
              <a:t>advertencia.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6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6429"/>
              </p:ext>
            </p:extLst>
          </p:nvPr>
        </p:nvGraphicFramePr>
        <p:xfrm>
          <a:off x="1186663" y="1872000"/>
          <a:ext cx="9818137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354400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2354944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02454"/>
              </p:ext>
            </p:extLst>
          </p:nvPr>
        </p:nvGraphicFramePr>
        <p:xfrm>
          <a:off x="1186663" y="1881836"/>
          <a:ext cx="9818675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46">
                  <a:extLst>
                    <a:ext uri="{9D8B030D-6E8A-4147-A177-3AD203B41FA5}">
                      <a16:colId xmlns:a16="http://schemas.microsoft.com/office/drawing/2014/main" val="2213745050"/>
                    </a:ext>
                  </a:extLst>
                </a:gridCol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  <a:gridCol w="3136547">
                  <a:extLst>
                    <a:ext uri="{9D8B030D-6E8A-4147-A177-3AD203B41FA5}">
                      <a16:colId xmlns:a16="http://schemas.microsoft.com/office/drawing/2014/main" val="2386111916"/>
                    </a:ext>
                  </a:extLst>
                </a:gridCol>
              </a:tblGrid>
              <a:tr h="728592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Grupo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Con </a:t>
                      </a:r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valores afines </a:t>
                      </a:r>
                    </a:p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y dejan huella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 técnicas</a:t>
                      </a:r>
                      <a:endParaRPr lang="es-A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 v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A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Objeciones</a:t>
                      </a:r>
                      <a:r>
                        <a:rPr lang="es-A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por su contenido</a:t>
                      </a:r>
                      <a:endParaRPr lang="es-A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Las demás</a:t>
                      </a:r>
                      <a:endParaRPr lang="es-AR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AR" sz="1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62049"/>
            <a:ext cx="8104334" cy="701731"/>
          </a:xfrm>
        </p:spPr>
        <p:txBody>
          <a:bodyPr/>
          <a:lstStyle/>
          <a:p>
            <a:r>
              <a:rPr lang="es-AR" dirty="0"/>
              <a:t>Películas en las que nos enfocamos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4. Objeciones técnicas</a:t>
            </a:r>
            <a:endParaRPr lang="es-A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Ejemplos de “objeciones técnicas”</a:t>
            </a:r>
          </a:p>
          <a:p>
            <a:pPr lvl="1"/>
            <a:r>
              <a:rPr lang="es-AR" dirty="0" smtClean="0"/>
              <a:t>Película duplicada con otra que ya tenemos</a:t>
            </a:r>
            <a:endParaRPr lang="es-AR" dirty="0"/>
          </a:p>
          <a:p>
            <a:pPr lvl="1"/>
            <a:r>
              <a:rPr lang="es-AR" dirty="0"/>
              <a:t>No pertenece a esta colección</a:t>
            </a:r>
          </a:p>
        </p:txBody>
      </p:sp>
    </p:spTree>
    <p:extLst>
      <p:ext uri="{BB962C8B-B14F-4D97-AF65-F5344CB8AC3E}">
        <p14:creationId xmlns:p14="http://schemas.microsoft.com/office/powerpoint/2010/main" val="389616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51837"/>
            <a:ext cx="9144000" cy="1754326"/>
          </a:xfrm>
        </p:spPr>
        <p:txBody>
          <a:bodyPr/>
          <a:lstStyle/>
          <a:p>
            <a:r>
              <a:rPr lang="es-AR" dirty="0" smtClean="0"/>
              <a:t>Ejemplo de películas </a:t>
            </a:r>
            <a:br>
              <a:rPr lang="es-AR" dirty="0" smtClean="0"/>
            </a:br>
            <a:r>
              <a:rPr lang="es-AR" dirty="0" smtClean="0"/>
              <a:t>por grupo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153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2049"/>
            <a:ext cx="7201010" cy="701731"/>
          </a:xfrm>
        </p:spPr>
        <p:txBody>
          <a:bodyPr/>
          <a:lstStyle/>
          <a:p>
            <a:r>
              <a:rPr lang="es-AR" dirty="0"/>
              <a:t>Ejemplo de películas </a:t>
            </a:r>
            <a:r>
              <a:rPr lang="es-AR" dirty="0" smtClean="0"/>
              <a:t>por </a:t>
            </a:r>
            <a:r>
              <a:rPr lang="es-AR" dirty="0"/>
              <a:t>grupo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838200" y="1082573"/>
            <a:ext cx="4936672" cy="480131"/>
          </a:xfrm>
        </p:spPr>
        <p:txBody>
          <a:bodyPr/>
          <a:lstStyle/>
          <a:p>
            <a:r>
              <a:rPr lang="es-AR" dirty="0" smtClean="0"/>
              <a:t>Con valores afines y dejan huella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82725"/>
              </p:ext>
            </p:extLst>
          </p:nvPr>
        </p:nvGraphicFramePr>
        <p:xfrm>
          <a:off x="3741059" y="1872000"/>
          <a:ext cx="4709882" cy="345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045">
                  <a:extLst>
                    <a:ext uri="{9D8B030D-6E8A-4147-A177-3AD203B41FA5}">
                      <a16:colId xmlns:a16="http://schemas.microsoft.com/office/drawing/2014/main" val="2961072054"/>
                    </a:ext>
                  </a:extLst>
                </a:gridCol>
                <a:gridCol w="338893">
                  <a:extLst>
                    <a:ext uri="{9D8B030D-6E8A-4147-A177-3AD203B41FA5}">
                      <a16:colId xmlns:a16="http://schemas.microsoft.com/office/drawing/2014/main" val="2642678661"/>
                    </a:ext>
                  </a:extLst>
                </a:gridCol>
                <a:gridCol w="316953">
                  <a:extLst>
                    <a:ext uri="{9D8B030D-6E8A-4147-A177-3AD203B41FA5}">
                      <a16:colId xmlns:a16="http://schemas.microsoft.com/office/drawing/2014/main" val="2023592740"/>
                    </a:ext>
                  </a:extLst>
                </a:gridCol>
                <a:gridCol w="2037991">
                  <a:extLst>
                    <a:ext uri="{9D8B030D-6E8A-4147-A177-3AD203B41FA5}">
                      <a16:colId xmlns:a16="http://schemas.microsoft.com/office/drawing/2014/main" val="1375816917"/>
                    </a:ext>
                  </a:extLst>
                </a:gridCol>
              </a:tblGrid>
              <a:tr h="728592"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Relacionadas con</a:t>
                      </a:r>
                    </a:p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la Iglesia Católica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Sin relación con 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 Iglesia Católica</a:t>
                      </a:r>
                      <a:endParaRPr lang="es-A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5259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</a:pPr>
                      <a:endParaRPr lang="es-A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15337"/>
                  </a:ext>
                </a:extLst>
              </a:tr>
              <a:tr h="908230"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r"/>
                        </a:tabLst>
                        <a:defRPr/>
                      </a:pPr>
                      <a:endParaRPr lang="es-A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indent="0" algn="ctr">
                        <a:lnSpc>
                          <a:spcPct val="75000"/>
                        </a:lnSpc>
                        <a:buFont typeface="Arial" panose="020B0604020202020204" pitchFamily="34" charset="0"/>
                        <a:buNone/>
                      </a:pPr>
                      <a:endParaRPr lang="es-AR" sz="1200" dirty="0"/>
                    </a:p>
                  </a:txBody>
                  <a:tcPr vert="vert2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</a:pPr>
                      <a:endParaRPr lang="es-A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76700"/>
                  </a:ext>
                </a:extLst>
              </a:tr>
              <a:tr h="908230">
                <a:tc gridSpan="4">
                  <a:txBody>
                    <a:bodyPr/>
                    <a:lstStyle/>
                    <a:p>
                      <a:pPr marL="1081088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687638" algn="ct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976438" algn="r"/>
                        </a:tabLst>
                        <a:defRPr/>
                      </a:pPr>
                      <a:endParaRPr kumimoji="0" lang="es-A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98946"/>
                  </a:ext>
                </a:extLst>
              </a:tr>
            </a:tbl>
          </a:graphicData>
        </a:graphic>
      </p:graphicFrame>
      <p:sp>
        <p:nvSpPr>
          <p:cNvPr id="24" name="Rectángulo 23"/>
          <p:cNvSpPr/>
          <p:nvPr/>
        </p:nvSpPr>
        <p:spPr>
          <a:xfrm>
            <a:off x="3736264" y="3529781"/>
            <a:ext cx="4748980" cy="1795501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circular 8"/>
          <p:cNvSpPr/>
          <p:nvPr/>
        </p:nvSpPr>
        <p:spPr>
          <a:xfrm rot="16833082">
            <a:off x="3096223" y="2718619"/>
            <a:ext cx="1504336" cy="16223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3006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28" name="Picture 4" descr="https://elc.lat/Externa/2-Productos/Final/17052898965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32" y="1634606"/>
            <a:ext cx="177408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echa circular 18"/>
          <p:cNvSpPr/>
          <p:nvPr/>
        </p:nvSpPr>
        <p:spPr>
          <a:xfrm rot="19889986" flipV="1">
            <a:off x="3113749" y="2076398"/>
            <a:ext cx="2263276" cy="2985977"/>
          </a:xfrm>
          <a:prstGeom prst="circularArrow">
            <a:avLst>
              <a:gd name="adj1" fmla="val 8833"/>
              <a:gd name="adj2" fmla="val 1142319"/>
              <a:gd name="adj3" fmla="val 20538365"/>
              <a:gd name="adj4" fmla="val 17030065"/>
              <a:gd name="adj5" fmla="val 9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40" name="Picture 16" descr="https://elc.lat/Externa/2-Productos/Final/16773290136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422" y="4309254"/>
            <a:ext cx="16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 circular 19"/>
          <p:cNvSpPr/>
          <p:nvPr/>
        </p:nvSpPr>
        <p:spPr>
          <a:xfrm rot="657401" flipV="1">
            <a:off x="1823623" y="1306213"/>
            <a:ext cx="2653026" cy="3394011"/>
          </a:xfrm>
          <a:prstGeom prst="circularArrow">
            <a:avLst>
              <a:gd name="adj1" fmla="val 7477"/>
              <a:gd name="adj2" fmla="val 814062"/>
              <a:gd name="adj3" fmla="val 20528475"/>
              <a:gd name="adj4" fmla="val 17030065"/>
              <a:gd name="adj5" fmla="val 8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32" name="Picture 8" descr="https://image.tmdb.org/t/p/original/3rSI2LRWNZs6COFhcAJmJcApVa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32" y="4309254"/>
            <a:ext cx="178572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echa circular 20"/>
          <p:cNvSpPr/>
          <p:nvPr/>
        </p:nvSpPr>
        <p:spPr>
          <a:xfrm rot="4766918" flipH="1">
            <a:off x="7626108" y="2696980"/>
            <a:ext cx="1504336" cy="16223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03006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38" name="Picture 14" descr="https://elc.lat/Externa/2-Productos/Final/167876647145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801" y="1634606"/>
            <a:ext cx="167952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echa circular 21"/>
          <p:cNvSpPr/>
          <p:nvPr/>
        </p:nvSpPr>
        <p:spPr>
          <a:xfrm rot="20942599" flipH="1" flipV="1">
            <a:off x="7699937" y="1284972"/>
            <a:ext cx="2653026" cy="3394011"/>
          </a:xfrm>
          <a:prstGeom prst="circularArrow">
            <a:avLst>
              <a:gd name="adj1" fmla="val 7477"/>
              <a:gd name="adj2" fmla="val 814062"/>
              <a:gd name="adj3" fmla="val 20528475"/>
              <a:gd name="adj4" fmla="val 17030065"/>
              <a:gd name="adj5" fmla="val 8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34" name="Picture 10" descr="https://elc.lat/Externa/2-Productos/Final/167876855851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972" y="4302676"/>
            <a:ext cx="176718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echa circular 22"/>
          <p:cNvSpPr/>
          <p:nvPr/>
        </p:nvSpPr>
        <p:spPr>
          <a:xfrm rot="1710014" flipH="1" flipV="1">
            <a:off x="6894103" y="2069821"/>
            <a:ext cx="2263276" cy="2985977"/>
          </a:xfrm>
          <a:prstGeom prst="circularArrow">
            <a:avLst>
              <a:gd name="adj1" fmla="val 8833"/>
              <a:gd name="adj2" fmla="val 1142319"/>
              <a:gd name="adj3" fmla="val 20538365"/>
              <a:gd name="adj4" fmla="val 17030065"/>
              <a:gd name="adj5" fmla="val 9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36" name="Picture 12" descr="https://elc.lat/Externa/2-Productos/Final/167871048102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86" y="4302676"/>
            <a:ext cx="16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5764193" y="2596500"/>
            <a:ext cx="683058" cy="933282"/>
          </a:xfrm>
          <a:prstGeom prst="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97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930</Words>
  <Application>Microsoft Office PowerPoint</Application>
  <PresentationFormat>Panorámica</PresentationFormat>
  <Paragraphs>291</Paragraphs>
  <Slides>17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Tema de Office</vt:lpstr>
      <vt:lpstr>Películas en las que nos enfocamos</vt:lpstr>
      <vt:lpstr>Películas en las que nos enfocamos</vt:lpstr>
      <vt:lpstr>Películas en las que nos enfocamos</vt:lpstr>
      <vt:lpstr>Películas en las que nos enfocamos</vt:lpstr>
      <vt:lpstr>Películas en las que nos enfocamos</vt:lpstr>
      <vt:lpstr>Películas en las que nos enfocamos</vt:lpstr>
      <vt:lpstr>Películas en las que nos enfocamos</vt:lpstr>
      <vt:lpstr>Ejemplo de películas  por grupo</vt:lpstr>
      <vt:lpstr>Ejemplo de películas por grupo</vt:lpstr>
      <vt:lpstr>Ejemplo de películas por grupo</vt:lpstr>
      <vt:lpstr>Ejemplo de películas por grupo</vt:lpstr>
      <vt:lpstr>Experiencia de usuario</vt:lpstr>
      <vt:lpstr>Experiencia de usuario</vt:lpstr>
      <vt:lpstr>Experiencia de usuario</vt:lpstr>
      <vt:lpstr>Experiencia de usuario</vt:lpstr>
      <vt:lpstr>Experiencia de usuario</vt:lpstr>
      <vt:lpstr>Experiencia de usuario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69</cp:revision>
  <dcterms:created xsi:type="dcterms:W3CDTF">2024-06-25T13:49:14Z</dcterms:created>
  <dcterms:modified xsi:type="dcterms:W3CDTF">2024-06-26T18:29:26Z</dcterms:modified>
</cp:coreProperties>
</file>