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43EB6-7AAC-42BC-9AE1-61CDC9F12072}" type="datetimeFigureOut">
              <a:rPr lang="es-AR" smtClean="0"/>
              <a:t>21/may.24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4E2A2-5313-4E9C-9FE5-8CADD75D28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8009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2565"/>
            <a:ext cx="10515600" cy="535531"/>
          </a:xfrm>
        </p:spPr>
        <p:txBody>
          <a:bodyPr wrap="square">
            <a:spAutoFit/>
          </a:bodyPr>
          <a:lstStyle>
            <a:lvl1pPr>
              <a:defRPr sz="32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74F3-1028-4D92-9C82-B78537FB3442}" type="datetime1">
              <a:rPr lang="es-AR" smtClean="0"/>
              <a:t>21/may.24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221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44706"/>
            <a:ext cx="10515600" cy="4832257"/>
          </a:xfrm>
        </p:spPr>
        <p:txBody>
          <a:bodyPr/>
          <a:lstStyle>
            <a:lvl1pPr marL="268288" indent="-268288">
              <a:buFont typeface="+mj-lt"/>
              <a:buAutoNum type="arabicPeriod"/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5846-91FE-45BF-879B-0705F677EA75}" type="datetime1">
              <a:rPr lang="es-AR" smtClean="0"/>
              <a:t>21/may.24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652565"/>
            <a:ext cx="10515600" cy="535531"/>
          </a:xfrm>
        </p:spPr>
        <p:txBody>
          <a:bodyPr wrap="square">
            <a:spAutoFit/>
          </a:bodyPr>
          <a:lstStyle>
            <a:lvl1pPr>
              <a:defRPr sz="32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0593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44706"/>
            <a:ext cx="10515600" cy="4832257"/>
          </a:xfrm>
        </p:spPr>
        <p:txBody>
          <a:bodyPr/>
          <a:lstStyle>
            <a:lvl1pPr marL="268288" indent="-268288">
              <a:buFont typeface="+mj-lt"/>
              <a:buAutoNum type="arabicPeriod"/>
              <a:defRPr sz="2400" b="1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5846-91FE-45BF-879B-0705F677EA75}" type="datetime1">
              <a:rPr lang="es-AR" smtClean="0"/>
              <a:t>21/may.24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652565"/>
            <a:ext cx="10515600" cy="535531"/>
          </a:xfrm>
        </p:spPr>
        <p:txBody>
          <a:bodyPr wrap="square">
            <a:spAutoFit/>
          </a:bodyPr>
          <a:lstStyle>
            <a:lvl1pPr>
              <a:defRPr sz="32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5269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b" anchorCtr="0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03BC-0AD3-4D67-9D0D-52AF3A756CD0}" type="datetime1">
              <a:rPr lang="es-AR" smtClean="0"/>
              <a:t>21/may.24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956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1E2D-8D6E-4E53-843E-FAF61F3A7A23}" type="datetime1">
              <a:rPr lang="es-AR" smtClean="0"/>
              <a:t>21/may.24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47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D797B-996F-43BB-8551-BCFC4E1CBBB9}" type="datetime1">
              <a:rPr lang="es-AR" smtClean="0"/>
              <a:t>21/may.24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1A90-FCA8-4037-AC43-502FD2F7BA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414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6" r:id="rId3"/>
    <p:sldLayoutId id="2147483649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6.jpeg"/><Relationship Id="rId10" Type="http://schemas.openxmlformats.org/officeDocument/2006/relationships/image" Target="../media/image5.png"/><Relationship Id="rId4" Type="http://schemas.openxmlformats.org/officeDocument/2006/relationships/image" Target="../media/image12.jpe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2.png"/><Relationship Id="rId7" Type="http://schemas.openxmlformats.org/officeDocument/2006/relationships/image" Target="../media/image1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21.jpeg"/><Relationship Id="rId10" Type="http://schemas.openxmlformats.org/officeDocument/2006/relationships/image" Target="../media/image14.jpg"/><Relationship Id="rId4" Type="http://schemas.openxmlformats.org/officeDocument/2006/relationships/image" Target="../media/image20.jpeg"/><Relationship Id="rId9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48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Innovación en la industria</a:t>
            </a:r>
            <a:br>
              <a:rPr lang="es-AR" sz="48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</a:br>
            <a:r>
              <a:rPr lang="es-AR" sz="48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de </a:t>
            </a:r>
            <a:r>
              <a:rPr lang="es-AR" sz="48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streaming</a:t>
            </a:r>
            <a:r>
              <a:rPr lang="es-AR" sz="48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 de películas</a:t>
            </a:r>
            <a:endParaRPr lang="es-AR" sz="48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anchor="b" anchorCtr="0"/>
          <a:lstStyle/>
          <a:p>
            <a:pPr algn="r"/>
            <a:r>
              <a:rPr lang="es-AR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Dic/2022</a:t>
            </a:r>
            <a:endParaRPr lang="es-AR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14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Modalidad </a:t>
            </a:r>
            <a:r>
              <a:rPr lang="es-AR" dirty="0" err="1" smtClean="0"/>
              <a:t>freemium</a:t>
            </a:r>
            <a:endParaRPr lang="es-AR" dirty="0"/>
          </a:p>
          <a:p>
            <a:pPr lvl="1"/>
            <a:r>
              <a:rPr lang="es-AR" dirty="0" smtClean="0"/>
              <a:t>Que nuestros usuarios nos paguen si quieren usar todo el potencial de nuestro sitio.</a:t>
            </a:r>
          </a:p>
          <a:p>
            <a:pPr lvl="1"/>
            <a:r>
              <a:rPr lang="es-AR" dirty="0" smtClean="0"/>
              <a:t>Opciones Premium: circuito ppp, portales a los que está suscripto, configuraciones estándar personalizadas</a:t>
            </a:r>
            <a:endParaRPr lang="es-AR" dirty="0" smtClean="0"/>
          </a:p>
          <a:p>
            <a:r>
              <a:rPr lang="es-AR" dirty="0" smtClean="0"/>
              <a:t>Productores </a:t>
            </a:r>
            <a:r>
              <a:rPr lang="es-AR" dirty="0" smtClean="0"/>
              <a:t>y </a:t>
            </a:r>
            <a:r>
              <a:rPr lang="es-AR" dirty="0" smtClean="0"/>
              <a:t>Distribuidores</a:t>
            </a:r>
          </a:p>
          <a:p>
            <a:pPr lvl="1"/>
            <a:r>
              <a:rPr lang="es-AR" dirty="0" smtClean="0"/>
              <a:t>Pagado por cantidad de usuarios derivados.</a:t>
            </a:r>
            <a:endParaRPr lang="es-AR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10</a:t>
            </a:fld>
            <a:endParaRPr lang="es-A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Potenciales fuentes de ingreso </a:t>
            </a:r>
            <a:r>
              <a:rPr lang="es-AR" dirty="0" smtClean="0"/>
              <a:t>económico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144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El fin es dar un servicio, </a:t>
            </a:r>
            <a:r>
              <a:rPr lang="es-AR" dirty="0" smtClean="0"/>
              <a:t>económicamente </a:t>
            </a:r>
            <a:r>
              <a:rPr lang="es-AR" dirty="0"/>
              <a:t>sustentable</a:t>
            </a:r>
          </a:p>
          <a:p>
            <a:r>
              <a:rPr lang="es-AR" dirty="0"/>
              <a:t>La base de datos es alimentada por usuarios con identidad validada</a:t>
            </a:r>
          </a:p>
          <a:p>
            <a:r>
              <a:rPr lang="es-AR" dirty="0"/>
              <a:t>Las nuevas películas propuestas, son revisadas por un equipo interno de revisores, antes de compartirse con el público</a:t>
            </a:r>
          </a:p>
          <a:p>
            <a:r>
              <a:rPr lang="es-AR" dirty="0"/>
              <a:t>Vinculamos a sitios que exhiben las películas respetando </a:t>
            </a:r>
            <a:r>
              <a:rPr lang="es-AR" dirty="0" err="1"/>
              <a:t>copy-right</a:t>
            </a:r>
            <a:endParaRPr lang="es-AR" dirty="0"/>
          </a:p>
          <a:p>
            <a:r>
              <a:rPr lang="es-AR" dirty="0"/>
              <a:t>Concepto </a:t>
            </a:r>
            <a:r>
              <a:rPr lang="es-AR" dirty="0" err="1"/>
              <a:t>freemium</a:t>
            </a:r>
            <a:r>
              <a:rPr lang="es-AR" dirty="0"/>
              <a:t>: las personas pueden navegar sin login, </a:t>
            </a:r>
            <a:r>
              <a:rPr lang="es-AR" dirty="0" smtClean="0"/>
              <a:t>con un </a:t>
            </a:r>
            <a:r>
              <a:rPr lang="es-AR" dirty="0"/>
              <a:t>usuario </a:t>
            </a:r>
            <a:r>
              <a:rPr lang="es-AR" dirty="0" smtClean="0"/>
              <a:t>gratuito </a:t>
            </a:r>
            <a:r>
              <a:rPr lang="es-AR" dirty="0"/>
              <a:t>o </a:t>
            </a:r>
            <a:r>
              <a:rPr lang="es-AR" dirty="0" smtClean="0"/>
              <a:t>con un usuario pago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11</a:t>
            </a:fld>
            <a:endParaRPr lang="es-A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Características Fundamentales</a:t>
            </a:r>
          </a:p>
        </p:txBody>
      </p:sp>
    </p:spTree>
    <p:extLst>
      <p:ext uri="{BB962C8B-B14F-4D97-AF65-F5344CB8AC3E}">
        <p14:creationId xmlns:p14="http://schemas.microsoft.com/office/powerpoint/2010/main" val="259220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50870" y="2644171"/>
            <a:ext cx="1890261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s-AR" sz="9600" b="1" dirty="0" smtClean="0">
                <a:solidFill>
                  <a:schemeClr val="bg1"/>
                </a:solidFill>
              </a:rPr>
              <a:t>FIN</a:t>
            </a:r>
            <a:endParaRPr lang="es-AR" sz="9600" b="1" dirty="0">
              <a:solidFill>
                <a:schemeClr val="bg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496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Entidades que intervienen en la industria de cine por </a:t>
            </a:r>
            <a:r>
              <a:rPr lang="es-AR" i="1" dirty="0" err="1" smtClean="0"/>
              <a:t>streaming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000" i="1" dirty="0" smtClean="0"/>
              <a:t>Esquema clásico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116" b="15372"/>
          <a:stretch/>
        </p:blipFill>
        <p:spPr>
          <a:xfrm>
            <a:off x="1873969" y="2088108"/>
            <a:ext cx="2517364" cy="182880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117084" y="1644660"/>
            <a:ext cx="2031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Productores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015141" y="1644660"/>
            <a:ext cx="2301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Distribuidores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34" name="Picture 10" descr="Los espectadores de la televisión en streaming ven el 98% de los anunci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1" r="6859"/>
          <a:stretch/>
        </p:blipFill>
        <p:spPr bwMode="auto">
          <a:xfrm>
            <a:off x="4152467" y="4885366"/>
            <a:ext cx="3887066" cy="167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4965563" y="4358727"/>
            <a:ext cx="226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Espectadores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38" name="Picture 14" descr="12 plataformas de streaming para disfrutar de películas y series (casi)  gratis en casa: HBO, Prime Video, Disney+ y má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884" y="2088108"/>
            <a:ext cx="2468233" cy="18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ángulo 27"/>
          <p:cNvSpPr/>
          <p:nvPr/>
        </p:nvSpPr>
        <p:spPr>
          <a:xfrm>
            <a:off x="1387522" y="2079029"/>
            <a:ext cx="9416956" cy="186025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Flecha abajo 28"/>
          <p:cNvSpPr/>
          <p:nvPr/>
        </p:nvSpPr>
        <p:spPr>
          <a:xfrm>
            <a:off x="5824344" y="3939283"/>
            <a:ext cx="543313" cy="47403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94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Productores y/o Distribuidores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pPr/>
              <a:t>3</a:t>
            </a:fld>
            <a:endParaRPr lang="es-AR"/>
          </a:p>
        </p:txBody>
      </p:sp>
      <p:sp>
        <p:nvSpPr>
          <p:cNvPr id="14" name="Rectángulo 13"/>
          <p:cNvSpPr/>
          <p:nvPr/>
        </p:nvSpPr>
        <p:spPr>
          <a:xfrm>
            <a:off x="4965563" y="4358727"/>
            <a:ext cx="226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Espectadores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050" name="Picture 2" descr="Archivo:Netflix logo.svg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418" y="2464904"/>
            <a:ext cx="1650005" cy="76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isney+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59" y="2375785"/>
            <a:ext cx="1650005" cy="89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icrosoft App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3" t="16092" r="12966" b="18275"/>
          <a:stretch/>
        </p:blipFill>
        <p:spPr bwMode="auto">
          <a:xfrm>
            <a:off x="9314170" y="2302631"/>
            <a:ext cx="1260154" cy="109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1387522" y="2133621"/>
            <a:ext cx="9416956" cy="142844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Flecha abajo 18"/>
          <p:cNvSpPr/>
          <p:nvPr/>
        </p:nvSpPr>
        <p:spPr>
          <a:xfrm>
            <a:off x="5824344" y="3698543"/>
            <a:ext cx="543313" cy="66018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9" name="Picture 10" descr="Los espectadores de la televisión en streaming ven el 98% de los anuncio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1" r="6859"/>
          <a:stretch/>
        </p:blipFill>
        <p:spPr bwMode="auto">
          <a:xfrm>
            <a:off x="4152467" y="4885366"/>
            <a:ext cx="3887066" cy="167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ángulo 29"/>
          <p:cNvSpPr/>
          <p:nvPr/>
        </p:nvSpPr>
        <p:spPr>
          <a:xfrm>
            <a:off x="4559586" y="1644660"/>
            <a:ext cx="3072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Universo comercial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26" name="Picture 2" descr="Archivo:Youtube logo.png - Wikipedia, la enciclopedia lib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910" y="2382195"/>
            <a:ext cx="1389351" cy="96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ple TV - Apps en Google Play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0" b="19401"/>
          <a:stretch/>
        </p:blipFill>
        <p:spPr bwMode="auto">
          <a:xfrm>
            <a:off x="5591421" y="2464904"/>
            <a:ext cx="1316932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1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Productores y/o Distribuidores</a:t>
            </a:r>
            <a:endParaRPr lang="es-AR" dirty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pPr/>
              <a:t>4</a:t>
            </a:fld>
            <a:endParaRPr lang="es-AR"/>
          </a:p>
        </p:txBody>
      </p:sp>
      <p:sp>
        <p:nvSpPr>
          <p:cNvPr id="14" name="Rectángulo 13"/>
          <p:cNvSpPr/>
          <p:nvPr/>
        </p:nvSpPr>
        <p:spPr>
          <a:xfrm>
            <a:off x="4965563" y="4358727"/>
            <a:ext cx="226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Espectadores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3509781" y="1644660"/>
            <a:ext cx="517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Universo </a:t>
            </a:r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Católico y/o con Valores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387522" y="2133621"/>
            <a:ext cx="9416956" cy="142844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Flecha abajo 18"/>
          <p:cNvSpPr/>
          <p:nvPr/>
        </p:nvSpPr>
        <p:spPr>
          <a:xfrm>
            <a:off x="5824344" y="3698543"/>
            <a:ext cx="543313" cy="66018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9" name="Picture 10" descr="Los espectadores de la televisión en streaming ven el 98% de los anunci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1" r="6859"/>
          <a:stretch/>
        </p:blipFill>
        <p:spPr bwMode="auto">
          <a:xfrm>
            <a:off x="4152467" y="4885366"/>
            <a:ext cx="3887066" cy="167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65" y="2171894"/>
            <a:ext cx="1342030" cy="135189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996" y="2158264"/>
            <a:ext cx="1266078" cy="135592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675" y="2625490"/>
            <a:ext cx="1380220" cy="4725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39" y="2601206"/>
            <a:ext cx="1295919" cy="52111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02" y="2475432"/>
            <a:ext cx="1305087" cy="74482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72" y="2664491"/>
            <a:ext cx="1070923" cy="39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9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dirty="0" smtClean="0"/>
              <a:t>No se accede a todo el universo de películas posibles.</a:t>
            </a:r>
          </a:p>
          <a:p>
            <a:pPr lvl="1"/>
            <a:r>
              <a:rPr lang="es-AR" dirty="0" smtClean="0"/>
              <a:t>Para ver las películas de un distribuidor, generalmente hay que abonarse a su portal.</a:t>
            </a:r>
          </a:p>
          <a:p>
            <a:pPr lvl="1"/>
            <a:r>
              <a:rPr lang="es-AR" dirty="0" smtClean="0"/>
              <a:t>Uno se abona a un solo portal, rara vez a dos.</a:t>
            </a:r>
          </a:p>
          <a:p>
            <a:pPr lvl="1"/>
            <a:r>
              <a:rPr lang="es-AR" dirty="0" smtClean="0"/>
              <a:t>Uno accede solamente a los contenidos de esos portales.</a:t>
            </a:r>
          </a:p>
          <a:p>
            <a:pPr lvl="1"/>
            <a:r>
              <a:rPr lang="es-AR" dirty="0" smtClean="0"/>
              <a:t>Muchas películas no se ven porque se desconoce su existencia o dónde encontrarla.</a:t>
            </a:r>
          </a:p>
          <a:p>
            <a:r>
              <a:rPr lang="es-AR" b="1" dirty="0" smtClean="0"/>
              <a:t>Dificultad para elegir una película dentro de un portal.</a:t>
            </a:r>
          </a:p>
          <a:p>
            <a:pPr lvl="1"/>
            <a:r>
              <a:rPr lang="es-AR" dirty="0" smtClean="0"/>
              <a:t>El modelo actual ofrece un abanico enorme de películas entre las cuales elegir. </a:t>
            </a:r>
          </a:p>
          <a:p>
            <a:pPr lvl="1"/>
            <a:r>
              <a:rPr lang="es-AR" dirty="0" smtClean="0"/>
              <a:t>Uno termina viendo las referidas por otras personas, o se cansa de buscar y no mira ninguna.</a:t>
            </a:r>
          </a:p>
          <a:p>
            <a:pPr lvl="1"/>
            <a:r>
              <a:rPr lang="es-AR" dirty="0" smtClean="0"/>
              <a:t>Criterios de </a:t>
            </a:r>
            <a:r>
              <a:rPr lang="es-AR" i="1" dirty="0" smtClean="0"/>
              <a:t>sugeridos</a:t>
            </a:r>
            <a:r>
              <a:rPr lang="es-AR" dirty="0" smtClean="0"/>
              <a:t> obsoletos: en base al historial personal (hastío) o más populares.</a:t>
            </a:r>
          </a:p>
          <a:p>
            <a:r>
              <a:rPr lang="es-AR" b="1" dirty="0" smtClean="0"/>
              <a:t>Dispersión, pérdidas de tiempo.</a:t>
            </a:r>
          </a:p>
          <a:p>
            <a:pPr lvl="1"/>
            <a:r>
              <a:rPr lang="es-AR" dirty="0" smtClean="0"/>
              <a:t>Tiempo dedicado a elegir una película.</a:t>
            </a:r>
          </a:p>
          <a:p>
            <a:pPr lvl="1"/>
            <a:r>
              <a:rPr lang="es-AR" dirty="0" smtClean="0"/>
              <a:t>Ver </a:t>
            </a:r>
            <a:r>
              <a:rPr lang="es-AR" dirty="0"/>
              <a:t>una película que luego </a:t>
            </a:r>
            <a:r>
              <a:rPr lang="es-AR" dirty="0" smtClean="0"/>
              <a:t>abandonamos porque no </a:t>
            </a:r>
            <a:r>
              <a:rPr lang="es-AR" dirty="0"/>
              <a:t>nos </a:t>
            </a:r>
            <a:r>
              <a:rPr lang="es-AR" dirty="0" smtClean="0"/>
              <a:t>interesa.</a:t>
            </a:r>
            <a:endParaRPr lang="es-AR" dirty="0"/>
          </a:p>
          <a:p>
            <a:pPr lvl="1"/>
            <a:r>
              <a:rPr lang="es-AR" dirty="0" smtClean="0"/>
              <a:t>Publicidades</a:t>
            </a:r>
            <a:r>
              <a:rPr lang="es-AR" dirty="0"/>
              <a:t>.</a:t>
            </a:r>
            <a:endParaRPr lang="es-A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Inconvenientes de ese paradigma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31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Un nuevo actor: los facilitadores</a:t>
            </a: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4965563" y="4358727"/>
            <a:ext cx="226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Espectadores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593858" y="1612000"/>
            <a:ext cx="4741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Productores y/o Distribuidores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50793" y="2133621"/>
            <a:ext cx="6027431" cy="142844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Picture 10" descr="Los espectadores de la televisión en streaming ven el 98% de los anunci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1" r="6859"/>
          <a:stretch/>
        </p:blipFill>
        <p:spPr bwMode="auto">
          <a:xfrm>
            <a:off x="4152467" y="4885366"/>
            <a:ext cx="3887066" cy="167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116" b="15372"/>
          <a:stretch/>
        </p:blipFill>
        <p:spPr>
          <a:xfrm>
            <a:off x="1437241" y="2104734"/>
            <a:ext cx="2028919" cy="147395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489" y="2162196"/>
            <a:ext cx="1380220" cy="47255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789" y="2662042"/>
            <a:ext cx="1195340" cy="480672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136" y="3150538"/>
            <a:ext cx="1070923" cy="394551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8583793" y="2133621"/>
            <a:ext cx="2738891" cy="13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ectángulo 25"/>
          <p:cNvSpPr/>
          <p:nvPr/>
        </p:nvSpPr>
        <p:spPr>
          <a:xfrm>
            <a:off x="8890769" y="1612000"/>
            <a:ext cx="2124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Facilitadores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9813" y="2312694"/>
            <a:ext cx="1466850" cy="409575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26" y="2881274"/>
            <a:ext cx="2476500" cy="476250"/>
          </a:xfrm>
          <a:prstGeom prst="rect">
            <a:avLst/>
          </a:prstGeom>
        </p:spPr>
      </p:pic>
      <p:sp>
        <p:nvSpPr>
          <p:cNvPr id="29" name="Flecha arriba y abajo 28"/>
          <p:cNvSpPr/>
          <p:nvPr/>
        </p:nvSpPr>
        <p:spPr>
          <a:xfrm rot="2451973">
            <a:off x="7940411" y="3507772"/>
            <a:ext cx="584266" cy="1351129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Flecha arriba y abajo 29"/>
          <p:cNvSpPr/>
          <p:nvPr/>
        </p:nvSpPr>
        <p:spPr>
          <a:xfrm rot="5400000">
            <a:off x="7488876" y="1991080"/>
            <a:ext cx="584266" cy="1605569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CuadroTexto 30"/>
          <p:cNvSpPr txBox="1"/>
          <p:nvPr/>
        </p:nvSpPr>
        <p:spPr>
          <a:xfrm>
            <a:off x="8740640" y="3537748"/>
            <a:ext cx="2996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i="1" dirty="0" smtClean="0"/>
              <a:t>Servicio en común: informa dónde ver una película, con el link al portal que la exhibe</a:t>
            </a:r>
            <a:endParaRPr lang="es-AR" i="1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6</a:t>
            </a:fld>
            <a:endParaRPr lang="es-AR"/>
          </a:p>
        </p:txBody>
      </p:sp>
      <p:pic>
        <p:nvPicPr>
          <p:cNvPr id="22" name="Picture 2" descr="Archivo:Youtube logo.png - Wikipedia, la enciclopedia libr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349" y="2146608"/>
            <a:ext cx="1074032" cy="74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Archivo:Netflix logo.svg - Wikipedia, la enciclopedia libr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321" y="2911614"/>
            <a:ext cx="1370982" cy="63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74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2565"/>
            <a:ext cx="10515600" cy="535531"/>
          </a:xfrm>
        </p:spPr>
        <p:txBody>
          <a:bodyPr/>
          <a:lstStyle/>
          <a:p>
            <a:r>
              <a:rPr lang="es-AR" dirty="0" smtClean="0"/>
              <a:t>Nuestra propuesta </a:t>
            </a:r>
            <a:r>
              <a:rPr lang="es-AR" dirty="0" smtClean="0"/>
              <a:t>inicial</a:t>
            </a: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4965563" y="4358727"/>
            <a:ext cx="226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Espectadores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96430" y="1612000"/>
            <a:ext cx="6136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Restringido al universo Católico/Valores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50793" y="2133621"/>
            <a:ext cx="6027431" cy="142844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Picture 10" descr="Los espectadores de la televisión en streaming ven el 98% de los anunci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1" r="6859"/>
          <a:stretch/>
        </p:blipFill>
        <p:spPr bwMode="auto">
          <a:xfrm>
            <a:off x="4152467" y="4885366"/>
            <a:ext cx="3887066" cy="167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116" b="15372"/>
          <a:stretch/>
        </p:blipFill>
        <p:spPr>
          <a:xfrm>
            <a:off x="1437241" y="2104734"/>
            <a:ext cx="2028919" cy="147395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10" y="2216788"/>
            <a:ext cx="1270895" cy="43512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679" y="3149220"/>
            <a:ext cx="966195" cy="38852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724" y="3174597"/>
            <a:ext cx="882698" cy="325205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8583793" y="2133621"/>
            <a:ext cx="2738891" cy="13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ectángulo 25"/>
          <p:cNvSpPr/>
          <p:nvPr/>
        </p:nvSpPr>
        <p:spPr>
          <a:xfrm>
            <a:off x="8890769" y="1612000"/>
            <a:ext cx="2124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Facilitadores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26" y="2581018"/>
            <a:ext cx="2476500" cy="476250"/>
          </a:xfrm>
          <a:prstGeom prst="rect">
            <a:avLst/>
          </a:prstGeom>
        </p:spPr>
      </p:pic>
      <p:sp>
        <p:nvSpPr>
          <p:cNvPr id="29" name="Flecha arriba y abajo 28"/>
          <p:cNvSpPr/>
          <p:nvPr/>
        </p:nvSpPr>
        <p:spPr>
          <a:xfrm rot="2451973">
            <a:off x="7940411" y="3507772"/>
            <a:ext cx="584266" cy="1351129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Flecha arriba y abajo 29"/>
          <p:cNvSpPr/>
          <p:nvPr/>
        </p:nvSpPr>
        <p:spPr>
          <a:xfrm rot="5400000">
            <a:off x="7488876" y="1991080"/>
            <a:ext cx="584266" cy="1605569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63" y="2158612"/>
            <a:ext cx="983377" cy="99060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498" y="2142714"/>
            <a:ext cx="933735" cy="100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37" y="2754980"/>
            <a:ext cx="1305087" cy="74482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721926" y="3667516"/>
            <a:ext cx="26318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i="1" dirty="0"/>
              <a:t>Absolutamente todas las películas del universo católico y con valores</a:t>
            </a:r>
            <a:endParaRPr lang="es-AR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557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Acceso a todas las películas </a:t>
            </a:r>
            <a:r>
              <a:rPr lang="es-MX" dirty="0" smtClean="0"/>
              <a:t>católicas/valores</a:t>
            </a:r>
            <a:endParaRPr lang="es-AR" dirty="0" smtClean="0"/>
          </a:p>
          <a:p>
            <a:pPr lvl="1"/>
            <a:r>
              <a:rPr lang="es-AR" dirty="0" smtClean="0"/>
              <a:t>Acceso a todas</a:t>
            </a:r>
          </a:p>
          <a:p>
            <a:pPr lvl="1"/>
            <a:r>
              <a:rPr lang="es-AR" dirty="0" smtClean="0"/>
              <a:t>Restringido al contenido católico y/o con valores</a:t>
            </a:r>
          </a:p>
          <a:p>
            <a:r>
              <a:rPr lang="es-AR" dirty="0" smtClean="0"/>
              <a:t>Facilidad para elegir una</a:t>
            </a:r>
          </a:p>
          <a:p>
            <a:pPr lvl="1"/>
            <a:r>
              <a:rPr lang="es-AR" dirty="0" smtClean="0"/>
              <a:t>Búsqueda rápida por película o personaje.</a:t>
            </a:r>
          </a:p>
          <a:p>
            <a:pPr lvl="1"/>
            <a:r>
              <a:rPr lang="es-AR" dirty="0" smtClean="0"/>
              <a:t>Búsqueda con criterios personalizados.</a:t>
            </a:r>
            <a:endParaRPr lang="es-AR" dirty="0" smtClean="0"/>
          </a:p>
          <a:p>
            <a:pPr lvl="1"/>
            <a:r>
              <a:rPr lang="es-AR" dirty="0" smtClean="0"/>
              <a:t>Resultados en una sola pantalla, prolija y sin publicidad.</a:t>
            </a:r>
            <a:endParaRPr lang="es-AR" dirty="0" smtClean="0"/>
          </a:p>
          <a:p>
            <a:r>
              <a:rPr lang="es-AR" dirty="0" smtClean="0"/>
              <a:t>Personalización</a:t>
            </a:r>
          </a:p>
          <a:p>
            <a:pPr lvl="1"/>
            <a:r>
              <a:rPr lang="es-AR" dirty="0" smtClean="0"/>
              <a:t>Posibilidad de marcar las películas como “para ver”, “ya </a:t>
            </a:r>
            <a:r>
              <a:rPr lang="es-AR" dirty="0"/>
              <a:t>la </a:t>
            </a:r>
            <a:r>
              <a:rPr lang="es-AR" dirty="0" smtClean="0"/>
              <a:t>vi”, y “no </a:t>
            </a:r>
            <a:r>
              <a:rPr lang="es-AR" dirty="0"/>
              <a:t>me </a:t>
            </a:r>
            <a:r>
              <a:rPr lang="es-AR" dirty="0" smtClean="0"/>
              <a:t>interesa”, y usar esa información para </a:t>
            </a:r>
            <a:r>
              <a:rPr lang="es-AR" dirty="0"/>
              <a:t>filtrar en </a:t>
            </a:r>
            <a:r>
              <a:rPr lang="es-AR" dirty="0" smtClean="0"/>
              <a:t>las búsquedas.</a:t>
            </a:r>
            <a:endParaRPr lang="es-AR" dirty="0" smtClean="0"/>
          </a:p>
          <a:p>
            <a:r>
              <a:rPr lang="es-AR" dirty="0"/>
              <a:t>Ser parte de nuestra misión evangelizadora</a:t>
            </a:r>
            <a:endParaRPr lang="es-AR" dirty="0" smtClean="0"/>
          </a:p>
          <a:p>
            <a:pPr lvl="1"/>
            <a:r>
              <a:rPr lang="es-AR" dirty="0" smtClean="0"/>
              <a:t>Viendo las películas con este perfil, calificándolas, dándolas a conocer, y agregando nuevas.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pPr/>
              <a:t>8</a:t>
            </a:fld>
            <a:endParaRPr lang="es-A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652565"/>
            <a:ext cx="10515600" cy="535531"/>
          </a:xfrm>
        </p:spPr>
        <p:txBody>
          <a:bodyPr/>
          <a:lstStyle/>
          <a:p>
            <a:r>
              <a:rPr lang="es-AR" dirty="0" smtClean="0"/>
              <a:t>Nuestro valor agregado para el Espectador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561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r>
              <a:rPr lang="es-AR" dirty="0" smtClean="0"/>
              <a:t>El gran beneficio para ellos es: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Esto puede ser especialmente útil para el pequeño productor, que no consigue un distribuidor para comercializar sus productos. El productor cuenta con:</a:t>
            </a:r>
          </a:p>
          <a:p>
            <a:pPr lvl="1"/>
            <a:r>
              <a:rPr lang="es-AR" dirty="0" smtClean="0"/>
              <a:t>Distribuidores gratuitos (</a:t>
            </a:r>
            <a:r>
              <a:rPr lang="es-AR" dirty="0" err="1" smtClean="0"/>
              <a:t>Vimeo</a:t>
            </a:r>
            <a:r>
              <a:rPr lang="es-AR" dirty="0" smtClean="0"/>
              <a:t>, YouTube)</a:t>
            </a:r>
          </a:p>
          <a:p>
            <a:pPr lvl="1"/>
            <a:r>
              <a:rPr lang="es-AR" dirty="0" smtClean="0"/>
              <a:t>Nuestra página los da a conocer y conecta al espectador con el distribuidor.</a:t>
            </a:r>
            <a:endParaRPr lang="es-AR" dirty="0" smtClean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pPr/>
              <a:t>9</a:t>
            </a:fld>
            <a:endParaRPr lang="es-A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Nuestro valor agregado para el Productor y/o Distribuidor</a:t>
            </a: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3231113" y="2319992"/>
            <a:ext cx="57297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Difundir sus películas y </a:t>
            </a:r>
          </a:p>
          <a:p>
            <a:pPr algn="ctr"/>
            <a:r>
              <a:rPr lang="es-AR" sz="32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que reciban nuevos clientes</a:t>
            </a:r>
          </a:p>
        </p:txBody>
      </p:sp>
    </p:spTree>
    <p:extLst>
      <p:ext uri="{BB962C8B-B14F-4D97-AF65-F5344CB8AC3E}">
        <p14:creationId xmlns:p14="http://schemas.microsoft.com/office/powerpoint/2010/main" val="348709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539</Words>
  <Application>Microsoft Office PowerPoint</Application>
  <PresentationFormat>Panorámica</PresentationFormat>
  <Paragraphs>84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Tema de Office</vt:lpstr>
      <vt:lpstr>Innovación en la industria de streaming de películas</vt:lpstr>
      <vt:lpstr>Entidades que intervienen en la industria de cine por streaming Esquema clásico</vt:lpstr>
      <vt:lpstr>Productores y/o Distribuidores</vt:lpstr>
      <vt:lpstr>Productores y/o Distribuidores</vt:lpstr>
      <vt:lpstr>Inconvenientes de ese paradigma</vt:lpstr>
      <vt:lpstr>Un nuevo actor: los facilitadores</vt:lpstr>
      <vt:lpstr>Nuestra propuesta inicial</vt:lpstr>
      <vt:lpstr>Nuestro valor agregado para el Espectador</vt:lpstr>
      <vt:lpstr>Nuestro valor agregado para el Productor y/o Distribuidor</vt:lpstr>
      <vt:lpstr>Potenciales fuentes de ingreso económico</vt:lpstr>
      <vt:lpstr>Características Fundamentales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</dc:creator>
  <cp:lastModifiedBy>Diego</cp:lastModifiedBy>
  <cp:revision>39</cp:revision>
  <dcterms:created xsi:type="dcterms:W3CDTF">2022-12-25T16:42:47Z</dcterms:created>
  <dcterms:modified xsi:type="dcterms:W3CDTF">2024-05-21T19:20:42Z</dcterms:modified>
</cp:coreProperties>
</file>