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9" r:id="rId3"/>
    <p:sldId id="273" r:id="rId4"/>
    <p:sldId id="259" r:id="rId5"/>
    <p:sldId id="257" r:id="rId6"/>
    <p:sldId id="274" r:id="rId7"/>
    <p:sldId id="260" r:id="rId8"/>
    <p:sldId id="268" r:id="rId9"/>
    <p:sldId id="258" r:id="rId10"/>
    <p:sldId id="270" r:id="rId11"/>
    <p:sldId id="271" r:id="rId12"/>
    <p:sldId id="272" r:id="rId13"/>
    <p:sldId id="264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FF7"/>
    <a:srgbClr val="D2DE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7C8214-F907-4DAE-A149-0E47E3266ECA}" type="doc">
      <dgm:prSet loTypeId="urn:microsoft.com/office/officeart/2005/8/layout/cycle1" loCatId="cycle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s-ES"/>
        </a:p>
      </dgm:t>
    </dgm:pt>
    <dgm:pt modelId="{AD300210-4A3B-4A14-B1B3-1198620F0048}">
      <dgm:prSet phldrT="[Texto]"/>
      <dgm:spPr/>
      <dgm:t>
        <a:bodyPr/>
        <a:lstStyle/>
        <a:p>
          <a:r>
            <a:rPr lang="es-ES" dirty="0" smtClean="0"/>
            <a:t> </a:t>
          </a:r>
          <a:endParaRPr lang="es-ES" dirty="0"/>
        </a:p>
      </dgm:t>
    </dgm:pt>
    <dgm:pt modelId="{9B19AE34-9485-4423-BEC6-521397C0D42B}" type="parTrans" cxnId="{21490D5E-B192-4028-8730-139DE61E4F93}">
      <dgm:prSet/>
      <dgm:spPr/>
      <dgm:t>
        <a:bodyPr/>
        <a:lstStyle/>
        <a:p>
          <a:endParaRPr lang="es-ES"/>
        </a:p>
      </dgm:t>
    </dgm:pt>
    <dgm:pt modelId="{6D57F473-21D5-4E53-AFBB-BD63E4F8E4F3}" type="sibTrans" cxnId="{21490D5E-B192-4028-8730-139DE61E4F93}">
      <dgm:prSet/>
      <dgm:spPr/>
      <dgm:t>
        <a:bodyPr/>
        <a:lstStyle/>
        <a:p>
          <a:endParaRPr lang="es-ES"/>
        </a:p>
      </dgm:t>
    </dgm:pt>
    <dgm:pt modelId="{EC8BC5F5-0B4C-4A65-A87D-5AC432FD2E85}">
      <dgm:prSet phldrT="[Texto]"/>
      <dgm:spPr/>
      <dgm:t>
        <a:bodyPr/>
        <a:lstStyle/>
        <a:p>
          <a:r>
            <a:rPr lang="es-ES" dirty="0" smtClean="0"/>
            <a:t> </a:t>
          </a:r>
          <a:endParaRPr lang="es-ES" dirty="0"/>
        </a:p>
      </dgm:t>
    </dgm:pt>
    <dgm:pt modelId="{1F00B78A-0483-47B5-89DD-632BBA990E9A}" type="parTrans" cxnId="{62471591-AA29-45A9-97E6-505812B1911C}">
      <dgm:prSet/>
      <dgm:spPr/>
      <dgm:t>
        <a:bodyPr/>
        <a:lstStyle/>
        <a:p>
          <a:endParaRPr lang="es-ES"/>
        </a:p>
      </dgm:t>
    </dgm:pt>
    <dgm:pt modelId="{5211C460-1807-4CD3-9A4B-196A37A51500}" type="sibTrans" cxnId="{62471591-AA29-45A9-97E6-505812B1911C}">
      <dgm:prSet/>
      <dgm:spPr/>
      <dgm:t>
        <a:bodyPr/>
        <a:lstStyle/>
        <a:p>
          <a:endParaRPr lang="es-ES"/>
        </a:p>
      </dgm:t>
    </dgm:pt>
    <dgm:pt modelId="{816AA3F4-462B-440F-AAA1-C7D35989E8E8}">
      <dgm:prSet phldrT="[Texto]"/>
      <dgm:spPr/>
      <dgm:t>
        <a:bodyPr/>
        <a:lstStyle/>
        <a:p>
          <a:r>
            <a:rPr lang="es-ES" dirty="0" smtClean="0"/>
            <a:t> </a:t>
          </a:r>
          <a:endParaRPr lang="es-ES" dirty="0"/>
        </a:p>
      </dgm:t>
    </dgm:pt>
    <dgm:pt modelId="{899AF80A-EF9E-40DC-8E5A-2A5EA4948373}" type="parTrans" cxnId="{94383023-8BB2-4BB0-9B44-5BF52A14A42D}">
      <dgm:prSet/>
      <dgm:spPr/>
      <dgm:t>
        <a:bodyPr/>
        <a:lstStyle/>
        <a:p>
          <a:endParaRPr lang="es-ES"/>
        </a:p>
      </dgm:t>
    </dgm:pt>
    <dgm:pt modelId="{51EB1E01-C071-455D-81DC-58D4D3D39DEB}" type="sibTrans" cxnId="{94383023-8BB2-4BB0-9B44-5BF52A14A42D}">
      <dgm:prSet/>
      <dgm:spPr/>
      <dgm:t>
        <a:bodyPr/>
        <a:lstStyle/>
        <a:p>
          <a:endParaRPr lang="es-ES"/>
        </a:p>
      </dgm:t>
    </dgm:pt>
    <dgm:pt modelId="{A5CE0206-7C8B-4E02-8734-919AE6D8CF2D}">
      <dgm:prSet phldrT="[Texto]"/>
      <dgm:spPr/>
      <dgm:t>
        <a:bodyPr/>
        <a:lstStyle/>
        <a:p>
          <a:r>
            <a:rPr lang="es-ES" dirty="0" smtClean="0"/>
            <a:t> </a:t>
          </a:r>
          <a:endParaRPr lang="es-ES" dirty="0"/>
        </a:p>
      </dgm:t>
    </dgm:pt>
    <dgm:pt modelId="{D9C037BF-D78F-4114-BC5D-64938D2BA2C4}" type="parTrans" cxnId="{3C0AAEFF-D91D-42C9-A0B7-FE6184088D52}">
      <dgm:prSet/>
      <dgm:spPr/>
      <dgm:t>
        <a:bodyPr/>
        <a:lstStyle/>
        <a:p>
          <a:endParaRPr lang="es-ES"/>
        </a:p>
      </dgm:t>
    </dgm:pt>
    <dgm:pt modelId="{2070862D-D1B0-4AB2-8536-6F8D876C44DF}" type="sibTrans" cxnId="{3C0AAEFF-D91D-42C9-A0B7-FE6184088D52}">
      <dgm:prSet/>
      <dgm:spPr/>
      <dgm:t>
        <a:bodyPr/>
        <a:lstStyle/>
        <a:p>
          <a:endParaRPr lang="es-ES"/>
        </a:p>
      </dgm:t>
    </dgm:pt>
    <dgm:pt modelId="{BF576876-52E4-4998-A865-EA30CAE4DC3E}" type="pres">
      <dgm:prSet presAssocID="{067C8214-F907-4DAE-A149-0E47E3266ECA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1204EACA-683D-413D-8B69-2890960F8B7F}" type="pres">
      <dgm:prSet presAssocID="{AD300210-4A3B-4A14-B1B3-1198620F0048}" presName="dummy" presStyleCnt="0"/>
      <dgm:spPr/>
    </dgm:pt>
    <dgm:pt modelId="{B5FBB397-D45A-4B63-A1D5-8EE09D53D3B8}" type="pres">
      <dgm:prSet presAssocID="{AD300210-4A3B-4A14-B1B3-1198620F0048}" presName="node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8108B73-C360-4030-AD2E-23AC62CE4397}" type="pres">
      <dgm:prSet presAssocID="{6D57F473-21D5-4E53-AFBB-BD63E4F8E4F3}" presName="sibTrans" presStyleLbl="node1" presStyleIdx="0" presStyleCnt="4"/>
      <dgm:spPr/>
      <dgm:t>
        <a:bodyPr/>
        <a:lstStyle/>
        <a:p>
          <a:endParaRPr lang="es-ES"/>
        </a:p>
      </dgm:t>
    </dgm:pt>
    <dgm:pt modelId="{1961115A-B303-4657-90C4-6B46FFB0656E}" type="pres">
      <dgm:prSet presAssocID="{EC8BC5F5-0B4C-4A65-A87D-5AC432FD2E85}" presName="dummy" presStyleCnt="0"/>
      <dgm:spPr/>
    </dgm:pt>
    <dgm:pt modelId="{AFB645C5-1F54-4E5A-9EC9-8623A2AE7461}" type="pres">
      <dgm:prSet presAssocID="{EC8BC5F5-0B4C-4A65-A87D-5AC432FD2E85}" presName="node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8786D83-AC54-427E-B4CB-ED8F7783C101}" type="pres">
      <dgm:prSet presAssocID="{5211C460-1807-4CD3-9A4B-196A37A51500}" presName="sibTrans" presStyleLbl="node1" presStyleIdx="1" presStyleCnt="4"/>
      <dgm:spPr/>
      <dgm:t>
        <a:bodyPr/>
        <a:lstStyle/>
        <a:p>
          <a:endParaRPr lang="es-ES"/>
        </a:p>
      </dgm:t>
    </dgm:pt>
    <dgm:pt modelId="{B1834D37-943A-4BF6-AA6A-B0A4DF52AC5B}" type="pres">
      <dgm:prSet presAssocID="{816AA3F4-462B-440F-AAA1-C7D35989E8E8}" presName="dummy" presStyleCnt="0"/>
      <dgm:spPr/>
    </dgm:pt>
    <dgm:pt modelId="{97A0C09D-451D-49FE-A3E9-7A98144AD5FD}" type="pres">
      <dgm:prSet presAssocID="{816AA3F4-462B-440F-AAA1-C7D35989E8E8}" presName="node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1B1C4F3-F351-4913-A4A5-03C4FBA4164C}" type="pres">
      <dgm:prSet presAssocID="{51EB1E01-C071-455D-81DC-58D4D3D39DEB}" presName="sibTrans" presStyleLbl="node1" presStyleIdx="2" presStyleCnt="4"/>
      <dgm:spPr/>
      <dgm:t>
        <a:bodyPr/>
        <a:lstStyle/>
        <a:p>
          <a:endParaRPr lang="es-ES"/>
        </a:p>
      </dgm:t>
    </dgm:pt>
    <dgm:pt modelId="{5F86B60B-AAE7-4069-A53A-336009738F44}" type="pres">
      <dgm:prSet presAssocID="{A5CE0206-7C8B-4E02-8734-919AE6D8CF2D}" presName="dummy" presStyleCnt="0"/>
      <dgm:spPr/>
    </dgm:pt>
    <dgm:pt modelId="{4AB7AFE1-EEF9-4DBE-A012-6045E6373CEA}" type="pres">
      <dgm:prSet presAssocID="{A5CE0206-7C8B-4E02-8734-919AE6D8CF2D}" presName="node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7D4475F-7326-4211-A792-FEEFDB46D39F}" type="pres">
      <dgm:prSet presAssocID="{2070862D-D1B0-4AB2-8536-6F8D876C44DF}" presName="sibTrans" presStyleLbl="node1" presStyleIdx="3" presStyleCnt="4"/>
      <dgm:spPr/>
      <dgm:t>
        <a:bodyPr/>
        <a:lstStyle/>
        <a:p>
          <a:endParaRPr lang="es-ES"/>
        </a:p>
      </dgm:t>
    </dgm:pt>
  </dgm:ptLst>
  <dgm:cxnLst>
    <dgm:cxn modelId="{2BE29B12-0328-4CE6-855F-12D41965C818}" type="presOf" srcId="{2070862D-D1B0-4AB2-8536-6F8D876C44DF}" destId="{B7D4475F-7326-4211-A792-FEEFDB46D39F}" srcOrd="0" destOrd="0" presId="urn:microsoft.com/office/officeart/2005/8/layout/cycle1"/>
    <dgm:cxn modelId="{21490D5E-B192-4028-8730-139DE61E4F93}" srcId="{067C8214-F907-4DAE-A149-0E47E3266ECA}" destId="{AD300210-4A3B-4A14-B1B3-1198620F0048}" srcOrd="0" destOrd="0" parTransId="{9B19AE34-9485-4423-BEC6-521397C0D42B}" sibTransId="{6D57F473-21D5-4E53-AFBB-BD63E4F8E4F3}"/>
    <dgm:cxn modelId="{94383023-8BB2-4BB0-9B44-5BF52A14A42D}" srcId="{067C8214-F907-4DAE-A149-0E47E3266ECA}" destId="{816AA3F4-462B-440F-AAA1-C7D35989E8E8}" srcOrd="2" destOrd="0" parTransId="{899AF80A-EF9E-40DC-8E5A-2A5EA4948373}" sibTransId="{51EB1E01-C071-455D-81DC-58D4D3D39DEB}"/>
    <dgm:cxn modelId="{7B5D3788-0CAE-416A-A85F-EAA107E89B14}" type="presOf" srcId="{816AA3F4-462B-440F-AAA1-C7D35989E8E8}" destId="{97A0C09D-451D-49FE-A3E9-7A98144AD5FD}" srcOrd="0" destOrd="0" presId="urn:microsoft.com/office/officeart/2005/8/layout/cycle1"/>
    <dgm:cxn modelId="{6F9E3D0A-5B6B-4040-BC28-14AB033540F3}" type="presOf" srcId="{6D57F473-21D5-4E53-AFBB-BD63E4F8E4F3}" destId="{98108B73-C360-4030-AD2E-23AC62CE4397}" srcOrd="0" destOrd="0" presId="urn:microsoft.com/office/officeart/2005/8/layout/cycle1"/>
    <dgm:cxn modelId="{C0CEF466-D01C-4DF2-939C-8C49C54BEA79}" type="presOf" srcId="{51EB1E01-C071-455D-81DC-58D4D3D39DEB}" destId="{A1B1C4F3-F351-4913-A4A5-03C4FBA4164C}" srcOrd="0" destOrd="0" presId="urn:microsoft.com/office/officeart/2005/8/layout/cycle1"/>
    <dgm:cxn modelId="{D60BA3D4-6055-46CA-9DBD-41F50F741D61}" type="presOf" srcId="{EC8BC5F5-0B4C-4A65-A87D-5AC432FD2E85}" destId="{AFB645C5-1F54-4E5A-9EC9-8623A2AE7461}" srcOrd="0" destOrd="0" presId="urn:microsoft.com/office/officeart/2005/8/layout/cycle1"/>
    <dgm:cxn modelId="{1B6A8EBC-E1C6-4FF9-9769-919F34F93160}" type="presOf" srcId="{A5CE0206-7C8B-4E02-8734-919AE6D8CF2D}" destId="{4AB7AFE1-EEF9-4DBE-A012-6045E6373CEA}" srcOrd="0" destOrd="0" presId="urn:microsoft.com/office/officeart/2005/8/layout/cycle1"/>
    <dgm:cxn modelId="{3C0AAEFF-D91D-42C9-A0B7-FE6184088D52}" srcId="{067C8214-F907-4DAE-A149-0E47E3266ECA}" destId="{A5CE0206-7C8B-4E02-8734-919AE6D8CF2D}" srcOrd="3" destOrd="0" parTransId="{D9C037BF-D78F-4114-BC5D-64938D2BA2C4}" sibTransId="{2070862D-D1B0-4AB2-8536-6F8D876C44DF}"/>
    <dgm:cxn modelId="{09D49776-351F-4983-A510-59281BAF3211}" type="presOf" srcId="{067C8214-F907-4DAE-A149-0E47E3266ECA}" destId="{BF576876-52E4-4998-A865-EA30CAE4DC3E}" srcOrd="0" destOrd="0" presId="urn:microsoft.com/office/officeart/2005/8/layout/cycle1"/>
    <dgm:cxn modelId="{07628129-BCD5-44D0-950E-7E085335FE84}" type="presOf" srcId="{5211C460-1807-4CD3-9A4B-196A37A51500}" destId="{18786D83-AC54-427E-B4CB-ED8F7783C101}" srcOrd="0" destOrd="0" presId="urn:microsoft.com/office/officeart/2005/8/layout/cycle1"/>
    <dgm:cxn modelId="{62471591-AA29-45A9-97E6-505812B1911C}" srcId="{067C8214-F907-4DAE-A149-0E47E3266ECA}" destId="{EC8BC5F5-0B4C-4A65-A87D-5AC432FD2E85}" srcOrd="1" destOrd="0" parTransId="{1F00B78A-0483-47B5-89DD-632BBA990E9A}" sibTransId="{5211C460-1807-4CD3-9A4B-196A37A51500}"/>
    <dgm:cxn modelId="{8241239A-2775-4B27-BADF-4EA348E1EEE7}" type="presOf" srcId="{AD300210-4A3B-4A14-B1B3-1198620F0048}" destId="{B5FBB397-D45A-4B63-A1D5-8EE09D53D3B8}" srcOrd="0" destOrd="0" presId="urn:microsoft.com/office/officeart/2005/8/layout/cycle1"/>
    <dgm:cxn modelId="{A6C15136-263A-43ED-894B-F45E6B18738A}" type="presParOf" srcId="{BF576876-52E4-4998-A865-EA30CAE4DC3E}" destId="{1204EACA-683D-413D-8B69-2890960F8B7F}" srcOrd="0" destOrd="0" presId="urn:microsoft.com/office/officeart/2005/8/layout/cycle1"/>
    <dgm:cxn modelId="{431C3BDB-FC4A-4F87-8056-675C74B458B0}" type="presParOf" srcId="{BF576876-52E4-4998-A865-EA30CAE4DC3E}" destId="{B5FBB397-D45A-4B63-A1D5-8EE09D53D3B8}" srcOrd="1" destOrd="0" presId="urn:microsoft.com/office/officeart/2005/8/layout/cycle1"/>
    <dgm:cxn modelId="{37FA6287-F031-4AE8-8330-A06BC031C8E1}" type="presParOf" srcId="{BF576876-52E4-4998-A865-EA30CAE4DC3E}" destId="{98108B73-C360-4030-AD2E-23AC62CE4397}" srcOrd="2" destOrd="0" presId="urn:microsoft.com/office/officeart/2005/8/layout/cycle1"/>
    <dgm:cxn modelId="{E1D37327-1224-43EB-8E04-AB3531A26F64}" type="presParOf" srcId="{BF576876-52E4-4998-A865-EA30CAE4DC3E}" destId="{1961115A-B303-4657-90C4-6B46FFB0656E}" srcOrd="3" destOrd="0" presId="urn:microsoft.com/office/officeart/2005/8/layout/cycle1"/>
    <dgm:cxn modelId="{18423D5C-CE98-407E-A3D2-351CE08DE661}" type="presParOf" srcId="{BF576876-52E4-4998-A865-EA30CAE4DC3E}" destId="{AFB645C5-1F54-4E5A-9EC9-8623A2AE7461}" srcOrd="4" destOrd="0" presId="urn:microsoft.com/office/officeart/2005/8/layout/cycle1"/>
    <dgm:cxn modelId="{F2B8F4EB-7CBA-4E09-BDB4-6F91CD90E993}" type="presParOf" srcId="{BF576876-52E4-4998-A865-EA30CAE4DC3E}" destId="{18786D83-AC54-427E-B4CB-ED8F7783C101}" srcOrd="5" destOrd="0" presId="urn:microsoft.com/office/officeart/2005/8/layout/cycle1"/>
    <dgm:cxn modelId="{1C1507C0-11C8-46D5-A890-8B55CB3F2CA8}" type="presParOf" srcId="{BF576876-52E4-4998-A865-EA30CAE4DC3E}" destId="{B1834D37-943A-4BF6-AA6A-B0A4DF52AC5B}" srcOrd="6" destOrd="0" presId="urn:microsoft.com/office/officeart/2005/8/layout/cycle1"/>
    <dgm:cxn modelId="{20206860-8B34-4CFB-BF11-1C98766D8206}" type="presParOf" srcId="{BF576876-52E4-4998-A865-EA30CAE4DC3E}" destId="{97A0C09D-451D-49FE-A3E9-7A98144AD5FD}" srcOrd="7" destOrd="0" presId="urn:microsoft.com/office/officeart/2005/8/layout/cycle1"/>
    <dgm:cxn modelId="{D6BB7577-306B-447E-A374-2CF758C2AA39}" type="presParOf" srcId="{BF576876-52E4-4998-A865-EA30CAE4DC3E}" destId="{A1B1C4F3-F351-4913-A4A5-03C4FBA4164C}" srcOrd="8" destOrd="0" presId="urn:microsoft.com/office/officeart/2005/8/layout/cycle1"/>
    <dgm:cxn modelId="{578103A0-C1B6-4D51-903D-C85087930000}" type="presParOf" srcId="{BF576876-52E4-4998-A865-EA30CAE4DC3E}" destId="{5F86B60B-AAE7-4069-A53A-336009738F44}" srcOrd="9" destOrd="0" presId="urn:microsoft.com/office/officeart/2005/8/layout/cycle1"/>
    <dgm:cxn modelId="{1B772EA2-1913-4A1A-9189-203B3F8AFC46}" type="presParOf" srcId="{BF576876-52E4-4998-A865-EA30CAE4DC3E}" destId="{4AB7AFE1-EEF9-4DBE-A012-6045E6373CEA}" srcOrd="10" destOrd="0" presId="urn:microsoft.com/office/officeart/2005/8/layout/cycle1"/>
    <dgm:cxn modelId="{EDBB7A8A-03DF-4D5F-943B-BE1F2BED5299}" type="presParOf" srcId="{BF576876-52E4-4998-A865-EA30CAE4DC3E}" destId="{B7D4475F-7326-4211-A792-FEEFDB46D39F}" srcOrd="11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FBB397-D45A-4B63-A1D5-8EE09D53D3B8}">
      <dsp:nvSpPr>
        <dsp:cNvPr id="0" name=""/>
        <dsp:cNvSpPr/>
      </dsp:nvSpPr>
      <dsp:spPr>
        <a:xfrm>
          <a:off x="1243562" y="41750"/>
          <a:ext cx="668866" cy="668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000" kern="1200" dirty="0" smtClean="0"/>
            <a:t> </a:t>
          </a:r>
          <a:endParaRPr lang="es-ES" sz="4000" kern="1200" dirty="0"/>
        </a:p>
      </dsp:txBody>
      <dsp:txXfrm>
        <a:off x="1243562" y="41750"/>
        <a:ext cx="668866" cy="668866"/>
      </dsp:txXfrm>
    </dsp:sp>
    <dsp:sp modelId="{98108B73-C360-4030-AD2E-23AC62CE4397}">
      <dsp:nvSpPr>
        <dsp:cNvPr id="0" name=""/>
        <dsp:cNvSpPr/>
      </dsp:nvSpPr>
      <dsp:spPr>
        <a:xfrm>
          <a:off x="65931" y="-300"/>
          <a:ext cx="1888548" cy="1888548"/>
        </a:xfrm>
        <a:prstGeom prst="circularArrow">
          <a:avLst>
            <a:gd name="adj1" fmla="val 6906"/>
            <a:gd name="adj2" fmla="val 465689"/>
            <a:gd name="adj3" fmla="val 547996"/>
            <a:gd name="adj4" fmla="val 20586315"/>
            <a:gd name="adj5" fmla="val 8057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B645C5-1F54-4E5A-9EC9-8623A2AE7461}">
      <dsp:nvSpPr>
        <dsp:cNvPr id="0" name=""/>
        <dsp:cNvSpPr/>
      </dsp:nvSpPr>
      <dsp:spPr>
        <a:xfrm>
          <a:off x="1243562" y="1177330"/>
          <a:ext cx="668866" cy="668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000" kern="1200" dirty="0" smtClean="0"/>
            <a:t> </a:t>
          </a:r>
          <a:endParaRPr lang="es-ES" sz="4000" kern="1200" dirty="0"/>
        </a:p>
      </dsp:txBody>
      <dsp:txXfrm>
        <a:off x="1243562" y="1177330"/>
        <a:ext cx="668866" cy="668866"/>
      </dsp:txXfrm>
    </dsp:sp>
    <dsp:sp modelId="{18786D83-AC54-427E-B4CB-ED8F7783C101}">
      <dsp:nvSpPr>
        <dsp:cNvPr id="0" name=""/>
        <dsp:cNvSpPr/>
      </dsp:nvSpPr>
      <dsp:spPr>
        <a:xfrm>
          <a:off x="65931" y="-300"/>
          <a:ext cx="1888548" cy="1888548"/>
        </a:xfrm>
        <a:prstGeom prst="circularArrow">
          <a:avLst>
            <a:gd name="adj1" fmla="val 6906"/>
            <a:gd name="adj2" fmla="val 465689"/>
            <a:gd name="adj3" fmla="val 5947996"/>
            <a:gd name="adj4" fmla="val 4386315"/>
            <a:gd name="adj5" fmla="val 8057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A0C09D-451D-49FE-A3E9-7A98144AD5FD}">
      <dsp:nvSpPr>
        <dsp:cNvPr id="0" name=""/>
        <dsp:cNvSpPr/>
      </dsp:nvSpPr>
      <dsp:spPr>
        <a:xfrm>
          <a:off x="107982" y="1177330"/>
          <a:ext cx="668866" cy="668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000" kern="1200" dirty="0" smtClean="0"/>
            <a:t> </a:t>
          </a:r>
          <a:endParaRPr lang="es-ES" sz="4000" kern="1200" dirty="0"/>
        </a:p>
      </dsp:txBody>
      <dsp:txXfrm>
        <a:off x="107982" y="1177330"/>
        <a:ext cx="668866" cy="668866"/>
      </dsp:txXfrm>
    </dsp:sp>
    <dsp:sp modelId="{A1B1C4F3-F351-4913-A4A5-03C4FBA4164C}">
      <dsp:nvSpPr>
        <dsp:cNvPr id="0" name=""/>
        <dsp:cNvSpPr/>
      </dsp:nvSpPr>
      <dsp:spPr>
        <a:xfrm>
          <a:off x="65931" y="-300"/>
          <a:ext cx="1888548" cy="1888548"/>
        </a:xfrm>
        <a:prstGeom prst="circularArrow">
          <a:avLst>
            <a:gd name="adj1" fmla="val 6906"/>
            <a:gd name="adj2" fmla="val 465689"/>
            <a:gd name="adj3" fmla="val 11347996"/>
            <a:gd name="adj4" fmla="val 9786315"/>
            <a:gd name="adj5" fmla="val 8057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B7AFE1-EEF9-4DBE-A012-6045E6373CEA}">
      <dsp:nvSpPr>
        <dsp:cNvPr id="0" name=""/>
        <dsp:cNvSpPr/>
      </dsp:nvSpPr>
      <dsp:spPr>
        <a:xfrm>
          <a:off x="107982" y="41750"/>
          <a:ext cx="668866" cy="668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000" kern="1200" dirty="0" smtClean="0"/>
            <a:t> </a:t>
          </a:r>
          <a:endParaRPr lang="es-ES" sz="4000" kern="1200" dirty="0"/>
        </a:p>
      </dsp:txBody>
      <dsp:txXfrm>
        <a:off x="107982" y="41750"/>
        <a:ext cx="668866" cy="668866"/>
      </dsp:txXfrm>
    </dsp:sp>
    <dsp:sp modelId="{B7D4475F-7326-4211-A792-FEEFDB46D39F}">
      <dsp:nvSpPr>
        <dsp:cNvPr id="0" name=""/>
        <dsp:cNvSpPr/>
      </dsp:nvSpPr>
      <dsp:spPr>
        <a:xfrm>
          <a:off x="65931" y="-300"/>
          <a:ext cx="1888548" cy="1888548"/>
        </a:xfrm>
        <a:prstGeom prst="circularArrow">
          <a:avLst>
            <a:gd name="adj1" fmla="val 6906"/>
            <a:gd name="adj2" fmla="val 465689"/>
            <a:gd name="adj3" fmla="val 16747996"/>
            <a:gd name="adj4" fmla="val 15186315"/>
            <a:gd name="adj5" fmla="val 8057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A53EF2-857A-475A-B989-D621464FC5FE}" type="datetimeFigureOut">
              <a:rPr lang="es-AR" smtClean="0"/>
              <a:t>20/dic.22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9F8361-349C-4FDA-A78E-FCB61CBDB07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55095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49965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29766-F8F1-40A0-9012-1D6D854DEF19}" type="datetime1">
              <a:rPr lang="es-AR" smtClean="0"/>
              <a:t>20/dic.22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16883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B27E4-E037-4417-BAA1-4EA2285D12B1}" type="datetime1">
              <a:rPr lang="es-AR" smtClean="0"/>
              <a:t>20/dic.22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89697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8200" y="677041"/>
            <a:ext cx="10515600" cy="701731"/>
          </a:xfrm>
        </p:spPr>
        <p:txBody>
          <a:bodyPr anchor="t" anchorCtr="0">
            <a:spAutoFit/>
          </a:bodyPr>
          <a:lstStyle>
            <a:lvl1pPr>
              <a:defRPr b="1" cap="small" baseline="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s-ES" dirty="0" smtClean="0"/>
              <a:t>Título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  <a:lvl2pPr marL="806450" indent="-349250">
              <a:buSzPct val="100000"/>
              <a:buFont typeface="Symbol" panose="05050102010706020507" pitchFamily="18" charset="2"/>
              <a:buChar char="®"/>
              <a:defRPr sz="2000" i="1"/>
            </a:lvl2pPr>
            <a:lvl3pPr marL="914400" indent="0">
              <a:buNone/>
              <a:defRPr/>
            </a:lvl3pPr>
          </a:lstStyle>
          <a:p>
            <a:pPr lvl="0"/>
            <a:r>
              <a:rPr lang="es-ES" dirty="0" smtClean="0"/>
              <a:t>Primer nivel</a:t>
            </a:r>
          </a:p>
          <a:p>
            <a:pPr lvl="1"/>
            <a:r>
              <a:rPr lang="es-ES" dirty="0" smtClean="0"/>
              <a:t>Segundo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9FD0F-B1A3-4BFC-9B6C-EFC7C439C1C6}" type="datetime1">
              <a:rPr lang="es-AR" smtClean="0"/>
              <a:t>20/dic.22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08515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0B659-48BD-489A-B1DB-2611836A1BF3}" type="datetime1">
              <a:rPr lang="es-AR" smtClean="0"/>
              <a:t>20/dic.22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98591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2BD2E-4DE1-43F3-9389-38F8F1A594C5}" type="datetime1">
              <a:rPr lang="es-AR" smtClean="0"/>
              <a:t>20/dic.22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70256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B5982-6B3C-4989-8EDA-6F8B49694493}" type="datetime1">
              <a:rPr lang="es-AR" smtClean="0"/>
              <a:t>20/dic.22</a:t>
            </a:fld>
            <a:endParaRPr lang="es-A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39072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8200" y="677041"/>
            <a:ext cx="10515600" cy="701731"/>
          </a:xfrm>
        </p:spPr>
        <p:txBody>
          <a:bodyPr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AR" sz="4400" b="1" kern="1200" cap="small" baseline="0" dirty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/>
              <a:t>Título</a:t>
            </a:r>
            <a:endParaRPr lang="es-AR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B7BD7-8412-49DF-88C1-6EBDC5AFB437}" type="datetime1">
              <a:rPr lang="es-AR" smtClean="0"/>
              <a:t>20/dic.22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79850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EFFA2-EE5D-4D7A-8A67-E43B2E1F3BCF}" type="datetime1">
              <a:rPr lang="es-AR" smtClean="0"/>
              <a:t>20/dic.22</a:t>
            </a:fld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57372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CC18-C596-4B8D-B0F2-39407AF309E9}" type="datetime1">
              <a:rPr lang="es-AR" smtClean="0"/>
              <a:t>20/dic.22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33525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49125-F661-48D8-9660-7F121CB22E0F}" type="datetime1">
              <a:rPr lang="es-AR" smtClean="0"/>
              <a:t>20/dic.22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50893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EFC15-B62B-4B9A-91AC-2F8E1CBC4E3C}" type="datetime1">
              <a:rPr lang="es-AR" smtClean="0"/>
              <a:t>20/dic.22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25427-F6B6-4EC7-A2C4-3EF91D1E058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910804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Emprendimiento </a:t>
            </a:r>
            <a:r>
              <a:rPr lang="es-AR" i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a bautizar</a:t>
            </a:r>
            <a:endParaRPr lang="es-AR" i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 smtClean="0"/>
              <a:t>Recomendación de Colecciones y Películas, Centradas en la Fe Católica (CFC) y/o con Valores Presentes en la Cultura (VPC)</a:t>
            </a:r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pPr/>
              <a:t>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234522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2/8 - CRUD + Revisión de Productos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10</a:t>
            </a:fld>
            <a:endParaRPr lang="es-AR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0915455"/>
              </p:ext>
            </p:extLst>
          </p:nvPr>
        </p:nvGraphicFramePr>
        <p:xfrm>
          <a:off x="720216" y="2296160"/>
          <a:ext cx="6302926" cy="220472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3031681">
                  <a:extLst>
                    <a:ext uri="{9D8B030D-6E8A-4147-A177-3AD203B41FA5}">
                      <a16:colId xmlns:a16="http://schemas.microsoft.com/office/drawing/2014/main" val="3481815282"/>
                    </a:ext>
                  </a:extLst>
                </a:gridCol>
                <a:gridCol w="1134635">
                  <a:extLst>
                    <a:ext uri="{9D8B030D-6E8A-4147-A177-3AD203B41FA5}">
                      <a16:colId xmlns:a16="http://schemas.microsoft.com/office/drawing/2014/main" val="1121319936"/>
                    </a:ext>
                  </a:extLst>
                </a:gridCol>
                <a:gridCol w="1068305">
                  <a:extLst>
                    <a:ext uri="{9D8B030D-6E8A-4147-A177-3AD203B41FA5}">
                      <a16:colId xmlns:a16="http://schemas.microsoft.com/office/drawing/2014/main" val="4247800139"/>
                    </a:ext>
                  </a:extLst>
                </a:gridCol>
                <a:gridCol w="1068305">
                  <a:extLst>
                    <a:ext uri="{9D8B030D-6E8A-4147-A177-3AD203B41FA5}">
                      <a16:colId xmlns:a16="http://schemas.microsoft.com/office/drawing/2014/main" val="33396440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Tarea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Detalle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Avance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Total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33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CRUD de productos</a:t>
                      </a:r>
                    </a:p>
                    <a:p>
                      <a:r>
                        <a:rPr lang="es-AR" sz="1400" dirty="0" smtClean="0"/>
                        <a:t>Vistas:</a:t>
                      </a:r>
                      <a:r>
                        <a:rPr lang="es-AR" sz="1400" baseline="0" dirty="0" smtClean="0"/>
                        <a:t> 11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Vistas</a:t>
                      </a:r>
                    </a:p>
                    <a:p>
                      <a:r>
                        <a:rPr lang="es-AR" sz="1400" dirty="0" smtClean="0"/>
                        <a:t>Front</a:t>
                      </a:r>
                      <a:r>
                        <a:rPr lang="es-AR" sz="1400" baseline="0" dirty="0" smtClean="0"/>
                        <a:t>-</a:t>
                      </a:r>
                      <a:r>
                        <a:rPr lang="es-AR" sz="1400" baseline="0" dirty="0" err="1" smtClean="0"/>
                        <a:t>End</a:t>
                      </a:r>
                      <a:endParaRPr lang="es-AR" sz="1400" baseline="0" dirty="0" smtClean="0"/>
                    </a:p>
                    <a:p>
                      <a:r>
                        <a:rPr lang="es-AR" sz="1400" dirty="0" smtClean="0"/>
                        <a:t>Back-</a:t>
                      </a:r>
                      <a:r>
                        <a:rPr lang="es-AR" sz="1400" dirty="0" err="1" smtClean="0"/>
                        <a:t>End</a:t>
                      </a:r>
                      <a:endParaRPr lang="es-AR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	100%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	100%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	100%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5747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Revisión de Productos</a:t>
                      </a:r>
                    </a:p>
                    <a:p>
                      <a:r>
                        <a:rPr lang="es-AR" sz="1400" dirty="0" smtClean="0"/>
                        <a:t>Vistas: 3 (alta, </a:t>
                      </a:r>
                      <a:r>
                        <a:rPr lang="es-AR" sz="1400" dirty="0" err="1" smtClean="0"/>
                        <a:t>edic</a:t>
                      </a:r>
                      <a:r>
                        <a:rPr lang="es-AR" sz="1400" dirty="0" smtClean="0"/>
                        <a:t>-avatar, </a:t>
                      </a:r>
                      <a:r>
                        <a:rPr lang="es-AR" sz="1400" dirty="0" err="1" smtClean="0"/>
                        <a:t>edic</a:t>
                      </a:r>
                      <a:r>
                        <a:rPr lang="es-AR" sz="1400" dirty="0" smtClean="0"/>
                        <a:t>-demás)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Vistas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Front-End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Back-End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	100%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	100%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	100%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658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A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GLOBAL</a:t>
                      </a:r>
                      <a:endParaRPr lang="es-A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A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sz="1800" b="1" kern="1200" noProof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800" b="1" kern="1200" noProof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  <a:endParaRPr lang="es-AR" sz="1800" b="1" kern="1200" noProof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6195856"/>
                  </a:ext>
                </a:extLst>
              </a:tr>
            </a:tbl>
          </a:graphicData>
        </a:graphic>
      </p:graphicFrame>
      <p:sp>
        <p:nvSpPr>
          <p:cNvPr id="6" name="CuadroTexto 5"/>
          <p:cNvSpPr txBox="1"/>
          <p:nvPr/>
        </p:nvSpPr>
        <p:spPr>
          <a:xfrm>
            <a:off x="7830317" y="1728216"/>
            <a:ext cx="2962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Vistas de CRUD de Productos</a:t>
            </a:r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8870658"/>
              </p:ext>
            </p:extLst>
          </p:nvPr>
        </p:nvGraphicFramePr>
        <p:xfrm>
          <a:off x="7822640" y="2121314"/>
          <a:ext cx="3854919" cy="283464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2018919">
                  <a:extLst>
                    <a:ext uri="{9D8B030D-6E8A-4147-A177-3AD203B41FA5}">
                      <a16:colId xmlns:a16="http://schemas.microsoft.com/office/drawing/2014/main" val="1284990885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200592698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765855669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1279672875"/>
                    </a:ext>
                  </a:extLst>
                </a:gridCol>
              </a:tblGrid>
              <a:tr h="182967"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400" dirty="0" smtClean="0"/>
                        <a:t>Vista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400" dirty="0" smtClean="0"/>
                        <a:t>FE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400" dirty="0" smtClean="0"/>
                        <a:t>BE</a:t>
                      </a:r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3166188"/>
                  </a:ext>
                </a:extLst>
              </a:tr>
              <a:tr h="182967">
                <a:tc>
                  <a:txBody>
                    <a:bodyPr/>
                    <a:lstStyle/>
                    <a:p>
                      <a:pPr marL="265113" marR="0" indent="-2651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s-ES" sz="1400" i="1" dirty="0" smtClean="0"/>
                        <a:t>Responsabilidad</a:t>
                      </a:r>
                    </a:p>
                    <a:p>
                      <a:pPr marL="265113" marR="0" indent="-2651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s-ES" sz="1400" i="1" dirty="0" smtClean="0"/>
                        <a:t>Palabra clave</a:t>
                      </a:r>
                    </a:p>
                    <a:p>
                      <a:pPr marL="265113" indent="-265113">
                        <a:buFont typeface="+mj-lt"/>
                        <a:buAutoNum type="arabicPeriod"/>
                      </a:pPr>
                      <a:r>
                        <a:rPr lang="es-ES" sz="1400" i="1" dirty="0" smtClean="0"/>
                        <a:t>Desambiguar</a:t>
                      </a:r>
                    </a:p>
                    <a:p>
                      <a:pPr marL="265113" indent="-265113">
                        <a:buFont typeface="+mj-lt"/>
                        <a:buAutoNum type="arabicPeriod"/>
                      </a:pPr>
                      <a:r>
                        <a:rPr lang="es-ES" sz="1400" i="1" dirty="0" smtClean="0"/>
                        <a:t>Ingreso Manual</a:t>
                      </a:r>
                    </a:p>
                    <a:p>
                      <a:pPr marL="265113" indent="-265113">
                        <a:buFont typeface="+mj-lt"/>
                        <a:buAutoNum type="arabicPeriod"/>
                      </a:pPr>
                      <a:r>
                        <a:rPr lang="es-ES" sz="1400" i="1" dirty="0" smtClean="0"/>
                        <a:t>Datos Duros</a:t>
                      </a:r>
                    </a:p>
                    <a:p>
                      <a:pPr marL="265113" indent="-265113">
                        <a:buFont typeface="+mj-lt"/>
                        <a:buAutoNum type="arabicPeriod"/>
                      </a:pPr>
                      <a:r>
                        <a:rPr lang="es-ES" sz="1400" i="1" dirty="0" smtClean="0"/>
                        <a:t>Datos Personalizados</a:t>
                      </a:r>
                    </a:p>
                    <a:p>
                      <a:pPr marL="265113" indent="-265113">
                        <a:buFont typeface="+mj-lt"/>
                        <a:buAutoNum type="arabicPeriod"/>
                      </a:pPr>
                      <a:r>
                        <a:rPr lang="es-ES" sz="1400" i="1" dirty="0" smtClean="0"/>
                        <a:t>Confirmar</a:t>
                      </a:r>
                    </a:p>
                    <a:p>
                      <a:pPr marL="265113" indent="-265113">
                        <a:buFont typeface="+mj-lt"/>
                        <a:buAutoNum type="arabicPeriod"/>
                      </a:pPr>
                      <a:r>
                        <a:rPr lang="es-ES" sz="1400" i="1" dirty="0" smtClean="0"/>
                        <a:t>Terminaste</a:t>
                      </a:r>
                    </a:p>
                    <a:p>
                      <a:pPr marL="265113" indent="-265113">
                        <a:buFont typeface="+mj-lt"/>
                        <a:buAutoNum type="arabicPeriod"/>
                      </a:pPr>
                      <a:r>
                        <a:rPr lang="es-ES" sz="1400" i="1" dirty="0" smtClean="0"/>
                        <a:t>Detalle</a:t>
                      </a:r>
                    </a:p>
                    <a:p>
                      <a:pPr marL="265113" indent="-265113">
                        <a:buFont typeface="+mj-lt"/>
                        <a:buAutoNum type="arabicPeriod"/>
                      </a:pPr>
                      <a:r>
                        <a:rPr lang="es-ES" sz="1400" i="1" dirty="0" smtClean="0"/>
                        <a:t>Edición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215762"/>
                  </a:ext>
                </a:extLst>
              </a:tr>
              <a:tr h="182967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s-AR" sz="1400" dirty="0" smtClean="0"/>
                        <a:t>Total: 97%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400" dirty="0" smtClean="0"/>
                        <a:t>100%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400" dirty="0" smtClean="0"/>
                        <a:t>100%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400" dirty="0" smtClean="0"/>
                        <a:t>100%</a:t>
                      </a:r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8846842"/>
                  </a:ext>
                </a:extLst>
              </a:tr>
            </a:tbl>
          </a:graphicData>
        </a:graphic>
      </p:graphicFrame>
      <p:sp>
        <p:nvSpPr>
          <p:cNvPr id="8" name="CuadroTexto 7"/>
          <p:cNvSpPr txBox="1"/>
          <p:nvPr/>
        </p:nvSpPr>
        <p:spPr>
          <a:xfrm>
            <a:off x="838200" y="5455270"/>
            <a:ext cx="980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aseline="30000" dirty="0" smtClean="0"/>
              <a:t>(x) </a:t>
            </a:r>
            <a:r>
              <a:rPr lang="es-AR" dirty="0" smtClean="0"/>
              <a:t>Pendiente: formato de </a:t>
            </a:r>
            <a:r>
              <a:rPr lang="es-AR" dirty="0" err="1" smtClean="0"/>
              <a:t>edic</a:t>
            </a:r>
            <a:r>
              <a:rPr lang="es-AR" dirty="0" smtClean="0"/>
              <a:t>-demás</a:t>
            </a:r>
          </a:p>
        </p:txBody>
      </p:sp>
      <p:sp>
        <p:nvSpPr>
          <p:cNvPr id="9" name="Marcador de fecha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729C1-673E-4729-AC71-847050BEA676}" type="datetime1">
              <a:rPr lang="es-AR" smtClean="0"/>
              <a:t>20/dic.22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71930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3/8 - CRUD + Revisión de RCLV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11</a:t>
            </a:fld>
            <a:endParaRPr lang="es-AR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991807"/>
              </p:ext>
            </p:extLst>
          </p:nvPr>
        </p:nvGraphicFramePr>
        <p:xfrm>
          <a:off x="3221228" y="2296160"/>
          <a:ext cx="5749544" cy="220472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2478299">
                  <a:extLst>
                    <a:ext uri="{9D8B030D-6E8A-4147-A177-3AD203B41FA5}">
                      <a16:colId xmlns:a16="http://schemas.microsoft.com/office/drawing/2014/main" val="3481815282"/>
                    </a:ext>
                  </a:extLst>
                </a:gridCol>
                <a:gridCol w="1134635">
                  <a:extLst>
                    <a:ext uri="{9D8B030D-6E8A-4147-A177-3AD203B41FA5}">
                      <a16:colId xmlns:a16="http://schemas.microsoft.com/office/drawing/2014/main" val="1121319936"/>
                    </a:ext>
                  </a:extLst>
                </a:gridCol>
                <a:gridCol w="1068305">
                  <a:extLst>
                    <a:ext uri="{9D8B030D-6E8A-4147-A177-3AD203B41FA5}">
                      <a16:colId xmlns:a16="http://schemas.microsoft.com/office/drawing/2014/main" val="4247800139"/>
                    </a:ext>
                  </a:extLst>
                </a:gridCol>
                <a:gridCol w="1068305">
                  <a:extLst>
                    <a:ext uri="{9D8B030D-6E8A-4147-A177-3AD203B41FA5}">
                      <a16:colId xmlns:a16="http://schemas.microsoft.com/office/drawing/2014/main" val="33396440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Tarea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Detalle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Avance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Total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33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CRUD de RCLV</a:t>
                      </a:r>
                    </a:p>
                    <a:p>
                      <a:r>
                        <a:rPr lang="es-AR" sz="1400" dirty="0" smtClean="0"/>
                        <a:t>Vistas: 2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Vistas</a:t>
                      </a:r>
                    </a:p>
                    <a:p>
                      <a:r>
                        <a:rPr lang="es-AR" sz="1400" dirty="0" smtClean="0"/>
                        <a:t>Front-</a:t>
                      </a:r>
                      <a:r>
                        <a:rPr lang="es-AR" sz="1400" dirty="0" err="1" smtClean="0"/>
                        <a:t>End</a:t>
                      </a:r>
                      <a:endParaRPr lang="es-AR" sz="1400" baseline="0" dirty="0" smtClean="0"/>
                    </a:p>
                    <a:p>
                      <a:r>
                        <a:rPr lang="es-AR" sz="1400" baseline="0" dirty="0" smtClean="0"/>
                        <a:t>Back-</a:t>
                      </a:r>
                      <a:r>
                        <a:rPr lang="es-AR" sz="1400" baseline="0" dirty="0" err="1" smtClean="0"/>
                        <a:t>End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	100%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	100%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	100%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5747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Revisión de RCLV</a:t>
                      </a:r>
                    </a:p>
                    <a:p>
                      <a:r>
                        <a:rPr lang="es-AR" sz="1400" dirty="0" smtClean="0"/>
                        <a:t>Vistas: 2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Vistas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Front-</a:t>
                      </a:r>
                      <a:r>
                        <a:rPr kumimoji="0" lang="es-A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End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Back-</a:t>
                      </a:r>
                      <a:r>
                        <a:rPr kumimoji="0" lang="es-A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End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</a:t>
                      </a: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	</a:t>
                      </a: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100%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	35%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</a:t>
                      </a: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	</a:t>
                      </a: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100%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78%</a:t>
                      </a:r>
                      <a:endParaRPr kumimoji="0" lang="es-AR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658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A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GLOBAL</a:t>
                      </a:r>
                      <a:endParaRPr lang="es-A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A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sz="1800" b="1" kern="1200" noProof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800" b="1" kern="1200" noProof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89%</a:t>
                      </a:r>
                      <a:endParaRPr lang="es-AR" sz="1800" b="1" kern="1200" noProof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6195856"/>
                  </a:ext>
                </a:extLst>
              </a:tr>
            </a:tbl>
          </a:graphicData>
        </a:graphic>
      </p:graphicFrame>
      <p:sp>
        <p:nvSpPr>
          <p:cNvPr id="8" name="CuadroTexto 7"/>
          <p:cNvSpPr txBox="1"/>
          <p:nvPr/>
        </p:nvSpPr>
        <p:spPr>
          <a:xfrm>
            <a:off x="838200" y="5455270"/>
            <a:ext cx="9802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aseline="30000" dirty="0" smtClean="0"/>
              <a:t>(x) </a:t>
            </a:r>
            <a:r>
              <a:rPr lang="es-AR" dirty="0" smtClean="0"/>
              <a:t>Pendientes: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 smtClean="0"/>
              <a:t>Repensar las preguntas clave para clasificar los Personajes y Hechos (Alta, Edición y Revisión)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Toda la Revisión de Edición</a:t>
            </a:r>
            <a:endParaRPr lang="es-AR" dirty="0"/>
          </a:p>
        </p:txBody>
      </p:sp>
      <p:sp>
        <p:nvSpPr>
          <p:cNvPr id="6" name="Marcador de fech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1B98-6277-41D2-B70A-1673F04ACFE9}" type="datetime1">
              <a:rPr lang="es-AR" smtClean="0"/>
              <a:t>20/dic.22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8203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4</a:t>
            </a:r>
            <a:r>
              <a:rPr lang="es-AR" dirty="0" smtClean="0"/>
              <a:t>/8 - ABM + Revisión de Links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12</a:t>
            </a:fld>
            <a:endParaRPr lang="es-AR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933992"/>
              </p:ext>
            </p:extLst>
          </p:nvPr>
        </p:nvGraphicFramePr>
        <p:xfrm>
          <a:off x="3221228" y="2296160"/>
          <a:ext cx="5749544" cy="220472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2478299">
                  <a:extLst>
                    <a:ext uri="{9D8B030D-6E8A-4147-A177-3AD203B41FA5}">
                      <a16:colId xmlns:a16="http://schemas.microsoft.com/office/drawing/2014/main" val="3481815282"/>
                    </a:ext>
                  </a:extLst>
                </a:gridCol>
                <a:gridCol w="1134635">
                  <a:extLst>
                    <a:ext uri="{9D8B030D-6E8A-4147-A177-3AD203B41FA5}">
                      <a16:colId xmlns:a16="http://schemas.microsoft.com/office/drawing/2014/main" val="1121319936"/>
                    </a:ext>
                  </a:extLst>
                </a:gridCol>
                <a:gridCol w="1068305">
                  <a:extLst>
                    <a:ext uri="{9D8B030D-6E8A-4147-A177-3AD203B41FA5}">
                      <a16:colId xmlns:a16="http://schemas.microsoft.com/office/drawing/2014/main" val="4247800139"/>
                    </a:ext>
                  </a:extLst>
                </a:gridCol>
                <a:gridCol w="1068305">
                  <a:extLst>
                    <a:ext uri="{9D8B030D-6E8A-4147-A177-3AD203B41FA5}">
                      <a16:colId xmlns:a16="http://schemas.microsoft.com/office/drawing/2014/main" val="33396440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Tarea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Detalle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Avance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Total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33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CRUD de links</a:t>
                      </a:r>
                    </a:p>
                    <a:p>
                      <a:r>
                        <a:rPr lang="es-AR" sz="1400" dirty="0" smtClean="0"/>
                        <a:t>Vistas: 1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Vistas</a:t>
                      </a:r>
                    </a:p>
                    <a:p>
                      <a:r>
                        <a:rPr lang="es-AR" sz="1400" dirty="0" smtClean="0"/>
                        <a:t>Front-</a:t>
                      </a:r>
                      <a:r>
                        <a:rPr lang="es-AR" sz="1400" dirty="0" err="1" smtClean="0"/>
                        <a:t>End</a:t>
                      </a:r>
                      <a:endParaRPr lang="es-AR" sz="1400" baseline="0" dirty="0" smtClean="0"/>
                    </a:p>
                    <a:p>
                      <a:r>
                        <a:rPr lang="es-AR" sz="1400" baseline="0" dirty="0" smtClean="0"/>
                        <a:t>Back-</a:t>
                      </a:r>
                      <a:r>
                        <a:rPr lang="es-AR" sz="1400" baseline="0" dirty="0" err="1" smtClean="0"/>
                        <a:t>End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	100%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	100%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	100%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100%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5747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Revisión de Links</a:t>
                      </a:r>
                    </a:p>
                    <a:p>
                      <a:r>
                        <a:rPr lang="es-AR" sz="1400" dirty="0" smtClean="0"/>
                        <a:t>Vistas: 1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Vistas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Front-</a:t>
                      </a:r>
                      <a:r>
                        <a:rPr kumimoji="0" lang="es-A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End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Back-</a:t>
                      </a:r>
                      <a:r>
                        <a:rPr kumimoji="0" lang="es-A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End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	100%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	100%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	100%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658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A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GLOBAL</a:t>
                      </a:r>
                      <a:endParaRPr lang="es-A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A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sz="1800" b="1" kern="1200" noProof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800" b="1" kern="1200" noProof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  <a:endParaRPr lang="es-AR" sz="1800" b="1" kern="1200" noProof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6195856"/>
                  </a:ext>
                </a:extLst>
              </a:tr>
            </a:tbl>
          </a:graphicData>
        </a:graphic>
      </p:graphicFrame>
      <p:sp>
        <p:nvSpPr>
          <p:cNvPr id="8" name="CuadroTexto 7"/>
          <p:cNvSpPr txBox="1"/>
          <p:nvPr/>
        </p:nvSpPr>
        <p:spPr>
          <a:xfrm>
            <a:off x="838200" y="5455270"/>
            <a:ext cx="980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aseline="30000" dirty="0" smtClean="0"/>
              <a:t>(x) </a:t>
            </a:r>
            <a:r>
              <a:rPr lang="es-AR" dirty="0" smtClean="0"/>
              <a:t>Pendiente: repensar las preguntas clave para clasificar los Personajes y Hechos</a:t>
            </a:r>
            <a:endParaRPr lang="es-AR" dirty="0"/>
          </a:p>
        </p:txBody>
      </p:sp>
      <p:sp>
        <p:nvSpPr>
          <p:cNvPr id="6" name="Marcador de fech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E8752-E2F2-47CF-97DC-DD84E18D0F4F}" type="datetime1">
              <a:rPr lang="es-AR" smtClean="0"/>
              <a:t>20/dic.22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60869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/>
              <a:t>5</a:t>
            </a:r>
            <a:r>
              <a:rPr lang="es-AR" dirty="0" smtClean="0"/>
              <a:t>/8 - Consultas personalizadas sobre productos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13</a:t>
            </a:fld>
            <a:endParaRPr lang="es-AR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8614918"/>
              </p:ext>
            </p:extLst>
          </p:nvPr>
        </p:nvGraphicFramePr>
        <p:xfrm>
          <a:off x="3256122" y="2217540"/>
          <a:ext cx="5679757" cy="366776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3031681">
                  <a:extLst>
                    <a:ext uri="{9D8B030D-6E8A-4147-A177-3AD203B41FA5}">
                      <a16:colId xmlns:a16="http://schemas.microsoft.com/office/drawing/2014/main" val="3481815282"/>
                    </a:ext>
                  </a:extLst>
                </a:gridCol>
                <a:gridCol w="1035304">
                  <a:extLst>
                    <a:ext uri="{9D8B030D-6E8A-4147-A177-3AD203B41FA5}">
                      <a16:colId xmlns:a16="http://schemas.microsoft.com/office/drawing/2014/main" val="1121319936"/>
                    </a:ext>
                  </a:extLst>
                </a:gridCol>
                <a:gridCol w="916876">
                  <a:extLst>
                    <a:ext uri="{9D8B030D-6E8A-4147-A177-3AD203B41FA5}">
                      <a16:colId xmlns:a16="http://schemas.microsoft.com/office/drawing/2014/main" val="4247800139"/>
                    </a:ext>
                  </a:extLst>
                </a:gridCol>
                <a:gridCol w="695896">
                  <a:extLst>
                    <a:ext uri="{9D8B030D-6E8A-4147-A177-3AD203B41FA5}">
                      <a16:colId xmlns:a16="http://schemas.microsoft.com/office/drawing/2014/main" val="9422753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Tarea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Detalle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Avance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Total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33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sz="1800" dirty="0" smtClean="0"/>
                        <a:t>Categorías y Subcategorías</a:t>
                      </a:r>
                      <a:endParaRPr lang="es-A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Criterios</a:t>
                      </a:r>
                    </a:p>
                    <a:p>
                      <a:r>
                        <a:rPr lang="es-AR" sz="1400" dirty="0" err="1" smtClean="0"/>
                        <a:t>Responsive</a:t>
                      </a:r>
                      <a:endParaRPr lang="es-AR" sz="1400" dirty="0" smtClean="0"/>
                    </a:p>
                    <a:p>
                      <a:r>
                        <a:rPr lang="es-AR" sz="1400" dirty="0" smtClean="0"/>
                        <a:t>Estética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	</a:t>
                      </a: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50%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	</a:t>
                      </a: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	8</a:t>
                      </a: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77%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7112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sz="1800" dirty="0" smtClean="0"/>
                        <a:t>Filtros personalizados</a:t>
                      </a:r>
                      <a:endParaRPr lang="es-A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Criterios</a:t>
                      </a:r>
                    </a:p>
                    <a:p>
                      <a:r>
                        <a:rPr lang="es-AR" sz="1400" dirty="0" err="1" smtClean="0"/>
                        <a:t>Responsive</a:t>
                      </a:r>
                      <a:endParaRPr lang="es-AR" sz="1400" dirty="0" smtClean="0"/>
                    </a:p>
                    <a:p>
                      <a:r>
                        <a:rPr lang="es-AR" sz="1400" dirty="0" smtClean="0"/>
                        <a:t>Estética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	</a:t>
                      </a: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10%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	</a:t>
                      </a: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0%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	</a:t>
                      </a: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7%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5747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sz="1800" dirty="0" smtClean="0"/>
                        <a:t>Actualización dinámica</a:t>
                      </a:r>
                      <a:endParaRPr lang="es-A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Vistas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Front-</a:t>
                      </a:r>
                      <a:r>
                        <a:rPr kumimoji="0" lang="es-A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End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Back-</a:t>
                      </a:r>
                      <a:r>
                        <a:rPr kumimoji="0" lang="es-A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End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	</a:t>
                      </a: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0%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	</a:t>
                      </a: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0%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	</a:t>
                      </a: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658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sz="1800" dirty="0" smtClean="0"/>
                        <a:t>Detalles</a:t>
                      </a:r>
                      <a:endParaRPr lang="es-A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Criterios</a:t>
                      </a:r>
                    </a:p>
                    <a:p>
                      <a:r>
                        <a:rPr lang="es-AR" sz="1400" dirty="0" err="1" smtClean="0"/>
                        <a:t>Responsive</a:t>
                      </a:r>
                      <a:endParaRPr lang="es-AR" sz="1400" dirty="0" smtClean="0"/>
                    </a:p>
                    <a:p>
                      <a:r>
                        <a:rPr lang="es-AR" sz="1400" dirty="0" smtClean="0"/>
                        <a:t>Estética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	</a:t>
                      </a: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40%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	</a:t>
                      </a: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0%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	</a:t>
                      </a: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13%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3219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A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Global</a:t>
                      </a:r>
                      <a:endParaRPr lang="es-A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sz="1800" b="1" kern="1200" noProof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endParaRPr lang="es-AR" sz="1800" b="1" kern="1200" noProof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lang="es-AR" sz="1800" b="1" kern="1200" noProof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24%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0420613"/>
                  </a:ext>
                </a:extLst>
              </a:tr>
            </a:tbl>
          </a:graphicData>
        </a:graphic>
      </p:graphicFrame>
      <p:sp>
        <p:nvSpPr>
          <p:cNvPr id="6" name="Marcador de fech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284DD-8BD8-4AE3-AD53-DA6B95DB2724}" type="datetime1">
              <a:rPr lang="es-AR" smtClean="0"/>
              <a:t>20/dic.22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690106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6</a:t>
            </a:r>
            <a:r>
              <a:rPr lang="es-AR" dirty="0" smtClean="0"/>
              <a:t>/8 - Contenido institucional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14</a:t>
            </a:fld>
            <a:endParaRPr lang="es-AR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374442"/>
              </p:ext>
            </p:extLst>
          </p:nvPr>
        </p:nvGraphicFramePr>
        <p:xfrm>
          <a:off x="4058553" y="2217540"/>
          <a:ext cx="4525110" cy="222504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3535236">
                  <a:extLst>
                    <a:ext uri="{9D8B030D-6E8A-4147-A177-3AD203B41FA5}">
                      <a16:colId xmlns:a16="http://schemas.microsoft.com/office/drawing/2014/main" val="3481815282"/>
                    </a:ext>
                  </a:extLst>
                </a:gridCol>
                <a:gridCol w="989874">
                  <a:extLst>
                    <a:ext uri="{9D8B030D-6E8A-4147-A177-3AD203B41FA5}">
                      <a16:colId xmlns:a16="http://schemas.microsoft.com/office/drawing/2014/main" val="42478001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Tarea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Avance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33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Quiénes somos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747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Misión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58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Política</a:t>
                      </a:r>
                      <a:r>
                        <a:rPr lang="es-AR" baseline="0" dirty="0" smtClean="0"/>
                        <a:t> sobre Derechos de Autor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219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Manual</a:t>
                      </a:r>
                      <a:r>
                        <a:rPr lang="es-AR" baseline="0" dirty="0" smtClean="0"/>
                        <a:t> de instrucciones Data </a:t>
                      </a:r>
                      <a:r>
                        <a:rPr lang="es-AR" baseline="0" dirty="0" err="1" smtClean="0"/>
                        <a:t>Entry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084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A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Global</a:t>
                      </a:r>
                      <a:endParaRPr lang="es-A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800" b="1" kern="1200" noProof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75%</a:t>
                      </a:r>
                      <a:endParaRPr lang="es-AR" sz="1800" b="1" kern="1200" noProof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934222"/>
                  </a:ext>
                </a:extLst>
              </a:tr>
            </a:tbl>
          </a:graphicData>
        </a:graphic>
      </p:graphicFrame>
      <p:sp>
        <p:nvSpPr>
          <p:cNvPr id="6" name="Marcador de fech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A9043-1EFE-4B98-B43D-E1961C97A46D}" type="datetime1">
              <a:rPr lang="es-AR" smtClean="0"/>
              <a:t>20/dic.22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33965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7</a:t>
            </a:r>
            <a:r>
              <a:rPr lang="es-AR" dirty="0" smtClean="0"/>
              <a:t>/8 - Seguridad de Data </a:t>
            </a:r>
            <a:r>
              <a:rPr lang="es-AR" dirty="0" err="1" smtClean="0"/>
              <a:t>Entry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15</a:t>
            </a:fld>
            <a:endParaRPr lang="es-AR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880648"/>
              </p:ext>
            </p:extLst>
          </p:nvPr>
        </p:nvGraphicFramePr>
        <p:xfrm>
          <a:off x="3723080" y="2217540"/>
          <a:ext cx="4745840" cy="281432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2195871">
                  <a:extLst>
                    <a:ext uri="{9D8B030D-6E8A-4147-A177-3AD203B41FA5}">
                      <a16:colId xmlns:a16="http://schemas.microsoft.com/office/drawing/2014/main" val="3481815282"/>
                    </a:ext>
                  </a:extLst>
                </a:gridCol>
                <a:gridCol w="937197">
                  <a:extLst>
                    <a:ext uri="{9D8B030D-6E8A-4147-A177-3AD203B41FA5}">
                      <a16:colId xmlns:a16="http://schemas.microsoft.com/office/drawing/2014/main" val="1121319936"/>
                    </a:ext>
                  </a:extLst>
                </a:gridCol>
                <a:gridCol w="916876">
                  <a:extLst>
                    <a:ext uri="{9D8B030D-6E8A-4147-A177-3AD203B41FA5}">
                      <a16:colId xmlns:a16="http://schemas.microsoft.com/office/drawing/2014/main" val="4247800139"/>
                    </a:ext>
                  </a:extLst>
                </a:gridCol>
                <a:gridCol w="695896">
                  <a:extLst>
                    <a:ext uri="{9D8B030D-6E8A-4147-A177-3AD203B41FA5}">
                      <a16:colId xmlns:a16="http://schemas.microsoft.com/office/drawing/2014/main" val="9422753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Tarea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Detalle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Avance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Total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33729"/>
                  </a:ext>
                </a:extLst>
              </a:tr>
              <a:tr h="259080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800" dirty="0" smtClean="0"/>
                        <a:t>Tamaño máximo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AR" sz="1400" dirty="0" smtClean="0"/>
                        <a:t>Front</a:t>
                      </a:r>
                      <a:r>
                        <a:rPr lang="es-AR" sz="1400" baseline="0" dirty="0" smtClean="0"/>
                        <a:t>-</a:t>
                      </a:r>
                      <a:r>
                        <a:rPr lang="es-AR" sz="1400" baseline="0" dirty="0" err="1" smtClean="0"/>
                        <a:t>End</a:t>
                      </a:r>
                      <a:endParaRPr lang="es-AR" sz="1400" baseline="0" dirty="0" smtClean="0"/>
                    </a:p>
                    <a:p>
                      <a:r>
                        <a:rPr lang="es-AR" sz="1400" dirty="0" smtClean="0"/>
                        <a:t>Back-</a:t>
                      </a:r>
                      <a:r>
                        <a:rPr lang="es-AR" sz="1400" dirty="0" err="1" smtClean="0"/>
                        <a:t>End</a:t>
                      </a:r>
                      <a:endParaRPr lang="es-AR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	</a:t>
                      </a: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marT="21600" marB="21600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775011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	</a:t>
                      </a:r>
                      <a:r>
                        <a:rPr kumimoji="0" lang="es-A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0%</a:t>
                      </a:r>
                    </a:p>
                  </a:txBody>
                  <a:tcPr marT="21600" marB="2160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762566"/>
                  </a:ext>
                </a:extLst>
              </a:tr>
              <a:tr h="259080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800" dirty="0" smtClean="0"/>
                        <a:t>Es imagen</a:t>
                      </a:r>
                    </a:p>
                  </a:txBody>
                  <a:tcPr>
                    <a:solidFill>
                      <a:srgbClr val="EAEFF7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Front-End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Back-End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	</a:t>
                      </a: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marT="21600" marB="21600">
                    <a:solidFill>
                      <a:srgbClr val="EAEFF7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50%</a:t>
                      </a:r>
                    </a:p>
                  </a:txBody>
                  <a:tcPr anchor="ctr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574794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	</a:t>
                      </a:r>
                      <a:r>
                        <a:rPr kumimoji="0" lang="es-A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0%</a:t>
                      </a:r>
                    </a:p>
                  </a:txBody>
                  <a:tcPr marT="21600" marB="2160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898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sz="1800" dirty="0" smtClean="0"/>
                        <a:t>Extensión</a:t>
                      </a:r>
                      <a:endParaRPr lang="es-A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Front-End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Back-End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	</a:t>
                      </a: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	</a:t>
                      </a: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50%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658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sz="1800" dirty="0" smtClean="0"/>
                        <a:t>Que exista</a:t>
                      </a:r>
                      <a:endParaRPr lang="es-A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Front-</a:t>
                      </a:r>
                      <a:r>
                        <a:rPr kumimoji="0" lang="es-A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End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Back-</a:t>
                      </a:r>
                      <a:r>
                        <a:rPr kumimoji="0" lang="es-A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End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	</a:t>
                      </a: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	100</a:t>
                      </a: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3219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A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Global</a:t>
                      </a:r>
                      <a:endParaRPr lang="es-A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sz="1800" b="1" kern="1200" noProof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endParaRPr lang="es-AR" sz="1800" b="1" kern="1200" noProof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lang="es-AR" sz="1800" b="1" kern="1200" noProof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63%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0420613"/>
                  </a:ext>
                </a:extLst>
              </a:tr>
            </a:tbl>
          </a:graphicData>
        </a:graphic>
      </p:graphicFrame>
      <p:sp>
        <p:nvSpPr>
          <p:cNvPr id="6" name="Marcador de fech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BE03F-56D9-4DAA-B448-BCAE1AF83530}" type="datetime1">
              <a:rPr lang="es-AR" smtClean="0"/>
              <a:t>20/dic.22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599910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8/8 – Subida a Internet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16</a:t>
            </a:fld>
            <a:endParaRPr lang="es-AR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802641"/>
              </p:ext>
            </p:extLst>
          </p:nvPr>
        </p:nvGraphicFramePr>
        <p:xfrm>
          <a:off x="4058553" y="2217540"/>
          <a:ext cx="4528094" cy="296672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3538220">
                  <a:extLst>
                    <a:ext uri="{9D8B030D-6E8A-4147-A177-3AD203B41FA5}">
                      <a16:colId xmlns:a16="http://schemas.microsoft.com/office/drawing/2014/main" val="3481815282"/>
                    </a:ext>
                  </a:extLst>
                </a:gridCol>
                <a:gridCol w="989874">
                  <a:extLst>
                    <a:ext uri="{9D8B030D-6E8A-4147-A177-3AD203B41FA5}">
                      <a16:colId xmlns:a16="http://schemas.microsoft.com/office/drawing/2014/main" val="42478001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Tarea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Avance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33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Definición de dirección web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	0%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747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Creación del dominio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	0%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542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Definición de estructura</a:t>
                      </a:r>
                      <a:r>
                        <a:rPr lang="es-AR" baseline="0" dirty="0" smtClean="0"/>
                        <a:t> a contratar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	50%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58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Subida con funcionamiento básico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	0%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219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Pruebas y solución de errores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	0%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627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Vinculación al dominio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	0%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006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A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Global</a:t>
                      </a:r>
                      <a:endParaRPr lang="es-A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800" b="1" kern="1200" noProof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8%</a:t>
                      </a:r>
                      <a:endParaRPr lang="es-AR" sz="1800" b="1" kern="1200" noProof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934222"/>
                  </a:ext>
                </a:extLst>
              </a:tr>
            </a:tbl>
          </a:graphicData>
        </a:graphic>
      </p:graphicFrame>
      <p:sp>
        <p:nvSpPr>
          <p:cNvPr id="6" name="Marcador de fech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1C919-5623-4638-8F14-AA256741F6A5}" type="datetime1">
              <a:rPr lang="es-AR" smtClean="0"/>
              <a:t>20/dic.22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93651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Características Fundamentales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El fin es dar un servicio, que sea económicamente sustentable</a:t>
            </a:r>
          </a:p>
          <a:p>
            <a:r>
              <a:rPr lang="es-AR" dirty="0" smtClean="0"/>
              <a:t>La base de datos es alimentada por usuarios con identidad validada</a:t>
            </a:r>
          </a:p>
          <a:p>
            <a:r>
              <a:rPr lang="es-AR" dirty="0" smtClean="0"/>
              <a:t>Las nuevas películas propuestas, son revisadas por un equipo interno de revisores, antes de compartirse con el público</a:t>
            </a:r>
          </a:p>
          <a:p>
            <a:r>
              <a:rPr lang="es-AR" dirty="0" smtClean="0"/>
              <a:t>Vinculamos a sitios que exhiben las películas respetando </a:t>
            </a:r>
            <a:r>
              <a:rPr lang="es-AR" dirty="0" err="1" smtClean="0"/>
              <a:t>copy-right</a:t>
            </a:r>
            <a:endParaRPr lang="es-AR" dirty="0" smtClean="0"/>
          </a:p>
          <a:p>
            <a:r>
              <a:rPr lang="es-AR" dirty="0" smtClean="0"/>
              <a:t>Nuestro página no le cobra a los usuarios, sólo les acepta donaciones</a:t>
            </a:r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2</a:t>
            </a:fld>
            <a:endParaRPr lang="es-AR"/>
          </a:p>
        </p:txBody>
      </p:sp>
      <p:sp>
        <p:nvSpPr>
          <p:cNvPr id="6" name="Marcador de fech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656B1-C9FD-42B0-AB20-78DD3B9FFBDA}" type="datetime1">
              <a:rPr lang="es-AR" smtClean="0"/>
              <a:t>20/dic.22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09009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Pilares del Emprendimiento</a:t>
            </a:r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3</a:t>
            </a:fld>
            <a:endParaRPr lang="es-AR"/>
          </a:p>
        </p:txBody>
      </p:sp>
      <p:grpSp>
        <p:nvGrpSpPr>
          <p:cNvPr id="16" name="Grupo 15"/>
          <p:cNvGrpSpPr/>
          <p:nvPr/>
        </p:nvGrpSpPr>
        <p:grpSpPr>
          <a:xfrm>
            <a:off x="1277791" y="1419818"/>
            <a:ext cx="9636418" cy="4564285"/>
            <a:chOff x="1614740" y="1419818"/>
            <a:chExt cx="9636418" cy="4564285"/>
          </a:xfrm>
        </p:grpSpPr>
        <p:sp>
          <p:nvSpPr>
            <p:cNvPr id="7" name="Rectángulo 6"/>
            <p:cNvSpPr/>
            <p:nvPr/>
          </p:nvSpPr>
          <p:spPr>
            <a:xfrm>
              <a:off x="1614740" y="1419818"/>
              <a:ext cx="4680000" cy="216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Ins="180000" rtlCol="0" anchor="ctr" anchorCtr="1"/>
            <a:lstStyle/>
            <a:p>
              <a:r>
                <a:rPr lang="es-AR" dirty="0" smtClean="0"/>
                <a:t>Comercial ‘hacia atrás’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AR" dirty="0" smtClean="0"/>
                <a:t>Relación con distribuidoras y planes ‘ganar’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AR" dirty="0" smtClean="0"/>
                <a:t>Revisión de Links de usuarios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AR" dirty="0" smtClean="0"/>
                <a:t>Encontrar links para </a:t>
              </a:r>
              <a:r>
                <a:rPr lang="es-AR" dirty="0" err="1" smtClean="0"/>
                <a:t>prods</a:t>
              </a:r>
              <a:r>
                <a:rPr lang="es-AR" dirty="0" smtClean="0"/>
                <a:t> difíciles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AR" i="1" dirty="0" smtClean="0"/>
                <a:t>Contáctenos</a:t>
              </a:r>
              <a:r>
                <a:rPr lang="es-AR" dirty="0" smtClean="0"/>
                <a:t> sobre Links</a:t>
              </a:r>
            </a:p>
          </p:txBody>
        </p:sp>
        <p:sp>
          <p:nvSpPr>
            <p:cNvPr id="8" name="Rectángulo 7"/>
            <p:cNvSpPr/>
            <p:nvPr/>
          </p:nvSpPr>
          <p:spPr>
            <a:xfrm>
              <a:off x="6571158" y="1419818"/>
              <a:ext cx="4680000" cy="21600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Ins="180000" rtlCol="0" anchor="ctr" anchorCtr="1"/>
            <a:lstStyle/>
            <a:p>
              <a:r>
                <a:rPr lang="es-AR" dirty="0"/>
                <a:t>Comercial ‘hacia adelante’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AR" dirty="0" smtClean="0"/>
                <a:t>Experiencia de Usuario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AR" dirty="0" smtClean="0"/>
                <a:t>Revisión </a:t>
              </a:r>
              <a:r>
                <a:rPr lang="es-AR" dirty="0"/>
                <a:t>de </a:t>
              </a:r>
              <a:r>
                <a:rPr lang="es-AR" dirty="0" smtClean="0"/>
                <a:t>Altas/</a:t>
              </a:r>
              <a:r>
                <a:rPr lang="es-AR" dirty="0" err="1" smtClean="0"/>
                <a:t>Edics</a:t>
              </a:r>
              <a:r>
                <a:rPr lang="es-AR" dirty="0" smtClean="0"/>
                <a:t> de </a:t>
              </a:r>
              <a:r>
                <a:rPr lang="es-AR" dirty="0" err="1" smtClean="0"/>
                <a:t>Prods</a:t>
              </a:r>
              <a:r>
                <a:rPr lang="es-AR" dirty="0" smtClean="0"/>
                <a:t>/RCLVs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AR" i="1" dirty="0" smtClean="0"/>
                <a:t>Contáctenos</a:t>
              </a:r>
              <a:r>
                <a:rPr lang="es-AR" dirty="0" smtClean="0"/>
                <a:t> sobre </a:t>
              </a:r>
              <a:r>
                <a:rPr lang="es-AR" dirty="0" err="1" smtClean="0"/>
                <a:t>Prods</a:t>
              </a:r>
              <a:r>
                <a:rPr lang="es-AR" dirty="0" smtClean="0"/>
                <a:t>/RCLV y usuarios</a:t>
              </a:r>
            </a:p>
          </p:txBody>
        </p:sp>
        <p:sp>
          <p:nvSpPr>
            <p:cNvPr id="9" name="Rectángulo 8"/>
            <p:cNvSpPr/>
            <p:nvPr/>
          </p:nvSpPr>
          <p:spPr>
            <a:xfrm>
              <a:off x="1614740" y="3824103"/>
              <a:ext cx="4680000" cy="2160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Ins="180000" rtlCol="0" anchor="ctr" anchorCtr="1"/>
            <a:lstStyle/>
            <a:p>
              <a:r>
                <a:rPr lang="es-AR" dirty="0" smtClean="0"/>
                <a:t>Relaciones institucionales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AR" dirty="0" smtClean="0"/>
                <a:t>Asuntos legales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AR" dirty="0"/>
                <a:t>Relación c/páginas amigas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AR" i="1" dirty="0" smtClean="0"/>
                <a:t>Contáctenos</a:t>
              </a:r>
              <a:r>
                <a:rPr lang="es-AR" dirty="0" smtClean="0"/>
                <a:t> con impacto institucional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AR" dirty="0" smtClean="0"/>
                <a:t>Personalización para instituciones</a:t>
              </a:r>
            </a:p>
          </p:txBody>
        </p:sp>
        <p:sp>
          <p:nvSpPr>
            <p:cNvPr id="10" name="Rectángulo 9"/>
            <p:cNvSpPr/>
            <p:nvPr/>
          </p:nvSpPr>
          <p:spPr>
            <a:xfrm>
              <a:off x="6571158" y="3824103"/>
              <a:ext cx="4680000" cy="21600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Ins="180000" rtlCol="0" anchor="ctr" anchorCtr="1"/>
            <a:lstStyle/>
            <a:p>
              <a:r>
                <a:rPr lang="es-AR" dirty="0" smtClean="0"/>
                <a:t>Innovación y desarrollo técnico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AR" dirty="0" smtClean="0"/>
                <a:t>Mejora continua del </a:t>
              </a:r>
              <a:r>
                <a:rPr lang="es-AR" dirty="0" err="1" smtClean="0"/>
                <a:t>soft</a:t>
              </a:r>
              <a:endParaRPr lang="es-A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AR" dirty="0" smtClean="0"/>
                <a:t>Nuevos desarrollos de tecnología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AR" dirty="0" smtClean="0"/>
                <a:t>Revisión de usuarios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AR" i="1" dirty="0"/>
                <a:t>Contáctenos</a:t>
              </a:r>
              <a:r>
                <a:rPr lang="es-AR" dirty="0"/>
                <a:t> sobre </a:t>
              </a:r>
              <a:r>
                <a:rPr lang="es-AR" dirty="0" smtClean="0"/>
                <a:t>usuarios</a:t>
              </a:r>
              <a:endParaRPr lang="es-A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AR" dirty="0" smtClean="0"/>
                <a:t>Soporte técnico</a:t>
              </a:r>
              <a:endParaRPr lang="es-AR" dirty="0"/>
            </a:p>
          </p:txBody>
        </p:sp>
      </p:grpSp>
      <p:graphicFrame>
        <p:nvGraphicFramePr>
          <p:cNvPr id="18" name="Diagrama 17"/>
          <p:cNvGraphicFramePr/>
          <p:nvPr>
            <p:extLst>
              <p:ext uri="{D42A27DB-BD31-4B8C-83A1-F6EECF244321}">
                <p14:modId xmlns:p14="http://schemas.microsoft.com/office/powerpoint/2010/main" val="9019831"/>
              </p:ext>
            </p:extLst>
          </p:nvPr>
        </p:nvGraphicFramePr>
        <p:xfrm>
          <a:off x="4947585" y="2746563"/>
          <a:ext cx="2020412" cy="18879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9" name="Marcador de fecha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C16FB-EA57-49DC-AABC-6B4D367E3A00}" type="datetime1">
              <a:rPr lang="es-AR" smtClean="0"/>
              <a:t>20/dic.22</a:t>
            </a:fld>
            <a:endParaRPr lang="es-AR"/>
          </a:p>
        </p:txBody>
      </p:sp>
      <p:sp>
        <p:nvSpPr>
          <p:cNvPr id="20" name="CuadroTexto 19"/>
          <p:cNvSpPr txBox="1"/>
          <p:nvPr/>
        </p:nvSpPr>
        <p:spPr>
          <a:xfrm>
            <a:off x="4717611" y="3451856"/>
            <a:ext cx="2480359" cy="461665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s-AR" sz="2400" dirty="0" smtClean="0">
                <a:solidFill>
                  <a:schemeClr val="accent4">
                    <a:lumMod val="50000"/>
                  </a:schemeClr>
                </a:solidFill>
              </a:rPr>
              <a:t>¿Dónde se ve c/u?</a:t>
            </a:r>
            <a:endParaRPr lang="es-AR" sz="24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22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/>
          <p:cNvGrpSpPr/>
          <p:nvPr/>
        </p:nvGrpSpPr>
        <p:grpSpPr>
          <a:xfrm>
            <a:off x="2394931" y="1811383"/>
            <a:ext cx="7881595" cy="4177634"/>
            <a:chOff x="1113296" y="1811383"/>
            <a:chExt cx="7881595" cy="4177634"/>
          </a:xfrm>
        </p:grpSpPr>
        <p:sp>
          <p:nvSpPr>
            <p:cNvPr id="3" name="Rectángulo 2"/>
            <p:cNvSpPr/>
            <p:nvPr/>
          </p:nvSpPr>
          <p:spPr>
            <a:xfrm>
              <a:off x="1113296" y="1811383"/>
              <a:ext cx="3060000" cy="1728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Ins="180000" rtlCol="0" anchor="ctr" anchorCtr="1"/>
            <a:lstStyle/>
            <a:p>
              <a:r>
                <a:rPr lang="es-AR" dirty="0" smtClean="0"/>
                <a:t>Inputs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AR" dirty="0" smtClean="0"/>
                <a:t>CRUD de entidades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AR" dirty="0" smtClean="0"/>
                <a:t>Revisión de entidades</a:t>
              </a:r>
              <a:endParaRPr lang="es-AR" dirty="0"/>
            </a:p>
          </p:txBody>
        </p:sp>
        <p:sp>
          <p:nvSpPr>
            <p:cNvPr id="4" name="Rectángulo 3"/>
            <p:cNvSpPr/>
            <p:nvPr/>
          </p:nvSpPr>
          <p:spPr>
            <a:xfrm>
              <a:off x="5934891" y="1811383"/>
              <a:ext cx="3060000" cy="1728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Ins="180000" rtlCol="0" anchor="ctr" anchorCtr="1"/>
            <a:lstStyle/>
            <a:p>
              <a:r>
                <a:rPr lang="es-AR" dirty="0" smtClean="0"/>
                <a:t>Outputs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AR" dirty="0" smtClean="0"/>
                <a:t>Consultas personalizadas</a:t>
              </a:r>
              <a:endParaRPr lang="es-AR" dirty="0"/>
            </a:p>
          </p:txBody>
        </p:sp>
        <p:sp>
          <p:nvSpPr>
            <p:cNvPr id="5" name="Rectángulo 4"/>
            <p:cNvSpPr/>
            <p:nvPr/>
          </p:nvSpPr>
          <p:spPr>
            <a:xfrm>
              <a:off x="3471178" y="4261017"/>
              <a:ext cx="3060000" cy="1728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Ins="180000" rtlCol="0" anchor="ctr" anchorCtr="1"/>
            <a:lstStyle/>
            <a:p>
              <a:r>
                <a:rPr lang="es-AR" dirty="0" smtClean="0"/>
                <a:t>Dan soporte: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AR" dirty="0" smtClean="0"/>
                <a:t>Gestión de usuario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AR" dirty="0" smtClean="0"/>
                <a:t>Base de Datos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AR" dirty="0" smtClean="0"/>
                <a:t>Contenido institucional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AR" dirty="0" smtClean="0"/>
                <a:t>Seguridad de data </a:t>
              </a:r>
              <a:r>
                <a:rPr lang="es-AR" dirty="0" err="1" smtClean="0"/>
                <a:t>entry</a:t>
              </a:r>
              <a:endParaRPr lang="es-AR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AR" dirty="0" smtClean="0"/>
                <a:t>Subida a internet</a:t>
              </a:r>
            </a:p>
          </p:txBody>
        </p:sp>
      </p:grpSp>
      <p:sp>
        <p:nvSpPr>
          <p:cNvPr id="8" name="Marcador de número de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4</a:t>
            </a:fld>
            <a:endParaRPr lang="es-A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Proyecto web</a:t>
            </a:r>
            <a:endParaRPr lang="es-AR" dirty="0"/>
          </a:p>
        </p:txBody>
      </p:sp>
      <p:sp>
        <p:nvSpPr>
          <p:cNvPr id="9" name="Flecha derecha 8"/>
          <p:cNvSpPr/>
          <p:nvPr/>
        </p:nvSpPr>
        <p:spPr>
          <a:xfrm>
            <a:off x="5683046" y="2271253"/>
            <a:ext cx="1209367" cy="698090"/>
          </a:xfrm>
          <a:prstGeom prst="rightArrow">
            <a:avLst/>
          </a:prstGeom>
          <a:solidFill>
            <a:schemeClr val="tx1">
              <a:lumMod val="6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Flecha derecha 9"/>
          <p:cNvSpPr/>
          <p:nvPr/>
        </p:nvSpPr>
        <p:spPr>
          <a:xfrm rot="-2700000">
            <a:off x="6718804" y="3623296"/>
            <a:ext cx="701182" cy="540774"/>
          </a:xfrm>
          <a:prstGeom prst="rightArrow">
            <a:avLst/>
          </a:prstGeom>
          <a:solidFill>
            <a:schemeClr val="tx1">
              <a:lumMod val="6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Flecha derecha 10"/>
          <p:cNvSpPr/>
          <p:nvPr/>
        </p:nvSpPr>
        <p:spPr>
          <a:xfrm rot="2700000" flipH="1">
            <a:off x="5235161" y="3613875"/>
            <a:ext cx="701182" cy="540774"/>
          </a:xfrm>
          <a:prstGeom prst="rightArrow">
            <a:avLst/>
          </a:prstGeom>
          <a:solidFill>
            <a:schemeClr val="tx1">
              <a:lumMod val="6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Marcador de fecha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297CD-6264-42C7-ABE6-86FA57CA8201}" type="datetime1">
              <a:rPr lang="es-AR" smtClean="0"/>
              <a:t>20/dic.22</a:t>
            </a:fld>
            <a:endParaRPr lang="es-AR"/>
          </a:p>
        </p:txBody>
      </p:sp>
      <p:sp>
        <p:nvSpPr>
          <p:cNvPr id="13" name="Elipse 12"/>
          <p:cNvSpPr/>
          <p:nvPr/>
        </p:nvSpPr>
        <p:spPr>
          <a:xfrm>
            <a:off x="9239534" y="4332781"/>
            <a:ext cx="2497541" cy="1481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Portales</a:t>
            </a:r>
          </a:p>
          <a:p>
            <a:pPr algn="ctr"/>
            <a:r>
              <a:rPr lang="es-AR" dirty="0" smtClean="0"/>
              <a:t>c/películas</a:t>
            </a:r>
            <a:endParaRPr lang="es-AR" dirty="0"/>
          </a:p>
        </p:txBody>
      </p:sp>
      <p:sp>
        <p:nvSpPr>
          <p:cNvPr id="14" name="Flecha derecha 13"/>
          <p:cNvSpPr/>
          <p:nvPr/>
        </p:nvSpPr>
        <p:spPr>
          <a:xfrm rot="3622443">
            <a:off x="9384485" y="3683933"/>
            <a:ext cx="996287" cy="576121"/>
          </a:xfrm>
          <a:prstGeom prst="rightArrow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Elipse 6"/>
          <p:cNvSpPr/>
          <p:nvPr/>
        </p:nvSpPr>
        <p:spPr>
          <a:xfrm>
            <a:off x="2019869" y="873458"/>
            <a:ext cx="8359413" cy="5377218"/>
          </a:xfrm>
          <a:prstGeom prst="ellipse">
            <a:avLst/>
          </a:prstGeom>
          <a:noFill/>
          <a:ln w="38100">
            <a:solidFill>
              <a:schemeClr val="accent4">
                <a:lumMod val="20000"/>
                <a:lumOff val="8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54238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Alcance del desarrollo web – Versión 1</a:t>
            </a:r>
            <a:endParaRPr lang="es-AR" dirty="0"/>
          </a:p>
        </p:txBody>
      </p:sp>
      <p:sp>
        <p:nvSpPr>
          <p:cNvPr id="8" name="Marcador de contenido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AR" dirty="0" smtClean="0"/>
              <a:t>Gestión básica de usuario</a:t>
            </a:r>
          </a:p>
          <a:p>
            <a:pPr marL="514350" indent="-514350">
              <a:buFont typeface="+mj-lt"/>
              <a:buAutoNum type="arabicPeriod"/>
            </a:pPr>
            <a:r>
              <a:rPr lang="es-AR" dirty="0" smtClean="0"/>
              <a:t>CRUD + Revisión de </a:t>
            </a:r>
            <a:r>
              <a:rPr lang="es-AR" dirty="0" smtClean="0"/>
              <a:t>Productos, RCLV, y Links</a:t>
            </a:r>
            <a:endParaRPr lang="es-AR" dirty="0" smtClean="0"/>
          </a:p>
          <a:p>
            <a:pPr marL="514350" indent="-514350">
              <a:buFont typeface="+mj-lt"/>
              <a:buAutoNum type="arabicPeriod"/>
            </a:pPr>
            <a:r>
              <a:rPr lang="es-AR" dirty="0" smtClean="0"/>
              <a:t>Consultas personalizadas sobre productos</a:t>
            </a:r>
          </a:p>
          <a:p>
            <a:pPr marL="514350" indent="-514350">
              <a:buFont typeface="+mj-lt"/>
              <a:buAutoNum type="arabicPeriod"/>
            </a:pPr>
            <a:r>
              <a:rPr lang="es-AR" dirty="0" smtClean="0"/>
              <a:t>Contenido institucional</a:t>
            </a:r>
          </a:p>
          <a:p>
            <a:pPr marL="514350" indent="-514350">
              <a:buFont typeface="+mj-lt"/>
              <a:buAutoNum type="arabicPeriod"/>
            </a:pPr>
            <a:r>
              <a:rPr lang="es-AR" dirty="0" smtClean="0"/>
              <a:t>Seguridad de data </a:t>
            </a:r>
            <a:r>
              <a:rPr lang="es-AR" dirty="0" err="1" smtClean="0"/>
              <a:t>entry</a:t>
            </a:r>
            <a:endParaRPr lang="es-AR" dirty="0" smtClean="0"/>
          </a:p>
          <a:p>
            <a:pPr marL="514350" indent="-514350">
              <a:buFont typeface="+mj-lt"/>
              <a:buAutoNum type="arabicPeriod"/>
            </a:pPr>
            <a:r>
              <a:rPr lang="es-AR" dirty="0" smtClean="0"/>
              <a:t>Subida a internet</a:t>
            </a:r>
          </a:p>
        </p:txBody>
      </p:sp>
      <p:sp>
        <p:nvSpPr>
          <p:cNvPr id="10" name="Marcador de número de diapositiva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5</a:t>
            </a:fld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010C-2A1D-4BE3-9336-5EA48CCE2D32}" type="datetime1">
              <a:rPr lang="es-AR" smtClean="0"/>
              <a:t>20/dic.22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84239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Postergación para la Versión 2</a:t>
            </a:r>
            <a:endParaRPr lang="es-AR" dirty="0"/>
          </a:p>
        </p:txBody>
      </p:sp>
      <p:sp>
        <p:nvSpPr>
          <p:cNvPr id="8" name="Marcador de contenido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/>
              <a:t>Opciones </a:t>
            </a:r>
            <a:r>
              <a:rPr lang="es-AR" dirty="0" smtClean="0"/>
              <a:t>para “Detalle </a:t>
            </a:r>
            <a:r>
              <a:rPr lang="es-AR" dirty="0"/>
              <a:t>de </a:t>
            </a:r>
            <a:r>
              <a:rPr lang="es-AR" dirty="0" smtClean="0"/>
              <a:t>Producto”</a:t>
            </a:r>
            <a:endParaRPr lang="es-AR" dirty="0"/>
          </a:p>
          <a:p>
            <a:pPr lvl="1"/>
            <a:r>
              <a:rPr lang="es-ES" dirty="0"/>
              <a:t>Vinculación a portales, c</a:t>
            </a:r>
            <a:r>
              <a:rPr lang="es-AR" dirty="0" err="1"/>
              <a:t>alificarlo</a:t>
            </a:r>
            <a:r>
              <a:rPr lang="es-AR" dirty="0"/>
              <a:t>, preferencia, </a:t>
            </a:r>
            <a:r>
              <a:rPr lang="es-AR" dirty="0" smtClean="0"/>
              <a:t>inactivar/recuperar</a:t>
            </a:r>
          </a:p>
          <a:p>
            <a:r>
              <a:rPr lang="es-AR" dirty="0" err="1" smtClean="0"/>
              <a:t>CRU</a:t>
            </a:r>
            <a:r>
              <a:rPr lang="es-AR" dirty="0" smtClean="0"/>
              <a:t> de RCLV</a:t>
            </a:r>
          </a:p>
          <a:p>
            <a:pPr lvl="1"/>
            <a:r>
              <a:rPr lang="es-AR" dirty="0" smtClean="0"/>
              <a:t>Imagen derecha propia</a:t>
            </a:r>
          </a:p>
          <a:p>
            <a:r>
              <a:rPr lang="es-AR" dirty="0"/>
              <a:t>Rutinas automáticas diarias</a:t>
            </a:r>
          </a:p>
          <a:p>
            <a:pPr lvl="1"/>
            <a:r>
              <a:rPr lang="es-AR" dirty="0"/>
              <a:t>Envío de mails, actualización de imagen </a:t>
            </a:r>
            <a:r>
              <a:rPr lang="es-AR" dirty="0" smtClean="0"/>
              <a:t>derecha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6</a:t>
            </a:fld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50FDE-CE14-4564-B75A-7B098249F7BF}" type="datetime1">
              <a:rPr lang="es-AR" smtClean="0"/>
              <a:t>20/dic.22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04477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Postergación para la Versión 2</a:t>
            </a:r>
            <a:endParaRPr lang="es-AR" dirty="0"/>
          </a:p>
        </p:txBody>
      </p:sp>
      <p:sp>
        <p:nvSpPr>
          <p:cNvPr id="8" name="Marcador de contenido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Gestión avanzada de usuario</a:t>
            </a:r>
          </a:p>
          <a:p>
            <a:pPr lvl="1"/>
            <a:r>
              <a:rPr lang="es-AR" dirty="0" smtClean="0"/>
              <a:t>Edición, preferencias por productos, cambio de contraseña</a:t>
            </a:r>
          </a:p>
          <a:p>
            <a:r>
              <a:rPr lang="es-AR" dirty="0" smtClean="0"/>
              <a:t>Generación de información para uso interno</a:t>
            </a:r>
          </a:p>
          <a:p>
            <a:pPr lvl="1"/>
            <a:r>
              <a:rPr lang="es-AR" dirty="0" err="1" smtClean="0"/>
              <a:t>Logins</a:t>
            </a:r>
            <a:r>
              <a:rPr lang="es-AR" dirty="0" smtClean="0"/>
              <a:t> diarios, productos más visitados</a:t>
            </a:r>
          </a:p>
          <a:p>
            <a:r>
              <a:rPr lang="es-AR" dirty="0" smtClean="0"/>
              <a:t>Gestión de contáctenos</a:t>
            </a:r>
          </a:p>
          <a:p>
            <a:r>
              <a:rPr lang="es-AR" dirty="0" smtClean="0"/>
              <a:t>Mejora continua de productos en base de datos</a:t>
            </a:r>
          </a:p>
          <a:p>
            <a:pPr lvl="1"/>
            <a:r>
              <a:rPr lang="es-AR" dirty="0" smtClean="0"/>
              <a:t>Productos sin links, productos atrasados para revisar, baja de RCLV sin productos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7</a:t>
            </a:fld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50FDE-CE14-4564-B75A-7B098249F7BF}" type="datetime1">
              <a:rPr lang="es-AR" smtClean="0"/>
              <a:t>20/dic.22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53201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Alcance – Avance Global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8</a:t>
            </a:fld>
            <a:endParaRPr lang="es-AR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355119"/>
              </p:ext>
            </p:extLst>
          </p:nvPr>
        </p:nvGraphicFramePr>
        <p:xfrm>
          <a:off x="2575430" y="1760220"/>
          <a:ext cx="6738087" cy="370840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3842731">
                  <a:extLst>
                    <a:ext uri="{9D8B030D-6E8A-4147-A177-3AD203B41FA5}">
                      <a16:colId xmlns:a16="http://schemas.microsoft.com/office/drawing/2014/main" val="3481815282"/>
                    </a:ext>
                  </a:extLst>
                </a:gridCol>
                <a:gridCol w="916876">
                  <a:extLst>
                    <a:ext uri="{9D8B030D-6E8A-4147-A177-3AD203B41FA5}">
                      <a16:colId xmlns:a16="http://schemas.microsoft.com/office/drawing/2014/main" val="4247800139"/>
                    </a:ext>
                  </a:extLst>
                </a:gridCol>
                <a:gridCol w="538480">
                  <a:extLst>
                    <a:ext uri="{9D8B030D-6E8A-4147-A177-3AD203B41FA5}">
                      <a16:colId xmlns:a16="http://schemas.microsoft.com/office/drawing/2014/main" val="302616945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18993716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Tarea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Avance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Pr.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AR" dirty="0" smtClean="0"/>
                        <a:t>Responsable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33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Gestión básica de usuario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100%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5747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CRUD + Revisión de Productos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100%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r"/>
                        </a:tabLst>
                        <a:defRPr/>
                      </a:pP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r"/>
                        </a:tabLst>
                        <a:defRPr/>
                      </a:pP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6542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CRUD + Revisión de RCLV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89%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②</a:t>
                      </a:r>
                      <a:endParaRPr kumimoji="0" lang="es-AR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Diego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0232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CRUD + Revisión de Links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100%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r"/>
                        </a:tabLst>
                        <a:defRPr/>
                      </a:pP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58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Consultas personalizadas de </a:t>
                      </a:r>
                      <a:r>
                        <a:rPr lang="es-AR" dirty="0" err="1" smtClean="0"/>
                        <a:t>prods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24%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r"/>
                        </a:tabLst>
                        <a:defRPr/>
                      </a:pP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D/M/F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219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Contenido institucional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75%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r"/>
                        </a:tabLst>
                        <a:defRPr/>
                      </a:pP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Fede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627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Seguridad de data </a:t>
                      </a:r>
                      <a:r>
                        <a:rPr lang="es-AR" dirty="0" err="1" smtClean="0"/>
                        <a:t>entry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63%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Diego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006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s-AR" dirty="0" smtClean="0"/>
                        <a:t>Subida a internet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8%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r"/>
                        </a:tabLst>
                        <a:defRPr/>
                      </a:pP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D/M/F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473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A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Global</a:t>
                      </a:r>
                      <a:endParaRPr lang="es-A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800" b="1" kern="1200" noProof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63%</a:t>
                      </a:r>
                      <a:endParaRPr lang="es-AR" sz="1800" b="1" kern="1200" noProof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sz="1800" b="1" kern="1200" noProof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sz="1800" b="1" kern="1200" noProof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934222"/>
                  </a:ext>
                </a:extLst>
              </a:tr>
            </a:tbl>
          </a:graphicData>
        </a:graphic>
      </p:graphicFrame>
      <p:sp>
        <p:nvSpPr>
          <p:cNvPr id="6" name="Marcador de fech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CD3C-3DAA-4D3B-B403-6CEE1FEBE87F}" type="datetime1">
              <a:rPr lang="es-AR" smtClean="0"/>
              <a:t>20/dic.22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81660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1/8 - Gestión básica de usuario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9</a:t>
            </a:fld>
            <a:endParaRPr lang="es-AR"/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023454"/>
              </p:ext>
            </p:extLst>
          </p:nvPr>
        </p:nvGraphicFramePr>
        <p:xfrm>
          <a:off x="4058553" y="2217540"/>
          <a:ext cx="4074895" cy="259588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3085021">
                  <a:extLst>
                    <a:ext uri="{9D8B030D-6E8A-4147-A177-3AD203B41FA5}">
                      <a16:colId xmlns:a16="http://schemas.microsoft.com/office/drawing/2014/main" val="3481815282"/>
                    </a:ext>
                  </a:extLst>
                </a:gridCol>
                <a:gridCol w="989874">
                  <a:extLst>
                    <a:ext uri="{9D8B030D-6E8A-4147-A177-3AD203B41FA5}">
                      <a16:colId xmlns:a16="http://schemas.microsoft.com/office/drawing/2014/main" val="42478001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Tarea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Avance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33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Alta de mail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747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Validación de mail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58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Alta de usuario básico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219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err="1" smtClean="0"/>
                        <a:t>Upgrade</a:t>
                      </a:r>
                      <a:r>
                        <a:rPr lang="es-AR" dirty="0" smtClean="0"/>
                        <a:t> a usuario acreditado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875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Revisión de usuario acreditado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3873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A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Global</a:t>
                      </a:r>
                      <a:endParaRPr lang="es-A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800" b="1" kern="1200" noProof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  <a:endParaRPr lang="es-AR" sz="1800" b="1" kern="1200" noProof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934222"/>
                  </a:ext>
                </a:extLst>
              </a:tr>
            </a:tbl>
          </a:graphicData>
        </a:graphic>
      </p:graphicFrame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263DB-ED5C-4C87-B1ED-E91935869EE7}" type="datetime1">
              <a:rPr lang="es-AR" smtClean="0"/>
              <a:t>20/dic.22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640655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705</TotalTime>
  <Words>862</Words>
  <Application>Microsoft Office PowerPoint</Application>
  <PresentationFormat>Panorámica</PresentationFormat>
  <Paragraphs>374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Symbol</vt:lpstr>
      <vt:lpstr>Wingdings</vt:lpstr>
      <vt:lpstr>Tema de Office</vt:lpstr>
      <vt:lpstr>Emprendimiento a bautizar</vt:lpstr>
      <vt:lpstr>Características Fundamentales</vt:lpstr>
      <vt:lpstr>Pilares del Emprendimiento</vt:lpstr>
      <vt:lpstr>Proyecto web</vt:lpstr>
      <vt:lpstr>Alcance del desarrollo web – Versión 1</vt:lpstr>
      <vt:lpstr>Postergación para la Versión 2</vt:lpstr>
      <vt:lpstr>Postergación para la Versión 2</vt:lpstr>
      <vt:lpstr>Alcance – Avance Global</vt:lpstr>
      <vt:lpstr>1/8 - Gestión básica de usuario</vt:lpstr>
      <vt:lpstr>2/8 - CRUD + Revisión de Productos</vt:lpstr>
      <vt:lpstr>3/8 - CRUD + Revisión de RCLV</vt:lpstr>
      <vt:lpstr>4/8 - ABM + Revisión de Links</vt:lpstr>
      <vt:lpstr>5/8 - Consultas personalizadas sobre productos</vt:lpstr>
      <vt:lpstr>6/8 - Contenido institucional</vt:lpstr>
      <vt:lpstr>7/8 - Seguridad de Data Entry</vt:lpstr>
      <vt:lpstr>8/8 – Subida a Internet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EXO</dc:creator>
  <cp:lastModifiedBy>Diego</cp:lastModifiedBy>
  <cp:revision>60</cp:revision>
  <dcterms:created xsi:type="dcterms:W3CDTF">2022-11-25T13:13:30Z</dcterms:created>
  <dcterms:modified xsi:type="dcterms:W3CDTF">2022-12-20T11:57:16Z</dcterms:modified>
</cp:coreProperties>
</file>