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97BC8-7D79-4151-B645-6293AF8AC71C}" type="datetimeFigureOut">
              <a:rPr lang="en-US" smtClean="0"/>
              <a:t>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6FF27-7D19-43B7-ABD3-11E95ED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program with the memory window overwriting </a:t>
            </a:r>
            <a:r>
              <a:rPr lang="en-US" smtClean="0"/>
              <a:t>good</a:t>
            </a:r>
            <a:r>
              <a:rPr lang="en-US" baseline="0" smtClean="0"/>
              <a:t> stuff.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FF27-7D19-43B7-ABD3-11E95ED03C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D05F-3D10-43E5-B2D8-A6344D03EDAE}" type="datetime1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8E0D-5EE3-48D5-96E9-E140112FCD87}" type="datetime1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47FB-AB48-46D7-9381-996CFCC52E2F}" type="datetime1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F999-18D9-45EB-841B-40879E8D74BA}" type="datetime1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AE60-DC92-4D52-B532-8B72FECB1491}" type="datetime1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A945-8B95-4F68-B23D-C37A1994FD2C}" type="datetime1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D968-235D-4AFA-9BA4-09C3F8F3E018}" type="datetime1">
              <a:rPr lang="en-US" smtClean="0"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704-A04D-4615-AFC5-425AFEEFF609}" type="datetime1">
              <a:rPr lang="en-US" smtClean="0"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F181-DF6A-4456-834A-5A79C3A6AD05}" type="datetime1">
              <a:rPr lang="en-US" smtClean="0"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EE71-DF52-47CD-8D36-9BDE7C05AC8C}" type="datetime1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D15F-1B30-4276-91C4-5720F832001A}" type="datetime1">
              <a:rPr lang="en-US" smtClean="0"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C339-1570-4D7D-AFDB-D32E00146C10}" type="datetime1">
              <a:rPr lang="en-US" smtClean="0"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DB991-48CC-4D87-8E8E-ADD414AA2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access element with a constant or literal subscript: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-16" charset="0"/>
              </a:rPr>
              <a:t>cout</a:t>
            </a:r>
            <a:r>
              <a:rPr lang="en-US" dirty="0" smtClean="0">
                <a:latin typeface="Courier New" pitchFamily="-16" charset="0"/>
              </a:rPr>
              <a:t> &lt;&lt; tests[3] &lt;&lt; </a:t>
            </a:r>
            <a:r>
              <a:rPr lang="en-US" dirty="0" err="1" smtClean="0">
                <a:latin typeface="Courier New" pitchFamily="-16" charset="0"/>
              </a:rPr>
              <a:t>endl</a:t>
            </a:r>
            <a:r>
              <a:rPr lang="en-US" dirty="0" smtClean="0">
                <a:latin typeface="Courier New" pitchFamily="-16" charset="0"/>
              </a:rPr>
              <a:t>;</a:t>
            </a:r>
            <a:br>
              <a:rPr lang="en-US" dirty="0" smtClean="0">
                <a:latin typeface="Courier New" pitchFamily="-16" charset="0"/>
              </a:rPr>
            </a:br>
            <a:endParaRPr lang="en-US" dirty="0" smtClean="0">
              <a:latin typeface="Courier New" pitchFamily="-16" charset="0"/>
            </a:endParaRPr>
          </a:p>
          <a:p>
            <a:r>
              <a:rPr lang="en-US" dirty="0" smtClean="0"/>
              <a:t>Can use integer expression as subscript: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 = 5;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 smtClean="0">
                <a:latin typeface="Courier New" pitchFamily="-16" charset="0"/>
              </a:rPr>
              <a:t>	</a:t>
            </a:r>
            <a:r>
              <a:rPr lang="en-US" dirty="0" err="1" smtClean="0">
                <a:latin typeface="Courier New" pitchFamily="-16" charset="0"/>
              </a:rPr>
              <a:t>cout</a:t>
            </a:r>
            <a:r>
              <a:rPr lang="en-US" dirty="0" smtClean="0">
                <a:latin typeface="Courier New" pitchFamily="-16" charset="0"/>
              </a:rPr>
              <a:t> &lt;&lt; tests[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] &lt;&lt; </a:t>
            </a:r>
            <a:r>
              <a:rPr lang="en-US" dirty="0" err="1" smtClean="0">
                <a:latin typeface="Courier New" pitchFamily="-16" charset="0"/>
              </a:rPr>
              <a:t>endl</a:t>
            </a:r>
            <a:r>
              <a:rPr lang="en-US" dirty="0" smtClean="0">
                <a:latin typeface="Courier New" pitchFamily="-16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4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– The following code defines an array, </a:t>
            </a:r>
            <a:r>
              <a:rPr lang="en-US" dirty="0" smtClean="0">
                <a:latin typeface="Courier New" pitchFamily="-16" charset="0"/>
              </a:rPr>
              <a:t>numbers</a:t>
            </a:r>
            <a:r>
              <a:rPr lang="en-US" dirty="0" smtClean="0"/>
              <a:t>, and assigns values 1 to n to each element: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11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850" y="3429000"/>
            <a:ext cx="85344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200" dirty="0" err="1">
                <a:latin typeface="Courier New" pitchFamily="-16" charset="0"/>
              </a:rPr>
              <a:t>const</a:t>
            </a:r>
            <a:r>
              <a:rPr lang="en-US" sz="2200" dirty="0">
                <a:latin typeface="Courier New" pitchFamily="-16" charset="0"/>
              </a:rPr>
              <a:t> </a:t>
            </a:r>
            <a:r>
              <a:rPr lang="en-US" sz="2200" dirty="0" err="1">
                <a:latin typeface="Courier New" pitchFamily="-16" charset="0"/>
              </a:rPr>
              <a:t>int</a:t>
            </a:r>
            <a:r>
              <a:rPr lang="en-US" sz="2200" dirty="0">
                <a:latin typeface="Courier New" pitchFamily="-16" charset="0"/>
              </a:rPr>
              <a:t> ARRAY_SIZE = 5;</a:t>
            </a:r>
          </a:p>
          <a:p>
            <a:pPr eaLnBrk="1" hangingPunct="1"/>
            <a:r>
              <a:rPr lang="en-US" sz="2200" dirty="0" err="1">
                <a:latin typeface="Courier New" pitchFamily="-16" charset="0"/>
              </a:rPr>
              <a:t>int</a:t>
            </a:r>
            <a:r>
              <a:rPr lang="en-US" sz="2200" dirty="0">
                <a:latin typeface="Courier New" pitchFamily="-16" charset="0"/>
              </a:rPr>
              <a:t> numbers[ARRAY_SIZE];</a:t>
            </a:r>
            <a:br>
              <a:rPr lang="en-US" sz="2200" dirty="0">
                <a:latin typeface="Courier New" pitchFamily="-16" charset="0"/>
              </a:rPr>
            </a:br>
            <a:endParaRPr lang="en-US" sz="2200" dirty="0">
              <a:latin typeface="Courier New" pitchFamily="-16" charset="0"/>
            </a:endParaRPr>
          </a:p>
          <a:p>
            <a:pPr eaLnBrk="1" hangingPunct="1"/>
            <a:r>
              <a:rPr lang="en-US" sz="2200" dirty="0">
                <a:latin typeface="Courier New" pitchFamily="-16" charset="0"/>
              </a:rPr>
              <a:t>for (</a:t>
            </a:r>
            <a:r>
              <a:rPr lang="en-US" sz="2200" dirty="0" err="1">
                <a:latin typeface="Courier New" pitchFamily="-16" charset="0"/>
              </a:rPr>
              <a:t>int</a:t>
            </a:r>
            <a:r>
              <a:rPr lang="en-US" sz="2200" dirty="0">
                <a:latin typeface="Courier New" pitchFamily="-16" charset="0"/>
              </a:rPr>
              <a:t> count = 0; count &lt; ARRAY_SIZE; count++)</a:t>
            </a:r>
          </a:p>
          <a:p>
            <a:pPr eaLnBrk="1" hangingPunct="1"/>
            <a:r>
              <a:rPr lang="en-US" sz="2200" dirty="0">
                <a:latin typeface="Courier New" pitchFamily="-16" charset="0"/>
              </a:rPr>
              <a:t>     numbers[count] = </a:t>
            </a:r>
            <a:r>
              <a:rPr lang="en-US" sz="2200" dirty="0" smtClean="0">
                <a:latin typeface="Courier New" pitchFamily="-16" charset="0"/>
              </a:rPr>
              <a:t>count + 1;</a:t>
            </a:r>
            <a:endParaRPr lang="en-US" sz="2200" dirty="0">
              <a:latin typeface="Courier New" pitchFamily="-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6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array </a:t>
            </a:r>
            <a:r>
              <a:rPr lang="en-US" dirty="0" smtClean="0">
                <a:sym typeface="Wingdings" pitchFamily="112" charset="2"/>
              </a:rPr>
              <a:t> all elements initialized to </a:t>
            </a:r>
            <a:r>
              <a:rPr lang="en-US" dirty="0" smtClean="0">
                <a:latin typeface="Courier New" pitchFamily="-16" charset="0"/>
                <a:sym typeface="Wingdings" pitchFamily="112" charset="2"/>
              </a:rPr>
              <a:t>0</a:t>
            </a:r>
            <a:r>
              <a:rPr lang="en-US" dirty="0" smtClean="0">
                <a:sym typeface="Wingdings" pitchFamily="112" charset="2"/>
              </a:rPr>
              <a:t> by default</a:t>
            </a:r>
            <a:br>
              <a:rPr lang="en-US" dirty="0" smtClean="0">
                <a:sym typeface="Wingdings" pitchFamily="112" charset="2"/>
              </a:rPr>
            </a:br>
            <a:endParaRPr lang="en-US" dirty="0" smtClean="0">
              <a:sym typeface="Wingdings" pitchFamily="112" charset="2"/>
            </a:endParaRPr>
          </a:p>
          <a:p>
            <a:r>
              <a:rPr lang="en-US" dirty="0" smtClean="0">
                <a:sym typeface="Wingdings" pitchFamily="112" charset="2"/>
              </a:rPr>
              <a:t>Local array  all elements </a:t>
            </a:r>
            <a:r>
              <a:rPr lang="en-US" i="1" dirty="0" smtClean="0">
                <a:sym typeface="Wingdings" pitchFamily="112" charset="2"/>
              </a:rPr>
              <a:t>uninitialized</a:t>
            </a:r>
            <a:r>
              <a:rPr lang="en-US" dirty="0" smtClean="0">
                <a:sym typeface="Wingdings" pitchFamily="112" charset="2"/>
              </a:rPr>
              <a:t> by default</a:t>
            </a:r>
            <a:endParaRPr lang="en-US" dirty="0" smtClean="0">
              <a:latin typeface="Courier New" pitchFamily="-16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Bounds Checking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use a value as an array subscript, C++ does not check it to make sure it is a </a:t>
            </a:r>
            <a:r>
              <a:rPr lang="en-US" i="1" dirty="0" smtClean="0"/>
              <a:t>valid</a:t>
            </a:r>
            <a:r>
              <a:rPr lang="en-US" dirty="0" smtClean="0"/>
              <a:t> subscript.</a:t>
            </a:r>
            <a:endParaRPr lang="en-US" dirty="0"/>
          </a:p>
          <a:p>
            <a:r>
              <a:rPr lang="en-US" dirty="0" smtClean="0"/>
              <a:t>In other words, you can use subscripts that are beyond the bounds of the array.</a:t>
            </a:r>
          </a:p>
          <a:p>
            <a:r>
              <a:rPr lang="en-US" dirty="0" smtClean="0"/>
              <a:t>This can corrupt memory and other variables, causing unpredictable results.</a:t>
            </a:r>
          </a:p>
          <a:p>
            <a:r>
              <a:rPr lang="en-US" dirty="0" smtClean="0"/>
              <a:t>When using Visual Studio in “debug” mode, there is some checking, but not like in Java.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6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no Bounds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code defines a three-element array, and then writes five values to it!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5344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78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Off-By-One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 off-by-one error happens when you use array subscripts that are off by one.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can happen when you start subscripts at 1 rather than 0: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15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3810000"/>
            <a:ext cx="8382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-16" charset="0"/>
              </a:rPr>
              <a:t>// This code has an off-by-one error.</a:t>
            </a:r>
          </a:p>
          <a:p>
            <a:pPr eaLnBrk="1" hangingPunct="1"/>
            <a:r>
              <a:rPr lang="en-US" dirty="0" err="1">
                <a:latin typeface="Courier New" pitchFamily="-16" charset="0"/>
              </a:rPr>
              <a:t>const</a:t>
            </a:r>
            <a:r>
              <a:rPr lang="en-US" dirty="0">
                <a:latin typeface="Courier New" pitchFamily="-16" charset="0"/>
              </a:rPr>
              <a:t> 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SIZE = 100;</a:t>
            </a:r>
          </a:p>
          <a:p>
            <a:pPr eaLnBrk="1" hangingPunct="1"/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numbers[SIZE];</a:t>
            </a:r>
          </a:p>
          <a:p>
            <a:pPr eaLnBrk="1" hangingPunct="1"/>
            <a:r>
              <a:rPr lang="en-US" dirty="0">
                <a:latin typeface="Courier New" pitchFamily="-16" charset="0"/>
              </a:rPr>
              <a:t>for (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count = 1; count &lt;= SIZE; count++)</a:t>
            </a:r>
          </a:p>
          <a:p>
            <a:pPr eaLnBrk="1" hangingPunct="1"/>
            <a:r>
              <a:rPr lang="en-US" dirty="0">
                <a:latin typeface="Courier New" pitchFamily="-16" charset="0"/>
              </a:rPr>
              <a:t>   numbers[count] = 0;</a:t>
            </a:r>
          </a:p>
        </p:txBody>
      </p:sp>
    </p:spTree>
    <p:extLst>
      <p:ext uri="{BB962C8B-B14F-4D97-AF65-F5344CB8AC3E}">
        <p14:creationId xmlns:p14="http://schemas.microsoft.com/office/powerpoint/2010/main" val="276431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can be initialized with an </a:t>
            </a:r>
            <a:r>
              <a:rPr lang="en-US" u="sng" dirty="0" smtClean="0"/>
              <a:t>initialization list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err="1" smtClean="0">
                <a:latin typeface="Courier New" pitchFamily="-16" charset="0"/>
              </a:rPr>
              <a:t>const</a:t>
            </a:r>
            <a:r>
              <a:rPr lang="en-US" sz="2600" dirty="0" smtClean="0">
                <a:latin typeface="Courier New" pitchFamily="-16" charset="0"/>
              </a:rPr>
              <a:t> </a:t>
            </a:r>
            <a:r>
              <a:rPr lang="en-US" sz="2600" dirty="0" err="1" smtClean="0">
                <a:latin typeface="Courier New" pitchFamily="-16" charset="0"/>
              </a:rPr>
              <a:t>int</a:t>
            </a:r>
            <a:r>
              <a:rPr lang="en-US" sz="2600" dirty="0" smtClean="0">
                <a:latin typeface="Courier New" pitchFamily="-16" charset="0"/>
              </a:rPr>
              <a:t> SIZE = 5;</a:t>
            </a:r>
            <a:br>
              <a:rPr lang="en-US" sz="2600" dirty="0" smtClean="0">
                <a:latin typeface="Courier New" pitchFamily="-16" charset="0"/>
              </a:rPr>
            </a:br>
            <a:r>
              <a:rPr lang="en-US" sz="2600" dirty="0" err="1" smtClean="0">
                <a:latin typeface="Courier New" pitchFamily="-16" charset="0"/>
              </a:rPr>
              <a:t>int</a:t>
            </a:r>
            <a:r>
              <a:rPr lang="en-US" sz="2600" dirty="0" smtClean="0">
                <a:latin typeface="Courier New" pitchFamily="-16" charset="0"/>
              </a:rPr>
              <a:t> tests[SIZE] = {79,82,91,77,84};</a:t>
            </a:r>
            <a:br>
              <a:rPr lang="en-US" sz="2600" dirty="0" smtClean="0">
                <a:latin typeface="Courier New" pitchFamily="-16" charset="0"/>
              </a:rPr>
            </a:br>
            <a:endParaRPr lang="en-US" sz="2600" dirty="0" smtClean="0"/>
          </a:p>
          <a:p>
            <a:r>
              <a:rPr lang="en-US" dirty="0" smtClean="0"/>
              <a:t>The values are stored in the array in the order in which they appear in the list.</a:t>
            </a:r>
          </a:p>
          <a:p>
            <a:r>
              <a:rPr lang="en-US" dirty="0" smtClean="0"/>
              <a:t>The initialization list cannot exceed the array size.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MONTHS = 12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months[MONTHS] = {31, 28, 31, 30, 31, 30, 31, 31, 30, 31, 30, 31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(year % 4 == 0)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months[1] = 29;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months[1] = year % 4 == 0 ? 29 : 28;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Array Initialization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If array is initialized with fewer initial values than the size </a:t>
            </a:r>
            <a:r>
              <a:rPr lang="en-US" dirty="0" err="1" smtClean="0"/>
              <a:t>declarator</a:t>
            </a:r>
            <a:r>
              <a:rPr lang="en-US" dirty="0" smtClean="0"/>
              <a:t>, the remaining elements will be set to </a:t>
            </a:r>
            <a:r>
              <a:rPr lang="en-US" dirty="0" smtClean="0">
                <a:latin typeface="Courier New" pitchFamily="-16" charset="0"/>
              </a:rPr>
              <a:t>0: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-16" charset="0"/>
              </a:rPr>
              <a:t/>
            </a:r>
            <a:br>
              <a:rPr lang="en-US" dirty="0" smtClean="0">
                <a:latin typeface="Courier New" pitchFamily="-16" charset="0"/>
              </a:rPr>
            </a:br>
            <a:r>
              <a:rPr lang="en-US" dirty="0" smtClean="0">
                <a:latin typeface="Courier New" pitchFamily="-16" charset="0"/>
              </a:rPr>
              <a:t/>
            </a:r>
            <a:br>
              <a:rPr lang="en-US" dirty="0" smtClean="0">
                <a:latin typeface="Courier New" pitchFamily="-16" charset="0"/>
              </a:rPr>
            </a:br>
            <a:endParaRPr lang="en-US" dirty="0" smtClean="0">
              <a:latin typeface="Courier New" pitchFamily="-16" charset="0"/>
            </a:endParaRPr>
          </a:p>
        </p:txBody>
      </p:sp>
      <p:pic>
        <p:nvPicPr>
          <p:cNvPr id="7" name="Picture 6" descr="071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305175"/>
            <a:ext cx="8077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93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Array 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determine array size by the size of the initialization list: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quizzes[]={12,17,15,11};</a:t>
            </a: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r>
              <a:rPr lang="en-US" dirty="0" smtClean="0"/>
              <a:t>Must use either array size </a:t>
            </a:r>
            <a:r>
              <a:rPr lang="en-US" dirty="0" err="1" smtClean="0"/>
              <a:t>declarator</a:t>
            </a:r>
            <a:r>
              <a:rPr lang="en-US" dirty="0" smtClean="0"/>
              <a:t> or initialization list at array definition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19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5200"/>
            <a:ext cx="6096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0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Hold Multiple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Array</a:t>
            </a:r>
            <a:r>
              <a:rPr lang="en-US" dirty="0" smtClean="0"/>
              <a:t>: variable that can store multiple values of the same type</a:t>
            </a:r>
          </a:p>
          <a:p>
            <a:r>
              <a:rPr lang="en-US" dirty="0" smtClean="0"/>
              <a:t>Values are stored in adjacent memory locations.  If a variable is the name of a memory location, an array is the name of a group of them.</a:t>
            </a:r>
          </a:p>
          <a:p>
            <a:r>
              <a:rPr lang="en-US" dirty="0" smtClean="0"/>
              <a:t>Declared using </a:t>
            </a:r>
            <a:r>
              <a:rPr lang="en-US" dirty="0" smtClean="0">
                <a:latin typeface="Courier New" pitchFamily="-16" charset="0"/>
              </a:rPr>
              <a:t>[]</a:t>
            </a:r>
            <a:r>
              <a:rPr lang="en-US" dirty="0" smtClean="0"/>
              <a:t> operator: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tests[5];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2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Array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Array elements can be treated as ordinary variables of the same type as the array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When using </a:t>
            </a:r>
            <a:r>
              <a:rPr lang="en-US" dirty="0" smtClean="0">
                <a:latin typeface="Courier New" pitchFamily="-16" charset="0"/>
              </a:rPr>
              <a:t>++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-16" charset="0"/>
              </a:rPr>
              <a:t>--</a:t>
            </a:r>
            <a:r>
              <a:rPr lang="en-US" dirty="0" smtClean="0"/>
              <a:t> operators, don’t confuse the element with the subscript: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tests[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]++; // add 1 to tests[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-16" charset="0"/>
              </a:rPr>
              <a:t>	tests[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++]; // increment 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, no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-16" charset="0"/>
              </a:rPr>
              <a:t>				</a:t>
            </a:r>
            <a:r>
              <a:rPr lang="en-US" dirty="0" smtClean="0"/>
              <a:t>     </a:t>
            </a:r>
            <a:r>
              <a:rPr lang="en-US" dirty="0" smtClean="0">
                <a:latin typeface="Courier New" pitchFamily="-16" charset="0"/>
              </a:rPr>
              <a:t>// effect on </a:t>
            </a:r>
            <a:r>
              <a:rPr lang="en-US" i="1" dirty="0" smtClean="0">
                <a:latin typeface="Courier New" pitchFamily="-16" charset="0"/>
              </a:rPr>
              <a:t>tests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4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16" charset="0"/>
              <a:buNone/>
            </a:pPr>
            <a:r>
              <a:rPr lang="en-US" dirty="0" smtClean="0"/>
              <a:t>To copy one array to another,</a:t>
            </a:r>
          </a:p>
          <a:p>
            <a:r>
              <a:rPr lang="en-US" dirty="0" smtClean="0"/>
              <a:t>Don’t try to assign one array to the other: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-16" charset="0"/>
              </a:rPr>
              <a:t>newTests</a:t>
            </a:r>
            <a:r>
              <a:rPr lang="en-US" dirty="0" smtClean="0">
                <a:latin typeface="Courier New" pitchFamily="-16" charset="0"/>
              </a:rPr>
              <a:t> = tests;  // Won't work</a:t>
            </a:r>
            <a:br>
              <a:rPr lang="en-US" dirty="0" smtClean="0">
                <a:latin typeface="Courier New" pitchFamily="-16" charset="0"/>
              </a:rPr>
            </a:br>
            <a:endParaRPr lang="en-US" dirty="0" smtClean="0">
              <a:latin typeface="Courier New" pitchFamily="-16" charset="0"/>
            </a:endParaRPr>
          </a:p>
          <a:p>
            <a:r>
              <a:rPr lang="en-US" dirty="0" smtClean="0"/>
              <a:t>Instead, assign element-by-element: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for (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 = 0; 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 &lt; ARRAY_SIZE; 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 smtClean="0">
                <a:latin typeface="Courier New" pitchFamily="-16" charset="0"/>
              </a:rPr>
              <a:t>		  </a:t>
            </a:r>
            <a:r>
              <a:rPr lang="en-US" dirty="0" err="1" smtClean="0">
                <a:latin typeface="Courier New" pitchFamily="-16" charset="0"/>
              </a:rPr>
              <a:t>newTests</a:t>
            </a:r>
            <a:r>
              <a:rPr lang="en-US" dirty="0" smtClean="0">
                <a:latin typeface="Courier New" pitchFamily="-16" charset="0"/>
              </a:rPr>
              <a:t>[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] = tests[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];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5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Contents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You can display the contents of a </a:t>
            </a:r>
            <a:r>
              <a:rPr lang="en-US" i="1" dirty="0" smtClean="0"/>
              <a:t>character</a:t>
            </a:r>
            <a:r>
              <a:rPr lang="en-US" dirty="0" smtClean="0"/>
              <a:t> array by sending its name to </a:t>
            </a:r>
            <a:r>
              <a:rPr lang="en-US" dirty="0" err="1" smtClean="0"/>
              <a:t>cout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itchFamily="-16" charset="0"/>
              </a:rPr>
              <a:t>char </a:t>
            </a:r>
            <a:r>
              <a:rPr lang="en-US" dirty="0" err="1" smtClean="0">
                <a:latin typeface="Courier New" pitchFamily="-16" charset="0"/>
              </a:rPr>
              <a:t>fName</a:t>
            </a:r>
            <a:r>
              <a:rPr lang="en-US" dirty="0" smtClean="0">
                <a:latin typeface="Courier New" pitchFamily="-16" charset="0"/>
              </a:rPr>
              <a:t>[] = "Henry";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 err="1" smtClean="0">
                <a:latin typeface="Courier New" pitchFamily="-16" charset="0"/>
              </a:rPr>
              <a:t>cout</a:t>
            </a:r>
            <a:r>
              <a:rPr lang="en-US" dirty="0" smtClean="0">
                <a:latin typeface="Courier New" pitchFamily="-16" charset="0"/>
              </a:rPr>
              <a:t> &lt;&lt; </a:t>
            </a:r>
            <a:r>
              <a:rPr lang="en-US" dirty="0" err="1" smtClean="0">
                <a:latin typeface="Courier New" pitchFamily="-16" charset="0"/>
              </a:rPr>
              <a:t>fName</a:t>
            </a:r>
            <a:r>
              <a:rPr lang="en-US" dirty="0" smtClean="0">
                <a:latin typeface="Courier New" pitchFamily="-16" charset="0"/>
              </a:rPr>
              <a:t> &lt;&lt; </a:t>
            </a:r>
            <a:r>
              <a:rPr lang="en-US" dirty="0" err="1" smtClean="0">
                <a:latin typeface="Courier New" pitchFamily="-16" charset="0"/>
              </a:rPr>
              <a:t>endl</a:t>
            </a:r>
            <a:r>
              <a:rPr lang="en-US" dirty="0" smtClean="0">
                <a:latin typeface="Courier New" pitchFamily="-16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endParaRPr lang="en-US" dirty="0" smtClean="0">
              <a:latin typeface="Courier New" pitchFamily="-16" charset="0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 smtClean="0"/>
              <a:t>But, this ONLY works with character arrays!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9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Contents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other types of arrays, you must print element-by-element:</a:t>
            </a:r>
            <a:br>
              <a:rPr lang="en-US" dirty="0" smtClean="0"/>
            </a:br>
            <a:endParaRPr lang="en-US" dirty="0" smtClean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for (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 = 0; 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 &lt; ARRAY_SIZE; 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 smtClean="0">
                <a:latin typeface="Courier New" pitchFamily="-16" charset="0"/>
              </a:rPr>
              <a:t>		  </a:t>
            </a:r>
            <a:r>
              <a:rPr lang="en-US" dirty="0" err="1" smtClean="0">
                <a:latin typeface="Courier New" pitchFamily="-16" charset="0"/>
              </a:rPr>
              <a:t>cout</a:t>
            </a:r>
            <a:r>
              <a:rPr lang="en-US" dirty="0" smtClean="0">
                <a:latin typeface="Courier New" pitchFamily="-16" charset="0"/>
              </a:rPr>
              <a:t> &lt;&lt; tests[</a:t>
            </a:r>
            <a:r>
              <a:rPr lang="en-US" dirty="0" err="1" smtClean="0">
                <a:latin typeface="Courier New" pitchFamily="-16" charset="0"/>
              </a:rPr>
              <a:t>i</a:t>
            </a:r>
            <a:r>
              <a:rPr lang="en-US" dirty="0" smtClean="0">
                <a:latin typeface="Courier New" pitchFamily="-16" charset="0"/>
              </a:rPr>
              <a:t>] &lt;&lt; </a:t>
            </a:r>
            <a:r>
              <a:rPr lang="en-US" dirty="0" err="1" smtClean="0">
                <a:latin typeface="Courier New" pitchFamily="-16" charset="0"/>
              </a:rPr>
              <a:t>endl</a:t>
            </a:r>
            <a:r>
              <a:rPr lang="en-US" dirty="0" smtClean="0">
                <a:latin typeface="Courier New" pitchFamily="-16" charset="0"/>
              </a:rPr>
              <a:t>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1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Summing and Averaging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 a simple loop to add together array elements: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</a:t>
            </a:r>
            <a:r>
              <a:rPr lang="en-US" dirty="0" err="1" smtClean="0">
                <a:latin typeface="Courier New" pitchFamily="-16" charset="0"/>
              </a:rPr>
              <a:t>tnum</a:t>
            </a:r>
            <a:r>
              <a:rPr lang="en-US" dirty="0" smtClean="0">
                <a:latin typeface="Courier New" pitchFamily="-16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 smtClean="0">
                <a:latin typeface="Courier New" pitchFamily="-16" charset="0"/>
              </a:rPr>
              <a:t>	double average, sum = 0;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 smtClean="0">
                <a:latin typeface="Courier New" pitchFamily="-16" charset="0"/>
              </a:rPr>
              <a:t>	for(</a:t>
            </a:r>
            <a:r>
              <a:rPr lang="en-US" dirty="0" err="1" smtClean="0">
                <a:latin typeface="Courier New" pitchFamily="-16" charset="0"/>
              </a:rPr>
              <a:t>tnum</a:t>
            </a:r>
            <a:r>
              <a:rPr lang="en-US" dirty="0" smtClean="0">
                <a:latin typeface="Courier New" pitchFamily="-16" charset="0"/>
              </a:rPr>
              <a:t> = 0; </a:t>
            </a:r>
            <a:r>
              <a:rPr lang="en-US" dirty="0" err="1" smtClean="0">
                <a:latin typeface="Courier New" pitchFamily="-16" charset="0"/>
              </a:rPr>
              <a:t>tnum</a:t>
            </a:r>
            <a:r>
              <a:rPr lang="en-US" dirty="0" smtClean="0">
                <a:latin typeface="Courier New" pitchFamily="-16" charset="0"/>
              </a:rPr>
              <a:t> &lt; SIZE; </a:t>
            </a:r>
            <a:r>
              <a:rPr lang="en-US" dirty="0" err="1" smtClean="0">
                <a:latin typeface="Courier New" pitchFamily="-16" charset="0"/>
              </a:rPr>
              <a:t>tnum</a:t>
            </a:r>
            <a:r>
              <a:rPr lang="en-US" dirty="0" smtClean="0">
                <a:latin typeface="Courier New" pitchFamily="-16" charset="0"/>
              </a:rPr>
              <a:t>++)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 smtClean="0">
                <a:latin typeface="Courier New" pitchFamily="-16" charset="0"/>
              </a:rPr>
              <a:t>			sum += tests[</a:t>
            </a:r>
            <a:r>
              <a:rPr lang="en-US" dirty="0" err="1" smtClean="0">
                <a:latin typeface="Courier New" pitchFamily="-16" charset="0"/>
              </a:rPr>
              <a:t>tnum</a:t>
            </a:r>
            <a:r>
              <a:rPr lang="en-US" dirty="0" smtClean="0">
                <a:latin typeface="Courier New" pitchFamily="-16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Once summed, can compute average: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average = sum / SIZE;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Largest Value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count;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largest;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largest = numbers[0];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for (count = 1; count &lt; SIZE; count++)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  if (numbers[count] &gt; largest)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    largest = numbers[count];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Smallest Value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count;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smallest;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smallest = numbers[0];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for (count = 1; count &lt; SIZE; count++)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  if (numbers[count] &lt; smallest)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 	smallest = numbers[count];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-16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Partially-Filled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If you don’t know how much data an array will be holding:</a:t>
            </a:r>
          </a:p>
          <a:p>
            <a:pPr lvl="1"/>
            <a:r>
              <a:rPr lang="en-US" sz="3200" dirty="0" smtClean="0"/>
              <a:t>Make the array large enough to hold the largest expected number of elements.</a:t>
            </a:r>
          </a:p>
          <a:p>
            <a:pPr lvl="1"/>
            <a:r>
              <a:rPr lang="en-US" sz="3200" dirty="0" smtClean="0"/>
              <a:t>Use a counter variable to keep track of the number of items stored in the array.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55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To compare two arrays, you must compare element-by-element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Courier New" pitchFamily="-16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SIZE = 5;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firstArray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[SIZE] = { 5, 10, 15, 20, 25 };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secondArray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[SIZE] = { 5, 10, 15, 20, 25 };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arraysEqual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= true; // Flag variable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count = 0;           // Loop counter variable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// Compare the two arrays.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while (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arraysEqual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&amp;&amp; count &lt; SIZE)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if (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firstArray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[count] != 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secondArray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[count])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arraysEqual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= false;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count++;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}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if (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arraysEqual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&lt;&lt; "The arrays are equal.\n";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else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&lt;&lt; "The arrays are not equal.\n";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To pass an array to a function, just use the array name: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400" dirty="0" err="1" smtClean="0">
                <a:latin typeface="Courier New" pitchFamily="-16" charset="0"/>
              </a:rPr>
              <a:t>showScores</a:t>
            </a:r>
            <a:r>
              <a:rPr lang="en-US" sz="2400" dirty="0" smtClean="0">
                <a:latin typeface="Courier New" pitchFamily="-16" charset="0"/>
              </a:rPr>
              <a:t>(tests);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To define a function that takes an array parameter, use empty </a:t>
            </a:r>
            <a:r>
              <a:rPr lang="en-US" sz="2800" dirty="0" smtClean="0">
                <a:latin typeface="Courier New" pitchFamily="-16" charset="0"/>
              </a:rPr>
              <a:t>[]</a:t>
            </a:r>
            <a:r>
              <a:rPr lang="en-US" sz="2800" dirty="0" smtClean="0"/>
              <a:t> for array argument: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400" dirty="0" smtClean="0">
                <a:latin typeface="Courier New" pitchFamily="-16" charset="0"/>
              </a:rPr>
              <a:t>void </a:t>
            </a:r>
            <a:r>
              <a:rPr lang="en-US" sz="2400" dirty="0" err="1" smtClean="0">
                <a:latin typeface="Courier New" pitchFamily="-16" charset="0"/>
              </a:rPr>
              <a:t>showScores</a:t>
            </a:r>
            <a:r>
              <a:rPr lang="en-US" sz="2400" dirty="0" smtClean="0">
                <a:latin typeface="Courier New" pitchFamily="-16" charset="0"/>
              </a:rPr>
              <a:t>(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 []);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			// function prototype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void </a:t>
            </a:r>
            <a:r>
              <a:rPr lang="en-US" sz="2400" dirty="0" err="1" smtClean="0">
                <a:latin typeface="Courier New" pitchFamily="-16" charset="0"/>
              </a:rPr>
              <a:t>showScores</a:t>
            </a:r>
            <a:r>
              <a:rPr lang="en-US" sz="2400" dirty="0" smtClean="0">
                <a:latin typeface="Courier New" pitchFamily="-16" charset="0"/>
              </a:rPr>
              <a:t>(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 tests[])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			// function header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9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- 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definition:</a:t>
            </a:r>
          </a:p>
          <a:p>
            <a:pPr lvl="1">
              <a:buFontTx/>
              <a:buNone/>
            </a:pPr>
            <a:r>
              <a:rPr lang="en-US" dirty="0" smtClean="0"/>
              <a:t>	 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tests[5];</a:t>
            </a:r>
          </a:p>
          <a:p>
            <a:pPr>
              <a:buFont typeface="Times" pitchFamily="-16" charset="0"/>
              <a:buNone/>
            </a:pPr>
            <a:r>
              <a:rPr lang="en-US" dirty="0" smtClean="0">
                <a:latin typeface="Courier New" pitchFamily="-16" charset="0"/>
              </a:rPr>
              <a:t>	</a:t>
            </a:r>
            <a:r>
              <a:rPr lang="en-US" dirty="0" smtClean="0"/>
              <a:t>allocates the following memory:</a:t>
            </a:r>
            <a:endParaRPr lang="en-US" dirty="0" smtClean="0">
              <a:latin typeface="Courier New" pitchFamily="-16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10000"/>
            <a:ext cx="6096000" cy="457200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800600"/>
            <a:ext cx="6096000" cy="838200"/>
          </a:xfrm>
          <a:prstGeom prst="rect">
            <a:avLst/>
          </a:prstGeom>
        </p:spPr>
      </p:pic>
      <p:sp>
        <p:nvSpPr>
          <p:cNvPr id="8" name="Line 36"/>
          <p:cNvSpPr>
            <a:spLocks noChangeShapeType="1"/>
          </p:cNvSpPr>
          <p:nvPr/>
        </p:nvSpPr>
        <p:spPr bwMode="auto">
          <a:xfrm flipV="1">
            <a:off x="17526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 flipH="1" flipV="1">
            <a:off x="29718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0" name="Line 38"/>
          <p:cNvSpPr>
            <a:spLocks noChangeShapeType="1"/>
          </p:cNvSpPr>
          <p:nvPr/>
        </p:nvSpPr>
        <p:spPr bwMode="auto">
          <a:xfrm flipV="1">
            <a:off x="41910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1" name="Line 39"/>
          <p:cNvSpPr>
            <a:spLocks noChangeShapeType="1"/>
          </p:cNvSpPr>
          <p:nvPr/>
        </p:nvSpPr>
        <p:spPr bwMode="auto">
          <a:xfrm flipV="1">
            <a:off x="54102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2" name="Line 40"/>
          <p:cNvSpPr>
            <a:spLocks noChangeShapeType="1"/>
          </p:cNvSpPr>
          <p:nvPr/>
        </p:nvSpPr>
        <p:spPr bwMode="auto">
          <a:xfrm flipV="1">
            <a:off x="66294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7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Arrays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names in functions are like  reference variables – changes made to array in a function are reflected in actual array in calling function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Need to exercise caution that array is not inadvertently changed by a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4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Can define one array for multiple sets of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Like a table in a spreadsheet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two size </a:t>
            </a:r>
            <a:r>
              <a:rPr lang="en-US" dirty="0" err="1" smtClean="0"/>
              <a:t>declarators</a:t>
            </a:r>
            <a:r>
              <a:rPr lang="en-US" dirty="0" smtClean="0"/>
              <a:t> in definition:</a:t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 smtClean="0">
                <a:latin typeface="Courier New" pitchFamily="-16" charset="0"/>
              </a:rPr>
              <a:t>	</a:t>
            </a:r>
            <a:r>
              <a:rPr lang="en-US" dirty="0" err="1" smtClean="0">
                <a:latin typeface="Courier New" pitchFamily="-16" charset="0"/>
              </a:rPr>
              <a:t>const</a:t>
            </a:r>
            <a:r>
              <a:rPr lang="en-US" dirty="0" smtClean="0">
                <a:latin typeface="Courier New" pitchFamily="-16" charset="0"/>
              </a:rPr>
              <a:t> 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ROWS = 4, COLS = 3;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exams[ROWS][COLS];</a:t>
            </a:r>
            <a:br>
              <a:rPr lang="en-US" dirty="0" smtClean="0">
                <a:latin typeface="Courier New" pitchFamily="-16" charset="0"/>
              </a:rPr>
            </a:br>
            <a:endParaRPr lang="en-US" dirty="0" smtClean="0">
              <a:latin typeface="Courier New" pitchFamily="-16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First </a:t>
            </a:r>
            <a:r>
              <a:rPr lang="en-US" dirty="0" err="1" smtClean="0"/>
              <a:t>declarator</a:t>
            </a:r>
            <a:r>
              <a:rPr lang="en-US" dirty="0" smtClean="0"/>
              <a:t> is number of rows; second is number of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0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Two-Dimensional 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Two-Dimensional Array Representation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Use two subscripts to access element: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exams[2][2] = 86;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32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2730451"/>
            <a:ext cx="5715000" cy="1759049"/>
          </a:xfrm>
          <a:prstGeom prst="rect">
            <a:avLst/>
          </a:prstGeom>
        </p:spPr>
      </p:pic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994150" y="2349451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columns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098550" y="3111451"/>
            <a:ext cx="3683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sz="2000"/>
              <a:t>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/>
              <a:t>o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/>
              <a:t>w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0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25318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Two-dimensional arrays are initialized row-by-row:</a:t>
            </a:r>
            <a:br>
              <a:rPr lang="en-US" sz="2800" dirty="0" smtClean="0"/>
            </a:br>
            <a:r>
              <a:rPr lang="en-US" sz="2200" dirty="0" err="1" smtClean="0">
                <a:latin typeface="Courier New" pitchFamily="-16" charset="0"/>
              </a:rPr>
              <a:t>const</a:t>
            </a:r>
            <a:r>
              <a:rPr lang="en-US" sz="2200" dirty="0" smtClean="0">
                <a:latin typeface="Courier New" pitchFamily="-16" charset="0"/>
              </a:rPr>
              <a:t> </a:t>
            </a:r>
            <a:r>
              <a:rPr lang="en-US" sz="2200" dirty="0" err="1" smtClean="0">
                <a:latin typeface="Courier New" pitchFamily="-16" charset="0"/>
              </a:rPr>
              <a:t>int</a:t>
            </a:r>
            <a:r>
              <a:rPr lang="en-US" sz="2200" dirty="0" smtClean="0">
                <a:latin typeface="Courier New" pitchFamily="-16" charset="0"/>
              </a:rPr>
              <a:t> ROWS = 2, COLS = 2;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>
                <a:latin typeface="Courier New" pitchFamily="-16" charset="0"/>
              </a:rPr>
              <a:t>int</a:t>
            </a:r>
            <a:r>
              <a:rPr lang="en-US" sz="2200" dirty="0" smtClean="0">
                <a:latin typeface="Courier New" pitchFamily="-16" charset="0"/>
              </a:rPr>
              <a:t> exams[ROWS][COLS] = { {84, 78},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200" dirty="0" smtClean="0">
                <a:latin typeface="Courier New" pitchFamily="-16" charset="0"/>
              </a:rPr>
              <a:t>						     {92, 97} };</a:t>
            </a:r>
            <a:br>
              <a:rPr lang="en-US" sz="2200" dirty="0" smtClean="0">
                <a:latin typeface="Courier New" pitchFamily="-16" charset="0"/>
              </a:rPr>
            </a:br>
            <a:r>
              <a:rPr lang="en-US" sz="2200" dirty="0" smtClean="0">
                <a:latin typeface="Courier New" pitchFamily="-16" charset="0"/>
              </a:rPr>
              <a:t/>
            </a:r>
            <a:br>
              <a:rPr lang="en-US" sz="2200" dirty="0" smtClean="0">
                <a:latin typeface="Courier New" pitchFamily="-16" charset="0"/>
              </a:rPr>
            </a:br>
            <a:endParaRPr lang="en-US" sz="2200" dirty="0" smtClean="0"/>
          </a:p>
          <a:p>
            <a:pPr lvl="1">
              <a:buClr>
                <a:srgbClr val="3333CC"/>
              </a:buClr>
              <a:buFontTx/>
              <a:buNone/>
            </a:pPr>
            <a:endParaRPr lang="en-US" sz="2400" dirty="0" smtClean="0"/>
          </a:p>
          <a:p>
            <a:r>
              <a:rPr lang="en-US" sz="2800" dirty="0" smtClean="0"/>
              <a:t>Can omit inner </a:t>
            </a:r>
            <a:r>
              <a:rPr lang="en-US" sz="2800" dirty="0" smtClean="0">
                <a:latin typeface="Courier New" pitchFamily="-16" charset="0"/>
              </a:rPr>
              <a:t>{ }</a:t>
            </a:r>
            <a:r>
              <a:rPr lang="en-US" sz="2800" dirty="0" smtClean="0"/>
              <a:t>, some initial values in a row –  array elements without initial values will be set to </a:t>
            </a:r>
            <a:r>
              <a:rPr lang="en-US" sz="2800" dirty="0" smtClean="0">
                <a:latin typeface="Courier New" pitchFamily="-16" charset="0"/>
              </a:rPr>
              <a:t>0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urier New" pitchFamily="-16" charset="0"/>
              </a:rPr>
              <a:t>NULL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33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124200"/>
            <a:ext cx="1066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3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Two-Dimensional Array as Parameter,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array name as argument in function call: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-16" charset="0"/>
              </a:rPr>
              <a:t>	</a:t>
            </a:r>
            <a:r>
              <a:rPr lang="en-US" sz="2000" dirty="0" err="1" smtClean="0">
                <a:latin typeface="Courier New" pitchFamily="-16" charset="0"/>
              </a:rPr>
              <a:t>getExams</a:t>
            </a:r>
            <a:r>
              <a:rPr lang="en-US" sz="2000" dirty="0" smtClean="0">
                <a:latin typeface="Courier New" pitchFamily="-16" charset="0"/>
              </a:rPr>
              <a:t>(exams, 2);</a:t>
            </a:r>
          </a:p>
          <a:p>
            <a:r>
              <a:rPr lang="en-US" sz="2400" dirty="0" smtClean="0"/>
              <a:t>Use empty </a:t>
            </a:r>
            <a:r>
              <a:rPr lang="en-US" sz="2400" dirty="0" smtClean="0">
                <a:latin typeface="Courier New" pitchFamily="-16" charset="0"/>
              </a:rPr>
              <a:t>[]</a:t>
            </a:r>
            <a:r>
              <a:rPr lang="en-US" sz="2400" dirty="0" smtClean="0"/>
              <a:t> for row, size </a:t>
            </a:r>
            <a:r>
              <a:rPr lang="en-US" sz="2400" dirty="0" err="1" smtClean="0"/>
              <a:t>declarator</a:t>
            </a:r>
            <a:r>
              <a:rPr lang="en-US" sz="2400" dirty="0" smtClean="0"/>
              <a:t> for column in prototype, header:</a:t>
            </a:r>
            <a:br>
              <a:rPr lang="en-US" sz="2400" dirty="0" smtClean="0"/>
            </a:br>
            <a:r>
              <a:rPr lang="en-US" sz="2400" dirty="0" err="1" smtClean="0">
                <a:latin typeface="Courier New" pitchFamily="-16" charset="0"/>
              </a:rPr>
              <a:t>const</a:t>
            </a:r>
            <a:r>
              <a:rPr lang="en-US" sz="2400" dirty="0" smtClean="0">
                <a:latin typeface="Courier New" pitchFamily="-16" charset="0"/>
              </a:rPr>
              <a:t> 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 COLS = 2;</a:t>
            </a:r>
            <a:br>
              <a:rPr lang="en-US" sz="2400" dirty="0" smtClean="0">
                <a:latin typeface="Courier New" pitchFamily="-16" charset="0"/>
              </a:rPr>
            </a:br>
            <a:r>
              <a:rPr lang="en-US" sz="2400" dirty="0" smtClean="0">
                <a:latin typeface="Courier New" pitchFamily="-16" charset="0"/>
              </a:rPr>
              <a:t>// Prototype</a:t>
            </a:r>
            <a:br>
              <a:rPr lang="en-US" sz="2400" dirty="0" smtClean="0">
                <a:latin typeface="Courier New" pitchFamily="-16" charset="0"/>
              </a:rPr>
            </a:br>
            <a:r>
              <a:rPr lang="en-US" sz="2400" dirty="0" smtClean="0">
                <a:latin typeface="Courier New" pitchFamily="-16" charset="0"/>
              </a:rPr>
              <a:t>void </a:t>
            </a:r>
            <a:r>
              <a:rPr lang="en-US" sz="2400" dirty="0" err="1" smtClean="0">
                <a:latin typeface="Courier New" pitchFamily="-16" charset="0"/>
              </a:rPr>
              <a:t>getExams</a:t>
            </a:r>
            <a:r>
              <a:rPr lang="en-US" sz="2400" dirty="0" smtClean="0">
                <a:latin typeface="Courier New" pitchFamily="-16" charset="0"/>
              </a:rPr>
              <a:t>(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 [][COLS], 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);</a:t>
            </a:r>
            <a:br>
              <a:rPr lang="en-US" sz="2400" dirty="0" smtClean="0">
                <a:latin typeface="Courier New" pitchFamily="-16" charset="0"/>
              </a:rPr>
            </a:br>
            <a:r>
              <a:rPr lang="en-US" sz="2400" dirty="0" smtClean="0">
                <a:latin typeface="Courier New" pitchFamily="-16" charset="0"/>
              </a:rPr>
              <a:t/>
            </a:r>
            <a:br>
              <a:rPr lang="en-US" sz="2400" dirty="0" smtClean="0">
                <a:latin typeface="Courier New" pitchFamily="-16" charset="0"/>
              </a:rPr>
            </a:br>
            <a:r>
              <a:rPr lang="en-US" sz="2400" dirty="0" smtClean="0">
                <a:latin typeface="Courier New" pitchFamily="-16" charset="0"/>
              </a:rPr>
              <a:t>// Header</a:t>
            </a:r>
            <a:br>
              <a:rPr lang="en-US" sz="2400" dirty="0" smtClean="0">
                <a:latin typeface="Courier New" pitchFamily="-16" charset="0"/>
              </a:rPr>
            </a:br>
            <a:r>
              <a:rPr lang="en-US" sz="2400" dirty="0" smtClean="0">
                <a:latin typeface="Courier New" pitchFamily="-16" charset="0"/>
              </a:rPr>
              <a:t>void </a:t>
            </a:r>
            <a:r>
              <a:rPr lang="en-US" sz="2400" dirty="0" err="1" smtClean="0">
                <a:latin typeface="Courier New" pitchFamily="-16" charset="0"/>
              </a:rPr>
              <a:t>getExams</a:t>
            </a:r>
            <a:r>
              <a:rPr lang="en-US" sz="2400" dirty="0" smtClean="0">
                <a:latin typeface="Courier New" pitchFamily="-16" charset="0"/>
              </a:rPr>
              <a:t>(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 exams[][COLS], 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 rows)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6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Summing All the Elements in a          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definitions:</a:t>
            </a:r>
          </a:p>
          <a:p>
            <a:pPr marL="0" indent="0"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NUM_ROWS = 5; // Number of rows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NUM_COLS = 5; // Number of columns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total = 0;          // Accumulator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numbers[NUM_ROWS][NUM_COLS] =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{{2, 7, 9, 6, 4},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 {6, 1, 8, 9, 4},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 {4, 3, 7, 2, 9},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 {9, 9, 0, 3, 1},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 {6, 2, 7, 4, 1}};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7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Summing All the Elements in a           Two-Dimensional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// Sum the array elements.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for (</a:t>
            </a:r>
            <a:r>
              <a:rPr lang="en-US" sz="18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row = 0; row &lt; NUM_ROWS; row++)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{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for (</a:t>
            </a:r>
            <a:r>
              <a:rPr lang="en-US" sz="18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col = 0; col &lt; NUM_COLS; col++)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     total += numbers[row][col];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</a:br>
            <a:endParaRPr lang="en-US" sz="1800" dirty="0">
              <a:solidFill>
                <a:srgbClr val="000000"/>
              </a:solidFill>
              <a:latin typeface="Courier New" pitchFamily="-16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// Display the sum.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 &lt;&lt; "The total is " &lt;&lt; total &lt;&lt; </a:t>
            </a:r>
            <a:r>
              <a:rPr lang="en-US" sz="1800" dirty="0" err="1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urier New" pitchFamily="-16" charset="0"/>
                <a:cs typeface="Arial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3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with Three or More</a:t>
            </a:r>
            <a:br>
              <a:rPr lang="en-US" dirty="0" smtClean="0"/>
            </a:b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define arrays with any number of dimensions: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short </a:t>
            </a:r>
            <a:r>
              <a:rPr lang="en-US" dirty="0" err="1" smtClean="0">
                <a:latin typeface="Courier New" pitchFamily="-16" charset="0"/>
              </a:rPr>
              <a:t>rectSolid</a:t>
            </a:r>
            <a:r>
              <a:rPr lang="en-US" dirty="0" smtClean="0">
                <a:latin typeface="Courier New" pitchFamily="-16" charset="0"/>
              </a:rPr>
              <a:t>[2][3][5];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 smtClean="0">
                <a:latin typeface="Courier New" pitchFamily="-16" charset="0"/>
              </a:rPr>
              <a:t>	double </a:t>
            </a:r>
            <a:r>
              <a:rPr lang="en-US" dirty="0" err="1" smtClean="0">
                <a:latin typeface="Courier New" pitchFamily="-16" charset="0"/>
              </a:rPr>
              <a:t>timeGrid</a:t>
            </a:r>
            <a:r>
              <a:rPr lang="en-US" dirty="0" smtClean="0">
                <a:latin typeface="Courier New" pitchFamily="-16" charset="0"/>
              </a:rPr>
              <a:t>[3][4][3][4];</a:t>
            </a:r>
          </a:p>
          <a:p>
            <a:r>
              <a:rPr lang="en-US" dirty="0" smtClean="0"/>
              <a:t>When used as parameter, specify all but 1</a:t>
            </a:r>
            <a:r>
              <a:rPr lang="en-US" baseline="30000" dirty="0" smtClean="0"/>
              <a:t>st</a:t>
            </a:r>
            <a:r>
              <a:rPr lang="en-US" dirty="0" smtClean="0"/>
              <a:t> dimension in prototype, heading: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void </a:t>
            </a:r>
            <a:r>
              <a:rPr lang="en-US" dirty="0" err="1" smtClean="0">
                <a:latin typeface="Courier New" pitchFamily="-16" charset="0"/>
              </a:rPr>
              <a:t>getRectSolid</a:t>
            </a:r>
            <a:r>
              <a:rPr lang="en-US" dirty="0" smtClean="0">
                <a:latin typeface="Courier New" pitchFamily="-16" charset="0"/>
              </a:rPr>
              <a:t>(short [][3][5]);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2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allocate an array dynamically.  Use this when you don’t know the dimensions at compile time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* square = new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order,order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square[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iRow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iCol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] = 0;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23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STL </a:t>
            </a:r>
            <a:r>
              <a:rPr lang="en-US" dirty="0" smtClean="0">
                <a:latin typeface="Courier New" pitchFamily="-16" charset="0"/>
              </a:rPr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data type defined in the Standard Template Library (covered more in Chapter 16)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hold values of any 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vector&lt;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&gt; scores;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Automatically adds space as more is needed – no need to determine size at definition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use </a:t>
            </a:r>
            <a:r>
              <a:rPr lang="en-US" dirty="0" smtClean="0">
                <a:latin typeface="Courier New" pitchFamily="-16" charset="0"/>
              </a:rPr>
              <a:t>[]</a:t>
            </a:r>
            <a:r>
              <a:rPr lang="en-US" dirty="0" smtClean="0"/>
              <a:t> to access elements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itchFamily="-16" charset="0"/>
              <a:buNone/>
            </a:pPr>
            <a:r>
              <a:rPr lang="en-US" dirty="0" smtClean="0"/>
              <a:t>In the definition 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tests[5];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/>
              <a:t> is the data type of the array elements</a:t>
            </a:r>
            <a:endParaRPr lang="en-US" dirty="0" smtClean="0">
              <a:latin typeface="Courier New" pitchFamily="-16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-16" charset="0"/>
              </a:rPr>
              <a:t>tests</a:t>
            </a:r>
            <a:r>
              <a:rPr lang="en-US" dirty="0" smtClean="0"/>
              <a:t> is the </a:t>
            </a:r>
            <a:r>
              <a:rPr lang="en-US" u="sng" dirty="0" smtClean="0"/>
              <a:t>name</a:t>
            </a:r>
            <a:r>
              <a:rPr lang="en-US" dirty="0" smtClean="0"/>
              <a:t> of the array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-16" charset="0"/>
              </a:rPr>
              <a:t>5,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-16" charset="0"/>
              </a:rPr>
              <a:t>[5],</a:t>
            </a:r>
            <a:r>
              <a:rPr lang="en-US" dirty="0" smtClean="0"/>
              <a:t> is the </a:t>
            </a:r>
            <a:r>
              <a:rPr lang="en-US" u="sng" dirty="0" smtClean="0"/>
              <a:t>size </a:t>
            </a:r>
            <a:r>
              <a:rPr lang="en-US" u="sng" dirty="0" err="1" smtClean="0"/>
              <a:t>declarator</a:t>
            </a:r>
            <a:r>
              <a:rPr lang="en-US" dirty="0" smtClean="0"/>
              <a:t>.  It shows the number of elements in the array.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u="sng" dirty="0" smtClean="0"/>
              <a:t>size</a:t>
            </a:r>
            <a:r>
              <a:rPr lang="en-US" dirty="0" smtClean="0"/>
              <a:t> of an array is (number of elements) * (size of each element)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9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You must </a:t>
            </a:r>
            <a:r>
              <a:rPr lang="en-US" sz="2800" dirty="0" smtClean="0">
                <a:latin typeface="Courier New" pitchFamily="-16" charset="0"/>
              </a:rPr>
              <a:t>#include &lt;vector&gt;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Declare a vector to hold </a:t>
            </a:r>
            <a:r>
              <a:rPr lang="en-US" sz="2800" dirty="0" err="1" smtClean="0">
                <a:latin typeface="Courier New" pitchFamily="-16" charset="0"/>
              </a:rPr>
              <a:t>int</a:t>
            </a:r>
            <a:r>
              <a:rPr lang="en-US" sz="2800" dirty="0" smtClean="0"/>
              <a:t> element: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-16" charset="0"/>
              </a:rPr>
              <a:t>vector&lt;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&gt; scores;</a:t>
            </a:r>
            <a:endParaRPr lang="en-US" sz="2400" dirty="0" smtClean="0"/>
          </a:p>
          <a:p>
            <a:pPr>
              <a:lnSpc>
                <a:spcPct val="85000"/>
              </a:lnSpc>
            </a:pPr>
            <a:r>
              <a:rPr lang="en-US" sz="2800" dirty="0" smtClean="0"/>
              <a:t>Declare a vector with initial size 30: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-16" charset="0"/>
              </a:rPr>
              <a:t>vector&lt;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&gt; scores(30);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Declare a vector and initialize all elements to 0: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-16" charset="0"/>
              </a:rPr>
              <a:t>vector&lt;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&gt; scores(30, 0);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Declare a vector initialized to size and contents of another vector: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-16" charset="0"/>
              </a:rPr>
              <a:t>vector&lt;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&gt; finals(scores);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84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-16" charset="0"/>
              </a:rPr>
              <a:t>push_back</a:t>
            </a:r>
            <a:r>
              <a:rPr lang="en-US" dirty="0" smtClean="0"/>
              <a:t> member function to add element to a full array or to an array that had no defined size: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-16" charset="0"/>
              </a:rPr>
              <a:t>scores.push_back</a:t>
            </a:r>
            <a:r>
              <a:rPr lang="en-US" dirty="0" smtClean="0">
                <a:latin typeface="Courier New" pitchFamily="-16" charset="0"/>
              </a:rPr>
              <a:t>(75); 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-16" charset="0"/>
              </a:rPr>
              <a:t>size</a:t>
            </a:r>
            <a:r>
              <a:rPr lang="en-US" dirty="0" smtClean="0"/>
              <a:t> member function to determine size of a vector:</a:t>
            </a:r>
          </a:p>
          <a:p>
            <a:pPr lvl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-16" charset="0"/>
              </a:rPr>
              <a:t>howbig</a:t>
            </a:r>
            <a:r>
              <a:rPr lang="en-US" dirty="0" smtClean="0">
                <a:latin typeface="Courier New" pitchFamily="-16" charset="0"/>
              </a:rPr>
              <a:t> = </a:t>
            </a:r>
            <a:r>
              <a:rPr lang="en-US" dirty="0" err="1" smtClean="0">
                <a:latin typeface="Courier New" pitchFamily="-16" charset="0"/>
              </a:rPr>
              <a:t>scores.size</a:t>
            </a:r>
            <a:r>
              <a:rPr lang="en-US" dirty="0" smtClean="0">
                <a:latin typeface="Courier New" pitchFamily="-16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77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Vector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/>
              <a:t>Use </a:t>
            </a:r>
            <a:r>
              <a:rPr lang="en-US" sz="2800" dirty="0" err="1" smtClean="0">
                <a:latin typeface="Courier New" pitchFamily="-16" charset="0"/>
              </a:rPr>
              <a:t>pop_back</a:t>
            </a:r>
            <a:r>
              <a:rPr lang="en-US" sz="2800" dirty="0" smtClean="0"/>
              <a:t> member function to remove last element from vector: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400" dirty="0" err="1" smtClean="0">
                <a:latin typeface="Courier New" pitchFamily="-16" charset="0"/>
              </a:rPr>
              <a:t>scores.pop_back</a:t>
            </a:r>
            <a:r>
              <a:rPr lang="en-US" sz="2400" dirty="0" smtClean="0">
                <a:latin typeface="Courier New" pitchFamily="-16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To remove all contents of vector, use </a:t>
            </a:r>
            <a:r>
              <a:rPr lang="en-US" sz="2800" dirty="0" smtClean="0">
                <a:latin typeface="Courier New" pitchFamily="-16" charset="0"/>
              </a:rPr>
              <a:t>clear</a:t>
            </a:r>
            <a:r>
              <a:rPr lang="en-US" sz="2800" dirty="0" smtClean="0"/>
              <a:t> member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400" dirty="0" err="1" smtClean="0">
                <a:latin typeface="Courier New" pitchFamily="-16" charset="0"/>
              </a:rPr>
              <a:t>scores.clear</a:t>
            </a:r>
            <a:r>
              <a:rPr lang="en-US" sz="2400" dirty="0" smtClean="0">
                <a:latin typeface="Courier New" pitchFamily="-16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sz="2800" dirty="0" smtClean="0"/>
              <a:t>To determine if vector is empty, use </a:t>
            </a:r>
            <a:r>
              <a:rPr lang="en-US" sz="2800" dirty="0" smtClean="0">
                <a:latin typeface="Courier New" pitchFamily="-16" charset="0"/>
              </a:rPr>
              <a:t>empty</a:t>
            </a:r>
            <a:r>
              <a:rPr lang="en-US" sz="2800" dirty="0" smtClean="0"/>
              <a:t> member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400" dirty="0" smtClean="0">
                <a:latin typeface="Courier New" pitchFamily="-16" charset="0"/>
              </a:rPr>
              <a:t>while (!</a:t>
            </a:r>
            <a:r>
              <a:rPr lang="en-US" sz="2400" dirty="0" err="1" smtClean="0">
                <a:latin typeface="Courier New" pitchFamily="-16" charset="0"/>
              </a:rPr>
              <a:t>scores.empty</a:t>
            </a:r>
            <a:r>
              <a:rPr lang="en-US" sz="2400" dirty="0" smtClean="0">
                <a:latin typeface="Courier New" pitchFamily="-16" charset="0"/>
              </a:rPr>
              <a:t>()) ...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29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Member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43</a:t>
            </a:fld>
            <a:endParaRPr lang="en-US"/>
          </a:p>
        </p:txBody>
      </p:sp>
      <p:pic>
        <p:nvPicPr>
          <p:cNvPr id="6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7989"/>
            <a:ext cx="8229600" cy="41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u="sng" dirty="0" smtClean="0"/>
              <a:t>size</a:t>
            </a:r>
            <a:r>
              <a:rPr lang="en-US" dirty="0" smtClean="0"/>
              <a:t> of an array is: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total number of bytes allocated for it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(number of elements) * (number of bytes for each element)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tests[5]</a:t>
            </a:r>
            <a:r>
              <a:rPr lang="en-US" dirty="0" smtClean="0"/>
              <a:t> is an array of 20 bytes, assuming 4 bytes for an </a:t>
            </a:r>
            <a:r>
              <a:rPr lang="en-US" dirty="0" err="1" smtClean="0">
                <a:latin typeface="Courier New" pitchFamily="-16" charset="0"/>
              </a:rPr>
              <a:t>int</a:t>
            </a:r>
            <a:endParaRPr lang="en-US" dirty="0" smtClean="0">
              <a:latin typeface="Courier New" pitchFamily="-16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long double measures[10]</a:t>
            </a:r>
            <a:r>
              <a:rPr lang="en-US" dirty="0" smtClean="0"/>
              <a:t>is an array of 80 bytes, assuming 8 bytes for a </a:t>
            </a:r>
            <a:r>
              <a:rPr lang="en-US" dirty="0" smtClean="0">
                <a:latin typeface="Courier New" pitchFamily="-16" charset="0"/>
              </a:rPr>
              <a:t>long double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</a:t>
            </a:r>
            <a:r>
              <a:rPr lang="en-US" dirty="0" err="1" smtClean="0"/>
              <a:t>Declarators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constants are commonly used as size </a:t>
            </a:r>
            <a:r>
              <a:rPr lang="en-US" dirty="0" err="1" smtClean="0"/>
              <a:t>declarators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-16" charset="0"/>
              </a:rPr>
              <a:t>const</a:t>
            </a:r>
            <a:r>
              <a:rPr lang="en-US" dirty="0" smtClean="0">
                <a:latin typeface="Courier New" pitchFamily="-16" charset="0"/>
              </a:rPr>
              <a:t> 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SIZE = 5;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tests[SIZE];</a:t>
            </a:r>
          </a:p>
          <a:p>
            <a:r>
              <a:rPr lang="en-US" dirty="0" smtClean="0"/>
              <a:t>This eases program maintenance when the size of the array needs to be changed.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element in an array is assigned a unique </a:t>
            </a:r>
            <a:r>
              <a:rPr lang="en-US" i="1" dirty="0" smtClean="0"/>
              <a:t>subscript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Subscripts start at 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7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25081"/>
            <a:ext cx="6096000" cy="365602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06081"/>
            <a:ext cx="6096000" cy="381000"/>
          </a:xfrm>
          <a:prstGeom prst="rect">
            <a:avLst/>
          </a:prstGeom>
        </p:spPr>
      </p:pic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90600" y="3458368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subscripts:</a:t>
            </a:r>
          </a:p>
        </p:txBody>
      </p:sp>
    </p:spTree>
    <p:extLst>
      <p:ext uri="{BB962C8B-B14F-4D97-AF65-F5344CB8AC3E}">
        <p14:creationId xmlns:p14="http://schemas.microsoft.com/office/powerpoint/2010/main" val="22773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last element’s subscript is </a:t>
            </a:r>
            <a:r>
              <a:rPr lang="en-US" i="1" dirty="0" smtClean="0"/>
              <a:t>n</a:t>
            </a:r>
            <a:r>
              <a:rPr lang="en-US" dirty="0" smtClean="0"/>
              <a:t>-1 where </a:t>
            </a:r>
            <a:r>
              <a:rPr lang="en-US" i="1" dirty="0" smtClean="0"/>
              <a:t>n</a:t>
            </a:r>
            <a:r>
              <a:rPr lang="en-US" dirty="0" smtClean="0"/>
              <a:t> is the number of elements in the array.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8</a:t>
            </a:fld>
            <a:endParaRPr lang="en-US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52800"/>
            <a:ext cx="6096000" cy="395287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733800"/>
            <a:ext cx="6096000" cy="395287"/>
          </a:xfrm>
          <a:prstGeom prst="rect">
            <a:avLst/>
          </a:prstGeom>
        </p:spPr>
      </p:pic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990600" y="2986087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subscripts:</a:t>
            </a:r>
          </a:p>
        </p:txBody>
      </p:sp>
    </p:spTree>
    <p:extLst>
      <p:ext uri="{BB962C8B-B14F-4D97-AF65-F5344CB8AC3E}">
        <p14:creationId xmlns:p14="http://schemas.microsoft.com/office/powerpoint/2010/main" val="297175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Array elements can be used as regular variables: 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-16" charset="0"/>
              </a:rPr>
              <a:t>	</a:t>
            </a:r>
            <a:r>
              <a:rPr lang="en-US" sz="2400" dirty="0" smtClean="0">
                <a:latin typeface="Courier New" pitchFamily="-16" charset="0"/>
              </a:rPr>
              <a:t>tests[0] = 79;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</a:t>
            </a:r>
            <a:r>
              <a:rPr lang="en-US" sz="2400" dirty="0" err="1" smtClean="0">
                <a:latin typeface="Courier New" pitchFamily="-16" charset="0"/>
              </a:rPr>
              <a:t>cout</a:t>
            </a:r>
            <a:r>
              <a:rPr lang="en-US" sz="2400" dirty="0" smtClean="0">
                <a:latin typeface="Courier New" pitchFamily="-16" charset="0"/>
              </a:rPr>
              <a:t> &lt;&lt; tests[0];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</a:t>
            </a:r>
            <a:r>
              <a:rPr lang="en-US" sz="2400" dirty="0" err="1" smtClean="0">
                <a:latin typeface="Courier New" pitchFamily="-16" charset="0"/>
              </a:rPr>
              <a:t>cin</a:t>
            </a:r>
            <a:r>
              <a:rPr lang="en-US" sz="2400" dirty="0" smtClean="0">
                <a:latin typeface="Courier New" pitchFamily="-16" charset="0"/>
              </a:rPr>
              <a:t> &gt;&gt; tests[1];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tests[4] = tests[0] + tests[1];</a:t>
            </a:r>
          </a:p>
          <a:p>
            <a:r>
              <a:rPr lang="en-US" sz="2800" dirty="0" smtClean="0"/>
              <a:t>Arrays must be accessed via individual elements: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latin typeface="Courier New" pitchFamily="-16" charset="0"/>
              </a:rPr>
              <a:t>cout</a:t>
            </a:r>
            <a:r>
              <a:rPr lang="en-US" sz="2400" dirty="0" smtClean="0">
                <a:latin typeface="Courier New" pitchFamily="-16" charset="0"/>
              </a:rPr>
              <a:t> &lt;&lt; tests; // not legal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7 --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DB991-48CC-4D87-8E8E-ADD414AA2D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1677</Words>
  <Application>Microsoft Office PowerPoint</Application>
  <PresentationFormat>On-screen Show (4:3)</PresentationFormat>
  <Paragraphs>350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Lesson 7</vt:lpstr>
      <vt:lpstr>Arrays Hold Multiple Values</vt:lpstr>
      <vt:lpstr>Array - Memory Layout</vt:lpstr>
      <vt:lpstr>Array Terminology</vt:lpstr>
      <vt:lpstr>Array Terminology</vt:lpstr>
      <vt:lpstr>Size Declarators</vt:lpstr>
      <vt:lpstr>Accessing Array Elements</vt:lpstr>
      <vt:lpstr>Accessing Array Elements</vt:lpstr>
      <vt:lpstr>Accessing Array Elements</vt:lpstr>
      <vt:lpstr>Accessing Array Contents</vt:lpstr>
      <vt:lpstr>Looping Through an Array</vt:lpstr>
      <vt:lpstr>Default Initialization</vt:lpstr>
      <vt:lpstr>No Bounds Checking in C++</vt:lpstr>
      <vt:lpstr>Example of no Bounds Checking</vt:lpstr>
      <vt:lpstr>Off-By-One Errors</vt:lpstr>
      <vt:lpstr>Array Initialization</vt:lpstr>
      <vt:lpstr>Common Example</vt:lpstr>
      <vt:lpstr>Partial Array Initialization</vt:lpstr>
      <vt:lpstr>Implicit Array Sizing</vt:lpstr>
      <vt:lpstr>Processing Array Contents</vt:lpstr>
      <vt:lpstr>Array Assignment</vt:lpstr>
      <vt:lpstr>Printing the Contents of an Array</vt:lpstr>
      <vt:lpstr>Printing the Contents of an Array</vt:lpstr>
      <vt:lpstr>Summing and Averaging Array Elements</vt:lpstr>
      <vt:lpstr>Finding the Largest Value in an Array</vt:lpstr>
      <vt:lpstr>Finding the Smallest Value in an Array</vt:lpstr>
      <vt:lpstr>Partially-Filled Arrays</vt:lpstr>
      <vt:lpstr>Comparing Arrays</vt:lpstr>
      <vt:lpstr>Arrays as Function Arguments</vt:lpstr>
      <vt:lpstr>Modifying Arrays in Functions</vt:lpstr>
      <vt:lpstr>Two-Dimensional Arrays</vt:lpstr>
      <vt:lpstr>Two-Dimensional Array Representation</vt:lpstr>
      <vt:lpstr>2D Array Initialization</vt:lpstr>
      <vt:lpstr>Two-Dimensional Array as Parameter, Argument</vt:lpstr>
      <vt:lpstr>Summing All the Elements in a           Two-Dimensional Array</vt:lpstr>
      <vt:lpstr>Summing All the Elements in a           Two-Dimensional Array</vt:lpstr>
      <vt:lpstr>Arrays with Three or More Dimensions</vt:lpstr>
      <vt:lpstr>Dynamic Arrays</vt:lpstr>
      <vt:lpstr>Introduction to the STL vector</vt:lpstr>
      <vt:lpstr>Declaring Vectors</vt:lpstr>
      <vt:lpstr>Adding Elements to a Vector</vt:lpstr>
      <vt:lpstr>Removing Vector Elements</vt:lpstr>
      <vt:lpstr>Other Useful Member Functions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dc:creator>jcole</dc:creator>
  <cp:lastModifiedBy>jcole</cp:lastModifiedBy>
  <cp:revision>22</cp:revision>
  <dcterms:created xsi:type="dcterms:W3CDTF">2013-01-27T00:57:57Z</dcterms:created>
  <dcterms:modified xsi:type="dcterms:W3CDTF">2013-02-12T02:32:23Z</dcterms:modified>
</cp:coreProperties>
</file>