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5FC96-1A8C-4B7D-9EF9-A2DF4EE3E53E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E9652-2BDC-4779-AF4F-E07104EA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3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2B9C-99A7-46C7-AF7E-DD196FCD9542}" type="datetime1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14 -- Exceptions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0F95-E909-4B62-BBB8-26C96F37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8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603F-A66D-40CB-AD26-43CC62256167}" type="datetime1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14 -- Exceptions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0F95-E909-4B62-BBB8-26C96F37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3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300B-8746-4ACC-ACFD-8C659E290E96}" type="datetime1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14 -- Exceptions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0F95-E909-4B62-BBB8-26C96F37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8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872E-6967-4468-BF40-743CF08DCA90}" type="datetime1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14 -- Exceptions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0F95-E909-4B62-BBB8-26C96F37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D11D-9C6A-42F9-A1B9-B6C19055051F}" type="datetime1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14 -- Exceptions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0F95-E909-4B62-BBB8-26C96F37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8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DA1-13FE-4F7A-8254-090239920389}" type="datetime1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14 -- Exceptions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0F95-E909-4B62-BBB8-26C96F37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4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B6F2-4145-4996-A0CF-F5794A640B64}" type="datetime1">
              <a:rPr lang="en-US" smtClean="0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14 -- Exceptions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0F95-E909-4B62-BBB8-26C96F37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6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E7C0-0655-4814-B9FB-96F127151929}" type="datetime1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14 -- Exceptions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0F95-E909-4B62-BBB8-26C96F37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7EA3-19D7-45A5-B2DD-6093775D016D}" type="datetime1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14 -- Exceptions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0F95-E909-4B62-BBB8-26C96F37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3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4CB9-2286-4006-B58B-3A9C1891A84E}" type="datetime1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14 -- Exceptions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0F95-E909-4B62-BBB8-26C96F37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2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67A6-721A-4DDE-B3A4-7F2CDA13B924}" type="datetime1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14 -- Exceptions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0F95-E909-4B62-BBB8-26C96F37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2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2C0C-C774-4D05-A4A5-EA710421640B}" type="datetime1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Lesson 14 -- Exceptions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50F95-E909-4B62-BBB8-26C96F37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0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16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14 -- Exceptions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0F95-E909-4B62-BBB8-26C96F372C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9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– How It 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14 -- Exceptions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0F95-E909-4B62-BBB8-26C96F372C7F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1601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045494"/>
            <a:ext cx="8610600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38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What if no Exception is Thrown?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14 -- Exceptions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0F95-E909-4B62-BBB8-26C96F372C7F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1602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85975"/>
            <a:ext cx="87630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366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--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Predefined functions such as </a:t>
            </a:r>
            <a:r>
              <a:rPr lang="en-US" altLang="en-US" dirty="0" smtClean="0">
                <a:latin typeface="Courier New" pitchFamily="112" charset="0"/>
              </a:rPr>
              <a:t>new</a:t>
            </a:r>
            <a:r>
              <a:rPr lang="en-US" altLang="en-US" dirty="0" smtClean="0"/>
              <a:t> may throw exceptions</a:t>
            </a:r>
          </a:p>
          <a:p>
            <a:r>
              <a:rPr lang="en-US" altLang="en-US" dirty="0" smtClean="0"/>
              <a:t>The value that is thrown does not need to be used in </a:t>
            </a:r>
            <a:r>
              <a:rPr lang="en-US" altLang="en-US" dirty="0" smtClean="0">
                <a:latin typeface="Courier New" pitchFamily="112" charset="0"/>
              </a:rPr>
              <a:t>catch</a:t>
            </a:r>
            <a:r>
              <a:rPr lang="en-US" altLang="en-US" dirty="0" smtClean="0"/>
              <a:t> block.  </a:t>
            </a:r>
          </a:p>
          <a:p>
            <a:pPr lvl="1"/>
            <a:r>
              <a:rPr lang="en-US" altLang="en-US" dirty="0" smtClean="0"/>
              <a:t>in this case, no name is needed in catch parameter definition</a:t>
            </a:r>
          </a:p>
          <a:p>
            <a:pPr lvl="1"/>
            <a:r>
              <a:rPr lang="en-US" altLang="en-US" dirty="0" smtClean="0">
                <a:latin typeface="Courier New" pitchFamily="112" charset="0"/>
              </a:rPr>
              <a:t>catch</a:t>
            </a:r>
            <a:r>
              <a:rPr lang="en-US" altLang="en-US" dirty="0" smtClean="0"/>
              <a:t> block parameter definition </a:t>
            </a:r>
            <a:r>
              <a:rPr lang="en-US" altLang="en-US" i="1" dirty="0" smtClean="0"/>
              <a:t>does</a:t>
            </a:r>
            <a:r>
              <a:rPr lang="en-US" altLang="en-US" dirty="0" smtClean="0"/>
              <a:t> need the type of exception being caught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14 -- Exceptions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0F95-E909-4B62-BBB8-26C96F372C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4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Exception Not Caught?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An exception will not be caught if</a:t>
            </a:r>
          </a:p>
          <a:p>
            <a:pPr lvl="1"/>
            <a:r>
              <a:rPr lang="en-US" altLang="en-US" dirty="0" smtClean="0"/>
              <a:t>it is thrown from outside of a </a:t>
            </a:r>
            <a:r>
              <a:rPr lang="en-US" altLang="en-US" dirty="0" smtClean="0">
                <a:latin typeface="Courier New" pitchFamily="112" charset="0"/>
              </a:rPr>
              <a:t>try</a:t>
            </a:r>
            <a:r>
              <a:rPr lang="en-US" altLang="en-US" dirty="0" smtClean="0"/>
              <a:t> block</a:t>
            </a:r>
          </a:p>
          <a:p>
            <a:pPr lvl="1"/>
            <a:r>
              <a:rPr lang="en-US" altLang="en-US" dirty="0" smtClean="0"/>
              <a:t>there is no </a:t>
            </a:r>
            <a:r>
              <a:rPr lang="en-US" altLang="en-US" dirty="0" smtClean="0">
                <a:latin typeface="Courier New" pitchFamily="112" charset="0"/>
              </a:rPr>
              <a:t>catch</a:t>
            </a:r>
            <a:r>
              <a:rPr lang="en-US" altLang="en-US" dirty="0" smtClean="0"/>
              <a:t> block that matches the data type of the thrown exception</a:t>
            </a:r>
          </a:p>
          <a:p>
            <a:r>
              <a:rPr lang="en-US" altLang="en-US" dirty="0" smtClean="0"/>
              <a:t>If an exception is not caught, the program will terminate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14 -- Exceptions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0F95-E909-4B62-BBB8-26C96F372C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79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Exceptions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An </a:t>
            </a:r>
            <a:r>
              <a:rPr lang="en-US" altLang="en-US" u="sng" dirty="0" smtClean="0"/>
              <a:t>exception class</a:t>
            </a:r>
            <a:r>
              <a:rPr lang="en-US" altLang="en-US" dirty="0" smtClean="0"/>
              <a:t> can be defined in a class and thrown as an exception by a member function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An exception class may have: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no members: used only to signal an error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members: pass error data to </a:t>
            </a:r>
            <a:r>
              <a:rPr lang="en-US" altLang="en-US" dirty="0" smtClean="0">
                <a:latin typeface="Courier New" pitchFamily="112" charset="0"/>
              </a:rPr>
              <a:t>catch</a:t>
            </a:r>
            <a:r>
              <a:rPr lang="en-US" altLang="en-US" dirty="0" smtClean="0"/>
              <a:t> block 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A class can have more than one exception class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14 -- Exceptions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0F95-E909-4B62-BBB8-26C96F372C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4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After </a:t>
            </a:r>
            <a:r>
              <a:rPr lang="en-US" dirty="0" smtClean="0">
                <a:latin typeface="Courier New" pitchFamily="112" charset="0"/>
              </a:rPr>
              <a:t>catch</a:t>
            </a:r>
            <a:r>
              <a:rPr lang="en-US" dirty="0" smtClean="0"/>
              <a:t> Block?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Once an exception is thrown, the program cannot return to throw point.  The function executing </a:t>
            </a:r>
            <a:r>
              <a:rPr lang="en-US" altLang="en-US" dirty="0" smtClean="0">
                <a:latin typeface="Courier New" pitchFamily="112" charset="0"/>
              </a:rPr>
              <a:t>throw</a:t>
            </a:r>
            <a:r>
              <a:rPr lang="en-US" altLang="en-US" dirty="0" smtClean="0"/>
              <a:t> terminates (does not return), other calling functions in </a:t>
            </a:r>
            <a:r>
              <a:rPr lang="en-US" altLang="en-US" dirty="0" smtClean="0">
                <a:latin typeface="Courier New" pitchFamily="112" charset="0"/>
              </a:rPr>
              <a:t>try</a:t>
            </a:r>
            <a:r>
              <a:rPr lang="en-US" altLang="en-US" dirty="0" smtClean="0"/>
              <a:t> block terminate, resulting in </a:t>
            </a:r>
            <a:r>
              <a:rPr lang="en-US" altLang="en-US" u="sng" dirty="0" smtClean="0"/>
              <a:t>unwinding the stack</a:t>
            </a:r>
          </a:p>
          <a:p>
            <a:r>
              <a:rPr lang="en-US" altLang="en-US" dirty="0" smtClean="0"/>
              <a:t>If objects were created in the </a:t>
            </a:r>
            <a:r>
              <a:rPr lang="en-US" altLang="en-US" dirty="0" smtClean="0">
                <a:latin typeface="Courier New" pitchFamily="112" charset="0"/>
              </a:rPr>
              <a:t>try</a:t>
            </a:r>
            <a:r>
              <a:rPr lang="en-US" altLang="en-US" dirty="0" smtClean="0"/>
              <a:t> block and an exception is thrown, they are destroyed.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14 -- Exceptions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0F95-E909-4B62-BBB8-26C96F372C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86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Nested </a:t>
            </a:r>
            <a:r>
              <a:rPr lang="en-US" altLang="en-US" dirty="0" smtClean="0">
                <a:latin typeface="Courier New" pitchFamily="112" charset="0"/>
              </a:rPr>
              <a:t>try</a:t>
            </a:r>
            <a:r>
              <a:rPr lang="en-US" altLang="en-US" dirty="0" smtClean="0"/>
              <a:t>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 </a:t>
            </a:r>
            <a:r>
              <a:rPr lang="en-US" altLang="en-US" sz="2800" dirty="0" smtClean="0">
                <a:latin typeface="Courier New" pitchFamily="112" charset="0"/>
              </a:rPr>
              <a:t>try/catch</a:t>
            </a:r>
            <a:r>
              <a:rPr lang="en-US" altLang="en-US" sz="2800" dirty="0" smtClean="0"/>
              <a:t> blocks can occur within an enclosing </a:t>
            </a:r>
            <a:r>
              <a:rPr lang="en-US" altLang="en-US" sz="2800" dirty="0" smtClean="0">
                <a:latin typeface="Courier New" pitchFamily="112" charset="0"/>
              </a:rPr>
              <a:t>try</a:t>
            </a:r>
            <a:r>
              <a:rPr lang="en-US" altLang="en-US" sz="2800" dirty="0" smtClean="0"/>
              <a:t> block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Exceptions caught at an inner level can be passed up to a </a:t>
            </a:r>
            <a:r>
              <a:rPr lang="en-US" altLang="en-US" sz="2800" dirty="0" smtClean="0">
                <a:latin typeface="Courier New" pitchFamily="112" charset="0"/>
              </a:rPr>
              <a:t>catch</a:t>
            </a:r>
            <a:r>
              <a:rPr lang="en-US" altLang="en-US" sz="2800" dirty="0" smtClean="0"/>
              <a:t> block at an outer level: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smtClean="0">
                <a:latin typeface="Courier New" pitchFamily="112" charset="0"/>
              </a:rPr>
              <a:t>catch ( )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400" dirty="0" smtClean="0">
                <a:latin typeface="Courier New" pitchFamily="112" charset="0"/>
              </a:rPr>
              <a:t>	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400" dirty="0" smtClean="0">
                <a:latin typeface="Courier New" pitchFamily="112" charset="0"/>
              </a:rPr>
              <a:t>    ...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400" dirty="0" smtClean="0">
                <a:latin typeface="Courier New" pitchFamily="112" charset="0"/>
              </a:rPr>
              <a:t>		  throw; 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latin typeface="Courier New" pitchFamily="112" charset="0"/>
              </a:rPr>
              <a:t>// pass exception up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400" smtClean="0">
                <a:latin typeface="Courier New" pitchFamily="112" charset="0"/>
              </a:rPr>
              <a:t>	}         // to next level </a:t>
            </a:r>
            <a:endParaRPr lang="en-US" altLang="en-US" sz="2400" smtClean="0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14 -- Exceptions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0F95-E909-4B62-BBB8-26C96F372C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08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14 -- Exceptions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0F95-E909-4B62-BBB8-26C96F372C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5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Murphy’s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that can go wrong will go wrong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14 -- Exceptions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0F95-E909-4B62-BBB8-26C96F372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5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 you to deal with the things that go wrong: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Indicate that something unexpected has occurred or been detected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Allow program to deal with the problem in a controlled manner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Can be as simple or complex as program design requires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14 -- Exceptions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0F95-E909-4B62-BBB8-26C96F372C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9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--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u="sng" dirty="0" smtClean="0"/>
              <a:t>Exception</a:t>
            </a:r>
            <a:r>
              <a:rPr lang="en-US" altLang="en-US" dirty="0" smtClean="0"/>
              <a:t>: object or value that signals an error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u="sng" dirty="0" smtClean="0"/>
              <a:t>Throw an exception</a:t>
            </a:r>
            <a:r>
              <a:rPr lang="en-US" altLang="en-US" dirty="0" smtClean="0"/>
              <a:t>: send a signal that an error has occurred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u="sng" dirty="0" smtClean="0"/>
              <a:t>Catch/Handle an exception</a:t>
            </a:r>
            <a:r>
              <a:rPr lang="en-US" altLang="en-US" dirty="0" smtClean="0"/>
              <a:t>: process the exception; interpret the signal</a:t>
            </a:r>
            <a:endParaRPr lang="en-US" altLang="en-US" u="sng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14 -- Exceptions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0F95-E909-4B62-BBB8-26C96F372C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7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–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Courier New" pitchFamily="112" charset="0"/>
              </a:rPr>
              <a:t>throw</a:t>
            </a:r>
            <a:r>
              <a:rPr lang="en-US" altLang="en-US" dirty="0" smtClean="0"/>
              <a:t> – followed by an argument, is used to throw an exception</a:t>
            </a:r>
            <a:endParaRPr lang="en-US" altLang="en-US" dirty="0" smtClean="0">
              <a:latin typeface="Courier New" pitchFamily="112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Courier New" pitchFamily="112" charset="0"/>
              </a:rPr>
              <a:t>try</a:t>
            </a:r>
            <a:r>
              <a:rPr lang="en-US" altLang="en-US" dirty="0" smtClean="0"/>
              <a:t> – followed by a block </a:t>
            </a:r>
            <a:r>
              <a:rPr lang="en-US" altLang="en-US" dirty="0" smtClean="0">
                <a:latin typeface="Courier New" pitchFamily="112" charset="0"/>
              </a:rPr>
              <a:t>{ }</a:t>
            </a:r>
            <a:r>
              <a:rPr lang="en-US" altLang="en-US" dirty="0" smtClean="0"/>
              <a:t>, is used to invoke code that throws an exception</a:t>
            </a:r>
            <a:endParaRPr lang="en-US" altLang="en-US" dirty="0" smtClean="0">
              <a:latin typeface="Courier New" pitchFamily="112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Courier New" pitchFamily="112" charset="0"/>
              </a:rPr>
              <a:t>catch</a:t>
            </a:r>
            <a:r>
              <a:rPr lang="en-US" altLang="en-US" dirty="0" smtClean="0"/>
              <a:t> – followed by a block </a:t>
            </a:r>
            <a:r>
              <a:rPr lang="en-US" altLang="en-US" dirty="0" smtClean="0">
                <a:latin typeface="Courier New" pitchFamily="112" charset="0"/>
              </a:rPr>
              <a:t>{ }</a:t>
            </a:r>
            <a:r>
              <a:rPr lang="en-US" altLang="en-US" dirty="0" smtClean="0"/>
              <a:t>, is used to detect and process exceptions thrown in preceding </a:t>
            </a:r>
            <a:r>
              <a:rPr lang="en-US" altLang="en-US" dirty="0" smtClean="0">
                <a:latin typeface="Courier New" pitchFamily="112" charset="0"/>
              </a:rPr>
              <a:t>try</a:t>
            </a:r>
            <a:r>
              <a:rPr lang="en-US" altLang="en-US" dirty="0" smtClean="0"/>
              <a:t> block.  Takes a parameter that matches the type thrown.</a:t>
            </a:r>
            <a:endParaRPr lang="en-US" altLang="en-US" dirty="0" smtClean="0">
              <a:latin typeface="Courier New" pitchFamily="112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14 -- Exceptions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0F95-E909-4B62-BBB8-26C96F372C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6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Exceptions – Flow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85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en-US" dirty="0" smtClean="0"/>
              <a:t>A function that throws an exception is called from within a try block</a:t>
            </a:r>
          </a:p>
          <a:p>
            <a:pPr marL="609600" indent="-609600">
              <a:lnSpc>
                <a:spcPct val="85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en-US" dirty="0" smtClean="0"/>
              <a:t>If the function throws an exception, the function terminates and the try block is immediately exited.  A catch block to process the exception is searched for in the source code immediately following the try block.</a:t>
            </a:r>
          </a:p>
          <a:p>
            <a:pPr marL="609600" indent="-609600">
              <a:lnSpc>
                <a:spcPct val="85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en-US" dirty="0" smtClean="0"/>
              <a:t>If a catch block is found that matches the exception thrown, it is executed.  If no catch block that matches the exception is found, the program terminates.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14 -- Exceptions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0F95-E909-4B62-BBB8-26C96F372C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– Example(1)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lnSpc>
                <a:spcPct val="85000"/>
              </a:lnSpc>
              <a:spcAft>
                <a:spcPct val="0"/>
              </a:spcAft>
              <a:buNone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// function that throws an exception</a:t>
            </a:r>
          </a:p>
          <a:p>
            <a:pPr lvl="0" fontAlgn="base">
              <a:lnSpc>
                <a:spcPct val="85000"/>
              </a:lnSpc>
              <a:spcAft>
                <a:spcPct val="0"/>
              </a:spcAft>
              <a:buNone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	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int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totalDays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(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int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 days,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int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 weeks) </a:t>
            </a:r>
          </a:p>
          <a:p>
            <a:pPr lvl="0" fontAlgn="base">
              <a:lnSpc>
                <a:spcPct val="85000"/>
              </a:lnSpc>
              <a:spcAft>
                <a:spcPct val="0"/>
              </a:spcAft>
              <a:buNone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	{ </a:t>
            </a:r>
          </a:p>
          <a:p>
            <a:pPr lvl="0" fontAlgn="base">
              <a:lnSpc>
                <a:spcPct val="85000"/>
              </a:lnSpc>
              <a:spcAft>
                <a:spcPct val="0"/>
              </a:spcAft>
              <a:buNone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		if ((days &lt; 0) || (days &gt; 7))</a:t>
            </a:r>
          </a:p>
          <a:p>
            <a:pPr lvl="0" fontAlgn="base">
              <a:lnSpc>
                <a:spcPct val="85000"/>
              </a:lnSpc>
              <a:spcAft>
                <a:spcPct val="0"/>
              </a:spcAft>
              <a:buNone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		  throw "invalid number of days";</a:t>
            </a:r>
          </a:p>
          <a:p>
            <a:pPr lvl="0" fontAlgn="base">
              <a:lnSpc>
                <a:spcPct val="85000"/>
              </a:lnSpc>
              <a:spcAft>
                <a:spcPct val="0"/>
              </a:spcAft>
              <a:buNone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	// the argument to throw is the</a:t>
            </a:r>
          </a:p>
          <a:p>
            <a:pPr lvl="0" fontAlgn="base">
              <a:lnSpc>
                <a:spcPct val="85000"/>
              </a:lnSpc>
              <a:spcAft>
                <a:spcPct val="0"/>
              </a:spcAft>
              <a:buNone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	// character string</a:t>
            </a:r>
          </a:p>
          <a:p>
            <a:pPr lvl="0" fontAlgn="base">
              <a:lnSpc>
                <a:spcPct val="85000"/>
              </a:lnSpc>
              <a:spcAft>
                <a:spcPct val="0"/>
              </a:spcAft>
              <a:buNone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    else</a:t>
            </a:r>
          </a:p>
          <a:p>
            <a:pPr lvl="0" fontAlgn="base">
              <a:lnSpc>
                <a:spcPct val="85000"/>
              </a:lnSpc>
              <a:spcAft>
                <a:spcPct val="0"/>
              </a:spcAft>
              <a:buNone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		  return (7 * weeks + days);</a:t>
            </a:r>
          </a:p>
          <a:p>
            <a:pPr lvl="0" fontAlgn="base">
              <a:lnSpc>
                <a:spcPct val="85000"/>
              </a:lnSpc>
              <a:spcAft>
                <a:spcPct val="0"/>
              </a:spcAft>
              <a:buNone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	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14 -- Exceptions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0F95-E909-4B62-BBB8-26C96F372C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0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Exceptions – 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 dirty="0" smtClean="0">
                <a:latin typeface="Courier New" pitchFamily="112" charset="0"/>
              </a:rPr>
              <a:t>try // block that calls function </a:t>
            </a:r>
          </a:p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 dirty="0" smtClean="0">
                <a:latin typeface="Courier New" pitchFamily="112" charset="0"/>
              </a:rPr>
              <a:t>	{  </a:t>
            </a:r>
          </a:p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 dirty="0" smtClean="0">
                <a:latin typeface="Courier New" pitchFamily="112" charset="0"/>
              </a:rPr>
              <a:t>		 </a:t>
            </a:r>
            <a:r>
              <a:rPr lang="en-US" altLang="en-US" dirty="0" err="1" smtClean="0">
                <a:latin typeface="Courier New" pitchFamily="112" charset="0"/>
              </a:rPr>
              <a:t>totDays</a:t>
            </a:r>
            <a:r>
              <a:rPr lang="en-US" altLang="en-US" dirty="0" smtClean="0">
                <a:latin typeface="Courier New" pitchFamily="112" charset="0"/>
              </a:rPr>
              <a:t> = </a:t>
            </a:r>
            <a:r>
              <a:rPr lang="en-US" altLang="en-US" dirty="0" err="1" smtClean="0">
                <a:latin typeface="Courier New" pitchFamily="112" charset="0"/>
              </a:rPr>
              <a:t>totalDays</a:t>
            </a:r>
            <a:r>
              <a:rPr lang="en-US" altLang="en-US" dirty="0" smtClean="0">
                <a:latin typeface="Courier New" pitchFamily="112" charset="0"/>
              </a:rPr>
              <a:t>(days, weeks);</a:t>
            </a:r>
          </a:p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 dirty="0" smtClean="0">
                <a:latin typeface="Courier New" pitchFamily="112" charset="0"/>
              </a:rPr>
              <a:t>     </a:t>
            </a:r>
            <a:r>
              <a:rPr lang="en-US" altLang="en-US" dirty="0" err="1" smtClean="0">
                <a:latin typeface="Courier New" pitchFamily="112" charset="0"/>
              </a:rPr>
              <a:t>cout</a:t>
            </a:r>
            <a:r>
              <a:rPr lang="en-US" altLang="en-US" dirty="0" smtClean="0">
                <a:latin typeface="Courier New" pitchFamily="112" charset="0"/>
              </a:rPr>
              <a:t> &lt;&lt; "Total days: " &lt;&lt; days;</a:t>
            </a:r>
          </a:p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 dirty="0" smtClean="0">
                <a:latin typeface="Courier New" pitchFamily="112" charset="0"/>
              </a:rPr>
              <a:t>  }</a:t>
            </a:r>
          </a:p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 dirty="0" smtClean="0">
                <a:latin typeface="Courier New" pitchFamily="112" charset="0"/>
              </a:rPr>
              <a:t>  catch (char *</a:t>
            </a:r>
            <a:r>
              <a:rPr lang="en-US" altLang="en-US" dirty="0" err="1" smtClean="0">
                <a:latin typeface="Courier New" pitchFamily="112" charset="0"/>
              </a:rPr>
              <a:t>msg</a:t>
            </a:r>
            <a:r>
              <a:rPr lang="en-US" altLang="en-US" dirty="0" smtClean="0">
                <a:latin typeface="Courier New" pitchFamily="112" charset="0"/>
              </a:rPr>
              <a:t>) // interpret 						  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itchFamily="112" charset="0"/>
              </a:rPr>
              <a:t>// 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itchFamily="112" charset="0"/>
              </a:rPr>
              <a:t>exception</a:t>
            </a:r>
          </a:p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 dirty="0" smtClean="0">
                <a:latin typeface="Courier New" pitchFamily="112" charset="0"/>
              </a:rPr>
              <a:t>  {</a:t>
            </a:r>
          </a:p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 dirty="0" smtClean="0">
                <a:latin typeface="Courier New" pitchFamily="112" charset="0"/>
              </a:rPr>
              <a:t>     </a:t>
            </a:r>
            <a:r>
              <a:rPr lang="en-US" altLang="en-US" dirty="0" err="1" smtClean="0">
                <a:latin typeface="Courier New" pitchFamily="112" charset="0"/>
              </a:rPr>
              <a:t>cout</a:t>
            </a:r>
            <a:r>
              <a:rPr lang="en-US" altLang="en-US" dirty="0" smtClean="0">
                <a:latin typeface="Courier New" pitchFamily="112" charset="0"/>
              </a:rPr>
              <a:t> &lt;&lt; "Error: " &lt;&lt; </a:t>
            </a:r>
            <a:r>
              <a:rPr lang="en-US" altLang="en-US" dirty="0" err="1" smtClean="0">
                <a:latin typeface="Courier New" pitchFamily="112" charset="0"/>
              </a:rPr>
              <a:t>msg</a:t>
            </a:r>
            <a:r>
              <a:rPr lang="en-US" altLang="en-US" dirty="0" smtClean="0">
                <a:latin typeface="Courier New" pitchFamily="112" charset="0"/>
              </a:rPr>
              <a:t>;</a:t>
            </a:r>
          </a:p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 dirty="0" smtClean="0">
                <a:latin typeface="Courier New" pitchFamily="112" charset="0"/>
              </a:rPr>
              <a:t>  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14 -- Exceptions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0F95-E909-4B62-BBB8-26C96F372C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1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– 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>
            <a:normAutofit lnSpcReduction="10000"/>
          </a:bodyPr>
          <a:lstStyle/>
          <a:p>
            <a:pPr marL="609600" indent="-609600">
              <a:buClr>
                <a:schemeClr val="tx1"/>
              </a:buClr>
              <a:buFont typeface="+mj-lt"/>
              <a:buAutoNum type="arabicPeriod"/>
            </a:pPr>
            <a:r>
              <a:rPr lang="en-US" altLang="en-US" dirty="0" smtClean="0">
                <a:latin typeface="Courier New" pitchFamily="112" charset="0"/>
              </a:rPr>
              <a:t>try</a:t>
            </a:r>
            <a:r>
              <a:rPr lang="en-US" altLang="en-US" dirty="0" smtClean="0"/>
              <a:t> block is entered.  </a:t>
            </a:r>
            <a:r>
              <a:rPr lang="en-US" altLang="en-US" dirty="0" err="1" smtClean="0">
                <a:latin typeface="Courier New" pitchFamily="112" charset="0"/>
              </a:rPr>
              <a:t>totalDays</a:t>
            </a:r>
            <a:r>
              <a:rPr lang="en-US" altLang="en-US" dirty="0" smtClean="0"/>
              <a:t> function is called</a:t>
            </a:r>
          </a:p>
          <a:p>
            <a:pPr marL="609600" indent="-609600">
              <a:buClr>
                <a:schemeClr val="tx1"/>
              </a:buClr>
              <a:buFont typeface="+mj-lt"/>
              <a:buAutoNum type="arabicPeriod"/>
            </a:pPr>
            <a:r>
              <a:rPr lang="en-US" altLang="en-US" dirty="0" smtClean="0"/>
              <a:t>If first parameter is between 0 and 7, total number of days is returned and </a:t>
            </a:r>
            <a:r>
              <a:rPr lang="en-US" altLang="en-US" dirty="0" smtClean="0">
                <a:latin typeface="Courier New" pitchFamily="112" charset="0"/>
              </a:rPr>
              <a:t>catch</a:t>
            </a:r>
            <a:r>
              <a:rPr lang="en-US" altLang="en-US" dirty="0" smtClean="0"/>
              <a:t> block is skipped over (no exception thrown)</a:t>
            </a:r>
          </a:p>
          <a:p>
            <a:pPr marL="609600" indent="-609600">
              <a:buClr>
                <a:schemeClr val="tx1"/>
              </a:buClr>
              <a:buFont typeface="+mj-lt"/>
              <a:buAutoNum type="arabicPeriod"/>
            </a:pPr>
            <a:r>
              <a:rPr lang="en-US" altLang="en-US" dirty="0" smtClean="0"/>
              <a:t>If exception is thrown, function and </a:t>
            </a:r>
            <a:r>
              <a:rPr lang="en-US" altLang="en-US" dirty="0" smtClean="0">
                <a:latin typeface="Courier New" pitchFamily="112" charset="0"/>
              </a:rPr>
              <a:t>try</a:t>
            </a:r>
            <a:r>
              <a:rPr lang="en-US" altLang="en-US" dirty="0" smtClean="0"/>
              <a:t> block are exited, </a:t>
            </a:r>
            <a:r>
              <a:rPr lang="en-US" altLang="en-US" dirty="0" smtClean="0">
                <a:latin typeface="Courier New" pitchFamily="112" charset="0"/>
              </a:rPr>
              <a:t>catch</a:t>
            </a:r>
            <a:r>
              <a:rPr lang="en-US" altLang="en-US" dirty="0" smtClean="0"/>
              <a:t> blocks are scanned for the first one that matches the data type of the thrown exception.  </a:t>
            </a:r>
            <a:r>
              <a:rPr lang="en-US" altLang="en-US" dirty="0" smtClean="0">
                <a:latin typeface="Courier New" pitchFamily="112" charset="0"/>
              </a:rPr>
              <a:t>catch</a:t>
            </a:r>
            <a:r>
              <a:rPr lang="en-US" altLang="en-US" dirty="0" smtClean="0"/>
              <a:t> block executes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14 -- Exceptions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0F95-E909-4B62-BBB8-26C96F372C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7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650</Words>
  <Application>Microsoft Office PowerPoint</Application>
  <PresentationFormat>On-screen Show (4:3)</PresentationFormat>
  <Paragraphs>109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Lesson 16 </vt:lpstr>
      <vt:lpstr>Murphy’s Law</vt:lpstr>
      <vt:lpstr>Exceptions</vt:lpstr>
      <vt:lpstr>Exceptions -- Terminology</vt:lpstr>
      <vt:lpstr>Exceptions – Keywords</vt:lpstr>
      <vt:lpstr>Exceptions – Flow of Control</vt:lpstr>
      <vt:lpstr>Exceptions – Example(1)</vt:lpstr>
      <vt:lpstr>Exceptions – Example (2)</vt:lpstr>
      <vt:lpstr>Exceptions – How It Works</vt:lpstr>
      <vt:lpstr>Exceptions – How It Works</vt:lpstr>
      <vt:lpstr>What if no Exception is Thrown?</vt:lpstr>
      <vt:lpstr>Exceptions -- Notes</vt:lpstr>
      <vt:lpstr>Exception Not Caught?</vt:lpstr>
      <vt:lpstr>Exceptions and Objects</vt:lpstr>
      <vt:lpstr>What Happens After catch Block?</vt:lpstr>
      <vt:lpstr>Nested try Blocks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jcole</dc:creator>
  <cp:lastModifiedBy>jcole</cp:lastModifiedBy>
  <cp:revision>6</cp:revision>
  <dcterms:created xsi:type="dcterms:W3CDTF">2014-04-24T00:26:45Z</dcterms:created>
  <dcterms:modified xsi:type="dcterms:W3CDTF">2014-04-24T00:48:11Z</dcterms:modified>
</cp:coreProperties>
</file>