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9678E-8EB2-459C-9000-3ECD4FC0DBCC}" type="datetimeFigureOut">
              <a:rPr lang="en-US" smtClean="0"/>
              <a:t>1/26/2013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4B03D-61A3-46C6-8822-7DA4A52C9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9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an example here.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4B03D-61A3-46C6-8822-7DA4A52C97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08A4-9C2E-4665-AEC5-CF49AF636148}" type="datetime1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4C9B-1425-401B-9773-6A3BB5EAEF4F}" type="datetime1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FF32-E1AB-482F-A158-60730B9F63F0}" type="datetime1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0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8288E-0E17-4109-821A-845F7D3464E1}" type="datetime1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8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65F-83A7-4391-9DE3-5F4D90FB8018}" type="datetime1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4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410F-F0A4-4C01-B4E9-A051774EAAAA}" type="datetime1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5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45C7-BB96-4087-B408-17F8BBF08235}" type="datetime1">
              <a:rPr lang="en-US" smtClean="0"/>
              <a:t>1/26/2013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FFF2-8007-4B28-ACA0-FFE86D0B77A1}" type="datetime1">
              <a:rPr lang="en-US" smtClean="0"/>
              <a:t>1/26/2013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9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E229-1594-479D-ADBD-757D8F37FC4E}" type="datetime1">
              <a:rPr lang="en-US" smtClean="0"/>
              <a:t>1/26/2013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005B-072F-47F5-891A-DAF1D577FB91}" type="datetime1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6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11E3-92C7-4EA1-A641-EA7884C43052}" type="datetime1">
              <a:rPr lang="en-US" smtClean="0"/>
              <a:t>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6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2A6D-DFF3-4F57-AC5B-B81B40B5C2A0}" type="datetime1">
              <a:rPr lang="en-US" smtClean="0"/>
              <a:t>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D8F5-8901-452A-AD6E-B0CE4A18C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r>
              <a:rPr lang="en-US" dirty="0" smtClean="0"/>
              <a:t>Also called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8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Place prototypes near top of program (Often in a header (.h) file.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Program must include either prototype or full function definition before any call to the function – compiler error otherwise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When using prototypes, can place function definitions in any order in source file</a:t>
            </a:r>
            <a:endParaRPr lang="en-US" dirty="0" smtClean="0">
              <a:latin typeface="Courier New" pitchFamily="-16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9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Data into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can pass values into a function at time of call: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400" dirty="0" smtClean="0">
                <a:latin typeface="Courier New" pitchFamily="-16" charset="0"/>
              </a:rPr>
              <a:t>	c = </a:t>
            </a:r>
            <a:r>
              <a:rPr lang="en-US" sz="2400" dirty="0" err="1" smtClean="0">
                <a:latin typeface="Courier New" pitchFamily="-16" charset="0"/>
              </a:rPr>
              <a:t>pow</a:t>
            </a:r>
            <a:r>
              <a:rPr lang="en-US" sz="2400" dirty="0" smtClean="0">
                <a:latin typeface="Courier New" pitchFamily="-16" charset="0"/>
              </a:rPr>
              <a:t>(a, b);</a:t>
            </a:r>
            <a:br>
              <a:rPr lang="en-US" sz="2400" dirty="0" smtClean="0">
                <a:latin typeface="Courier New" pitchFamily="-16" charset="0"/>
              </a:rPr>
            </a:br>
            <a:endParaRPr lang="en-US" sz="2400" dirty="0" smtClean="0">
              <a:latin typeface="Courier New" pitchFamily="-16" charset="0"/>
            </a:endParaRPr>
          </a:p>
          <a:p>
            <a:r>
              <a:rPr lang="en-US" sz="2800" dirty="0" smtClean="0"/>
              <a:t>Values passed to function are </a:t>
            </a:r>
            <a:r>
              <a:rPr lang="en-US" sz="2800" u="sng" dirty="0" smtClean="0"/>
              <a:t>arguments</a:t>
            </a:r>
            <a:endParaRPr lang="en-US" sz="2800" dirty="0" smtClean="0"/>
          </a:p>
          <a:p>
            <a:r>
              <a:rPr lang="en-US" sz="2800" dirty="0" smtClean="0"/>
              <a:t>Variables in a function that hold the values passed as arguments are </a:t>
            </a:r>
            <a:r>
              <a:rPr lang="en-US" sz="2800" u="sng" dirty="0" smtClean="0"/>
              <a:t>parameters</a:t>
            </a:r>
          </a:p>
          <a:p>
            <a:r>
              <a:rPr lang="en-US" sz="2800" dirty="0" smtClean="0"/>
              <a:t>People tend to use the terms </a:t>
            </a:r>
            <a:r>
              <a:rPr lang="en-US" sz="2800" i="1" dirty="0" smtClean="0"/>
              <a:t>argument</a:t>
            </a:r>
            <a:r>
              <a:rPr lang="en-US" sz="2800" dirty="0" smtClean="0"/>
              <a:t> and </a:t>
            </a:r>
            <a:r>
              <a:rPr lang="en-US" sz="2800" i="1" dirty="0" smtClean="0"/>
              <a:t>parameter</a:t>
            </a:r>
            <a:r>
              <a:rPr lang="en-US" sz="2800" dirty="0" smtClean="0"/>
              <a:t> interchangeably, but this is not technically correct.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5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Function with a Parameter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8001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Courier New" pitchFamily="-16" charset="0"/>
              </a:rPr>
              <a:t>void </a:t>
            </a:r>
            <a:r>
              <a:rPr lang="en-US" dirty="0" err="1">
                <a:latin typeface="Courier New" pitchFamily="-16" charset="0"/>
              </a:rPr>
              <a:t>displayValue</a:t>
            </a:r>
            <a:r>
              <a:rPr lang="en-US" dirty="0">
                <a:latin typeface="Courier New" pitchFamily="-16" charset="0"/>
              </a:rPr>
              <a:t>(</a:t>
            </a: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 </a:t>
            </a:r>
            <a:r>
              <a:rPr lang="en-US" dirty="0" err="1">
                <a:latin typeface="Courier New" pitchFamily="-16" charset="0"/>
              </a:rPr>
              <a:t>num</a:t>
            </a:r>
            <a:r>
              <a:rPr lang="en-US" dirty="0">
                <a:latin typeface="Courier New" pitchFamily="-16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Courier New" pitchFamily="-16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Courier New" pitchFamily="-16" charset="0"/>
              </a:rPr>
              <a:t>   </a:t>
            </a:r>
            <a:r>
              <a:rPr lang="en-US" dirty="0" err="1">
                <a:latin typeface="Courier New" pitchFamily="-16" charset="0"/>
              </a:rPr>
              <a:t>cout</a:t>
            </a:r>
            <a:r>
              <a:rPr lang="en-US" dirty="0">
                <a:latin typeface="Courier New" pitchFamily="-16" charset="0"/>
              </a:rPr>
              <a:t> &lt;&lt; "The value is " &lt;&lt; </a:t>
            </a:r>
            <a:r>
              <a:rPr lang="en-US" dirty="0" err="1">
                <a:latin typeface="Courier New" pitchFamily="-16" charset="0"/>
              </a:rPr>
              <a:t>num</a:t>
            </a:r>
            <a:r>
              <a:rPr lang="en-US" dirty="0">
                <a:latin typeface="Courier New" pitchFamily="-16" charset="0"/>
              </a:rPr>
              <a:t> &lt;&lt; </a:t>
            </a:r>
            <a:r>
              <a:rPr lang="en-US" dirty="0" err="1">
                <a:latin typeface="Courier New" pitchFamily="-16" charset="0"/>
              </a:rPr>
              <a:t>endl</a:t>
            </a:r>
            <a:r>
              <a:rPr lang="en-US" dirty="0">
                <a:latin typeface="Courier New" pitchFamily="-16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Courier New" pitchFamily="-16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1055" y="4876800"/>
            <a:ext cx="821574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/>
              <a:t>The integer variable </a:t>
            </a:r>
            <a:r>
              <a:rPr lang="en-US" sz="2800" dirty="0" err="1">
                <a:latin typeface="Courier New" pitchFamily="-16" charset="0"/>
              </a:rPr>
              <a:t>num</a:t>
            </a:r>
            <a:r>
              <a:rPr lang="en-US" sz="2800" dirty="0"/>
              <a:t> is a parameter.                             It accepts any integer value passed to the function.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5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Parameter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parameter can also be called a </a:t>
            </a:r>
            <a:r>
              <a:rPr lang="en-US" sz="3600" u="sng" dirty="0" smtClean="0"/>
              <a:t>formal parameter</a:t>
            </a:r>
            <a:r>
              <a:rPr lang="en-US" sz="3600" dirty="0" smtClean="0"/>
              <a:t> or a </a:t>
            </a:r>
            <a:r>
              <a:rPr lang="en-US" sz="3600" u="sng" dirty="0" smtClean="0"/>
              <a:t>formal argument</a:t>
            </a:r>
            <a:endParaRPr lang="en-US" sz="3600" dirty="0" smtClean="0"/>
          </a:p>
          <a:p>
            <a:r>
              <a:rPr lang="en-US" sz="3600" dirty="0" smtClean="0"/>
              <a:t>An argument can also be called an </a:t>
            </a:r>
            <a:r>
              <a:rPr lang="en-US" sz="3600" u="sng" dirty="0" smtClean="0"/>
              <a:t>actual parameter</a:t>
            </a:r>
            <a:r>
              <a:rPr lang="en-US" sz="3600" dirty="0" smtClean="0"/>
              <a:t> or an </a:t>
            </a:r>
            <a:r>
              <a:rPr lang="en-US" sz="3600" u="sng" dirty="0" smtClean="0"/>
              <a:t>actual argument</a:t>
            </a:r>
            <a:endParaRPr lang="en-US" sz="3600" dirty="0" smtClean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0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Parameters, Prototypes, and Function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each function argument,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prototype must include the data type of each parameter inside its parentheses.  This need not include the parameter name, just the type.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header must include a declaration for each parameter in its </a:t>
            </a:r>
            <a:r>
              <a:rPr lang="en-US" dirty="0" smtClean="0">
                <a:latin typeface="Courier New" pitchFamily="-16" charset="0"/>
              </a:rPr>
              <a:t>()</a:t>
            </a:r>
            <a:endParaRPr lang="en-US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-16" charset="0"/>
              </a:rPr>
              <a:t>void </a:t>
            </a:r>
            <a:r>
              <a:rPr lang="en-US" dirty="0" err="1" smtClean="0">
                <a:latin typeface="Courier New" pitchFamily="-16" charset="0"/>
              </a:rPr>
              <a:t>evenOrOdd</a:t>
            </a:r>
            <a:r>
              <a:rPr lang="en-US" dirty="0" smtClean="0">
                <a:latin typeface="Courier New" pitchFamily="-16" charset="0"/>
              </a:rPr>
              <a:t>(</a:t>
            </a:r>
            <a:r>
              <a:rPr lang="en-US" dirty="0" err="1" smtClean="0">
                <a:latin typeface="Courier New" pitchFamily="-16" charset="0"/>
              </a:rPr>
              <a:t>int</a:t>
            </a:r>
            <a:r>
              <a:rPr lang="en-US" dirty="0" smtClean="0">
                <a:latin typeface="Courier New" pitchFamily="-16" charset="0"/>
              </a:rPr>
              <a:t>);  //prototype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-16" charset="0"/>
              </a:rPr>
              <a:t>	void </a:t>
            </a:r>
            <a:r>
              <a:rPr lang="en-US" dirty="0" err="1" smtClean="0">
                <a:latin typeface="Courier New" pitchFamily="-16" charset="0"/>
              </a:rPr>
              <a:t>evenOrOdd</a:t>
            </a:r>
            <a:r>
              <a:rPr lang="en-US" dirty="0" smtClean="0">
                <a:latin typeface="Courier New" pitchFamily="-16" charset="0"/>
              </a:rPr>
              <a:t>(</a:t>
            </a:r>
            <a:r>
              <a:rPr lang="en-US" dirty="0" err="1" smtClean="0">
                <a:latin typeface="Courier New" pitchFamily="-16" charset="0"/>
              </a:rPr>
              <a:t>int</a:t>
            </a:r>
            <a:r>
              <a:rPr lang="en-US" dirty="0" smtClean="0">
                <a:latin typeface="Courier New" pitchFamily="-16" charset="0"/>
              </a:rPr>
              <a:t> </a:t>
            </a:r>
            <a:r>
              <a:rPr lang="en-US" dirty="0" err="1" smtClean="0">
                <a:latin typeface="Courier New" pitchFamily="-16" charset="0"/>
              </a:rPr>
              <a:t>num</a:t>
            </a:r>
            <a:r>
              <a:rPr lang="en-US" dirty="0" smtClean="0">
                <a:latin typeface="Courier New" pitchFamily="-16" charset="0"/>
              </a:rPr>
              <a:t>) //header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-16" charset="0"/>
              </a:rPr>
              <a:t>	</a:t>
            </a:r>
            <a:r>
              <a:rPr lang="en-US" dirty="0" err="1" smtClean="0">
                <a:latin typeface="Courier New" pitchFamily="-16" charset="0"/>
              </a:rPr>
              <a:t>evenOrOdd</a:t>
            </a:r>
            <a:r>
              <a:rPr lang="en-US" dirty="0" smtClean="0">
                <a:latin typeface="Courier New" pitchFamily="-16" charset="0"/>
              </a:rPr>
              <a:t>(</a:t>
            </a:r>
            <a:r>
              <a:rPr lang="en-US" dirty="0" err="1" smtClean="0">
                <a:latin typeface="Courier New" pitchFamily="-16" charset="0"/>
              </a:rPr>
              <a:t>val</a:t>
            </a:r>
            <a:r>
              <a:rPr lang="en-US" dirty="0" smtClean="0">
                <a:latin typeface="Courier New" pitchFamily="-16" charset="0"/>
              </a:rPr>
              <a:t>);       //call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30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Function Calls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dirty="0" smtClean="0"/>
              <a:t>Value of argument is copied into parameter when the function is called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dirty="0" smtClean="0"/>
              <a:t>A parameter’s scope is the function which uses it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dirty="0" smtClean="0"/>
              <a:t>Function can have multiple parameters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dirty="0" smtClean="0"/>
              <a:t>There must be a data type listed in the prototype </a:t>
            </a:r>
            <a:r>
              <a:rPr lang="en-US" dirty="0" smtClean="0">
                <a:latin typeface="Courier New" pitchFamily="-16" charset="0"/>
              </a:rPr>
              <a:t>()</a:t>
            </a:r>
            <a:r>
              <a:rPr lang="en-US" dirty="0" smtClean="0"/>
              <a:t> and an argument declaration in the function header </a:t>
            </a:r>
            <a:r>
              <a:rPr lang="en-US" dirty="0" smtClean="0">
                <a:latin typeface="Courier New" pitchFamily="-16" charset="0"/>
              </a:rPr>
              <a:t>()</a:t>
            </a:r>
            <a:r>
              <a:rPr lang="en-US" dirty="0" smtClean="0"/>
              <a:t> for each parameter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dirty="0" smtClean="0"/>
              <a:t>Arguments will be promoted/demoted as necessary to match parameters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Multiple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Times" pitchFamily="18" charset="0"/>
              <a:buNone/>
            </a:pPr>
            <a:r>
              <a:rPr lang="en-US" dirty="0" smtClean="0"/>
              <a:t>When calling a function and passing multiple arguments:</a:t>
            </a:r>
            <a:br>
              <a:rPr lang="en-US" dirty="0" smtClean="0"/>
            </a:b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the number and type of arguments in the call must match the prototype and definition</a:t>
            </a:r>
            <a:br>
              <a:rPr lang="en-US" dirty="0" smtClean="0"/>
            </a:b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the first argument will be used to initialize the first parameter, the second argument to initialize the second parameter,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Pass by value (sometimes </a:t>
            </a:r>
            <a:r>
              <a:rPr lang="en-US" i="1" u="sng" dirty="0" smtClean="0"/>
              <a:t>call by value</a:t>
            </a:r>
            <a:r>
              <a:rPr lang="en-US" u="sng" dirty="0" smtClean="0"/>
              <a:t>)</a:t>
            </a:r>
            <a:r>
              <a:rPr lang="en-US" dirty="0" smtClean="0"/>
              <a:t>: when an argument is passed to a function, its value is copied into the parameter. 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Changes to the parameter in the function do not affect the value of the argument </a:t>
            </a:r>
            <a:endParaRPr lang="en-US" u="sng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64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Data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  </a:t>
            </a:r>
            <a:r>
              <a:rPr lang="en-US" dirty="0" err="1" smtClean="0">
                <a:latin typeface="Courier New" pitchFamily="-16" charset="0"/>
              </a:rPr>
              <a:t>int</a:t>
            </a:r>
            <a:r>
              <a:rPr lang="en-US" dirty="0" smtClean="0">
                <a:latin typeface="Courier New" pitchFamily="-16" charset="0"/>
              </a:rPr>
              <a:t> </a:t>
            </a:r>
            <a:r>
              <a:rPr lang="en-US" dirty="0" err="1" smtClean="0">
                <a:latin typeface="Courier New" pitchFamily="-16" charset="0"/>
              </a:rPr>
              <a:t>val</a:t>
            </a:r>
            <a:r>
              <a:rPr lang="en-US" dirty="0" smtClean="0">
                <a:latin typeface="Courier New" pitchFamily="-16" charset="0"/>
              </a:rPr>
              <a:t>=5;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Courier New" pitchFamily="-16" charset="0"/>
              </a:rPr>
              <a:t>			  </a:t>
            </a:r>
            <a:r>
              <a:rPr lang="en-US" dirty="0" err="1" smtClean="0">
                <a:latin typeface="Courier New" pitchFamily="-16" charset="0"/>
              </a:rPr>
              <a:t>evenOrOdd</a:t>
            </a:r>
            <a:r>
              <a:rPr lang="en-US" dirty="0" smtClean="0">
                <a:latin typeface="Courier New" pitchFamily="-16" charset="0"/>
              </a:rPr>
              <a:t>(</a:t>
            </a:r>
            <a:r>
              <a:rPr lang="en-US" dirty="0" err="1" smtClean="0">
                <a:latin typeface="Courier New" pitchFamily="-16" charset="0"/>
              </a:rPr>
              <a:t>val</a:t>
            </a:r>
            <a:r>
              <a:rPr lang="en-US" dirty="0" smtClean="0">
                <a:latin typeface="Courier New" pitchFamily="-16" charset="0"/>
              </a:rPr>
              <a:t>);</a:t>
            </a:r>
            <a:endParaRPr lang="en-US" dirty="0" smtClean="0"/>
          </a:p>
          <a:p>
            <a:pPr>
              <a:lnSpc>
                <a:spcPct val="90000"/>
              </a:lnSpc>
              <a:buFont typeface="Times" pitchFamily="18" charset="0"/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itchFamily="-16" charset="0"/>
              </a:rPr>
              <a:t>evenOrOdd</a:t>
            </a:r>
            <a:r>
              <a:rPr lang="en-US" dirty="0" smtClean="0"/>
              <a:t> can change variable </a:t>
            </a:r>
            <a:r>
              <a:rPr lang="en-US" dirty="0" err="1" smtClean="0">
                <a:latin typeface="Courier New" pitchFamily="-16" charset="0"/>
              </a:rPr>
              <a:t>num</a:t>
            </a:r>
            <a:r>
              <a:rPr lang="en-US" dirty="0" smtClean="0"/>
              <a:t>, but it will have no effect on variable </a:t>
            </a:r>
            <a:r>
              <a:rPr lang="en-US" dirty="0" err="1" smtClean="0">
                <a:latin typeface="Courier New" pitchFamily="-16" charset="0"/>
              </a:rPr>
              <a:t>val</a:t>
            </a:r>
            <a:endParaRPr lang="en-US" dirty="0" smtClean="0">
              <a:latin typeface="Courier New" pitchFamily="-16" charset="0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78873" y="2717223"/>
            <a:ext cx="7848600" cy="1739900"/>
            <a:chOff x="432" y="1920"/>
            <a:chExt cx="4944" cy="109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032" y="225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sz="3200">
                  <a:latin typeface="Courier New" pitchFamily="-16" charset="0"/>
                </a:rPr>
                <a:t>5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12" y="1920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3200">
                  <a:latin typeface="Courier New" pitchFamily="-16" charset="0"/>
                </a:rPr>
                <a:t>val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32" y="2544"/>
              <a:ext cx="1584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/>
                <a:t>argument in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/>
                <a:t>calling function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12" y="225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sz="3200">
                  <a:latin typeface="Courier New" pitchFamily="-16" charset="0"/>
                </a:rPr>
                <a:t>5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032" y="1920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sz="3200">
                  <a:latin typeface="Courier New" pitchFamily="-16" charset="0"/>
                </a:rPr>
                <a:t>num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456" y="2544"/>
              <a:ext cx="192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1" hangingPunct="1">
                <a:lnSpc>
                  <a:spcPct val="75000"/>
                </a:lnSpc>
                <a:spcBef>
                  <a:spcPct val="20000"/>
                </a:spcBef>
              </a:pPr>
              <a:r>
                <a:rPr lang="en-US"/>
                <a:t>parameter in</a:t>
              </a:r>
            </a:p>
            <a:p>
              <a:pPr algn="ctr" eaLnBrk="1" hangingPunct="1">
                <a:lnSpc>
                  <a:spcPct val="75000"/>
                </a:lnSpc>
                <a:spcBef>
                  <a:spcPct val="20000"/>
                </a:spcBef>
              </a:pPr>
              <a:r>
                <a:rPr lang="en-US">
                  <a:latin typeface="Courier New" pitchFamily="-16" charset="0"/>
                </a:rPr>
                <a:t>evenOrOdd</a:t>
              </a:r>
              <a:r>
                <a:rPr lang="en-US"/>
                <a:t> function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680" y="240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9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-16" charset="0"/>
              </a:rPr>
              <a:t>return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Used to end execution of a function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Can be placed anywhere in a function (this is not always good practice)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Statements that follow the </a:t>
            </a:r>
            <a:r>
              <a:rPr lang="en-US" dirty="0" smtClean="0">
                <a:latin typeface="Courier New" pitchFamily="-16" charset="0"/>
              </a:rPr>
              <a:t>return</a:t>
            </a:r>
            <a:r>
              <a:rPr lang="en-US" dirty="0" smtClean="0"/>
              <a:t> statement will not be executed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Can be used to prevent abnormal termination of program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a </a:t>
            </a:r>
            <a:r>
              <a:rPr lang="en-US" dirty="0" smtClean="0">
                <a:latin typeface="Courier New" pitchFamily="-16" charset="0"/>
              </a:rPr>
              <a:t>void</a:t>
            </a:r>
            <a:r>
              <a:rPr lang="en-US" dirty="0" smtClean="0"/>
              <a:t> function without a </a:t>
            </a:r>
            <a:r>
              <a:rPr lang="en-US" dirty="0" smtClean="0">
                <a:latin typeface="Courier New" pitchFamily="-16" charset="0"/>
              </a:rPr>
              <a:t>return</a:t>
            </a:r>
            <a:r>
              <a:rPr lang="en-US" dirty="0" smtClean="0"/>
              <a:t> statement, the function ends at its last </a:t>
            </a:r>
            <a:r>
              <a:rPr lang="en-US" dirty="0" smtClean="0">
                <a:latin typeface="Courier New" pitchFamily="-16" charset="0"/>
              </a:rPr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7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u="sng" dirty="0" smtClean="0"/>
              <a:t>Modular programming</a:t>
            </a:r>
            <a:r>
              <a:rPr lang="en-US" sz="2800" dirty="0" smtClean="0"/>
              <a:t>: breaking a program up into smaller, manageable functions or modules</a:t>
            </a:r>
            <a:br>
              <a:rPr lang="en-US" sz="2800" dirty="0" smtClean="0"/>
            </a:b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u="sng" dirty="0" smtClean="0"/>
              <a:t>Function</a:t>
            </a:r>
            <a:r>
              <a:rPr lang="en-US" sz="2800" dirty="0" smtClean="0"/>
              <a:t>: a collection of statements to perform a task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Motivation for modular programming: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Improves maintainability of programs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Simplifies the process of writing programs</a:t>
            </a:r>
          </a:p>
          <a:p>
            <a:r>
              <a:rPr lang="en-US" dirty="0" smtClean="0"/>
              <a:t>The sample program I have been showing has functions for each of the menu items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9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 Value From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/>
              <a:t>A function can return a value back to the statement that called the function.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You've already seen the </a:t>
            </a:r>
            <a:r>
              <a:rPr lang="en-US" sz="3600" dirty="0" err="1" smtClean="0">
                <a:latin typeface="Courier New" pitchFamily="-16" charset="0"/>
              </a:rPr>
              <a:t>pow</a:t>
            </a:r>
            <a:r>
              <a:rPr lang="en-US" sz="3600" dirty="0" smtClean="0"/>
              <a:t> function, which returns a value: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-16" charset="0"/>
              </a:rPr>
              <a:t>double x;</a:t>
            </a:r>
            <a:br>
              <a:rPr lang="en-US" dirty="0" smtClean="0">
                <a:latin typeface="Courier New" pitchFamily="-16" charset="0"/>
              </a:rPr>
            </a:br>
            <a:r>
              <a:rPr lang="en-US" dirty="0" smtClean="0">
                <a:latin typeface="Courier New" pitchFamily="-16" charset="0"/>
              </a:rPr>
              <a:t>x = </a:t>
            </a:r>
            <a:r>
              <a:rPr lang="en-US" dirty="0" err="1" smtClean="0">
                <a:latin typeface="Courier New" pitchFamily="-16" charset="0"/>
              </a:rPr>
              <a:t>pow</a:t>
            </a:r>
            <a:r>
              <a:rPr lang="en-US" dirty="0" smtClean="0">
                <a:latin typeface="Courier New" pitchFamily="-16" charset="0"/>
              </a:rPr>
              <a:t>(2.0, 10.0);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1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 Value From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value-returning function, the </a:t>
            </a:r>
            <a:r>
              <a:rPr lang="en-US" dirty="0" smtClean="0">
                <a:latin typeface="Courier New" pitchFamily="-16" charset="0"/>
              </a:rPr>
              <a:t>return</a:t>
            </a:r>
            <a:r>
              <a:rPr lang="en-US" dirty="0" smtClean="0"/>
              <a:t> statement can be used to return a value from function to the point of call. 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itchFamily="-16" charset="0"/>
              </a:rPr>
              <a:t>int</a:t>
            </a:r>
            <a:r>
              <a:rPr lang="en-US" dirty="0" smtClean="0">
                <a:latin typeface="Courier New" pitchFamily="-16" charset="0"/>
              </a:rPr>
              <a:t> sum(</a:t>
            </a:r>
            <a:r>
              <a:rPr lang="en-US" dirty="0" err="1" smtClean="0">
                <a:latin typeface="Courier New" pitchFamily="-16" charset="0"/>
              </a:rPr>
              <a:t>int</a:t>
            </a:r>
            <a:r>
              <a:rPr lang="en-US" dirty="0" smtClean="0">
                <a:latin typeface="Courier New" pitchFamily="-16" charset="0"/>
              </a:rPr>
              <a:t> num1, </a:t>
            </a:r>
            <a:r>
              <a:rPr lang="en-US" dirty="0" err="1" smtClean="0">
                <a:latin typeface="Courier New" pitchFamily="-16" charset="0"/>
              </a:rPr>
              <a:t>int</a:t>
            </a:r>
            <a:r>
              <a:rPr lang="en-US" dirty="0" smtClean="0">
                <a:latin typeface="Courier New" pitchFamily="-16" charset="0"/>
              </a:rPr>
              <a:t> num2)</a:t>
            </a:r>
            <a:br>
              <a:rPr lang="en-US" dirty="0" smtClean="0">
                <a:latin typeface="Courier New" pitchFamily="-16" charset="0"/>
              </a:rPr>
            </a:br>
            <a:r>
              <a:rPr lang="en-US" dirty="0" smtClean="0">
                <a:latin typeface="Courier New" pitchFamily="-16" charset="0"/>
              </a:rPr>
              <a:t>{</a:t>
            </a:r>
            <a:br>
              <a:rPr lang="en-US" dirty="0" smtClean="0">
                <a:latin typeface="Courier New" pitchFamily="-16" charset="0"/>
              </a:rPr>
            </a:br>
            <a:r>
              <a:rPr lang="en-US" dirty="0" smtClean="0">
                <a:latin typeface="Courier New" pitchFamily="-16" charset="0"/>
              </a:rPr>
              <a:t>  double result;</a:t>
            </a:r>
            <a:br>
              <a:rPr lang="en-US" dirty="0" smtClean="0">
                <a:latin typeface="Courier New" pitchFamily="-16" charset="0"/>
              </a:rPr>
            </a:br>
            <a:r>
              <a:rPr lang="en-US" dirty="0" smtClean="0">
                <a:latin typeface="Courier New" pitchFamily="-16" charset="0"/>
              </a:rPr>
              <a:t>  result = num1 + num2;</a:t>
            </a:r>
            <a:br>
              <a:rPr lang="en-US" dirty="0" smtClean="0">
                <a:latin typeface="Courier New" pitchFamily="-16" charset="0"/>
              </a:rPr>
            </a:br>
            <a:r>
              <a:rPr lang="en-US" dirty="0" smtClean="0">
                <a:latin typeface="Courier New" pitchFamily="-16" charset="0"/>
              </a:rPr>
              <a:t>  return result;</a:t>
            </a:r>
            <a:br>
              <a:rPr lang="en-US" dirty="0" smtClean="0">
                <a:latin typeface="Courier New" pitchFamily="-16" charset="0"/>
              </a:rPr>
            </a:br>
            <a:r>
              <a:rPr lang="en-US" dirty="0" smtClean="0">
                <a:latin typeface="Courier New" pitchFamily="-16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72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Value-Returning Function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sz="2800" dirty="0">
                <a:latin typeface="Courier New" pitchFamily="-16" charset="0"/>
              </a:rPr>
              <a:t>	</a:t>
            </a:r>
            <a:r>
              <a:rPr lang="en-US" sz="2800" dirty="0" err="1">
                <a:latin typeface="Courier New" pitchFamily="-16" charset="0"/>
              </a:rPr>
              <a:t>int</a:t>
            </a:r>
            <a:r>
              <a:rPr lang="en-US" sz="2800" dirty="0">
                <a:latin typeface="Courier New" pitchFamily="-16" charset="0"/>
              </a:rPr>
              <a:t> sum(</a:t>
            </a:r>
            <a:r>
              <a:rPr lang="en-US" sz="2800" dirty="0" err="1">
                <a:latin typeface="Courier New" pitchFamily="-16" charset="0"/>
              </a:rPr>
              <a:t>int</a:t>
            </a:r>
            <a:r>
              <a:rPr lang="en-US" sz="2800" dirty="0">
                <a:latin typeface="Courier New" pitchFamily="-16" charset="0"/>
              </a:rPr>
              <a:t> num1, </a:t>
            </a:r>
            <a:r>
              <a:rPr lang="en-US" sz="2800" dirty="0" err="1">
                <a:latin typeface="Courier New" pitchFamily="-16" charset="0"/>
              </a:rPr>
              <a:t>int</a:t>
            </a:r>
            <a:r>
              <a:rPr lang="en-US" sz="2800" dirty="0">
                <a:latin typeface="Courier New" pitchFamily="-16" charset="0"/>
              </a:rPr>
              <a:t> num2)</a:t>
            </a:r>
            <a:br>
              <a:rPr lang="en-US" sz="2800" dirty="0">
                <a:latin typeface="Courier New" pitchFamily="-16" charset="0"/>
              </a:rPr>
            </a:br>
            <a:r>
              <a:rPr lang="en-US" sz="2800" dirty="0">
                <a:latin typeface="Courier New" pitchFamily="-16" charset="0"/>
              </a:rPr>
              <a:t>{</a:t>
            </a:r>
            <a:br>
              <a:rPr lang="en-US" sz="2800" dirty="0">
                <a:latin typeface="Courier New" pitchFamily="-16" charset="0"/>
              </a:rPr>
            </a:br>
            <a:r>
              <a:rPr lang="en-US" sz="2800" dirty="0">
                <a:latin typeface="Courier New" pitchFamily="-16" charset="0"/>
              </a:rPr>
              <a:t>   return num1 + num2;</a:t>
            </a:r>
            <a:br>
              <a:rPr lang="en-US" sz="2800" dirty="0">
                <a:latin typeface="Courier New" pitchFamily="-16" charset="0"/>
              </a:rPr>
            </a:br>
            <a:r>
              <a:rPr lang="en-US" sz="2800" dirty="0" smtClean="0">
                <a:latin typeface="Courier New" pitchFamily="-16" charset="0"/>
              </a:rPr>
              <a:t>}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en-US" sz="2800" dirty="0">
              <a:latin typeface="Courier New" pitchFamily="-16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sz="2800" dirty="0"/>
              <a:t>Functions can return the values of expressions, such as </a:t>
            </a:r>
            <a:r>
              <a:rPr lang="en-US" sz="2800" dirty="0">
                <a:latin typeface="Courier New" pitchFamily="-16" charset="0"/>
              </a:rPr>
              <a:t>num1 + num2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en-US" sz="2800" dirty="0">
              <a:latin typeface="Courier New" pitchFamily="-16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8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 value1=20 and value2=40 and that total is a numeric variable:</a:t>
            </a:r>
          </a:p>
          <a:p>
            <a:endParaRPr lang="en-US" dirty="0"/>
          </a:p>
        </p:txBody>
      </p:sp>
      <p:pic>
        <p:nvPicPr>
          <p:cNvPr id="4" name="Picture 3" descr="0611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73152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8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 Value From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prototype and the definition must indicate the data type of return value (not </a:t>
            </a:r>
            <a:r>
              <a:rPr lang="en-US" dirty="0" smtClean="0">
                <a:latin typeface="Courier New" pitchFamily="-16" charset="0"/>
              </a:rPr>
              <a:t>void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Calling function should use return value: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assign it to a variable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send it to </a:t>
            </a:r>
            <a:r>
              <a:rPr lang="en-US" dirty="0" err="1" smtClean="0">
                <a:latin typeface="Courier New" pitchFamily="-16" charset="0"/>
              </a:rPr>
              <a:t>cout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use it in an expression</a:t>
            </a:r>
          </a:p>
          <a:p>
            <a:r>
              <a:rPr lang="en-US" dirty="0" smtClean="0"/>
              <a:t>Remember, anywhere a value can be used, an expression that evaluates to a value of that type can be used.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61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 Boolean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return </a:t>
            </a:r>
            <a:r>
              <a:rPr lang="en-US" dirty="0" smtClean="0">
                <a:latin typeface="Courier New" pitchFamily="-16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-16" charset="0"/>
              </a:rPr>
              <a:t>false</a:t>
            </a:r>
            <a:endParaRPr lang="en-US" dirty="0" smtClean="0"/>
          </a:p>
          <a:p>
            <a:r>
              <a:rPr lang="en-US" dirty="0" smtClean="0"/>
              <a:t>Declare return type in function prototype and heading as </a:t>
            </a:r>
            <a:r>
              <a:rPr lang="en-US" dirty="0" err="1" smtClean="0">
                <a:latin typeface="Courier New" pitchFamily="-16" charset="0"/>
              </a:rPr>
              <a:t>bool</a:t>
            </a:r>
            <a:r>
              <a:rPr lang="en-US" dirty="0" smtClean="0"/>
              <a:t> </a:t>
            </a:r>
          </a:p>
          <a:p>
            <a:r>
              <a:rPr lang="en-US" dirty="0" smtClean="0"/>
              <a:t>Function body must contain </a:t>
            </a:r>
            <a:r>
              <a:rPr lang="en-US" dirty="0" smtClean="0">
                <a:latin typeface="Courier New" pitchFamily="-16" charset="0"/>
              </a:rPr>
              <a:t>return</a:t>
            </a:r>
            <a:r>
              <a:rPr lang="en-US" dirty="0" smtClean="0"/>
              <a:t> statement(s) that return </a:t>
            </a:r>
            <a:r>
              <a:rPr lang="en-US" dirty="0" smtClean="0">
                <a:latin typeface="Courier New" pitchFamily="-16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-16" charset="0"/>
              </a:rPr>
              <a:t>false</a:t>
            </a:r>
            <a:endParaRPr lang="en-US" dirty="0" smtClean="0"/>
          </a:p>
          <a:p>
            <a:r>
              <a:rPr lang="en-US" dirty="0" smtClean="0"/>
              <a:t>Calling function can use return value in a relational expression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79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defined inside a function are </a:t>
            </a:r>
            <a:r>
              <a:rPr lang="en-US" i="1" dirty="0" smtClean="0"/>
              <a:t>local </a:t>
            </a:r>
            <a:r>
              <a:rPr lang="en-US" dirty="0" smtClean="0"/>
              <a:t>to that function. They are hidden from the statements in other functions, which normally cannot access them.</a:t>
            </a:r>
          </a:p>
          <a:p>
            <a:r>
              <a:rPr lang="en-US" dirty="0" smtClean="0"/>
              <a:t>Because the variables defined in a function are hidden, other functions may have separate, distinct variables with the same name.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15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 function’s local variables exist only while the function is executing. This is known as the </a:t>
            </a:r>
            <a:r>
              <a:rPr lang="en-US" i="1" dirty="0" smtClean="0"/>
              <a:t>lifetime </a:t>
            </a:r>
            <a:r>
              <a:rPr lang="en-US" dirty="0" smtClean="0"/>
              <a:t>of a local variable.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When the function begins, its local variables and its parameter variables are created in memory, and when the function ends, the local variables and parameter variables are destroyed.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This means that any value stored in a local variable is lost between calls to the function in which the variable is declared.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6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Global Variables and  Global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 global variable is any variable defined outside all the functions in a program. 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scope of a global variable is the portion of the program from the variable definition to the end. 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This means that a global variable can be accessed by </a:t>
            </a:r>
            <a:r>
              <a:rPr lang="en-US" i="1" dirty="0" smtClean="0"/>
              <a:t>all</a:t>
            </a:r>
            <a:r>
              <a:rPr lang="en-US" dirty="0" smtClean="0"/>
              <a:t> functions that are defined after the global variable is defined.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02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Global Variables and  Global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avoid using global variables because they make programs difficult to debug.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If you use </a:t>
            </a:r>
            <a:r>
              <a:rPr lang="en-US" dirty="0" err="1" smtClean="0"/>
              <a:t>globals</a:t>
            </a:r>
            <a:r>
              <a:rPr lang="en-US" dirty="0" smtClean="0"/>
              <a:t>, they should be constants.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5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and 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u="sng" dirty="0" smtClean="0"/>
              <a:t>Function call</a:t>
            </a:r>
            <a:r>
              <a:rPr lang="en-US" dirty="0" smtClean="0"/>
              <a:t>: statement causes a function to execute</a:t>
            </a:r>
            <a:endParaRPr lang="en-US" u="sng" dirty="0" smtClean="0"/>
          </a:p>
          <a:p>
            <a:pPr>
              <a:spcBef>
                <a:spcPct val="50000"/>
              </a:spcBef>
            </a:pPr>
            <a:r>
              <a:rPr lang="en-US" u="sng" dirty="0" smtClean="0"/>
              <a:t>Function definition</a:t>
            </a:r>
            <a:r>
              <a:rPr lang="en-US" dirty="0" smtClean="0"/>
              <a:t>: statements that make up a function</a:t>
            </a:r>
          </a:p>
          <a:p>
            <a:r>
              <a:rPr lang="en-US" u="sng" dirty="0" smtClean="0"/>
              <a:t>Function declaration </a:t>
            </a:r>
            <a:r>
              <a:rPr lang="en-US" dirty="0" smtClean="0"/>
              <a:t>(or prototype): A statement that gives the name and parameters of the function, but without the body.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38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Initializing Local and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Local variables are not automatically initialized. They must be initialized by the programmer</a:t>
            </a:r>
            <a:r>
              <a:rPr lang="en-US" dirty="0" smtClean="0"/>
              <a:t>.  </a:t>
            </a:r>
            <a:r>
              <a:rPr lang="en-US" dirty="0" smtClean="0"/>
              <a:t>They contain whatever was in that memory location.  Visual Studio warns you.</a:t>
            </a:r>
            <a:endParaRPr lang="en-US" dirty="0" smtClean="0"/>
          </a:p>
          <a:p>
            <a:r>
              <a:rPr lang="en-US" dirty="0" smtClean="0"/>
              <a:t>Global variables (not constants) are automatically initialized to </a:t>
            </a:r>
            <a:r>
              <a:rPr lang="en-US" dirty="0" smtClean="0">
                <a:latin typeface="Courier New" pitchFamily="-16" charset="0"/>
              </a:rPr>
              <a:t>0</a:t>
            </a:r>
            <a:r>
              <a:rPr lang="en-US" dirty="0" smtClean="0"/>
              <a:t> (numeric) or </a:t>
            </a:r>
            <a:r>
              <a:rPr lang="en-US" dirty="0" smtClean="0">
                <a:latin typeface="Courier New" pitchFamily="-16" charset="0"/>
              </a:rPr>
              <a:t>NULL</a:t>
            </a:r>
            <a:r>
              <a:rPr lang="en-US" dirty="0" smtClean="0"/>
              <a:t> (string, or objects) when the variable is defined.</a:t>
            </a:r>
            <a:endParaRPr lang="en-US" u="sng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73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function’s local variables exist only while the function is executing. This is known as the </a:t>
            </a:r>
            <a:r>
              <a:rPr lang="en-US" i="1" dirty="0"/>
              <a:t>lifetime </a:t>
            </a:r>
            <a:r>
              <a:rPr lang="en-US" dirty="0"/>
              <a:t>of a local variable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When the function begins, its local variables and its parameter variables are created in </a:t>
            </a:r>
            <a:r>
              <a:rPr lang="en-US" dirty="0" smtClean="0"/>
              <a:t>memory (on the stack), </a:t>
            </a:r>
            <a:r>
              <a:rPr lang="en-US" dirty="0"/>
              <a:t>and when the function ends, the local variables and parameter variables are destroyed.</a:t>
            </a:r>
            <a:br>
              <a:rPr lang="en-US" dirty="0"/>
            </a:br>
            <a:r>
              <a:rPr lang="en-US" dirty="0" smtClean="0"/>
              <a:t>This </a:t>
            </a:r>
            <a:r>
              <a:rPr lang="en-US" dirty="0"/>
              <a:t>means that any value stored in a local variable is lost between calls to the function in which the variable is declared.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3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Local variables only exist while the function is executing.  When the function terminates, the contents of local variables are lost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latin typeface="Courier New" pitchFamily="-16" charset="0"/>
              </a:rPr>
              <a:t>static</a:t>
            </a:r>
            <a:r>
              <a:rPr lang="en-US" dirty="0"/>
              <a:t> local variables retain their contents between function calls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latin typeface="Courier New" pitchFamily="-16" charset="0"/>
              </a:rPr>
              <a:t>static</a:t>
            </a:r>
            <a:r>
              <a:rPr lang="en-US" dirty="0"/>
              <a:t> local variables are defined and initialized only the first time the function is executed.  </a:t>
            </a:r>
            <a:r>
              <a:rPr lang="en-US" dirty="0">
                <a:latin typeface="Courier New" pitchFamily="-16" charset="0"/>
              </a:rPr>
              <a:t>0</a:t>
            </a:r>
            <a:r>
              <a:rPr lang="en-US" dirty="0"/>
              <a:t> is the default initialization value.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7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Times" pitchFamily="18" charset="0"/>
              <a:buNone/>
            </a:pPr>
            <a:r>
              <a:rPr lang="en-US" dirty="0"/>
              <a:t>A </a:t>
            </a:r>
            <a:r>
              <a:rPr lang="en-US" u="sng" dirty="0"/>
              <a:t>Default argument</a:t>
            </a:r>
            <a:r>
              <a:rPr lang="en-US" dirty="0"/>
              <a:t>  is an argument that is passed automatically to a parameter if the argument is missing on the function </a:t>
            </a:r>
            <a:r>
              <a:rPr lang="en-US" dirty="0" smtClean="0"/>
              <a:t>call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Must be a constant declared in prototype: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400" dirty="0"/>
              <a:t>	</a:t>
            </a:r>
            <a:r>
              <a:rPr lang="en-US" dirty="0">
                <a:latin typeface="Courier New" pitchFamily="-16" charset="0"/>
              </a:rPr>
              <a:t>void </a:t>
            </a:r>
            <a:r>
              <a:rPr lang="en-US" dirty="0" err="1">
                <a:latin typeface="Courier New" pitchFamily="-16" charset="0"/>
              </a:rPr>
              <a:t>evenOrOdd</a:t>
            </a:r>
            <a:r>
              <a:rPr lang="en-US" dirty="0">
                <a:latin typeface="Courier New" pitchFamily="-16" charset="0"/>
              </a:rPr>
              <a:t>(</a:t>
            </a: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 = 0);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Can be declared in header if no </a:t>
            </a:r>
            <a:r>
              <a:rPr lang="en-US" dirty="0" smtClean="0"/>
              <a:t>prototype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Multi-parameter functions may have default arguments for some or all of them: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400" dirty="0"/>
              <a:t>	</a:t>
            </a: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 </a:t>
            </a:r>
            <a:r>
              <a:rPr lang="en-US" dirty="0" err="1">
                <a:latin typeface="Courier New" pitchFamily="-16" charset="0"/>
              </a:rPr>
              <a:t>getSum</a:t>
            </a:r>
            <a:r>
              <a:rPr lang="en-US" dirty="0">
                <a:latin typeface="Courier New" pitchFamily="-16" charset="0"/>
              </a:rPr>
              <a:t>(</a:t>
            </a: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, </a:t>
            </a: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=0, </a:t>
            </a: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=0);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36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If not all parameters to a function have default values, the </a:t>
            </a:r>
            <a:r>
              <a:rPr lang="en-US" dirty="0" err="1"/>
              <a:t>defaultless</a:t>
            </a:r>
            <a:r>
              <a:rPr lang="en-US" dirty="0"/>
              <a:t> ones are declared first in the parameter list: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 </a:t>
            </a:r>
            <a:r>
              <a:rPr lang="en-US" dirty="0" err="1">
                <a:latin typeface="Courier New" pitchFamily="-16" charset="0"/>
              </a:rPr>
              <a:t>getSum</a:t>
            </a:r>
            <a:r>
              <a:rPr lang="en-US" dirty="0">
                <a:latin typeface="Courier New" pitchFamily="-16" charset="0"/>
              </a:rPr>
              <a:t>(</a:t>
            </a: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, </a:t>
            </a: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=0, </a:t>
            </a: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=0);// OK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 </a:t>
            </a:r>
            <a:r>
              <a:rPr lang="en-US" dirty="0" err="1">
                <a:latin typeface="Courier New" pitchFamily="-16" charset="0"/>
              </a:rPr>
              <a:t>getSum</a:t>
            </a:r>
            <a:r>
              <a:rPr lang="en-US" dirty="0">
                <a:latin typeface="Courier New" pitchFamily="-16" charset="0"/>
              </a:rPr>
              <a:t>(</a:t>
            </a: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, </a:t>
            </a: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=0, </a:t>
            </a: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);  // NO</a:t>
            </a:r>
            <a:endParaRPr lang="en-US" dirty="0"/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When an argument is omitted from a function call, all arguments after it must also be omitted: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-16" charset="0"/>
              </a:rPr>
              <a:t>sum = </a:t>
            </a:r>
            <a:r>
              <a:rPr lang="en-US" dirty="0" err="1">
                <a:latin typeface="Courier New" pitchFamily="-16" charset="0"/>
              </a:rPr>
              <a:t>getSum</a:t>
            </a:r>
            <a:r>
              <a:rPr lang="en-US" dirty="0">
                <a:latin typeface="Courier New" pitchFamily="-16" charset="0"/>
              </a:rPr>
              <a:t>(num1, num2);    // OK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dirty="0">
                <a:latin typeface="Courier New" pitchFamily="-16" charset="0"/>
              </a:rPr>
              <a:t>	sum = </a:t>
            </a:r>
            <a:r>
              <a:rPr lang="en-US" dirty="0" err="1">
                <a:latin typeface="Courier New" pitchFamily="-16" charset="0"/>
              </a:rPr>
              <a:t>getSum</a:t>
            </a:r>
            <a:r>
              <a:rPr lang="en-US" dirty="0">
                <a:latin typeface="Courier New" pitchFamily="-16" charset="0"/>
              </a:rPr>
              <a:t>(num1, , num3);  // NO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u="sng" dirty="0"/>
              <a:t>reference variable</a:t>
            </a:r>
            <a:r>
              <a:rPr lang="en-US" dirty="0"/>
              <a:t> is an alias for another </a:t>
            </a:r>
            <a:r>
              <a:rPr lang="en-US" dirty="0" smtClean="0"/>
              <a:t>variable (not just its value)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Defined with an ampersand (</a:t>
            </a:r>
            <a:r>
              <a:rPr lang="en-US" dirty="0">
                <a:latin typeface="Courier New" pitchFamily="-16" charset="0"/>
              </a:rPr>
              <a:t>&amp;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-16" charset="0"/>
              </a:rPr>
              <a:t>void </a:t>
            </a:r>
            <a:r>
              <a:rPr lang="en-US" dirty="0" err="1">
                <a:latin typeface="Courier New" pitchFamily="-16" charset="0"/>
              </a:rPr>
              <a:t>getDimensions</a:t>
            </a:r>
            <a:r>
              <a:rPr lang="en-US" dirty="0">
                <a:latin typeface="Courier New" pitchFamily="-16" charset="0"/>
              </a:rPr>
              <a:t>(</a:t>
            </a: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&amp;, </a:t>
            </a: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&amp;);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Changes to a reference variable are made to the variable </a:t>
            </a:r>
            <a:r>
              <a:rPr lang="en-US" dirty="0" smtClean="0"/>
              <a:t>to which it refers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Use reference variables to implement passing parameters </a:t>
            </a:r>
            <a:r>
              <a:rPr lang="en-US" i="1" dirty="0"/>
              <a:t>by </a:t>
            </a:r>
            <a:r>
              <a:rPr lang="en-US" i="1" dirty="0" smtClean="0"/>
              <a:t>reference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0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Variable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Each reference parameter must contain </a:t>
            </a:r>
            <a:r>
              <a:rPr lang="en-US" dirty="0">
                <a:latin typeface="Courier New" pitchFamily="-16" charset="0"/>
              </a:rPr>
              <a:t>&amp;</a:t>
            </a:r>
          </a:p>
          <a:p>
            <a:pPr>
              <a:lnSpc>
                <a:spcPct val="90000"/>
              </a:lnSpc>
            </a:pPr>
            <a:r>
              <a:rPr lang="en-US" dirty="0"/>
              <a:t>Space between type and </a:t>
            </a:r>
            <a:r>
              <a:rPr lang="en-US" dirty="0">
                <a:latin typeface="Courier New" pitchFamily="-16" charset="0"/>
              </a:rPr>
              <a:t>&amp;</a:t>
            </a:r>
            <a:r>
              <a:rPr lang="en-US" dirty="0"/>
              <a:t> is unimportant</a:t>
            </a:r>
          </a:p>
          <a:p>
            <a:pPr>
              <a:lnSpc>
                <a:spcPct val="90000"/>
              </a:lnSpc>
            </a:pPr>
            <a:r>
              <a:rPr lang="en-US" dirty="0"/>
              <a:t>Must use </a:t>
            </a:r>
            <a:r>
              <a:rPr lang="en-US" dirty="0">
                <a:latin typeface="Courier New" pitchFamily="-16" charset="0"/>
              </a:rPr>
              <a:t>&amp;</a:t>
            </a:r>
            <a:r>
              <a:rPr lang="en-US" dirty="0"/>
              <a:t> in both prototype and header</a:t>
            </a:r>
          </a:p>
          <a:p>
            <a:pPr>
              <a:lnSpc>
                <a:spcPct val="90000"/>
              </a:lnSpc>
            </a:pPr>
            <a:r>
              <a:rPr lang="en-US" dirty="0"/>
              <a:t>Argument passed to reference parameter must be a variable – cannot be an expression or constant</a:t>
            </a:r>
          </a:p>
          <a:p>
            <a:pPr>
              <a:lnSpc>
                <a:spcPct val="90000"/>
              </a:lnSpc>
            </a:pPr>
            <a:r>
              <a:rPr lang="en-US" dirty="0"/>
              <a:t>Use when appropriate – don’t use when argument should not be changed by function, or if function needs to return only 1 value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1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mechanism that allows a function to work with the original argument from the function call, not a copy of the argument</a:t>
            </a:r>
          </a:p>
          <a:p>
            <a:r>
              <a:rPr lang="en-US" dirty="0"/>
              <a:t>Allows the function to modify values stored in the calling environment</a:t>
            </a:r>
          </a:p>
          <a:p>
            <a:r>
              <a:rPr lang="en-US" dirty="0"/>
              <a:t>Provides a way for the function to ‘return’ more than one </a:t>
            </a:r>
            <a:r>
              <a:rPr lang="en-US" dirty="0" smtClean="0"/>
              <a:t>value (this is not generally a good idea)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04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u="sng" dirty="0"/>
              <a:t>Overloaded functions</a:t>
            </a:r>
            <a:r>
              <a:rPr lang="en-US" dirty="0"/>
              <a:t> have the same name but different parameter lists</a:t>
            </a:r>
          </a:p>
          <a:p>
            <a:pPr>
              <a:lnSpc>
                <a:spcPct val="90000"/>
              </a:lnSpc>
            </a:pPr>
            <a:r>
              <a:rPr lang="en-US" dirty="0"/>
              <a:t>Can be used to create functions that perform the same task but take different parameter types or different number of  parameters</a:t>
            </a:r>
          </a:p>
          <a:p>
            <a:pPr>
              <a:lnSpc>
                <a:spcPct val="90000"/>
              </a:lnSpc>
            </a:pPr>
            <a:r>
              <a:rPr lang="en-US" dirty="0"/>
              <a:t>Compiler will determine which version of function to call by argument and parameter lists</a:t>
            </a:r>
            <a:endParaRPr lang="en-US" u="sng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93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Times" pitchFamily="18" charset="0"/>
              <a:buNone/>
            </a:pPr>
            <a:r>
              <a:rPr lang="en-US" sz="2800" dirty="0"/>
              <a:t>Using these overloaded functions,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-16" charset="0"/>
              </a:rPr>
              <a:t>void </a:t>
            </a:r>
            <a:r>
              <a:rPr lang="en-US" sz="2400" dirty="0" err="1">
                <a:latin typeface="Courier New" pitchFamily="-16" charset="0"/>
              </a:rPr>
              <a:t>getDimensions</a:t>
            </a:r>
            <a:r>
              <a:rPr lang="en-US" sz="2400" dirty="0">
                <a:latin typeface="Courier New" pitchFamily="-16" charset="0"/>
              </a:rPr>
              <a:t>(</a:t>
            </a:r>
            <a:r>
              <a:rPr lang="en-US" sz="2400" dirty="0" err="1">
                <a:latin typeface="Courier New" pitchFamily="-16" charset="0"/>
              </a:rPr>
              <a:t>int</a:t>
            </a:r>
            <a:r>
              <a:rPr lang="en-US" sz="2400" dirty="0">
                <a:latin typeface="Courier New" pitchFamily="-16" charset="0"/>
              </a:rPr>
              <a:t>);           // 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-16" charset="0"/>
              </a:rPr>
              <a:t>void </a:t>
            </a:r>
            <a:r>
              <a:rPr lang="en-US" sz="2400" dirty="0" err="1">
                <a:latin typeface="Courier New" pitchFamily="-16" charset="0"/>
              </a:rPr>
              <a:t>getDimensions</a:t>
            </a:r>
            <a:r>
              <a:rPr lang="en-US" sz="2400" dirty="0">
                <a:latin typeface="Courier New" pitchFamily="-16" charset="0"/>
              </a:rPr>
              <a:t>(</a:t>
            </a:r>
            <a:r>
              <a:rPr lang="en-US" sz="2400" dirty="0" err="1">
                <a:latin typeface="Courier New" pitchFamily="-16" charset="0"/>
              </a:rPr>
              <a:t>int</a:t>
            </a:r>
            <a:r>
              <a:rPr lang="en-US" sz="2400" dirty="0">
                <a:latin typeface="Courier New" pitchFamily="-16" charset="0"/>
              </a:rPr>
              <a:t>, </a:t>
            </a:r>
            <a:r>
              <a:rPr lang="en-US" sz="2400" dirty="0" err="1">
                <a:latin typeface="Courier New" pitchFamily="-16" charset="0"/>
              </a:rPr>
              <a:t>int</a:t>
            </a:r>
            <a:r>
              <a:rPr lang="en-US" sz="2400" dirty="0">
                <a:latin typeface="Courier New" pitchFamily="-16" charset="0"/>
              </a:rPr>
              <a:t>);      // 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-16" charset="0"/>
              </a:rPr>
              <a:t>void </a:t>
            </a:r>
            <a:r>
              <a:rPr lang="en-US" sz="2400" dirty="0" err="1">
                <a:latin typeface="Courier New" pitchFamily="-16" charset="0"/>
              </a:rPr>
              <a:t>getDimensions</a:t>
            </a:r>
            <a:r>
              <a:rPr lang="en-US" sz="2400" dirty="0">
                <a:latin typeface="Courier New" pitchFamily="-16" charset="0"/>
              </a:rPr>
              <a:t>(</a:t>
            </a:r>
            <a:r>
              <a:rPr lang="en-US" sz="2400" dirty="0" err="1">
                <a:latin typeface="Courier New" pitchFamily="-16" charset="0"/>
              </a:rPr>
              <a:t>int</a:t>
            </a:r>
            <a:r>
              <a:rPr lang="en-US" sz="2400" dirty="0">
                <a:latin typeface="Courier New" pitchFamily="-16" charset="0"/>
              </a:rPr>
              <a:t>, double);   // 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-16" charset="0"/>
              </a:rPr>
              <a:t>void </a:t>
            </a:r>
            <a:r>
              <a:rPr lang="en-US" sz="2400" dirty="0" err="1">
                <a:latin typeface="Courier New" pitchFamily="-16" charset="0"/>
              </a:rPr>
              <a:t>getDimensions</a:t>
            </a:r>
            <a:r>
              <a:rPr lang="en-US" sz="2400" dirty="0">
                <a:latin typeface="Courier New" pitchFamily="-16" charset="0"/>
              </a:rPr>
              <a:t>(double, double);// 4</a:t>
            </a:r>
          </a:p>
          <a:p>
            <a:pPr>
              <a:lnSpc>
                <a:spcPct val="80000"/>
              </a:lnSpc>
              <a:buFont typeface="Times" pitchFamily="18" charset="0"/>
              <a:buNone/>
            </a:pPr>
            <a:r>
              <a:rPr lang="en-US" sz="2800" dirty="0">
                <a:latin typeface="Courier New" pitchFamily="-16" charset="0"/>
              </a:rPr>
              <a:t>	</a:t>
            </a:r>
            <a:r>
              <a:rPr lang="en-US" sz="2800" dirty="0"/>
              <a:t>the compiler will use them as follows: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err="1">
                <a:latin typeface="Courier New" pitchFamily="-16" charset="0"/>
              </a:rPr>
              <a:t>int</a:t>
            </a:r>
            <a:r>
              <a:rPr lang="en-US" sz="2400" dirty="0">
                <a:latin typeface="Courier New" pitchFamily="-16" charset="0"/>
              </a:rPr>
              <a:t> length, width;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-16" charset="0"/>
              </a:rPr>
              <a:t>double base, height;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err="1">
                <a:latin typeface="Courier New" pitchFamily="-16" charset="0"/>
              </a:rPr>
              <a:t>getDimensions</a:t>
            </a:r>
            <a:r>
              <a:rPr lang="en-US" sz="2400" dirty="0">
                <a:latin typeface="Courier New" pitchFamily="-16" charset="0"/>
              </a:rPr>
              <a:t>(length);           // 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err="1">
                <a:latin typeface="Courier New" pitchFamily="-16" charset="0"/>
              </a:rPr>
              <a:t>getDimensions</a:t>
            </a:r>
            <a:r>
              <a:rPr lang="en-US" sz="2400" dirty="0">
                <a:latin typeface="Courier New" pitchFamily="-16" charset="0"/>
              </a:rPr>
              <a:t>(length, width);    // 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err="1">
                <a:latin typeface="Courier New" pitchFamily="-16" charset="0"/>
              </a:rPr>
              <a:t>getDimensions</a:t>
            </a:r>
            <a:r>
              <a:rPr lang="en-US" sz="2400" dirty="0">
                <a:latin typeface="Courier New" pitchFamily="-16" charset="0"/>
              </a:rPr>
              <a:t>(length, height);   // 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 err="1">
                <a:latin typeface="Courier New" pitchFamily="-16" charset="0"/>
              </a:rPr>
              <a:t>getDimensions</a:t>
            </a:r>
            <a:r>
              <a:rPr lang="en-US" sz="2400" dirty="0">
                <a:latin typeface="Courier New" pitchFamily="-16" charset="0"/>
              </a:rPr>
              <a:t>(height, base);     // 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6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includes:</a:t>
            </a:r>
          </a:p>
          <a:p>
            <a:pPr lvl="1"/>
            <a:r>
              <a:rPr lang="en-US" u="sng" dirty="0" smtClean="0"/>
              <a:t>return type:</a:t>
            </a:r>
            <a:r>
              <a:rPr lang="en-US" dirty="0" smtClean="0"/>
              <a:t> data type of the value that function returns to the part of the program that called it</a:t>
            </a:r>
          </a:p>
          <a:p>
            <a:pPr lvl="1"/>
            <a:r>
              <a:rPr lang="en-US" u="sng" dirty="0" smtClean="0"/>
              <a:t>name:</a:t>
            </a:r>
            <a:r>
              <a:rPr lang="en-US" dirty="0" smtClean="0"/>
              <a:t> name of the function.  Function names follow same rules as variables</a:t>
            </a:r>
          </a:p>
          <a:p>
            <a:pPr lvl="1"/>
            <a:r>
              <a:rPr lang="en-US" u="sng" dirty="0" smtClean="0"/>
              <a:t>parameter list:</a:t>
            </a:r>
            <a:r>
              <a:rPr lang="en-US" dirty="0" smtClean="0"/>
              <a:t> variables containing values passed to the function</a:t>
            </a:r>
          </a:p>
          <a:p>
            <a:pPr lvl="1"/>
            <a:r>
              <a:rPr lang="en-US" u="sng" dirty="0" smtClean="0"/>
              <a:t>body:</a:t>
            </a:r>
            <a:r>
              <a:rPr lang="en-US" dirty="0" smtClean="0"/>
              <a:t> statements that perform the function’s task, enclosed in </a:t>
            </a:r>
            <a:r>
              <a:rPr lang="en-US" dirty="0" smtClean="0">
                <a:latin typeface="Courier New" pitchFamily="-16" charset="0"/>
              </a:rPr>
              <a:t>{}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48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-16" charset="0"/>
              </a:rPr>
              <a:t>exit()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Terminates the execution of a program</a:t>
            </a:r>
          </a:p>
          <a:p>
            <a:pPr>
              <a:lnSpc>
                <a:spcPct val="90000"/>
              </a:lnSpc>
            </a:pPr>
            <a:r>
              <a:rPr lang="en-US" dirty="0"/>
              <a:t>Can be called from any function</a:t>
            </a:r>
          </a:p>
          <a:p>
            <a:pPr>
              <a:lnSpc>
                <a:spcPct val="90000"/>
              </a:lnSpc>
            </a:pPr>
            <a:r>
              <a:rPr lang="en-US" dirty="0"/>
              <a:t>Can pass an </a:t>
            </a: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/>
              <a:t> value to operating system to indicate status of program termination</a:t>
            </a:r>
          </a:p>
          <a:p>
            <a:pPr>
              <a:lnSpc>
                <a:spcPct val="90000"/>
              </a:lnSpc>
            </a:pPr>
            <a:r>
              <a:rPr lang="en-US" dirty="0"/>
              <a:t>Usually used for abnormal termination of </a:t>
            </a:r>
            <a:r>
              <a:rPr lang="en-US" dirty="0" smtClean="0"/>
              <a:t>program (usual exit is a return from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dirty="0" smtClean="0">
                <a:cs typeface="Courier New" pitchFamily="49" charset="0"/>
              </a:rPr>
              <a:t> function)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Requires </a:t>
            </a:r>
            <a:r>
              <a:rPr lang="en-US" dirty="0" err="1">
                <a:latin typeface="Courier New" pitchFamily="-16" charset="0"/>
              </a:rPr>
              <a:t>cstdlib</a:t>
            </a:r>
            <a:r>
              <a:rPr lang="en-US" dirty="0"/>
              <a:t> header file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20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-16" charset="0"/>
              </a:rPr>
              <a:t>exit()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-16" charset="0"/>
              </a:rPr>
              <a:t>    exit(0);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-16" charset="0"/>
              </a:rPr>
              <a:t>cstdlib</a:t>
            </a:r>
            <a:r>
              <a:rPr lang="en-US" dirty="0"/>
              <a:t> header defines two constants that are commonly passed, to indicate success or failure:</a:t>
            </a:r>
            <a:br>
              <a:rPr lang="en-US" dirty="0"/>
            </a:br>
            <a:r>
              <a:rPr lang="en-US" dirty="0">
                <a:latin typeface="Courier New" pitchFamily="-16" charset="0"/>
              </a:rPr>
              <a:t> exit(EXIT_SUCCESS);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exit(EXIT_FAILURE);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50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Stubs and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Useful for testing and debugging program and function logic and design</a:t>
            </a:r>
            <a:endParaRPr lang="en-US" u="sng" dirty="0"/>
          </a:p>
          <a:p>
            <a:pPr>
              <a:lnSpc>
                <a:spcPct val="90000"/>
              </a:lnSpc>
            </a:pPr>
            <a:r>
              <a:rPr lang="en-US" u="sng" dirty="0"/>
              <a:t>Stub</a:t>
            </a:r>
            <a:r>
              <a:rPr lang="en-US" dirty="0"/>
              <a:t>: A dummy function used in place of an actual function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Usually displays a message indicating it was called.  May also display parameters</a:t>
            </a:r>
          </a:p>
          <a:p>
            <a:pPr>
              <a:lnSpc>
                <a:spcPct val="90000"/>
              </a:lnSpc>
            </a:pPr>
            <a:r>
              <a:rPr lang="en-US" u="sng" dirty="0"/>
              <a:t>Driver</a:t>
            </a:r>
            <a:r>
              <a:rPr lang="en-US" dirty="0"/>
              <a:t>: A function that tests another function by calling it</a:t>
            </a:r>
            <a:endParaRPr lang="en-US" u="sng" dirty="0"/>
          </a:p>
          <a:p>
            <a:pPr lvl="1">
              <a:lnSpc>
                <a:spcPct val="90000"/>
              </a:lnSpc>
            </a:pPr>
            <a:r>
              <a:rPr lang="en-US"/>
              <a:t>Various arguments are passed and return values are tested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1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0602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315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09154" y="4800600"/>
            <a:ext cx="810144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>
              <a:spcBef>
                <a:spcPct val="50000"/>
              </a:spcBef>
              <a:defRPr/>
            </a:pPr>
            <a:r>
              <a:rPr lang="en-US" sz="2800" dirty="0">
                <a:latin typeface="+mn-lt"/>
              </a:rPr>
              <a:t>Note: The line that reads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main()</a:t>
            </a:r>
            <a:r>
              <a:rPr lang="en-US" sz="2800" dirty="0">
                <a:latin typeface="+mn-lt"/>
              </a:rPr>
              <a:t>is the 	</a:t>
            </a:r>
            <a:r>
              <a:rPr lang="en-US" sz="2800" i="1" dirty="0">
                <a:latin typeface="+mn-lt"/>
              </a:rPr>
              <a:t>function header</a:t>
            </a:r>
            <a:r>
              <a:rPr lang="en-US" sz="2800" dirty="0" smtClean="0">
                <a:latin typeface="+mn-lt"/>
              </a:rPr>
              <a:t>.  No semicolon after the header.</a:t>
            </a:r>
            <a:endParaRPr lang="en-US" sz="2800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0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Return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If a function returns a value, the type of the value must be indicated: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latin typeface="Courier New" pitchFamily="-16" charset="0"/>
              </a:rPr>
              <a:t>int</a:t>
            </a:r>
            <a:r>
              <a:rPr lang="en-US" sz="2400" dirty="0" smtClean="0">
                <a:latin typeface="Courier New" pitchFamily="-16" charset="0"/>
              </a:rPr>
              <a:t> main()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If a function does not return a value, its return type is </a:t>
            </a:r>
            <a:r>
              <a:rPr lang="en-US" sz="2800" dirty="0" smtClean="0">
                <a:latin typeface="Courier New" pitchFamily="-16" charset="0"/>
              </a:rPr>
              <a:t>void</a:t>
            </a:r>
            <a:r>
              <a:rPr lang="en-US" sz="2800" dirty="0" smtClean="0"/>
              <a:t>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Courier New" pitchFamily="-16" charset="0"/>
              </a:rPr>
              <a:t>void </a:t>
            </a:r>
            <a:r>
              <a:rPr lang="en-US" sz="2400" dirty="0" err="1" smtClean="0">
                <a:latin typeface="Courier New" pitchFamily="-16" charset="0"/>
              </a:rPr>
              <a:t>printHeading</a:t>
            </a:r>
            <a:r>
              <a:rPr lang="en-US" sz="2400" dirty="0" smtClean="0">
                <a:latin typeface="Courier New" pitchFamily="-16" charset="0"/>
              </a:rPr>
              <a:t>()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dirty="0" smtClean="0">
                <a:latin typeface="Courier New" pitchFamily="-16" charset="0"/>
              </a:rPr>
              <a:t>	{	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dirty="0" smtClean="0">
                <a:latin typeface="Courier New" pitchFamily="-16" charset="0"/>
              </a:rPr>
              <a:t>			</a:t>
            </a:r>
            <a:r>
              <a:rPr lang="en-US" sz="2400" dirty="0" err="1" smtClean="0">
                <a:latin typeface="Courier New" pitchFamily="-16" charset="0"/>
              </a:rPr>
              <a:t>cout</a:t>
            </a:r>
            <a:r>
              <a:rPr lang="en-US" sz="2400" dirty="0" smtClean="0">
                <a:latin typeface="Courier New" pitchFamily="-16" charset="0"/>
              </a:rPr>
              <a:t> &lt;&lt; "Monthly Sales\n";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400" dirty="0" smtClean="0">
                <a:latin typeface="Courier New" pitchFamily="-16" charset="0"/>
              </a:rPr>
              <a:t>	}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2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To call a function, use the function name followed by </a:t>
            </a:r>
            <a:r>
              <a:rPr lang="en-US" sz="2800" dirty="0" smtClean="0">
                <a:latin typeface="Courier New" pitchFamily="-16" charset="0"/>
              </a:rPr>
              <a:t>()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Courier New" pitchFamily="-16" charset="0"/>
              </a:rPr>
              <a:t>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latin typeface="Courier New" pitchFamily="-16" charset="0"/>
              </a:rPr>
              <a:t>printHeading</a:t>
            </a:r>
            <a:r>
              <a:rPr lang="en-US" sz="2400" dirty="0" smtClean="0">
                <a:latin typeface="Courier New" pitchFamily="-16" charset="0"/>
              </a:rPr>
              <a:t>();</a:t>
            </a:r>
            <a:br>
              <a:rPr lang="en-US" sz="2400" dirty="0" smtClean="0">
                <a:latin typeface="Courier New" pitchFamily="-16" charset="0"/>
              </a:rPr>
            </a:br>
            <a:endParaRPr lang="en-US" sz="2400" dirty="0" smtClean="0">
              <a:latin typeface="Courier New" pitchFamily="-1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When called, program executes the body of the called function</a:t>
            </a:r>
            <a:br>
              <a:rPr lang="en-US" sz="2800" dirty="0" smtClean="0"/>
            </a:b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After the function terminates, execution resumes in the calling function at point of call.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0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ourier New" pitchFamily="-16" charset="0"/>
              </a:rPr>
              <a:t>main</a:t>
            </a:r>
            <a:r>
              <a:rPr lang="en-US" dirty="0" smtClean="0"/>
              <a:t> can call any number of functions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Functions can call other functions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Compiler must know the following about  a function before it is called: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name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return type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number of parameters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type of each parameter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4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Ways to notify the compiler about a function before a call to the function:</a:t>
            </a:r>
            <a:br>
              <a:rPr lang="en-US" sz="2800" dirty="0" smtClean="0"/>
            </a:b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Place function definition before any calls to the function</a:t>
            </a:r>
            <a:br>
              <a:rPr lang="en-US" sz="2400" dirty="0" smtClean="0"/>
            </a:b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a </a:t>
            </a:r>
            <a:r>
              <a:rPr lang="en-US" sz="2400" u="sng" dirty="0" smtClean="0"/>
              <a:t>function prototype</a:t>
            </a:r>
            <a:r>
              <a:rPr lang="en-US" sz="2400" dirty="0" smtClean="0"/>
              <a:t> (</a:t>
            </a:r>
            <a:r>
              <a:rPr lang="en-US" sz="2400" u="sng" dirty="0" smtClean="0"/>
              <a:t>function declaration</a:t>
            </a:r>
            <a:r>
              <a:rPr lang="en-US" sz="2400" dirty="0" smtClean="0"/>
              <a:t>) – like the function definition without the body and terminated by a semicolon: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Header: </a:t>
            </a:r>
            <a:r>
              <a:rPr lang="en-US" sz="2000" dirty="0" smtClean="0">
                <a:latin typeface="Courier New" pitchFamily="-16" charset="0"/>
              </a:rPr>
              <a:t>void </a:t>
            </a:r>
            <a:r>
              <a:rPr lang="en-US" sz="2000" dirty="0" err="1" smtClean="0">
                <a:latin typeface="Courier New" pitchFamily="-16" charset="0"/>
              </a:rPr>
              <a:t>printHeading</a:t>
            </a:r>
            <a:r>
              <a:rPr lang="en-US" sz="2000" dirty="0" smtClean="0">
                <a:latin typeface="Courier New" pitchFamily="-16" charset="0"/>
              </a:rPr>
              <a:t>()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Prototype: </a:t>
            </a:r>
            <a:r>
              <a:rPr lang="en-US" sz="2000" dirty="0" smtClean="0">
                <a:latin typeface="Courier New" pitchFamily="-16" charset="0"/>
              </a:rPr>
              <a:t>void </a:t>
            </a:r>
            <a:r>
              <a:rPr lang="en-US" sz="2000" dirty="0" err="1" smtClean="0">
                <a:latin typeface="Courier New" pitchFamily="-16" charset="0"/>
              </a:rPr>
              <a:t>printHeading</a:t>
            </a:r>
            <a:r>
              <a:rPr lang="en-US" sz="2000" dirty="0" smtClean="0">
                <a:latin typeface="Courier New" pitchFamily="-16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1 Lesson 6 -- John Cole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D8F5-8901-452A-AD6E-B0CE4A18CD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0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1800</Words>
  <Application>Microsoft Office PowerPoint</Application>
  <PresentationFormat>On-screen Show (4:3)</PresentationFormat>
  <Paragraphs>304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Lesson 6</vt:lpstr>
      <vt:lpstr>Modular Programming</vt:lpstr>
      <vt:lpstr>Defining and Calling Functions</vt:lpstr>
      <vt:lpstr>Function Definition</vt:lpstr>
      <vt:lpstr>Function Definition</vt:lpstr>
      <vt:lpstr>Function Return Type</vt:lpstr>
      <vt:lpstr>Calling a Function</vt:lpstr>
      <vt:lpstr>Calling Functions</vt:lpstr>
      <vt:lpstr>Function Prototypes</vt:lpstr>
      <vt:lpstr>Prototype Notes</vt:lpstr>
      <vt:lpstr>Sending Data into a Function</vt:lpstr>
      <vt:lpstr>A Function with a Parameter Variable</vt:lpstr>
      <vt:lpstr>Other Parameter Terminology</vt:lpstr>
      <vt:lpstr>Parameters, Prototypes, and Function Headers</vt:lpstr>
      <vt:lpstr>How Function Calls Work</vt:lpstr>
      <vt:lpstr>Passing Multiple Arguments</vt:lpstr>
      <vt:lpstr>Passing Data by Value</vt:lpstr>
      <vt:lpstr>Passing Data by Value</vt:lpstr>
      <vt:lpstr>The return Statement</vt:lpstr>
      <vt:lpstr>Returning a Value From a Function</vt:lpstr>
      <vt:lpstr>Returning a Value From a Function</vt:lpstr>
      <vt:lpstr>A Value-Returning Function</vt:lpstr>
      <vt:lpstr>Returning a Value</vt:lpstr>
      <vt:lpstr>Returning a Value From a Function</vt:lpstr>
      <vt:lpstr>Returning a Boolean Value</vt:lpstr>
      <vt:lpstr>Local and Global Variables</vt:lpstr>
      <vt:lpstr>Local Variable Lifetime</vt:lpstr>
      <vt:lpstr>Global Variables and  Global Constants</vt:lpstr>
      <vt:lpstr>Global Variables and  Global Constants</vt:lpstr>
      <vt:lpstr>Initializing Local and Global Variables</vt:lpstr>
      <vt:lpstr>Local Variable Lifetime</vt:lpstr>
      <vt:lpstr>Static Local Variables</vt:lpstr>
      <vt:lpstr>Default Arguments</vt:lpstr>
      <vt:lpstr>Default Arguments</vt:lpstr>
      <vt:lpstr>Reference Variables</vt:lpstr>
      <vt:lpstr>Reference Variable Notes</vt:lpstr>
      <vt:lpstr>Passing by Reference</vt:lpstr>
      <vt:lpstr>Overloading Functions</vt:lpstr>
      <vt:lpstr>Function Overloading Examples</vt:lpstr>
      <vt:lpstr>The exit() Function</vt:lpstr>
      <vt:lpstr>The exit() Function</vt:lpstr>
      <vt:lpstr>Stubs and Drivers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</dc:title>
  <dc:creator>jcole</dc:creator>
  <cp:lastModifiedBy>jcole</cp:lastModifiedBy>
  <cp:revision>45</cp:revision>
  <dcterms:created xsi:type="dcterms:W3CDTF">2013-01-24T18:35:42Z</dcterms:created>
  <dcterms:modified xsi:type="dcterms:W3CDTF">2013-01-27T00:56:58Z</dcterms:modified>
</cp:coreProperties>
</file>