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D6EB5-3727-47E1-BAA9-7FBBE9DD9359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92FEC-F5CE-436D-AECF-E18395C97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14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F911-118E-429F-8124-FBB1AB495FCE}" type="datetime1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CS1 -- Inheritance and Polymorphism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3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AECD4-56E4-4072-8E81-782CE086F789}" type="datetime1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CS1 -- Inheritance and Polymorphism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3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40382-4058-4F9A-8968-2C72BC49BD3E}" type="datetime1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CS1 -- Inheritance and Polymorphism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36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5E6B-C0D2-498F-B339-9EEBDEC017B1}" type="datetime1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CS1 -- Inheritance and Polymorphism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26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F1D7-134F-488F-ADDF-E0E69763EDF3}" type="datetime1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CS1 -- Inheritance and Polymorphism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87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7F894-DA84-4AC2-AC5C-E3078DA84A31}" type="datetime1">
              <a:rPr lang="en-US" smtClean="0"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CS1 -- Inheritance and Polymorphism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12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9761-391C-4384-9D02-FEB7794AAA73}" type="datetime1">
              <a:rPr lang="en-US" smtClean="0"/>
              <a:t>4/21/2014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CS1 -- Inheritance and Polymorphism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44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4EFD-1F31-42F0-872E-13D9242D607F}" type="datetime1">
              <a:rPr lang="en-US" smtClean="0"/>
              <a:t>4/21/2014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CS1 -- Inheritance and Polymorphism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4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12EA-A930-4157-A0F4-85DA1E2A5E0B}" type="datetime1">
              <a:rPr lang="en-US" smtClean="0"/>
              <a:t>4/21/2014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CS1 -- Inheritance and Polymorphism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57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D9CA2-6165-4720-A12C-1511098BAEE2}" type="datetime1">
              <a:rPr lang="en-US" smtClean="0"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CS1 -- Inheritance and Polymorphism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4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EE11-D597-4E6C-826F-C28CC9E440E0}" type="datetime1">
              <a:rPr lang="en-US" smtClean="0"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CS1 -- Inheritance and Polymorphism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6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90A4E-7FE6-4803-B659-DE340E575356}" type="datetime1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CS1 -- Inheritance and Polymorphism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C834F-BCAD-4C47-9DE1-3D1137B00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7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 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Inheritance, Polymorphism, and Virtual Functions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CS1 -- Inheritance and Polymorphism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8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Inheritance vs. Access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CS1 -- Inheritance and Polymorphism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10</a:t>
            </a:fld>
            <a:endParaRPr lang="en-US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570706" y="1293815"/>
            <a:ext cx="8002590" cy="4954585"/>
            <a:chOff x="47" y="576"/>
            <a:chExt cx="5041" cy="3121"/>
          </a:xfrm>
        </p:grpSpPr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288" y="1008"/>
              <a:ext cx="1200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>
                  <a:latin typeface="Courier New" pitchFamily="112" charset="0"/>
                </a:rPr>
                <a:t>private: x</a:t>
              </a:r>
            </a:p>
            <a:p>
              <a:pPr eaLnBrk="1" hangingPunct="1"/>
              <a:r>
                <a:rPr lang="en-US" altLang="en-US">
                  <a:latin typeface="Courier New" pitchFamily="112" charset="0"/>
                </a:rPr>
                <a:t>protected: y</a:t>
              </a:r>
            </a:p>
            <a:p>
              <a:pPr eaLnBrk="1" hangingPunct="1"/>
              <a:r>
                <a:rPr lang="en-US" altLang="en-US">
                  <a:latin typeface="Courier New" pitchFamily="112" charset="0"/>
                </a:rPr>
                <a:t>public: z</a:t>
              </a:r>
            </a:p>
          </p:txBody>
        </p:sp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288" y="2064"/>
              <a:ext cx="1296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>
                  <a:latin typeface="Courier New" pitchFamily="112" charset="0"/>
                </a:rPr>
                <a:t>private: x</a:t>
              </a:r>
            </a:p>
            <a:p>
              <a:pPr eaLnBrk="1" hangingPunct="1"/>
              <a:r>
                <a:rPr lang="en-US" altLang="en-US">
                  <a:latin typeface="Courier New" pitchFamily="112" charset="0"/>
                </a:rPr>
                <a:t>protected: y</a:t>
              </a:r>
            </a:p>
            <a:p>
              <a:pPr eaLnBrk="1" hangingPunct="1"/>
              <a:r>
                <a:rPr lang="en-US" altLang="en-US">
                  <a:latin typeface="Courier New" pitchFamily="112" charset="0"/>
                </a:rPr>
                <a:t>public: z</a:t>
              </a:r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336" y="3120"/>
              <a:ext cx="1248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>
                  <a:latin typeface="Courier New" pitchFamily="112" charset="0"/>
                </a:rPr>
                <a:t>private: x</a:t>
              </a:r>
            </a:p>
            <a:p>
              <a:pPr eaLnBrk="1" hangingPunct="1"/>
              <a:r>
                <a:rPr lang="en-US" altLang="en-US">
                  <a:latin typeface="Courier New" pitchFamily="112" charset="0"/>
                </a:rPr>
                <a:t>protected: y</a:t>
              </a:r>
            </a:p>
            <a:p>
              <a:pPr eaLnBrk="1" hangingPunct="1"/>
              <a:r>
                <a:rPr lang="en-US" altLang="en-US">
                  <a:latin typeface="Courier New" pitchFamily="112" charset="0"/>
                </a:rPr>
                <a:t>public: z</a:t>
              </a:r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47" y="768"/>
              <a:ext cx="153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Base class members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88" y="1056"/>
              <a:ext cx="115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88" y="2112"/>
              <a:ext cx="1200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36" y="3168"/>
              <a:ext cx="115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3600" y="1041"/>
              <a:ext cx="1209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>
                  <a:latin typeface="Courier New" pitchFamily="112" charset="0"/>
                </a:rPr>
                <a:t>x</a:t>
              </a:r>
              <a:r>
                <a:rPr lang="en-US" altLang="en-US"/>
                <a:t> is inaccessible</a:t>
              </a:r>
            </a:p>
            <a:p>
              <a:pPr eaLnBrk="1" hangingPunct="1"/>
              <a:r>
                <a:rPr lang="en-US" altLang="en-US">
                  <a:latin typeface="Courier New" pitchFamily="112" charset="0"/>
                </a:rPr>
                <a:t>private: y</a:t>
              </a:r>
            </a:p>
            <a:p>
              <a:pPr eaLnBrk="1" hangingPunct="1"/>
              <a:r>
                <a:rPr lang="en-US" altLang="en-US">
                  <a:latin typeface="Courier New" pitchFamily="112" charset="0"/>
                </a:rPr>
                <a:t>private: z</a:t>
              </a: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3639" y="2064"/>
              <a:ext cx="1170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>
                  <a:latin typeface="Courier New" pitchFamily="112" charset="0"/>
                </a:rPr>
                <a:t>x</a:t>
              </a:r>
              <a:r>
                <a:rPr lang="en-US" altLang="en-US"/>
                <a:t> is inaccessible</a:t>
              </a:r>
            </a:p>
            <a:p>
              <a:pPr eaLnBrk="1" hangingPunct="1"/>
              <a:r>
                <a:rPr lang="en-US" altLang="en-US">
                  <a:latin typeface="Courier New" pitchFamily="112" charset="0"/>
                </a:rPr>
                <a:t>protected: y</a:t>
              </a:r>
            </a:p>
            <a:p>
              <a:pPr eaLnBrk="1" hangingPunct="1"/>
              <a:r>
                <a:rPr lang="en-US" altLang="en-US">
                  <a:latin typeface="Courier New" pitchFamily="112" charset="0"/>
                </a:rPr>
                <a:t>protected: z</a:t>
              </a:r>
              <a:endParaRPr lang="en-US" altLang="en-US" sz="2000"/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648" y="3120"/>
              <a:ext cx="1200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>
                  <a:latin typeface="Courier New" pitchFamily="112" charset="0"/>
                </a:rPr>
                <a:t>x</a:t>
              </a:r>
              <a:r>
                <a:rPr lang="en-US" altLang="en-US"/>
                <a:t> is inaccessible</a:t>
              </a:r>
            </a:p>
            <a:p>
              <a:pPr eaLnBrk="1" hangingPunct="1"/>
              <a:r>
                <a:rPr lang="en-US" altLang="en-US">
                  <a:latin typeface="Courier New" pitchFamily="112" charset="0"/>
                </a:rPr>
                <a:t>protected: y</a:t>
              </a:r>
            </a:p>
            <a:p>
              <a:pPr eaLnBrk="1" hangingPunct="1"/>
              <a:r>
                <a:rPr lang="en-US" altLang="en-US">
                  <a:latin typeface="Courier New" pitchFamily="112" charset="0"/>
                </a:rPr>
                <a:t>public: z</a:t>
              </a:r>
              <a:endParaRPr lang="en-US" altLang="en-US" sz="2000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600" y="1056"/>
              <a:ext cx="115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3648" y="2064"/>
              <a:ext cx="115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3648" y="3120"/>
              <a:ext cx="1200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3198" y="576"/>
              <a:ext cx="1890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en-US"/>
                <a:t>How inherited base class members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en-US"/>
                <a:t>appear in derived class</a:t>
              </a:r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1440" y="1296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1488" y="2352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1488" y="3408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2042" y="1008"/>
              <a:ext cx="812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en-US">
                  <a:latin typeface="Courier New" pitchFamily="112" charset="0"/>
                </a:rPr>
                <a:t>private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en-US"/>
                <a:t>base class</a:t>
              </a:r>
            </a:p>
          </p:txBody>
        </p:sp>
        <p:sp>
          <p:nvSpPr>
            <p:cNvPr id="25" name="Text Box 21"/>
            <p:cNvSpPr txBox="1">
              <a:spLocks noChangeArrowheads="1"/>
            </p:cNvSpPr>
            <p:nvPr/>
          </p:nvSpPr>
          <p:spPr bwMode="auto">
            <a:xfrm>
              <a:off x="2003" y="2064"/>
              <a:ext cx="890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en-US">
                  <a:latin typeface="Courier New" pitchFamily="112" charset="0"/>
                </a:rPr>
                <a:t>protected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en-US"/>
                <a:t>base class</a:t>
              </a:r>
            </a:p>
          </p:txBody>
        </p:sp>
        <p:sp>
          <p:nvSpPr>
            <p:cNvPr id="26" name="Text Box 22"/>
            <p:cNvSpPr txBox="1">
              <a:spLocks noChangeArrowheads="1"/>
            </p:cNvSpPr>
            <p:nvPr/>
          </p:nvSpPr>
          <p:spPr bwMode="auto">
            <a:xfrm>
              <a:off x="2090" y="3120"/>
              <a:ext cx="812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en-US">
                  <a:latin typeface="Courier New" pitchFamily="112" charset="0"/>
                </a:rPr>
                <a:t>public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en-US"/>
                <a:t>base class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837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Inheritance vs. Access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CS1 -- Inheritance and Polymorphism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11</a:t>
            </a:fld>
            <a:endParaRPr lang="en-US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34963" y="1670049"/>
            <a:ext cx="8474075" cy="4386264"/>
            <a:chOff x="230" y="960"/>
            <a:chExt cx="5338" cy="2763"/>
          </a:xfrm>
        </p:grpSpPr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230" y="1203"/>
              <a:ext cx="2104" cy="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en-US" altLang="en-US"/>
                <a:t>private members: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>
                  <a:latin typeface="Courier New" pitchFamily="112" charset="0"/>
                </a:rPr>
                <a:t>  char letter;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>
                  <a:latin typeface="Courier New" pitchFamily="112" charset="0"/>
                </a:rPr>
                <a:t>  float score;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>
                  <a:latin typeface="Courier New" pitchFamily="112" charset="0"/>
                </a:rPr>
                <a:t>  void calcGrade();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/>
                <a:t>public members: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>
                  <a:latin typeface="Courier New" pitchFamily="112" charset="0"/>
                </a:rPr>
                <a:t>  void setScore(float);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>
                  <a:latin typeface="Courier New" pitchFamily="112" charset="0"/>
                </a:rPr>
                <a:t>  float getScore();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>
                  <a:latin typeface="Courier New" pitchFamily="112" charset="0"/>
                </a:rPr>
                <a:t>  char getLetter();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40" y="1200"/>
              <a:ext cx="2016" cy="1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646" y="960"/>
              <a:ext cx="9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class Grade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40" y="960"/>
              <a:ext cx="201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3360" y="1200"/>
              <a:ext cx="1776" cy="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en-US" altLang="en-US"/>
                <a:t>private members: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>
                  <a:latin typeface="Courier New" pitchFamily="112" charset="0"/>
                </a:rPr>
                <a:t>  int numQuestions;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>
                  <a:latin typeface="Courier New" pitchFamily="112" charset="0"/>
                </a:rPr>
                <a:t>  float pointsEach;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>
                  <a:latin typeface="Courier New" pitchFamily="112" charset="0"/>
                </a:rPr>
                <a:t>  int numMissed;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/>
                <a:t>public members: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>
                  <a:latin typeface="Courier New" pitchFamily="112" charset="0"/>
                </a:rPr>
                <a:t>  Test(int, int);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360" y="1200"/>
              <a:ext cx="1776" cy="11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3312" y="960"/>
              <a:ext cx="18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class Test : public Grade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360" y="960"/>
              <a:ext cx="17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576" y="2640"/>
              <a:ext cx="1968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dirty="0"/>
                <a:t>When </a:t>
              </a:r>
              <a:r>
                <a:rPr lang="en-US" altLang="en-US" dirty="0">
                  <a:latin typeface="Courier New" pitchFamily="112" charset="0"/>
                </a:rPr>
                <a:t>Test</a:t>
              </a:r>
              <a:r>
                <a:rPr lang="en-US" altLang="en-US" dirty="0"/>
                <a:t> class inherits</a:t>
              </a:r>
            </a:p>
            <a:p>
              <a:pPr eaLnBrk="1" hangingPunct="1"/>
              <a:r>
                <a:rPr lang="en-US" altLang="en-US" dirty="0"/>
                <a:t>from </a:t>
              </a:r>
              <a:r>
                <a:rPr lang="en-US" altLang="en-US" dirty="0">
                  <a:latin typeface="Courier New" pitchFamily="112" charset="0"/>
                </a:rPr>
                <a:t>Grade</a:t>
              </a:r>
              <a:r>
                <a:rPr lang="en-US" altLang="en-US" dirty="0"/>
                <a:t> class using </a:t>
              </a:r>
            </a:p>
            <a:p>
              <a:pPr eaLnBrk="1" hangingPunct="1"/>
              <a:r>
                <a:rPr lang="en-US" altLang="en-US" dirty="0">
                  <a:latin typeface="Courier New" pitchFamily="112" charset="0"/>
                </a:rPr>
                <a:t>public</a:t>
              </a:r>
              <a:r>
                <a:rPr lang="en-US" altLang="en-US" dirty="0"/>
                <a:t> class access, it looks like this:</a:t>
              </a:r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3360" y="2400"/>
              <a:ext cx="2208" cy="1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en-US" altLang="en-US" dirty="0"/>
                <a:t>private members: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 dirty="0">
                  <a:latin typeface="Courier New" pitchFamily="112" charset="0"/>
                </a:rPr>
                <a:t>  </a:t>
              </a:r>
              <a:r>
                <a:rPr lang="en-US" altLang="en-US" dirty="0" err="1">
                  <a:latin typeface="Courier New" pitchFamily="112" charset="0"/>
                </a:rPr>
                <a:t>int</a:t>
              </a:r>
              <a:r>
                <a:rPr lang="en-US" altLang="en-US" dirty="0">
                  <a:latin typeface="Courier New" pitchFamily="112" charset="0"/>
                </a:rPr>
                <a:t> </a:t>
              </a:r>
              <a:r>
                <a:rPr lang="en-US" altLang="en-US" dirty="0" err="1">
                  <a:latin typeface="Courier New" pitchFamily="112" charset="0"/>
                </a:rPr>
                <a:t>numQuestions</a:t>
              </a:r>
              <a:r>
                <a:rPr lang="en-US" altLang="en-US" dirty="0">
                  <a:latin typeface="Courier New" pitchFamily="112" charset="0"/>
                </a:rPr>
                <a:t>: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 dirty="0">
                  <a:latin typeface="Courier New" pitchFamily="112" charset="0"/>
                </a:rPr>
                <a:t>  float </a:t>
              </a:r>
              <a:r>
                <a:rPr lang="en-US" altLang="en-US" dirty="0" err="1">
                  <a:latin typeface="Courier New" pitchFamily="112" charset="0"/>
                </a:rPr>
                <a:t>pointsEach</a:t>
              </a:r>
              <a:r>
                <a:rPr lang="en-US" altLang="en-US" dirty="0">
                  <a:latin typeface="Courier New" pitchFamily="112" charset="0"/>
                </a:rPr>
                <a:t>;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 dirty="0">
                  <a:latin typeface="Courier New" pitchFamily="112" charset="0"/>
                </a:rPr>
                <a:t>  </a:t>
              </a:r>
              <a:r>
                <a:rPr lang="en-US" altLang="en-US" dirty="0" err="1">
                  <a:latin typeface="Courier New" pitchFamily="112" charset="0"/>
                </a:rPr>
                <a:t>int</a:t>
              </a:r>
              <a:r>
                <a:rPr lang="en-US" altLang="en-US" dirty="0">
                  <a:latin typeface="Courier New" pitchFamily="112" charset="0"/>
                </a:rPr>
                <a:t> </a:t>
              </a:r>
              <a:r>
                <a:rPr lang="en-US" altLang="en-US" dirty="0" err="1">
                  <a:latin typeface="Courier New" pitchFamily="112" charset="0"/>
                </a:rPr>
                <a:t>numMissed</a:t>
              </a:r>
              <a:r>
                <a:rPr lang="en-US" altLang="en-US" dirty="0">
                  <a:latin typeface="Courier New" pitchFamily="112" charset="0"/>
                </a:rPr>
                <a:t>;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 dirty="0"/>
                <a:t>public members: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 dirty="0">
                  <a:latin typeface="Courier New" pitchFamily="112" charset="0"/>
                </a:rPr>
                <a:t>  Test(</a:t>
              </a:r>
              <a:r>
                <a:rPr lang="en-US" altLang="en-US" dirty="0" err="1">
                  <a:latin typeface="Courier New" pitchFamily="112" charset="0"/>
                </a:rPr>
                <a:t>int</a:t>
              </a:r>
              <a:r>
                <a:rPr lang="en-US" altLang="en-US" dirty="0">
                  <a:latin typeface="Courier New" pitchFamily="112" charset="0"/>
                </a:rPr>
                <a:t>, </a:t>
              </a:r>
              <a:r>
                <a:rPr lang="en-US" altLang="en-US" dirty="0" err="1">
                  <a:latin typeface="Courier New" pitchFamily="112" charset="0"/>
                </a:rPr>
                <a:t>int</a:t>
              </a:r>
              <a:r>
                <a:rPr lang="en-US" altLang="en-US" dirty="0">
                  <a:latin typeface="Courier New" pitchFamily="112" charset="0"/>
                </a:rPr>
                <a:t>);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 dirty="0">
                  <a:latin typeface="Courier New" pitchFamily="112" charset="0"/>
                </a:rPr>
                <a:t>  void </a:t>
              </a:r>
              <a:r>
                <a:rPr lang="en-US" altLang="en-US" dirty="0" err="1">
                  <a:latin typeface="Courier New" pitchFamily="112" charset="0"/>
                </a:rPr>
                <a:t>setScore</a:t>
              </a:r>
              <a:r>
                <a:rPr lang="en-US" altLang="en-US" dirty="0">
                  <a:latin typeface="Courier New" pitchFamily="112" charset="0"/>
                </a:rPr>
                <a:t>(float);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 dirty="0">
                  <a:latin typeface="Courier New" pitchFamily="112" charset="0"/>
                </a:rPr>
                <a:t>  float </a:t>
              </a:r>
              <a:r>
                <a:rPr lang="en-US" altLang="en-US" dirty="0" err="1">
                  <a:latin typeface="Courier New" pitchFamily="112" charset="0"/>
                </a:rPr>
                <a:t>getScore</a:t>
              </a:r>
              <a:r>
                <a:rPr lang="en-US" altLang="en-US" dirty="0">
                  <a:latin typeface="Courier New" pitchFamily="112" charset="0"/>
                </a:rPr>
                <a:t>();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>
                  <a:latin typeface="Courier New" pitchFamily="112" charset="0"/>
                </a:rPr>
                <a:t>  </a:t>
              </a:r>
              <a:r>
                <a:rPr lang="en-US" altLang="en-US" smtClean="0">
                  <a:latin typeface="Courier New" pitchFamily="112" charset="0"/>
                </a:rPr>
                <a:t>char </a:t>
              </a:r>
              <a:r>
                <a:rPr lang="en-US" altLang="en-US" dirty="0" err="1">
                  <a:latin typeface="Courier New" pitchFamily="112" charset="0"/>
                </a:rPr>
                <a:t>getLetter</a:t>
              </a:r>
              <a:r>
                <a:rPr lang="en-US" altLang="en-US" dirty="0">
                  <a:latin typeface="Courier New" pitchFamily="112" charset="0"/>
                </a:rPr>
                <a:t>();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360" y="2400"/>
              <a:ext cx="2064" cy="12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1536" y="3264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607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Inheritance vs. Access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CS1 -- Inheritance and Polymorphism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12</a:t>
            </a:fld>
            <a:endParaRPr lang="en-US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34963" y="1600199"/>
            <a:ext cx="8474075" cy="4572001"/>
            <a:chOff x="230" y="960"/>
            <a:chExt cx="5338" cy="2880"/>
          </a:xfrm>
        </p:grpSpPr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230" y="1203"/>
              <a:ext cx="2104" cy="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en-US" altLang="en-US"/>
                <a:t>private members: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>
                  <a:latin typeface="Courier New" pitchFamily="112" charset="0"/>
                </a:rPr>
                <a:t>  char letter;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>
                  <a:latin typeface="Courier New" pitchFamily="112" charset="0"/>
                </a:rPr>
                <a:t>  float score;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>
                  <a:latin typeface="Courier New" pitchFamily="112" charset="0"/>
                </a:rPr>
                <a:t>  void calcGrade();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/>
                <a:t>public members: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>
                  <a:latin typeface="Courier New" pitchFamily="112" charset="0"/>
                </a:rPr>
                <a:t>  void setScore(float);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>
                  <a:latin typeface="Courier New" pitchFamily="112" charset="0"/>
                </a:rPr>
                <a:t>  float getScore();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>
                  <a:latin typeface="Courier New" pitchFamily="112" charset="0"/>
                </a:rPr>
                <a:t>  char getLetter();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40" y="1200"/>
              <a:ext cx="2016" cy="1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646" y="960"/>
              <a:ext cx="9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class Grade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40" y="960"/>
              <a:ext cx="201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3360" y="1200"/>
              <a:ext cx="1776" cy="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en-US" altLang="en-US"/>
                <a:t>private members: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>
                  <a:latin typeface="Courier New" pitchFamily="112" charset="0"/>
                </a:rPr>
                <a:t>  int numQuestions;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>
                  <a:latin typeface="Courier New" pitchFamily="112" charset="0"/>
                </a:rPr>
                <a:t>  float pointsEach;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>
                  <a:latin typeface="Courier New" pitchFamily="112" charset="0"/>
                </a:rPr>
                <a:t>  int numMissed;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/>
                <a:t>public members: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>
                  <a:latin typeface="Courier New" pitchFamily="112" charset="0"/>
                </a:rPr>
                <a:t>  Test(int, int);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360" y="1200"/>
              <a:ext cx="1872" cy="11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360" y="960"/>
              <a:ext cx="187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576" y="2640"/>
              <a:ext cx="1968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When </a:t>
              </a:r>
              <a:r>
                <a:rPr lang="en-US" altLang="en-US">
                  <a:latin typeface="Courier New" pitchFamily="112" charset="0"/>
                </a:rPr>
                <a:t>Test</a:t>
              </a:r>
              <a:r>
                <a:rPr lang="en-US" altLang="en-US"/>
                <a:t> class inherits</a:t>
              </a:r>
            </a:p>
            <a:p>
              <a:pPr eaLnBrk="1" hangingPunct="1"/>
              <a:r>
                <a:rPr lang="en-US" altLang="en-US"/>
                <a:t>from </a:t>
              </a:r>
              <a:r>
                <a:rPr lang="en-US" altLang="en-US">
                  <a:latin typeface="Courier New" pitchFamily="112" charset="0"/>
                </a:rPr>
                <a:t>Grade</a:t>
              </a:r>
              <a:r>
                <a:rPr lang="en-US" altLang="en-US"/>
                <a:t> class using </a:t>
              </a:r>
            </a:p>
            <a:p>
              <a:pPr eaLnBrk="1" hangingPunct="1"/>
              <a:r>
                <a:rPr lang="en-US" altLang="en-US">
                  <a:latin typeface="Courier New" pitchFamily="112" charset="0"/>
                </a:rPr>
                <a:t>protected</a:t>
              </a:r>
              <a:r>
                <a:rPr lang="en-US" altLang="en-US"/>
                <a:t> class access, it looks like this: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3360" y="2400"/>
              <a:ext cx="2208" cy="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en-US" altLang="en-US"/>
                <a:t>private members: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>
                  <a:latin typeface="Courier New" pitchFamily="112" charset="0"/>
                </a:rPr>
                <a:t>  int numQuestions: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>
                  <a:latin typeface="Courier New" pitchFamily="112" charset="0"/>
                </a:rPr>
                <a:t>  float pointsEach;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>
                  <a:latin typeface="Courier New" pitchFamily="112" charset="0"/>
                </a:rPr>
                <a:t>  int numMissed;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/>
                <a:t>public members: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>
                  <a:latin typeface="Courier New" pitchFamily="112" charset="0"/>
                </a:rPr>
                <a:t>  Test(int, int);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/>
                <a:t>protected members: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>
                  <a:latin typeface="Courier New" pitchFamily="112" charset="0"/>
                </a:rPr>
                <a:t>  void setScore(float);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>
                  <a:latin typeface="Courier New" pitchFamily="112" charset="0"/>
                </a:rPr>
                <a:t>  float getScore();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>
                  <a:latin typeface="Courier New" pitchFamily="112" charset="0"/>
                </a:rPr>
                <a:t>  float getLetter();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3360" y="2400"/>
              <a:ext cx="2064" cy="14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1536" y="3264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3264" y="960"/>
              <a:ext cx="20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class Test : protected Grade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134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Inheritance vs. Access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CS1 -- Inheritance and Polymorphism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13</a:t>
            </a:fld>
            <a:endParaRPr lang="en-US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34963" y="1679574"/>
            <a:ext cx="8474075" cy="4568826"/>
            <a:chOff x="230" y="960"/>
            <a:chExt cx="5338" cy="2878"/>
          </a:xfrm>
        </p:grpSpPr>
        <p:sp>
          <p:nvSpPr>
            <p:cNvPr id="7" name="Text Box 12"/>
            <p:cNvSpPr txBox="1">
              <a:spLocks noChangeArrowheads="1"/>
            </p:cNvSpPr>
            <p:nvPr/>
          </p:nvSpPr>
          <p:spPr bwMode="auto">
            <a:xfrm>
              <a:off x="3360" y="2400"/>
              <a:ext cx="2208" cy="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en-US" altLang="en-US"/>
                <a:t>private members: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>
                  <a:latin typeface="Courier New" pitchFamily="112" charset="0"/>
                </a:rPr>
                <a:t>  int numQuestions: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>
                  <a:latin typeface="Courier New" pitchFamily="112" charset="0"/>
                </a:rPr>
                <a:t>  float pointsEach;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>
                  <a:latin typeface="Courier New" pitchFamily="112" charset="0"/>
                </a:rPr>
                <a:t>  int numMissed;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>
                  <a:latin typeface="Courier New" pitchFamily="112" charset="0"/>
                </a:rPr>
                <a:t>  void setScore(float);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>
                  <a:latin typeface="Courier New" pitchFamily="112" charset="0"/>
                </a:rPr>
                <a:t>  float getScore();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>
                  <a:latin typeface="Courier New" pitchFamily="112" charset="0"/>
                </a:rPr>
                <a:t>  float getLetter();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/>
                <a:t>public members: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>
                  <a:latin typeface="Courier New" pitchFamily="112" charset="0"/>
                </a:rPr>
                <a:t>  Test(int, int);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>
                  <a:latin typeface="Courier New" pitchFamily="112" charset="0"/>
                </a:rPr>
                <a:t>  </a:t>
              </a:r>
            </a:p>
          </p:txBody>
        </p: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230" y="960"/>
              <a:ext cx="5194" cy="2736"/>
              <a:chOff x="230" y="960"/>
              <a:chExt cx="5194" cy="2736"/>
            </a:xfrm>
          </p:grpSpPr>
          <p:sp>
            <p:nvSpPr>
              <p:cNvPr id="9" name="Text Box 3"/>
              <p:cNvSpPr txBox="1">
                <a:spLocks noChangeArrowheads="1"/>
              </p:cNvSpPr>
              <p:nvPr/>
            </p:nvSpPr>
            <p:spPr bwMode="auto">
              <a:xfrm>
                <a:off x="230" y="1203"/>
                <a:ext cx="2104" cy="1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</a:pPr>
                <a:r>
                  <a:rPr lang="en-US" altLang="en-US"/>
                  <a:t>private members: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en-US">
                    <a:latin typeface="Courier New" pitchFamily="112" charset="0"/>
                  </a:rPr>
                  <a:t>  char letter;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en-US">
                    <a:latin typeface="Courier New" pitchFamily="112" charset="0"/>
                  </a:rPr>
                  <a:t>  float score;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en-US">
                    <a:latin typeface="Courier New" pitchFamily="112" charset="0"/>
                  </a:rPr>
                  <a:t>  void calcGrade();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en-US"/>
                  <a:t>public members: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en-US">
                    <a:latin typeface="Courier New" pitchFamily="112" charset="0"/>
                  </a:rPr>
                  <a:t>  void setScore(float);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en-US">
                    <a:latin typeface="Courier New" pitchFamily="112" charset="0"/>
                  </a:rPr>
                  <a:t>  float getScore();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en-US">
                    <a:latin typeface="Courier New" pitchFamily="112" charset="0"/>
                  </a:rPr>
                  <a:t>  char getLetter();</a:t>
                </a:r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240" y="1200"/>
                <a:ext cx="2016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" name="Text Box 6"/>
              <p:cNvSpPr txBox="1">
                <a:spLocks noChangeArrowheads="1"/>
              </p:cNvSpPr>
              <p:nvPr/>
            </p:nvSpPr>
            <p:spPr bwMode="auto">
              <a:xfrm>
                <a:off x="646" y="960"/>
                <a:ext cx="9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class Grade</a:t>
                </a: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240" y="960"/>
                <a:ext cx="201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" name="Text Box 8"/>
              <p:cNvSpPr txBox="1">
                <a:spLocks noChangeArrowheads="1"/>
              </p:cNvSpPr>
              <p:nvPr/>
            </p:nvSpPr>
            <p:spPr bwMode="auto">
              <a:xfrm>
                <a:off x="3360" y="1200"/>
                <a:ext cx="1776" cy="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</a:pPr>
                <a:r>
                  <a:rPr lang="en-US" altLang="en-US"/>
                  <a:t>private members: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en-US">
                    <a:latin typeface="Courier New" pitchFamily="112" charset="0"/>
                  </a:rPr>
                  <a:t>  int numQuestions;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en-US">
                    <a:latin typeface="Courier New" pitchFamily="112" charset="0"/>
                  </a:rPr>
                  <a:t>  float pointsEach;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en-US">
                    <a:latin typeface="Courier New" pitchFamily="112" charset="0"/>
                  </a:rPr>
                  <a:t>  int numMissed;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en-US"/>
                  <a:t>public members: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en-US">
                    <a:latin typeface="Courier New" pitchFamily="112" charset="0"/>
                  </a:rPr>
                  <a:t>  Test(int, int);</a:t>
                </a: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3360" y="1200"/>
                <a:ext cx="1776" cy="11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3360" y="960"/>
                <a:ext cx="177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6" name="Text Box 11"/>
              <p:cNvSpPr txBox="1">
                <a:spLocks noChangeArrowheads="1"/>
              </p:cNvSpPr>
              <p:nvPr/>
            </p:nvSpPr>
            <p:spPr bwMode="auto">
              <a:xfrm>
                <a:off x="576" y="2640"/>
                <a:ext cx="1968" cy="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/>
                  <a:t>When </a:t>
                </a:r>
                <a:r>
                  <a:rPr lang="en-US" altLang="en-US">
                    <a:latin typeface="Courier New" pitchFamily="112" charset="0"/>
                  </a:rPr>
                  <a:t>Test</a:t>
                </a:r>
                <a:r>
                  <a:rPr lang="en-US" altLang="en-US"/>
                  <a:t> class inherits</a:t>
                </a:r>
              </a:p>
              <a:p>
                <a:pPr eaLnBrk="1" hangingPunct="1"/>
                <a:r>
                  <a:rPr lang="en-US" altLang="en-US"/>
                  <a:t>from </a:t>
                </a:r>
                <a:r>
                  <a:rPr lang="en-US" altLang="en-US">
                    <a:latin typeface="Courier New" pitchFamily="112" charset="0"/>
                  </a:rPr>
                  <a:t>Grade</a:t>
                </a:r>
                <a:r>
                  <a:rPr lang="en-US" altLang="en-US"/>
                  <a:t> class using </a:t>
                </a:r>
              </a:p>
              <a:p>
                <a:pPr eaLnBrk="1" hangingPunct="1"/>
                <a:r>
                  <a:rPr lang="en-US" altLang="en-US">
                    <a:latin typeface="Courier New" pitchFamily="112" charset="0"/>
                  </a:rPr>
                  <a:t>private</a:t>
                </a:r>
                <a:r>
                  <a:rPr lang="en-US" altLang="en-US"/>
                  <a:t> class access, it looks like this:</a:t>
                </a: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3360" y="2400"/>
                <a:ext cx="2064" cy="12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8" name="Line 14"/>
              <p:cNvSpPr>
                <a:spLocks noChangeShapeType="1"/>
              </p:cNvSpPr>
              <p:nvPr/>
            </p:nvSpPr>
            <p:spPr bwMode="auto">
              <a:xfrm>
                <a:off x="1536" y="3264"/>
                <a:ext cx="15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" name="Text Box 15"/>
              <p:cNvSpPr txBox="1">
                <a:spLocks noChangeArrowheads="1"/>
              </p:cNvSpPr>
              <p:nvPr/>
            </p:nvSpPr>
            <p:spPr bwMode="auto">
              <a:xfrm>
                <a:off x="3216" y="960"/>
                <a:ext cx="206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class Test : private Grade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491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Constructors and Destructors in Base and Derived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Derived classes can have their own constructors and destructors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When an object of a derived class is created, the base class’s constructor is executed first, followed by the derived class’s constructor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When an object of a derived class is destroyed, its destructor is called first, then that of the base class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CS1 -- Inheritance and Polymorphism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72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Constructors and Destructors in Base and Derived Classes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CS1 -- Inheritance and Polymorphism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43100"/>
            <a:ext cx="83820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1630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Constructors and Destructors in Base and Derived Classes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CS1 -- Inheritance and Polymorphism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24000"/>
            <a:ext cx="6400800" cy="486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6583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Constructors and Destructors in Base and Derived Classes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CS1 -- Inheritance and Polymorphism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39912"/>
            <a:ext cx="7010400" cy="433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7721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Passing Arguments to </a:t>
            </a:r>
            <a:br>
              <a:rPr lang="en-US" altLang="en-US" dirty="0" smtClean="0"/>
            </a:br>
            <a:r>
              <a:rPr lang="en-US" altLang="en-US" dirty="0" smtClean="0"/>
              <a:t>Base Class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dirty="0" smtClean="0"/>
              <a:t>Allows selection between multiple base class constructors</a:t>
            </a:r>
          </a:p>
          <a:p>
            <a:pPr>
              <a:lnSpc>
                <a:spcPct val="85000"/>
              </a:lnSpc>
            </a:pPr>
            <a:r>
              <a:rPr lang="en-US" altLang="en-US" dirty="0" smtClean="0"/>
              <a:t>Specify arguments to base constructor on derived constructor heading: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altLang="en-US" dirty="0" smtClean="0"/>
              <a:t>	</a:t>
            </a:r>
            <a:r>
              <a:rPr lang="en-US" altLang="en-US" dirty="0" smtClean="0">
                <a:latin typeface="Courier New" pitchFamily="112" charset="0"/>
              </a:rPr>
              <a:t>Square::Square(</a:t>
            </a:r>
            <a:r>
              <a:rPr lang="en-US" altLang="en-US" dirty="0" err="1" smtClean="0">
                <a:latin typeface="Courier New" pitchFamily="112" charset="0"/>
              </a:rPr>
              <a:t>int</a:t>
            </a:r>
            <a:r>
              <a:rPr lang="en-US" altLang="en-US" dirty="0" smtClean="0">
                <a:latin typeface="Courier New" pitchFamily="112" charset="0"/>
              </a:rPr>
              <a:t> side) : 					Rectangle(side, side) </a:t>
            </a:r>
          </a:p>
          <a:p>
            <a:pPr>
              <a:lnSpc>
                <a:spcPct val="85000"/>
              </a:lnSpc>
            </a:pPr>
            <a:r>
              <a:rPr lang="en-US" altLang="en-US" dirty="0" smtClean="0"/>
              <a:t>Can also be done with inline constructors</a:t>
            </a:r>
          </a:p>
          <a:p>
            <a:pPr>
              <a:lnSpc>
                <a:spcPct val="85000"/>
              </a:lnSpc>
            </a:pPr>
            <a:r>
              <a:rPr lang="en-US" altLang="en-US" dirty="0" smtClean="0"/>
              <a:t>Must be done if base class has no default constructor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CS1 -- Inheritance and Polymorphism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26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Passing Arguments to </a:t>
            </a:r>
            <a:br>
              <a:rPr lang="en-US" altLang="en-US" dirty="0" smtClean="0"/>
            </a:br>
            <a:r>
              <a:rPr lang="en-US" altLang="en-US" dirty="0" smtClean="0"/>
              <a:t>Base Class Constructor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CS1 -- Inheritance and Polymorphism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152400" y="3362325"/>
            <a:ext cx="872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85000"/>
              </a:lnSpc>
              <a:buFont typeface="Times" pitchFamily="112" charset="0"/>
              <a:buNone/>
            </a:pPr>
            <a:r>
              <a:rPr lang="en-US" altLang="en-US" sz="2400" dirty="0" smtClean="0">
                <a:latin typeface="Courier New" pitchFamily="112" charset="0"/>
              </a:rPr>
              <a:t>Square::Square(</a:t>
            </a:r>
            <a:r>
              <a:rPr lang="en-US" altLang="en-US" sz="2400" dirty="0" err="1" smtClean="0">
                <a:latin typeface="Courier New" pitchFamily="112" charset="0"/>
              </a:rPr>
              <a:t>int</a:t>
            </a:r>
            <a:r>
              <a:rPr lang="en-US" altLang="en-US" sz="2400" dirty="0">
                <a:latin typeface="Courier New" pitchFamily="112" charset="0"/>
              </a:rPr>
              <a:t> </a:t>
            </a:r>
            <a:r>
              <a:rPr lang="en-US" altLang="en-US" sz="2400" dirty="0" smtClean="0">
                <a:latin typeface="Courier New" pitchFamily="112" charset="0"/>
              </a:rPr>
              <a:t>side):Rectangle(</a:t>
            </a:r>
            <a:r>
              <a:rPr lang="en-US" altLang="en-US" sz="2400" dirty="0" err="1" smtClean="0">
                <a:latin typeface="Courier New" pitchFamily="112" charset="0"/>
              </a:rPr>
              <a:t>side,side</a:t>
            </a:r>
            <a:r>
              <a:rPr lang="en-US" altLang="en-US" sz="2400" dirty="0" smtClean="0">
                <a:latin typeface="Courier New" pitchFamily="112" charset="0"/>
              </a:rPr>
              <a:t>)</a:t>
            </a:r>
            <a:r>
              <a:rPr lang="en-US" altLang="en-US" sz="2800" dirty="0" smtClean="0">
                <a:latin typeface="Courier New" pitchFamily="112" charset="0"/>
              </a:rPr>
              <a:t>	</a:t>
            </a:r>
          </a:p>
        </p:txBody>
      </p:sp>
      <p:sp>
        <p:nvSpPr>
          <p:cNvPr id="7" name="AutoShape 4"/>
          <p:cNvSpPr>
            <a:spLocks/>
          </p:cNvSpPr>
          <p:nvPr/>
        </p:nvSpPr>
        <p:spPr bwMode="auto">
          <a:xfrm rot="5400000">
            <a:off x="2286000" y="962025"/>
            <a:ext cx="381000" cy="4267200"/>
          </a:xfrm>
          <a:prstGeom prst="leftBrace">
            <a:avLst>
              <a:gd name="adj1" fmla="val 9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AutoShape 5"/>
          <p:cNvSpPr>
            <a:spLocks/>
          </p:cNvSpPr>
          <p:nvPr/>
        </p:nvSpPr>
        <p:spPr bwMode="auto">
          <a:xfrm rot="5400000">
            <a:off x="6477000" y="1266825"/>
            <a:ext cx="381000" cy="3657600"/>
          </a:xfrm>
          <a:prstGeom prst="leftBrace">
            <a:avLst>
              <a:gd name="adj1" fmla="val 8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AutoShape 6"/>
          <p:cNvSpPr>
            <a:spLocks/>
          </p:cNvSpPr>
          <p:nvPr/>
        </p:nvSpPr>
        <p:spPr bwMode="auto">
          <a:xfrm rot="5400000">
            <a:off x="7505700" y="3133725"/>
            <a:ext cx="152400" cy="1676400"/>
          </a:xfrm>
          <a:prstGeom prst="rightBrace">
            <a:avLst>
              <a:gd name="adj1" fmla="val 9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952500" y="2247900"/>
            <a:ext cx="355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derived class constructor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5295900" y="2247900"/>
            <a:ext cx="321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base class constructor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247900" y="4200525"/>
            <a:ext cx="3048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/>
              <a:t>derived constructor parameter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6362700" y="4200525"/>
            <a:ext cx="25146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/>
              <a:t>base constructor parameters</a:t>
            </a:r>
          </a:p>
        </p:txBody>
      </p:sp>
      <p:sp>
        <p:nvSpPr>
          <p:cNvPr id="14" name="AutoShape 6"/>
          <p:cNvSpPr>
            <a:spLocks/>
          </p:cNvSpPr>
          <p:nvPr/>
        </p:nvSpPr>
        <p:spPr bwMode="auto">
          <a:xfrm rot="5400000">
            <a:off x="3594100" y="3205595"/>
            <a:ext cx="152400" cy="1676400"/>
          </a:xfrm>
          <a:prstGeom prst="rightBrace">
            <a:avLst>
              <a:gd name="adj1" fmla="val 9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5366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Inheritance?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Provides a way to create a new class from an existing class</a:t>
            </a:r>
          </a:p>
          <a:p>
            <a:r>
              <a:rPr lang="en-US" altLang="en-US" dirty="0" smtClean="0"/>
              <a:t>The new class is a specialized version of the existing class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CS1 -- Inheritance and Polymorphism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5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Redefining Base Class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u="sng" dirty="0" smtClean="0"/>
              <a:t>Redefining</a:t>
            </a:r>
            <a:r>
              <a:rPr lang="en-US" altLang="en-US" dirty="0" smtClean="0"/>
              <a:t> function: function in a derived class that has the </a:t>
            </a:r>
            <a:r>
              <a:rPr lang="en-US" altLang="en-US" i="1" dirty="0" smtClean="0"/>
              <a:t>same name and parameter list</a:t>
            </a:r>
            <a:r>
              <a:rPr lang="en-US" altLang="en-US" dirty="0" smtClean="0"/>
              <a:t> as a function in the base class</a:t>
            </a:r>
            <a:br>
              <a:rPr lang="en-US" altLang="en-US" dirty="0" smtClean="0"/>
            </a:b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Typically used to replace a function in base class with different actions in derived class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CS1 -- Inheritance and Polymorphism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78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Redefining Base Class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Not the same as overloading – with overloading, parameter lists must be </a:t>
            </a:r>
            <a:r>
              <a:rPr lang="en-US" altLang="en-US" dirty="0" smtClean="0"/>
              <a:t>different</a:t>
            </a:r>
          </a:p>
          <a:p>
            <a:r>
              <a:rPr lang="en-US" altLang="en-US" smtClean="0"/>
              <a:t>Objects </a:t>
            </a:r>
            <a:r>
              <a:rPr lang="en-US" altLang="en-US" dirty="0" smtClean="0"/>
              <a:t>of base class use base class version of function; objects of derived class use derived class version of function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CS1 -- Inheritance and Polymorphism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1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CS1 -- Inheritance and Polymorphism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382713"/>
            <a:ext cx="5943600" cy="478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1798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Derived Class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CS1 -- Inheritance and Polymorphism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71612"/>
            <a:ext cx="5029200" cy="485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038600" y="3757612"/>
            <a:ext cx="3886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Redefined </a:t>
            </a:r>
            <a:r>
              <a:rPr lang="en-US" altLang="en-US">
                <a:solidFill>
                  <a:srgbClr val="FF0000"/>
                </a:solidFill>
                <a:latin typeface="Courier New" pitchFamily="112" charset="0"/>
                <a:cs typeface="Courier New" pitchFamily="112" charset="0"/>
              </a:rPr>
              <a:t>setScore</a:t>
            </a:r>
            <a:r>
              <a:rPr lang="en-US" altLang="en-US">
                <a:solidFill>
                  <a:srgbClr val="FF0000"/>
                </a:solidFill>
              </a:rPr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43194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Driver Program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CS1 -- Inheritance and Polymorphism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24</a:t>
            </a:fld>
            <a:endParaRPr lang="en-US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981200" y="1143000"/>
            <a:ext cx="5410200" cy="5181600"/>
            <a:chOff x="738" y="480"/>
            <a:chExt cx="4062" cy="3796"/>
          </a:xfrm>
        </p:grpSpPr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" y="480"/>
              <a:ext cx="4062" cy="2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" y="3408"/>
              <a:ext cx="3883" cy="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47556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Problem with Redefining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>
              <a:lnSpc>
                <a:spcPct val="80000"/>
              </a:lnSpc>
              <a:spcAft>
                <a:spcPct val="0"/>
              </a:spcAft>
              <a:buFontTx/>
              <a:buChar char="•"/>
            </a:pPr>
            <a:r>
              <a:rPr kumimoji="0" lang="en-US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Consider this situation:</a:t>
            </a:r>
          </a:p>
          <a:p>
            <a:pPr lvl="1" fontAlgn="base">
              <a:lnSpc>
                <a:spcPct val="80000"/>
              </a:lnSpc>
              <a:spcAft>
                <a:spcPct val="0"/>
              </a:spcAft>
              <a:buFontTx/>
              <a:buChar char="–"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Class </a:t>
            </a:r>
            <a:r>
              <a:rPr kumimoji="0" lang="en-US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BaseClass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defines functions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x()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and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y()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.  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x()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calls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y()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. </a:t>
            </a:r>
          </a:p>
          <a:p>
            <a:pPr lvl="1" fontAlgn="base">
              <a:lnSpc>
                <a:spcPct val="80000"/>
              </a:lnSpc>
              <a:spcAft>
                <a:spcPct val="0"/>
              </a:spcAft>
              <a:buFontTx/>
              <a:buChar char="–"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Class </a:t>
            </a:r>
            <a:r>
              <a:rPr kumimoji="0" lang="en-US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DerivedClass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inherits from </a:t>
            </a:r>
            <a:r>
              <a:rPr kumimoji="0" lang="en-US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BaseClass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and redefines function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y()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.</a:t>
            </a:r>
          </a:p>
          <a:p>
            <a:pPr lvl="1" fontAlgn="base">
              <a:lnSpc>
                <a:spcPct val="80000"/>
              </a:lnSpc>
              <a:spcAft>
                <a:spcPct val="0"/>
              </a:spcAft>
              <a:buFontTx/>
              <a:buChar char="–"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An object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D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of class </a:t>
            </a:r>
            <a:r>
              <a:rPr kumimoji="0" lang="en-US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DerivedClass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is created and function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x()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is called.  </a:t>
            </a:r>
          </a:p>
          <a:p>
            <a:pPr lvl="1" fontAlgn="base">
              <a:lnSpc>
                <a:spcPct val="80000"/>
              </a:lnSpc>
              <a:spcAft>
                <a:spcPct val="0"/>
              </a:spcAft>
              <a:buFontTx/>
              <a:buChar char="–"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When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x()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is called, which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y()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is used, the one defined in </a:t>
            </a:r>
            <a:r>
              <a:rPr kumimoji="0" lang="en-US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BaseClass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or the </a:t>
            </a:r>
            <a:r>
              <a:rPr kumimoji="0" lang="en-US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the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redefined one in </a:t>
            </a:r>
            <a:r>
              <a:rPr kumimoji="0" lang="en-US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DerivedClass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CS1 -- Inheritance and Polymorphism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93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with Redefining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CS1 -- Inheritance and Polymorphism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26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1935162"/>
            <a:ext cx="2590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3400" y="3840162"/>
            <a:ext cx="26670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57200" y="1585912"/>
            <a:ext cx="183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latin typeface="Courier New" pitchFamily="112" charset="0"/>
              </a:rPr>
              <a:t>BaseClass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57200" y="3490912"/>
            <a:ext cx="2379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latin typeface="Courier New" pitchFamily="112" charset="0"/>
              </a:rPr>
              <a:t>DerivedClass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33400" y="2576512"/>
            <a:ext cx="18303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latin typeface="Courier New" pitchFamily="112" charset="0"/>
              </a:rPr>
              <a:t>void X();</a:t>
            </a:r>
          </a:p>
          <a:p>
            <a:pPr eaLnBrk="1" hangingPunct="1"/>
            <a:r>
              <a:rPr lang="en-US" altLang="en-US">
                <a:latin typeface="Courier New" pitchFamily="112" charset="0"/>
              </a:rPr>
              <a:t>void Y();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533400" y="4481512"/>
            <a:ext cx="18303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ourier New" pitchFamily="112" charset="0"/>
            </a:endParaRPr>
          </a:p>
          <a:p>
            <a:pPr eaLnBrk="1" hangingPunct="1"/>
            <a:r>
              <a:rPr lang="en-US" altLang="en-US">
                <a:latin typeface="Courier New" pitchFamily="112" charset="0"/>
              </a:rPr>
              <a:t>void Y();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533400" y="5422900"/>
            <a:ext cx="292735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Courier New" pitchFamily="112" charset="0"/>
              </a:rPr>
              <a:t>DerivedClass D;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Courier New" pitchFamily="112" charset="0"/>
              </a:rPr>
              <a:t>D.X();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4318000" y="2557462"/>
            <a:ext cx="43688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 altLang="en-US" dirty="0"/>
              <a:t>Object </a:t>
            </a:r>
            <a:r>
              <a:rPr lang="en-US" altLang="en-US" dirty="0">
                <a:latin typeface="Courier New" pitchFamily="112" charset="0"/>
              </a:rPr>
              <a:t>D</a:t>
            </a:r>
            <a:r>
              <a:rPr lang="en-US" altLang="en-US" dirty="0"/>
              <a:t> invokes function </a:t>
            </a:r>
            <a:r>
              <a:rPr lang="en-US" altLang="en-US" dirty="0">
                <a:latin typeface="Courier New" pitchFamily="112" charset="0"/>
              </a:rPr>
              <a:t>X()</a:t>
            </a:r>
          </a:p>
          <a:p>
            <a:pPr eaLnBrk="1" hangingPunct="1"/>
            <a:r>
              <a:rPr lang="en-US" altLang="en-US" dirty="0"/>
              <a:t>In </a:t>
            </a:r>
            <a:r>
              <a:rPr lang="en-US" altLang="en-US" dirty="0" err="1">
                <a:latin typeface="Courier New" pitchFamily="112" charset="0"/>
              </a:rPr>
              <a:t>BaseClass</a:t>
            </a:r>
            <a:r>
              <a:rPr lang="en-US" altLang="en-US" dirty="0"/>
              <a:t>.  Function </a:t>
            </a:r>
            <a:r>
              <a:rPr lang="en-US" altLang="en-US" dirty="0">
                <a:latin typeface="Courier New" pitchFamily="112" charset="0"/>
              </a:rPr>
              <a:t>X()</a:t>
            </a:r>
            <a:endParaRPr lang="en-US" altLang="en-US" dirty="0"/>
          </a:p>
          <a:p>
            <a:pPr eaLnBrk="1" hangingPunct="1"/>
            <a:r>
              <a:rPr lang="en-US" altLang="en-US" dirty="0"/>
              <a:t>invokes function </a:t>
            </a:r>
            <a:r>
              <a:rPr lang="en-US" altLang="en-US" dirty="0">
                <a:latin typeface="Courier New" pitchFamily="112" charset="0"/>
              </a:rPr>
              <a:t>Y()</a:t>
            </a:r>
            <a:r>
              <a:rPr lang="en-US" altLang="en-US" dirty="0"/>
              <a:t> in </a:t>
            </a:r>
            <a:r>
              <a:rPr lang="en-US" altLang="en-US" dirty="0" err="1">
                <a:latin typeface="Courier New" pitchFamily="112" charset="0"/>
              </a:rPr>
              <a:t>BaseClass</a:t>
            </a:r>
            <a:r>
              <a:rPr lang="en-US" altLang="en-US" dirty="0"/>
              <a:t>, not function </a:t>
            </a:r>
            <a:r>
              <a:rPr lang="en-US" altLang="en-US" dirty="0">
                <a:latin typeface="Courier New" pitchFamily="112" charset="0"/>
              </a:rPr>
              <a:t>Y</a:t>
            </a:r>
            <a:r>
              <a:rPr lang="en-US" altLang="en-US" dirty="0" smtClean="0">
                <a:latin typeface="Courier New" pitchFamily="112" charset="0"/>
              </a:rPr>
              <a:t>()</a:t>
            </a:r>
            <a:r>
              <a:rPr lang="en-US" altLang="en-US" dirty="0" smtClean="0"/>
              <a:t>  </a:t>
            </a:r>
            <a:r>
              <a:rPr lang="en-US" altLang="en-US" dirty="0"/>
              <a:t>in </a:t>
            </a:r>
            <a:r>
              <a:rPr lang="en-US" altLang="en-US" dirty="0" err="1">
                <a:latin typeface="Courier New" pitchFamily="112" charset="0"/>
              </a:rPr>
              <a:t>DerivedClass</a:t>
            </a:r>
            <a:r>
              <a:rPr lang="en-US" altLang="en-US" dirty="0"/>
              <a:t>,</a:t>
            </a:r>
          </a:p>
          <a:p>
            <a:pPr eaLnBrk="1" hangingPunct="1"/>
            <a:r>
              <a:rPr lang="en-US" altLang="en-US" dirty="0"/>
              <a:t>because function calls are  </a:t>
            </a:r>
            <a:r>
              <a:rPr lang="en-US" altLang="en-US" dirty="0" smtClean="0"/>
              <a:t>bound </a:t>
            </a:r>
            <a:r>
              <a:rPr lang="en-US" altLang="en-US" dirty="0"/>
              <a:t>at compile time.  </a:t>
            </a:r>
            <a:r>
              <a:rPr lang="en-US" altLang="en-US" dirty="0" smtClean="0"/>
              <a:t>This </a:t>
            </a:r>
            <a:r>
              <a:rPr lang="en-US" altLang="en-US" dirty="0"/>
              <a:t>is </a:t>
            </a:r>
            <a:r>
              <a:rPr lang="en-US" altLang="en-US" u="sng" dirty="0"/>
              <a:t>static binding.</a:t>
            </a:r>
            <a:endParaRPr lang="en-US" altLang="en-US" dirty="0">
              <a:latin typeface="Courier New" pitchFamily="112" charset="0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1789113" y="3616325"/>
            <a:ext cx="2478087" cy="2411412"/>
          </a:xfrm>
          <a:custGeom>
            <a:avLst/>
            <a:gdLst>
              <a:gd name="T0" fmla="*/ 2147483647 w 1561"/>
              <a:gd name="T1" fmla="*/ 0 h 1519"/>
              <a:gd name="T2" fmla="*/ 2147483647 w 1561"/>
              <a:gd name="T3" fmla="*/ 2147483647 h 1519"/>
              <a:gd name="T4" fmla="*/ 0 w 1561"/>
              <a:gd name="T5" fmla="*/ 2147483647 h 1519"/>
              <a:gd name="T6" fmla="*/ 0 60000 65536"/>
              <a:gd name="T7" fmla="*/ 0 60000 65536"/>
              <a:gd name="T8" fmla="*/ 0 60000 65536"/>
              <a:gd name="T9" fmla="*/ 0 w 1561"/>
              <a:gd name="T10" fmla="*/ 0 h 1519"/>
              <a:gd name="T11" fmla="*/ 1561 w 1561"/>
              <a:gd name="T12" fmla="*/ 1519 h 15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61" h="1519">
                <a:moveTo>
                  <a:pt x="1561" y="0"/>
                </a:moveTo>
                <a:lnTo>
                  <a:pt x="1174" y="1516"/>
                </a:lnTo>
                <a:lnTo>
                  <a:pt x="0" y="1519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194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Class Hierarchies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CS1 -- Inheritance and Polymorphism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27</a:t>
            </a:fld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457200" y="137795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altLang="en-US" smtClean="0"/>
              <a:t>A base class can be derived from another base class.</a:t>
            </a:r>
          </a:p>
        </p:txBody>
      </p:sp>
      <p:pic>
        <p:nvPicPr>
          <p:cNvPr id="9" name="Picture 8" descr="1504sowc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216150"/>
            <a:ext cx="1546225" cy="380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41702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Class Hierarchies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CS1 -- Inheritance and Polymorphism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28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457200" y="156845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altLang="en-US" sz="2800" smtClean="0"/>
              <a:t>Consider the GradedActivity, FinalExam, PassFailActivity, PassFailExam hierarchy in Chapter 15.</a:t>
            </a:r>
          </a:p>
        </p:txBody>
      </p:sp>
      <p:pic>
        <p:nvPicPr>
          <p:cNvPr id="7" name="Picture 6" descr="1505sowc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986088"/>
            <a:ext cx="3581400" cy="333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9322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Polymorphism and Virtual Member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u="sng" dirty="0" smtClean="0"/>
              <a:t>Virtual member function</a:t>
            </a:r>
            <a:r>
              <a:rPr lang="en-US" altLang="en-US" sz="2800" dirty="0" smtClean="0"/>
              <a:t>: function in base class that expects to be redefined in derived class</a:t>
            </a:r>
          </a:p>
          <a:p>
            <a:pPr>
              <a:lnSpc>
                <a:spcPct val="80000"/>
              </a:lnSpc>
            </a:pPr>
            <a:r>
              <a:rPr lang="en-US" altLang="en-US" sz="2800" dirty="0" smtClean="0"/>
              <a:t>Function defined with key word </a:t>
            </a:r>
            <a:r>
              <a:rPr lang="en-US" altLang="en-US" sz="2800" dirty="0" smtClean="0">
                <a:latin typeface="Courier New" pitchFamily="112" charset="0"/>
              </a:rPr>
              <a:t>virtual</a:t>
            </a:r>
            <a:r>
              <a:rPr lang="en-US" altLang="en-US" sz="2800" dirty="0" smtClean="0"/>
              <a:t>:</a:t>
            </a:r>
          </a:p>
          <a:p>
            <a:pPr lvl="1">
              <a:lnSpc>
                <a:spcPct val="80000"/>
              </a:lnSpc>
              <a:buClr>
                <a:srgbClr val="3333CC"/>
              </a:buClr>
              <a:buFontTx/>
              <a:buNone/>
            </a:pPr>
            <a:r>
              <a:rPr lang="en-US" altLang="en-US" sz="2400" dirty="0" smtClean="0">
                <a:latin typeface="Courier New" pitchFamily="112" charset="0"/>
              </a:rPr>
              <a:t>virtual void Y() {...}</a:t>
            </a:r>
          </a:p>
          <a:p>
            <a:pPr>
              <a:lnSpc>
                <a:spcPct val="80000"/>
              </a:lnSpc>
            </a:pPr>
            <a:r>
              <a:rPr lang="en-US" altLang="en-US" sz="2800" dirty="0" smtClean="0"/>
              <a:t>Supports </a:t>
            </a:r>
            <a:r>
              <a:rPr lang="en-US" altLang="en-US" sz="2800" u="sng" dirty="0" smtClean="0"/>
              <a:t>dynamic binding</a:t>
            </a:r>
            <a:r>
              <a:rPr lang="en-US" altLang="en-US" sz="2800" dirty="0" smtClean="0"/>
              <a:t>: functions bound at run time to function that they call</a:t>
            </a:r>
          </a:p>
          <a:p>
            <a:pPr>
              <a:lnSpc>
                <a:spcPct val="80000"/>
              </a:lnSpc>
            </a:pPr>
            <a:r>
              <a:rPr lang="en-US" altLang="en-US" sz="2800" dirty="0" smtClean="0"/>
              <a:t>Without virtual member functions, C++ uses </a:t>
            </a:r>
            <a:r>
              <a:rPr lang="en-US" altLang="en-US" sz="2800" u="sng" dirty="0" smtClean="0"/>
              <a:t>static</a:t>
            </a:r>
            <a:r>
              <a:rPr lang="en-US" altLang="en-US" sz="2800" dirty="0" smtClean="0"/>
              <a:t> (compile time) </a:t>
            </a:r>
            <a:r>
              <a:rPr lang="en-US" altLang="en-US" sz="2800" u="sng" dirty="0" smtClean="0"/>
              <a:t>binding</a:t>
            </a:r>
            <a:endParaRPr lang="en-US" altLang="en-US" sz="2800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CS1 -- Inheritance and Polymorphism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63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Example: Insect Taxonomy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CS1 -- Inheritance and Polymorphism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1501sowc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50" y="1542256"/>
            <a:ext cx="7268071" cy="4248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092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Polymorphism and Virtual Member Functions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CS1 -- Inheritance and Polymorphism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30</a:t>
            </a:fld>
            <a:endParaRPr lang="en-US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584325"/>
            <a:ext cx="66294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28600" y="3717925"/>
            <a:ext cx="8686800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 altLang="en-US" sz="2000"/>
              <a:t>Because the parameter in the </a:t>
            </a:r>
            <a:r>
              <a:rPr lang="en-US" altLang="en-US" sz="2000">
                <a:latin typeface="Courier New" pitchFamily="112" charset="0"/>
              </a:rPr>
              <a:t>displayGrade</a:t>
            </a:r>
            <a:r>
              <a:rPr lang="en-US" altLang="en-US" sz="2000"/>
              <a:t> function is a GradedActivity reference variable, it can reference any object that is derived from GradedActivity. That means we can pass a GradedActivity object, a FinalExam object, a PassFailExam object, or any other object that is derived from GradedActivity.</a:t>
            </a:r>
          </a:p>
          <a:p>
            <a:pPr eaLnBrk="1" hangingPunct="1"/>
            <a:endParaRPr lang="en-US" altLang="en-US" sz="2000"/>
          </a:p>
          <a:p>
            <a:pPr eaLnBrk="1" hangingPunct="1"/>
            <a:r>
              <a:rPr lang="en-US" altLang="en-US" sz="2000"/>
              <a:t>A problem occurs in Program 15-10 however...</a:t>
            </a:r>
          </a:p>
        </p:txBody>
      </p:sp>
    </p:spTree>
    <p:extLst>
      <p:ext uri="{BB962C8B-B14F-4D97-AF65-F5344CB8AC3E}">
        <p14:creationId xmlns:p14="http://schemas.microsoft.com/office/powerpoint/2010/main" val="33058515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CS1 -- Inheritance and Polymorphism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23" y="609600"/>
            <a:ext cx="8493043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75140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CS1 -- Inheritance and Polymorphism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32</a:t>
            </a:fld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42900" y="5013325"/>
            <a:ext cx="84582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 altLang="en-US" sz="2000"/>
              <a:t>As you can see from the example output, the </a:t>
            </a:r>
            <a:r>
              <a:rPr lang="en-US" altLang="en-US" sz="2000">
                <a:latin typeface="Courier New" pitchFamily="112" charset="0"/>
              </a:rPr>
              <a:t>getLetterGrade</a:t>
            </a:r>
            <a:r>
              <a:rPr lang="en-US" altLang="en-US" sz="2000"/>
              <a:t> member function returned ‘C’ instead of ‘P’. This is because the GradedActivity class’s </a:t>
            </a:r>
            <a:r>
              <a:rPr lang="en-US" altLang="en-US" sz="2000">
                <a:latin typeface="Courier New" pitchFamily="112" charset="0"/>
              </a:rPr>
              <a:t>getLetterGrade</a:t>
            </a:r>
            <a:r>
              <a:rPr lang="en-US" altLang="en-US" sz="2000"/>
              <a:t> function was executed instead of the PassFailActivity class’s version of the function.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533400"/>
            <a:ext cx="7524750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56003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Program 15-10 displays 'C' instead of 'P' because the call to the </a:t>
            </a:r>
            <a:r>
              <a:rPr lang="en-US" altLang="en-US" dirty="0" err="1" smtClean="0">
                <a:latin typeface="Courier New" pitchFamily="112" charset="0"/>
              </a:rPr>
              <a:t>getLetterGrade</a:t>
            </a:r>
            <a:r>
              <a:rPr lang="en-US" altLang="en-US" dirty="0" smtClean="0"/>
              <a:t> function is statically bound (at compile time) with the </a:t>
            </a:r>
            <a:r>
              <a:rPr lang="en-US" altLang="en-US" dirty="0" err="1" smtClean="0"/>
              <a:t>GradedActivity</a:t>
            </a:r>
            <a:r>
              <a:rPr lang="en-US" altLang="en-US" dirty="0" smtClean="0"/>
              <a:t> class's version of the function.</a:t>
            </a:r>
            <a:br>
              <a:rPr lang="en-US" altLang="en-US" dirty="0" smtClean="0"/>
            </a:br>
            <a:r>
              <a:rPr lang="en-US" altLang="en-US" dirty="0" smtClean="0"/>
              <a:t>We can remedy this by making the function </a:t>
            </a:r>
            <a:r>
              <a:rPr lang="en-US" altLang="en-US" i="1" dirty="0" smtClean="0"/>
              <a:t>virtual</a:t>
            </a:r>
            <a:r>
              <a:rPr lang="en-US" alt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CS1 -- Inheritance and Polymorphism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134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 virtual function is dynamically bound to calls at runtime.</a:t>
            </a:r>
            <a:br>
              <a:rPr lang="en-US" altLang="en-US" dirty="0" smtClean="0"/>
            </a:br>
            <a:r>
              <a:rPr lang="en-US" altLang="en-US" dirty="0" smtClean="0"/>
              <a:t>At runtime, C++ determines the type of object making the call, and binds the function to the appropriate version of the function.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CS1 -- Inheritance and Polymorphism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432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To make a function virtual, place the virtual key word before the return type in the base class's declaration:</a:t>
            </a:r>
            <a:br>
              <a:rPr lang="en-US" altLang="en-US" dirty="0" smtClean="0"/>
            </a:br>
            <a:endParaRPr lang="en-US" altLang="en-US" dirty="0" smtClean="0"/>
          </a:p>
          <a:p>
            <a:pPr marL="0" indent="0">
              <a:buNone/>
            </a:pPr>
            <a:r>
              <a:rPr lang="en-US" altLang="en-US" sz="2400" dirty="0" smtClean="0">
                <a:latin typeface="Courier New" pitchFamily="112" charset="0"/>
              </a:rPr>
              <a:t>  virtual char </a:t>
            </a:r>
            <a:r>
              <a:rPr lang="en-US" altLang="en-US" sz="2400" dirty="0" err="1" smtClean="0">
                <a:latin typeface="Courier New" pitchFamily="112" charset="0"/>
              </a:rPr>
              <a:t>getLetterGrade</a:t>
            </a:r>
            <a:r>
              <a:rPr lang="en-US" altLang="en-US" sz="2400" dirty="0" smtClean="0">
                <a:latin typeface="Courier New" pitchFamily="112" charset="0"/>
              </a:rPr>
              <a:t>() </a:t>
            </a:r>
            <a:r>
              <a:rPr lang="en-US" altLang="en-US" sz="2400" dirty="0" err="1" smtClean="0">
                <a:latin typeface="Courier New" pitchFamily="112" charset="0"/>
              </a:rPr>
              <a:t>const</a:t>
            </a:r>
            <a:r>
              <a:rPr lang="en-US" altLang="en-US" sz="2400" dirty="0" smtClean="0">
                <a:latin typeface="Courier New" pitchFamily="112" charset="0"/>
              </a:rPr>
              <a:t>;</a:t>
            </a:r>
          </a:p>
          <a:p>
            <a:r>
              <a:rPr lang="en-US" altLang="en-US" dirty="0" smtClean="0"/>
              <a:t>The compiler will not bind the function to calls. Instead, the program will bind them at runtime.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CS1 -- Inheritance and Polymorphism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190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Updated Version of </a:t>
            </a:r>
            <a:r>
              <a:rPr lang="en-US" dirty="0" err="1" smtClean="0"/>
              <a:t>GradedActivity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CS1 -- Inheritance and Polymorphism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36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00175"/>
            <a:ext cx="5003800" cy="450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762000" y="5368925"/>
            <a:ext cx="9144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810000" y="4241800"/>
            <a:ext cx="22209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The function                                  is now virtual.</a:t>
            </a: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1676400" y="5064125"/>
            <a:ext cx="2514600" cy="304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156200" y="5064125"/>
            <a:ext cx="38354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200">
                <a:solidFill>
                  <a:srgbClr val="FF0000"/>
                </a:solidFill>
              </a:rPr>
              <a:t>The function also becomes virtual in all derived classes automatically!</a:t>
            </a:r>
          </a:p>
        </p:txBody>
      </p:sp>
    </p:spTree>
    <p:extLst>
      <p:ext uri="{BB962C8B-B14F-4D97-AF65-F5344CB8AC3E}">
        <p14:creationId xmlns:p14="http://schemas.microsoft.com/office/powerpoint/2010/main" val="31927895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CS1 -- Inheritance and Polymorphism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2695575"/>
            <a:ext cx="7010400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42900" y="1355725"/>
            <a:ext cx="78867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 altLang="en-US" sz="2400" dirty="0"/>
              <a:t>If we recompile our program with the updated versions of the classes, we will get the right output, shown here: (See Program 15-11 in the book.)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19100" y="4022725"/>
            <a:ext cx="83820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 altLang="en-US" sz="2400" dirty="0"/>
              <a:t>This type of behavior is known as polymorphism. The term </a:t>
            </a:r>
            <a:r>
              <a:rPr lang="en-US" altLang="en-US" sz="2400" i="1" dirty="0"/>
              <a:t>polymorphism </a:t>
            </a:r>
            <a:r>
              <a:rPr lang="en-US" altLang="en-US" sz="2400" dirty="0"/>
              <a:t>means the ability to take many forms.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Program 15-12 demonstrates polymorphism by passing</a:t>
            </a:r>
          </a:p>
          <a:p>
            <a:pPr eaLnBrk="1" hangingPunct="1"/>
            <a:r>
              <a:rPr lang="en-US" altLang="en-US" sz="2400" dirty="0"/>
              <a:t>objects of the </a:t>
            </a:r>
            <a:r>
              <a:rPr lang="en-US" altLang="en-US" sz="2400" dirty="0" err="1"/>
              <a:t>GradedActivity</a:t>
            </a:r>
            <a:r>
              <a:rPr lang="en-US" altLang="en-US" sz="2400" dirty="0"/>
              <a:t> and </a:t>
            </a:r>
            <a:r>
              <a:rPr lang="en-US" altLang="en-US" sz="2400" dirty="0" err="1"/>
              <a:t>PassFailExam</a:t>
            </a:r>
            <a:r>
              <a:rPr lang="en-US" altLang="en-US" sz="2400" dirty="0"/>
              <a:t> classes to the </a:t>
            </a:r>
            <a:r>
              <a:rPr lang="en-US" altLang="en-US" sz="2400" dirty="0" err="1"/>
              <a:t>displayGrade</a:t>
            </a:r>
            <a:r>
              <a:rPr lang="en-US" altLang="en-US" sz="2400" dirty="0"/>
              <a:t> function</a:t>
            </a:r>
            <a:r>
              <a:rPr lang="en-US" altLang="en-US" sz="2400" dirty="0" smtClean="0"/>
              <a:t>.</a:t>
            </a:r>
            <a:endParaRPr lang="en-US" altLang="en-US" sz="20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2716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CS1 -- Inheritance and Polymorphism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38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143000"/>
            <a:ext cx="693420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07398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CS1 -- Inheritance and Polymorphism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39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8" y="685800"/>
            <a:ext cx="7439025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9333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"is a"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>
              <a:spcAft>
                <a:spcPct val="0"/>
              </a:spcAft>
              <a:buFontTx/>
              <a:buChar char="•"/>
            </a:pPr>
            <a:r>
              <a:rPr lang="en-US" altLang="en-US" kern="0" dirty="0">
                <a:solidFill>
                  <a:srgbClr val="000000"/>
                </a:solidFill>
                <a:latin typeface="Arial"/>
                <a:cs typeface="Arial"/>
              </a:rPr>
              <a:t>Inheritance establishes an "is a" relationship between classes.</a:t>
            </a:r>
          </a:p>
          <a:p>
            <a:pPr lvl="1" fontAlgn="base">
              <a:spcAft>
                <a:spcPct val="0"/>
              </a:spcAft>
              <a:buFontTx/>
              <a:buChar char="–"/>
            </a:pPr>
            <a:r>
              <a:rPr lang="en-US" altLang="en-US" kern="0" dirty="0">
                <a:solidFill>
                  <a:srgbClr val="000000"/>
                </a:solidFill>
                <a:latin typeface="Arial"/>
                <a:cs typeface="Arial"/>
              </a:rPr>
              <a:t>A poodle is a dog</a:t>
            </a:r>
          </a:p>
          <a:p>
            <a:pPr lvl="1" fontAlgn="base">
              <a:spcAft>
                <a:spcPct val="0"/>
              </a:spcAft>
              <a:buFontTx/>
              <a:buChar char="–"/>
            </a:pPr>
            <a:r>
              <a:rPr lang="en-US" altLang="en-US" kern="0" dirty="0">
                <a:solidFill>
                  <a:srgbClr val="000000"/>
                </a:solidFill>
                <a:latin typeface="Arial"/>
                <a:cs typeface="Arial"/>
              </a:rPr>
              <a:t>A car is a vehicle</a:t>
            </a:r>
          </a:p>
          <a:p>
            <a:pPr lvl="1" fontAlgn="base">
              <a:spcAft>
                <a:spcPct val="0"/>
              </a:spcAft>
              <a:buFontTx/>
              <a:buChar char="–"/>
            </a:pPr>
            <a:r>
              <a:rPr lang="en-US" altLang="en-US" kern="0" dirty="0">
                <a:solidFill>
                  <a:srgbClr val="000000"/>
                </a:solidFill>
                <a:latin typeface="Arial"/>
                <a:cs typeface="Arial"/>
              </a:rPr>
              <a:t>A flower is a plant</a:t>
            </a:r>
          </a:p>
          <a:p>
            <a:pPr lvl="1" fontAlgn="base">
              <a:spcAft>
                <a:spcPct val="0"/>
              </a:spcAft>
              <a:buFontTx/>
              <a:buChar char="–"/>
            </a:pPr>
            <a:r>
              <a:rPr lang="en-US" altLang="en-US" kern="0" dirty="0">
                <a:solidFill>
                  <a:srgbClr val="000000"/>
                </a:solidFill>
                <a:latin typeface="Arial"/>
                <a:cs typeface="Arial"/>
              </a:rPr>
              <a:t>A football player is an athlete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CS1 -- Inheritance and Polymorphism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8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Polymorphism Requires References or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Polymorphic behavior is only possible when an object is referenced by a reference variable or a pointer, as demonstrated in the </a:t>
            </a:r>
            <a:r>
              <a:rPr lang="en-US" altLang="en-US" dirty="0" err="1" smtClean="0">
                <a:latin typeface="Courier New" pitchFamily="112" charset="0"/>
              </a:rPr>
              <a:t>displayGrade</a:t>
            </a:r>
            <a:r>
              <a:rPr lang="en-US" altLang="en-US" dirty="0" smtClean="0">
                <a:latin typeface="Courier New" pitchFamily="112" charset="0"/>
              </a:rPr>
              <a:t> </a:t>
            </a:r>
            <a:r>
              <a:rPr lang="en-US" altLang="en-US" dirty="0" smtClean="0"/>
              <a:t>function.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CS1 -- Inheritance and Polymorphism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966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 Pointers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CS1 -- Inheritance and Polymorphism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41</a:t>
            </a:fld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/>
        </p:nvSpPr>
        <p:spPr bwMode="auto">
          <a:xfrm>
            <a:off x="457200" y="1646237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altLang="en-US" dirty="0" smtClean="0"/>
              <a:t>Can define a pointer to a </a:t>
            </a:r>
            <a:r>
              <a:rPr lang="en-US" altLang="en-US" i="1" dirty="0" smtClean="0"/>
              <a:t>base</a:t>
            </a:r>
            <a:r>
              <a:rPr lang="en-US" altLang="en-US" dirty="0" smtClean="0"/>
              <a:t> class object</a:t>
            </a:r>
          </a:p>
          <a:p>
            <a:r>
              <a:rPr lang="en-US" altLang="en-US" dirty="0" smtClean="0"/>
              <a:t>Can assign it the address of a </a:t>
            </a:r>
            <a:r>
              <a:rPr lang="en-US" altLang="en-US" i="1" dirty="0" smtClean="0"/>
              <a:t>derived</a:t>
            </a:r>
            <a:r>
              <a:rPr lang="en-US" altLang="en-US" dirty="0" smtClean="0"/>
              <a:t> class object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56037"/>
            <a:ext cx="80772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41837"/>
            <a:ext cx="62484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21790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smtClean="0"/>
              <a:t>Base class pointers and references only know about members of the base class</a:t>
            </a:r>
          </a:p>
          <a:p>
            <a:pPr lvl="1"/>
            <a:r>
              <a:rPr lang="en-US" altLang="en-US" sz="2400" dirty="0" smtClean="0"/>
              <a:t>So, you can’t use a base class pointer to call a derived class function</a:t>
            </a:r>
            <a:br>
              <a:rPr lang="en-US" altLang="en-US" sz="2400" dirty="0" smtClean="0"/>
            </a:br>
            <a:endParaRPr lang="en-US" altLang="en-US" sz="2400" dirty="0" smtClean="0"/>
          </a:p>
          <a:p>
            <a:r>
              <a:rPr lang="en-US" altLang="en-US" sz="2800" dirty="0" smtClean="0"/>
              <a:t>Redefined functions in </a:t>
            </a:r>
            <a:r>
              <a:rPr lang="en-US" altLang="en-US" sz="2800" i="1" dirty="0" smtClean="0"/>
              <a:t>derived</a:t>
            </a:r>
            <a:r>
              <a:rPr lang="en-US" altLang="en-US" sz="2800" dirty="0" smtClean="0"/>
              <a:t> class will be ignored unless </a:t>
            </a:r>
            <a:r>
              <a:rPr lang="en-US" altLang="en-US" sz="2800" i="1" dirty="0" smtClean="0"/>
              <a:t>base</a:t>
            </a:r>
            <a:r>
              <a:rPr lang="en-US" altLang="en-US" sz="2800" dirty="0" smtClean="0"/>
              <a:t> class declares the function </a:t>
            </a:r>
            <a:r>
              <a:rPr lang="en-US" altLang="en-US" sz="2800" dirty="0" smtClean="0">
                <a:latin typeface="Courier New" pitchFamily="112" charset="0"/>
              </a:rPr>
              <a:t>virtual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CS1 -- Inheritance and Polymorphism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34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Redefining vs. Overriding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600" dirty="0" smtClean="0"/>
              <a:t>In C++, redefined functions are statically bound and overridden functions are dynamically bound.</a:t>
            </a:r>
            <a:br>
              <a:rPr lang="en-US" altLang="en-US" sz="3600" dirty="0" smtClean="0"/>
            </a:br>
            <a:r>
              <a:rPr lang="en-US" altLang="en-US" sz="3600" dirty="0" smtClean="0"/>
              <a:t>So, a virtual function is overridden, and a non-virtual function is redefined.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CS1 -- Inheritance and Polymorphism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75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Virtual Destructors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600" dirty="0" smtClean="0"/>
              <a:t>It's a good idea to make destructors virtual if the class could ever become a base class.</a:t>
            </a:r>
          </a:p>
          <a:p>
            <a:r>
              <a:rPr lang="en-US" altLang="en-US" sz="3600" dirty="0" smtClean="0"/>
              <a:t>Otherwise, the compiler will perform static binding on the destructor if the class ever is derived from.</a:t>
            </a:r>
          </a:p>
          <a:p>
            <a:r>
              <a:rPr lang="en-US" altLang="en-US" sz="3600" dirty="0" smtClean="0"/>
              <a:t>See Program 15-14 for an example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CS1 -- Inheritance and Polymorphism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244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Abstract Base Classes and Pure Virtual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u="sng" dirty="0" smtClean="0"/>
              <a:t>Pure virtual function</a:t>
            </a:r>
            <a:r>
              <a:rPr lang="en-US" altLang="en-US" dirty="0" smtClean="0"/>
              <a:t>: a virtual member function that </a:t>
            </a:r>
            <a:r>
              <a:rPr lang="en-US" altLang="en-US" u="sng" dirty="0" smtClean="0"/>
              <a:t>must</a:t>
            </a:r>
            <a:r>
              <a:rPr lang="en-US" altLang="en-US" dirty="0" smtClean="0"/>
              <a:t> be overridden in a derived class that has objects</a:t>
            </a:r>
          </a:p>
          <a:p>
            <a:pPr>
              <a:lnSpc>
                <a:spcPct val="85000"/>
              </a:lnSpc>
            </a:pPr>
            <a:r>
              <a:rPr lang="en-US" altLang="en-US" dirty="0" smtClean="0"/>
              <a:t>Abstract base class contains at least one pure virtual function: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altLang="en-US" dirty="0" smtClean="0"/>
              <a:t>	</a:t>
            </a:r>
            <a:r>
              <a:rPr lang="en-US" altLang="en-US" dirty="0" smtClean="0">
                <a:latin typeface="Courier New" pitchFamily="112" charset="0"/>
              </a:rPr>
              <a:t>virtual void Y() = 0;</a:t>
            </a:r>
          </a:p>
          <a:p>
            <a:pPr>
              <a:lnSpc>
                <a:spcPct val="85000"/>
              </a:lnSpc>
            </a:pPr>
            <a:r>
              <a:rPr lang="en-US" altLang="en-US" dirty="0" smtClean="0"/>
              <a:t>The </a:t>
            </a:r>
            <a:r>
              <a:rPr lang="en-US" altLang="en-US" dirty="0" smtClean="0">
                <a:latin typeface="Courier New" pitchFamily="112" charset="0"/>
              </a:rPr>
              <a:t>= 0</a:t>
            </a:r>
            <a:r>
              <a:rPr lang="en-US" altLang="en-US" dirty="0" smtClean="0"/>
              <a:t> indicates a pure virtual function</a:t>
            </a:r>
          </a:p>
          <a:p>
            <a:pPr>
              <a:lnSpc>
                <a:spcPct val="85000"/>
              </a:lnSpc>
            </a:pPr>
            <a:r>
              <a:rPr lang="en-US" altLang="en-US" dirty="0" smtClean="0"/>
              <a:t>Must have no function definition in the base class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CS1 -- Inheritance and Polymorphism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8123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Abstract Base Classes and Pure Virtual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altLang="en-US" u="sng" dirty="0" smtClean="0"/>
              <a:t>Abstract base class</a:t>
            </a:r>
            <a:r>
              <a:rPr lang="en-US" altLang="en-US" dirty="0" smtClean="0"/>
              <a:t>: class that can have no objects.  Serves as a basis for derived classes that may/will have objects</a:t>
            </a:r>
          </a:p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altLang="en-US" dirty="0" smtClean="0"/>
              <a:t>A class becomes an abstract base class when one or more of its member functions is a pure virtual function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CS1 -- Inheritance and Polymorphism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846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Inheritance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CS1 -- Inheritance and Polymorphism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47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419100" y="1524000"/>
            <a:ext cx="83058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75000"/>
              </a:lnSpc>
            </a:pPr>
            <a:r>
              <a:rPr lang="en-US" altLang="en-US" dirty="0" smtClean="0"/>
              <a:t>A derived class can have more than one base class</a:t>
            </a:r>
          </a:p>
          <a:p>
            <a:pPr>
              <a:lnSpc>
                <a:spcPct val="75000"/>
              </a:lnSpc>
            </a:pPr>
            <a:r>
              <a:rPr lang="en-US" altLang="en-US" dirty="0" smtClean="0"/>
              <a:t>Each base class can have its own access specification in derived class's definition: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altLang="en-US" dirty="0" smtClean="0"/>
              <a:t>	</a:t>
            </a:r>
            <a:r>
              <a:rPr lang="en-US" altLang="en-US" dirty="0" smtClean="0">
                <a:latin typeface="Courier New" pitchFamily="112" charset="0"/>
              </a:rPr>
              <a:t>class cube : public square, 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altLang="en-US" dirty="0" smtClean="0">
                <a:latin typeface="Courier New" pitchFamily="112" charset="0"/>
              </a:rPr>
              <a:t>					public </a:t>
            </a:r>
            <a:r>
              <a:rPr lang="en-US" altLang="en-US" dirty="0" err="1" smtClean="0">
                <a:latin typeface="Courier New" pitchFamily="112" charset="0"/>
              </a:rPr>
              <a:t>rectSolid</a:t>
            </a:r>
            <a:r>
              <a:rPr lang="en-US" altLang="en-US" dirty="0" smtClean="0">
                <a:latin typeface="Courier New" pitchFamily="112" charset="0"/>
              </a:rPr>
              <a:t>;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3009900" y="4267200"/>
            <a:ext cx="3276600" cy="1981200"/>
            <a:chOff x="1968" y="2688"/>
            <a:chExt cx="2064" cy="1248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968" y="2688"/>
              <a:ext cx="624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264" y="2688"/>
              <a:ext cx="768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640" y="3504"/>
              <a:ext cx="624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1968" y="2736"/>
              <a:ext cx="605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en-US" altLang="en-US" sz="2000"/>
                <a:t>class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 sz="2000"/>
                <a:t>square</a:t>
              </a:r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3264" y="2736"/>
              <a:ext cx="739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en-US" altLang="en-US" sz="2000"/>
                <a:t>class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 sz="2000"/>
                <a:t>rectSolid</a:t>
              </a: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2736" y="3552"/>
              <a:ext cx="48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en-US" altLang="en-US" sz="2000"/>
                <a:t>class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 sz="2000"/>
                <a:t>cube</a:t>
              </a: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2256" y="3120"/>
              <a:ext cx="52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3120" y="3120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07379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sz="3500" dirty="0" smtClean="0"/>
              <a:t>Problem:  what if base classes have member variables/functions with the same name?</a:t>
            </a:r>
          </a:p>
          <a:p>
            <a:r>
              <a:rPr lang="en-US" altLang="en-US" sz="3500" dirty="0" smtClean="0"/>
              <a:t>Solutions:</a:t>
            </a:r>
          </a:p>
          <a:p>
            <a:pPr lvl="1"/>
            <a:r>
              <a:rPr lang="en-US" altLang="en-US" sz="3000" dirty="0" smtClean="0"/>
              <a:t>Derived class redefines the multiply-defined function</a:t>
            </a:r>
          </a:p>
          <a:p>
            <a:pPr lvl="1"/>
            <a:r>
              <a:rPr lang="en-US" altLang="en-US" sz="3000" dirty="0" smtClean="0"/>
              <a:t>Derived class invokes member function in a particular base class using scope resolution operator </a:t>
            </a:r>
            <a:r>
              <a:rPr lang="en-US" altLang="en-US" sz="3000" dirty="0" smtClean="0">
                <a:latin typeface="Courier New" pitchFamily="112" charset="0"/>
              </a:rPr>
              <a:t>::</a:t>
            </a:r>
          </a:p>
          <a:p>
            <a:r>
              <a:rPr lang="en-US" altLang="en-US" sz="3500" dirty="0" smtClean="0"/>
              <a:t>Compiler errors occur if derived class uses base class function without one of these solutions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CS1 -- Inheritance and Polymorphism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49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Inheritance – Terminology and Notation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92500"/>
          </a:bodyPr>
          <a:lstStyle/>
          <a:p>
            <a:pPr>
              <a:lnSpc>
                <a:spcPct val="85000"/>
              </a:lnSpc>
            </a:pPr>
            <a:r>
              <a:rPr lang="en-US" altLang="en-US" sz="2800" u="sng" dirty="0" smtClean="0"/>
              <a:t>Base</a:t>
            </a:r>
            <a:r>
              <a:rPr lang="en-US" altLang="en-US" sz="2800" dirty="0" smtClean="0"/>
              <a:t> class (or parent) – inherited from</a:t>
            </a:r>
          </a:p>
          <a:p>
            <a:pPr>
              <a:lnSpc>
                <a:spcPct val="85000"/>
              </a:lnSpc>
            </a:pPr>
            <a:r>
              <a:rPr lang="en-US" altLang="en-US" sz="2800" u="sng" dirty="0" smtClean="0"/>
              <a:t>Derived</a:t>
            </a:r>
            <a:r>
              <a:rPr lang="en-US" altLang="en-US" sz="2800" dirty="0" smtClean="0"/>
              <a:t> class (or child) – inherits from the base class</a:t>
            </a:r>
          </a:p>
          <a:p>
            <a:pPr>
              <a:lnSpc>
                <a:spcPct val="85000"/>
              </a:lnSpc>
            </a:pPr>
            <a:r>
              <a:rPr lang="en-US" altLang="en-US" sz="2800" dirty="0" smtClean="0"/>
              <a:t>Notation:</a:t>
            </a:r>
          </a:p>
          <a:p>
            <a:pPr lvl="1">
              <a:buFontTx/>
              <a:buNone/>
            </a:pPr>
            <a:r>
              <a:rPr lang="en-US" altLang="en-US" sz="2400" dirty="0" smtClean="0">
                <a:latin typeface="Courier New" pitchFamily="112" charset="0"/>
              </a:rPr>
              <a:t>	class Student 	      // base class</a:t>
            </a:r>
          </a:p>
          <a:p>
            <a:pPr lvl="1">
              <a:buFontTx/>
              <a:buNone/>
            </a:pPr>
            <a:r>
              <a:rPr lang="en-US" altLang="en-US" sz="2400" dirty="0" smtClean="0">
                <a:latin typeface="Courier New" pitchFamily="112" charset="0"/>
              </a:rPr>
              <a:t>	{</a:t>
            </a:r>
          </a:p>
          <a:p>
            <a:pPr lvl="1">
              <a:buFontTx/>
              <a:buNone/>
            </a:pPr>
            <a:r>
              <a:rPr lang="en-US" altLang="en-US" sz="2400" dirty="0" smtClean="0">
                <a:latin typeface="Courier New" pitchFamily="112" charset="0"/>
              </a:rPr>
              <a:t>		. . .</a:t>
            </a:r>
          </a:p>
          <a:p>
            <a:pPr lvl="1">
              <a:buFontTx/>
              <a:buNone/>
            </a:pPr>
            <a:r>
              <a:rPr lang="en-US" altLang="en-US" sz="2400" dirty="0" smtClean="0">
                <a:latin typeface="Courier New" pitchFamily="112" charset="0"/>
              </a:rPr>
              <a:t>	};</a:t>
            </a:r>
          </a:p>
          <a:p>
            <a:pPr lvl="1">
              <a:buFontTx/>
              <a:buNone/>
            </a:pPr>
            <a:r>
              <a:rPr lang="en-US" altLang="en-US" sz="2400" dirty="0" smtClean="0">
                <a:latin typeface="Courier New" pitchFamily="112" charset="0"/>
              </a:rPr>
              <a:t>	class </a:t>
            </a:r>
            <a:r>
              <a:rPr lang="en-US" altLang="en-US" sz="2400" dirty="0" err="1" smtClean="0">
                <a:latin typeface="Courier New" pitchFamily="112" charset="0"/>
              </a:rPr>
              <a:t>UnderGrad</a:t>
            </a:r>
            <a:r>
              <a:rPr lang="en-US" altLang="en-US" sz="2400" dirty="0" smtClean="0">
                <a:latin typeface="Courier New" pitchFamily="112" charset="0"/>
              </a:rPr>
              <a:t> : public student </a:t>
            </a:r>
          </a:p>
          <a:p>
            <a:pPr lvl="1">
              <a:buFontTx/>
              <a:buNone/>
            </a:pPr>
            <a:r>
              <a:rPr lang="en-US" altLang="en-US" sz="2400" dirty="0" smtClean="0">
                <a:latin typeface="Courier New" pitchFamily="112" charset="0"/>
              </a:rPr>
              <a:t>	{					// derived class</a:t>
            </a:r>
          </a:p>
          <a:p>
            <a:pPr lvl="1">
              <a:buFontTx/>
              <a:buNone/>
            </a:pPr>
            <a:r>
              <a:rPr lang="en-US" altLang="en-US" sz="2400" dirty="0" smtClean="0">
                <a:latin typeface="Courier New" pitchFamily="112" charset="0"/>
              </a:rPr>
              <a:t>		. . .</a:t>
            </a:r>
          </a:p>
          <a:p>
            <a:pPr lvl="1">
              <a:buFontTx/>
              <a:buNone/>
            </a:pPr>
            <a:r>
              <a:rPr lang="en-US" altLang="en-US" sz="2400" dirty="0" smtClean="0">
                <a:latin typeface="Courier New" pitchFamily="112" charset="0"/>
              </a:rPr>
              <a:t>	};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CS1 -- Inheritance and Polymorphism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0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Back to the ‘is a’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dirty="0" smtClean="0"/>
              <a:t>An object of a derived class 'is a(n)' object of the base class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dirty="0" smtClean="0"/>
              <a:t>Example: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en-US" dirty="0" smtClean="0"/>
              <a:t>an </a:t>
            </a:r>
            <a:r>
              <a:rPr lang="en-US" altLang="en-US" dirty="0" err="1" smtClean="0">
                <a:latin typeface="Courier New" pitchFamily="112" charset="0"/>
              </a:rPr>
              <a:t>UnderGrad</a:t>
            </a:r>
            <a:r>
              <a:rPr lang="en-US" altLang="en-US" dirty="0" smtClean="0"/>
              <a:t> is a </a:t>
            </a:r>
            <a:r>
              <a:rPr lang="en-US" altLang="en-US" dirty="0" smtClean="0">
                <a:latin typeface="Courier New" pitchFamily="112" charset="0"/>
              </a:rPr>
              <a:t>Student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en-US" dirty="0" smtClean="0"/>
              <a:t>a </a:t>
            </a:r>
            <a:r>
              <a:rPr lang="en-US" altLang="en-US" dirty="0" smtClean="0">
                <a:latin typeface="Courier New" pitchFamily="112" charset="0"/>
              </a:rPr>
              <a:t>Mammal</a:t>
            </a:r>
            <a:r>
              <a:rPr lang="en-US" altLang="en-US" dirty="0" smtClean="0"/>
              <a:t> is an </a:t>
            </a:r>
            <a:r>
              <a:rPr lang="en-US" altLang="en-US" dirty="0" smtClean="0">
                <a:latin typeface="Courier New" pitchFamily="112" charset="0"/>
              </a:rPr>
              <a:t>Animal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dirty="0" smtClean="0"/>
              <a:t>A derived object has </a:t>
            </a:r>
            <a:r>
              <a:rPr lang="en-US" altLang="en-US" b="1" dirty="0" smtClean="0"/>
              <a:t>all</a:t>
            </a:r>
            <a:r>
              <a:rPr lang="en-US" altLang="en-US" dirty="0" smtClean="0"/>
              <a:t> of the characteristics of the base class</a:t>
            </a:r>
          </a:p>
          <a:p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CS1 -- Inheritance and Polymorphism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7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What Does a Child Have?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altLang="en-US" kern="0" dirty="0">
                <a:solidFill>
                  <a:srgbClr val="000000"/>
                </a:solidFill>
                <a:latin typeface="Arial"/>
                <a:cs typeface="Arial"/>
              </a:rPr>
              <a:t>An object of the derived class has:</a:t>
            </a:r>
          </a:p>
          <a:p>
            <a:pPr lvl="0" fontAlgn="base">
              <a:lnSpc>
                <a:spcPct val="90000"/>
              </a:lnSpc>
              <a:spcAft>
                <a:spcPct val="0"/>
              </a:spcAft>
              <a:buFontTx/>
              <a:buChar char="•"/>
            </a:pPr>
            <a:r>
              <a:rPr lang="en-US" altLang="en-US" kern="0" dirty="0">
                <a:solidFill>
                  <a:srgbClr val="000000"/>
                </a:solidFill>
                <a:latin typeface="Arial"/>
                <a:cs typeface="Arial"/>
              </a:rPr>
              <a:t>all members defined in child class</a:t>
            </a:r>
          </a:p>
          <a:p>
            <a:pPr lvl="0" fontAlgn="base">
              <a:lnSpc>
                <a:spcPct val="90000"/>
              </a:lnSpc>
              <a:spcAft>
                <a:spcPct val="0"/>
              </a:spcAft>
              <a:buFontTx/>
              <a:buChar char="•"/>
            </a:pPr>
            <a:r>
              <a:rPr lang="en-US" altLang="en-US" kern="0" dirty="0">
                <a:solidFill>
                  <a:srgbClr val="000000"/>
                </a:solidFill>
                <a:latin typeface="Arial"/>
                <a:cs typeface="Arial"/>
              </a:rPr>
              <a:t>all members declared in parent class</a:t>
            </a:r>
            <a:br>
              <a:rPr lang="en-US" altLang="en-US" kern="0" dirty="0">
                <a:solidFill>
                  <a:srgbClr val="000000"/>
                </a:solidFill>
                <a:latin typeface="Arial"/>
                <a:cs typeface="Arial"/>
              </a:rPr>
            </a:br>
            <a:endParaRPr lang="en-US" altLang="en-US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altLang="en-US" kern="0" dirty="0">
                <a:solidFill>
                  <a:srgbClr val="000000"/>
                </a:solidFill>
                <a:latin typeface="Arial"/>
                <a:cs typeface="Arial"/>
              </a:rPr>
              <a:t>An object of the derived class can use:</a:t>
            </a:r>
          </a:p>
          <a:p>
            <a:pPr lvl="0" fontAlgn="base">
              <a:lnSpc>
                <a:spcPct val="90000"/>
              </a:lnSpc>
              <a:spcAft>
                <a:spcPct val="0"/>
              </a:spcAft>
              <a:buFontTx/>
              <a:buChar char="•"/>
            </a:pPr>
            <a:r>
              <a:rPr lang="en-US" altLang="en-US" kern="0" dirty="0">
                <a:solidFill>
                  <a:srgbClr val="000000"/>
                </a:solidFill>
                <a:latin typeface="Arial"/>
                <a:cs typeface="Arial"/>
              </a:rPr>
              <a:t>all </a:t>
            </a:r>
            <a:r>
              <a:rPr lang="en-US" altLang="en-US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public</a:t>
            </a:r>
            <a:r>
              <a:rPr lang="en-US" altLang="en-US" kern="0" dirty="0">
                <a:solidFill>
                  <a:srgbClr val="000000"/>
                </a:solidFill>
                <a:latin typeface="Arial"/>
                <a:cs typeface="Arial"/>
              </a:rPr>
              <a:t> members defined in child class</a:t>
            </a:r>
          </a:p>
          <a:p>
            <a:pPr lvl="0" fontAlgn="base">
              <a:lnSpc>
                <a:spcPct val="90000"/>
              </a:lnSpc>
              <a:spcAft>
                <a:spcPct val="0"/>
              </a:spcAft>
              <a:buFontTx/>
              <a:buChar char="•"/>
            </a:pPr>
            <a:r>
              <a:rPr lang="en-US" altLang="en-US" kern="0" dirty="0">
                <a:solidFill>
                  <a:srgbClr val="000000"/>
                </a:solidFill>
                <a:latin typeface="Arial"/>
                <a:cs typeface="Arial"/>
              </a:rPr>
              <a:t>all </a:t>
            </a:r>
            <a:r>
              <a:rPr lang="en-US" altLang="en-US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public</a:t>
            </a:r>
            <a:r>
              <a:rPr lang="en-US" altLang="en-US" kern="0" dirty="0">
                <a:solidFill>
                  <a:srgbClr val="000000"/>
                </a:solidFill>
                <a:latin typeface="Arial"/>
                <a:cs typeface="Arial"/>
              </a:rPr>
              <a:t> members defined in parent class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CS1 -- Inheritance and Polymorphism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4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Protected Members and                   Class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600" u="sng" dirty="0" smtClean="0">
                <a:latin typeface="Courier New" pitchFamily="112" charset="0"/>
              </a:rPr>
              <a:t>protected</a:t>
            </a:r>
            <a:r>
              <a:rPr lang="en-US" altLang="en-US" sz="3600" dirty="0" smtClean="0"/>
              <a:t> member access specification: like </a:t>
            </a:r>
            <a:r>
              <a:rPr lang="en-US" altLang="en-US" sz="3600" dirty="0" smtClean="0">
                <a:latin typeface="Courier New" pitchFamily="112" charset="0"/>
              </a:rPr>
              <a:t>private</a:t>
            </a:r>
            <a:r>
              <a:rPr lang="en-US" altLang="en-US" sz="3600" dirty="0" smtClean="0"/>
              <a:t>, but accessible by objects of derived class</a:t>
            </a:r>
          </a:p>
          <a:p>
            <a:r>
              <a:rPr lang="en-US" altLang="en-US" sz="3600" u="sng" dirty="0" smtClean="0"/>
              <a:t>Class access specification</a:t>
            </a:r>
            <a:r>
              <a:rPr lang="en-US" altLang="en-US" sz="3600" dirty="0" smtClean="0"/>
              <a:t>: determines how </a:t>
            </a:r>
            <a:r>
              <a:rPr lang="en-US" altLang="en-US" sz="3600" dirty="0" smtClean="0">
                <a:latin typeface="Courier New" pitchFamily="112" charset="0"/>
              </a:rPr>
              <a:t>private</a:t>
            </a:r>
            <a:r>
              <a:rPr lang="en-US" altLang="en-US" sz="3600" dirty="0" smtClean="0"/>
              <a:t>, </a:t>
            </a:r>
            <a:r>
              <a:rPr lang="en-US" altLang="en-US" sz="3600" dirty="0" smtClean="0">
                <a:latin typeface="Courier New" pitchFamily="112" charset="0"/>
              </a:rPr>
              <a:t>protected</a:t>
            </a:r>
            <a:r>
              <a:rPr lang="en-US" altLang="en-US" sz="3600" dirty="0" smtClean="0"/>
              <a:t>, and </a:t>
            </a:r>
            <a:r>
              <a:rPr lang="en-US" altLang="en-US" sz="3600" dirty="0" smtClean="0">
                <a:latin typeface="Courier New" pitchFamily="112" charset="0"/>
              </a:rPr>
              <a:t>public</a:t>
            </a:r>
            <a:r>
              <a:rPr lang="en-US" altLang="en-US" sz="3600" dirty="0" smtClean="0"/>
              <a:t> members of base class are inherited by the derived class</a:t>
            </a:r>
            <a:endParaRPr lang="en-US" altLang="en-US" sz="3600" u="sng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CS1 -- Inheritance and Polymorphism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9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Class Access </a:t>
            </a:r>
            <a:r>
              <a:rPr lang="en-US" altLang="en-US" dirty="0" err="1" smtClean="0"/>
              <a:t>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buClr>
                <a:schemeClr val="tx1"/>
              </a:buClr>
              <a:buFontTx/>
              <a:buAutoNum type="arabicParenR"/>
            </a:pPr>
            <a:r>
              <a:rPr lang="en-US" altLang="en-US" dirty="0" smtClean="0">
                <a:latin typeface="Courier New" pitchFamily="112" charset="0"/>
              </a:rPr>
              <a:t>public</a:t>
            </a:r>
            <a:r>
              <a:rPr lang="en-US" altLang="en-US" dirty="0" smtClean="0"/>
              <a:t> – object of derived class can be treated as object of base class (not vice-versa)</a:t>
            </a:r>
          </a:p>
          <a:p>
            <a:pPr marL="609600" indent="-609600">
              <a:buClr>
                <a:schemeClr val="tx1"/>
              </a:buClr>
              <a:buFontTx/>
              <a:buAutoNum type="arabicParenR"/>
            </a:pPr>
            <a:r>
              <a:rPr lang="en-US" altLang="en-US" dirty="0" smtClean="0">
                <a:latin typeface="Courier New" pitchFamily="112" charset="0"/>
              </a:rPr>
              <a:t>protected</a:t>
            </a:r>
            <a:r>
              <a:rPr lang="en-US" altLang="en-US" dirty="0" smtClean="0"/>
              <a:t> – more restrictive than </a:t>
            </a:r>
            <a:r>
              <a:rPr lang="en-US" altLang="en-US" dirty="0" smtClean="0">
                <a:latin typeface="Courier New" pitchFamily="112" charset="0"/>
              </a:rPr>
              <a:t>public</a:t>
            </a:r>
            <a:r>
              <a:rPr lang="en-US" altLang="en-US" dirty="0" smtClean="0"/>
              <a:t>, but allows derived classes to know details of parents</a:t>
            </a:r>
          </a:p>
          <a:p>
            <a:pPr marL="609600" indent="-609600">
              <a:buClr>
                <a:schemeClr val="tx1"/>
              </a:buClr>
              <a:buFontTx/>
              <a:buAutoNum type="arabicParenR"/>
            </a:pPr>
            <a:r>
              <a:rPr lang="en-US" altLang="en-US" dirty="0" smtClean="0">
                <a:latin typeface="Courier New" pitchFamily="112" charset="0"/>
              </a:rPr>
              <a:t>private</a:t>
            </a:r>
            <a:r>
              <a:rPr lang="en-US" altLang="en-US" dirty="0" smtClean="0"/>
              <a:t> – prevents objects of derived class from being treated as objects of base class.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CS1 -- Inheritance and Polymorphism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8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2006</Words>
  <Application>Microsoft Office PowerPoint</Application>
  <PresentationFormat>On-screen Show (4:3)</PresentationFormat>
  <Paragraphs>378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Lesson 15</vt:lpstr>
      <vt:lpstr>What Is Inheritance?</vt:lpstr>
      <vt:lpstr>Example: Insect Taxonomy</vt:lpstr>
      <vt:lpstr>The "is a" Relationship</vt:lpstr>
      <vt:lpstr>Inheritance – Terminology and Notation in C++</vt:lpstr>
      <vt:lpstr>Back to the ‘is a’ Relationship</vt:lpstr>
      <vt:lpstr>What Does a Child Have?</vt:lpstr>
      <vt:lpstr>Protected Members and                   Class Access</vt:lpstr>
      <vt:lpstr>Class Access Specifiers</vt:lpstr>
      <vt:lpstr>Inheritance vs. Access </vt:lpstr>
      <vt:lpstr>Inheritance vs. Access</vt:lpstr>
      <vt:lpstr>Inheritance vs. Access</vt:lpstr>
      <vt:lpstr>Inheritance vs. Access</vt:lpstr>
      <vt:lpstr>Constructors and Destructors in Base and Derived Classes</vt:lpstr>
      <vt:lpstr>Constructors and Destructors in Base and Derived Classes</vt:lpstr>
      <vt:lpstr>Constructors and Destructors in Base and Derived Classes</vt:lpstr>
      <vt:lpstr>Constructors and Destructors in Base and Derived Classes</vt:lpstr>
      <vt:lpstr>Passing Arguments to  Base Class Constructor</vt:lpstr>
      <vt:lpstr>Passing Arguments to  Base Class Constructor</vt:lpstr>
      <vt:lpstr>Redefining Base Class Functions</vt:lpstr>
      <vt:lpstr>Redefining Base Class Functions</vt:lpstr>
      <vt:lpstr>Base Class</vt:lpstr>
      <vt:lpstr>Derived Class </vt:lpstr>
      <vt:lpstr>Driver Program</vt:lpstr>
      <vt:lpstr>Problem with Redefining</vt:lpstr>
      <vt:lpstr>Problem with Redefining</vt:lpstr>
      <vt:lpstr>Class Hierarchies</vt:lpstr>
      <vt:lpstr>Class Hierarchies</vt:lpstr>
      <vt:lpstr>Polymorphism and Virtual Member Functions</vt:lpstr>
      <vt:lpstr>Polymorphism and Virtual Member Functions</vt:lpstr>
      <vt:lpstr>PowerPoint Presentation</vt:lpstr>
      <vt:lpstr>PowerPoint Presentation</vt:lpstr>
      <vt:lpstr>Static Binding</vt:lpstr>
      <vt:lpstr>Virtual Functions</vt:lpstr>
      <vt:lpstr>Virtual Functions</vt:lpstr>
      <vt:lpstr>Updated Version of GradedActivity</vt:lpstr>
      <vt:lpstr>Polymorphism</vt:lpstr>
      <vt:lpstr>PowerPoint Presentation</vt:lpstr>
      <vt:lpstr>PowerPoint Presentation</vt:lpstr>
      <vt:lpstr>Polymorphism Requires References or Pointers</vt:lpstr>
      <vt:lpstr>Base Class Pointers</vt:lpstr>
      <vt:lpstr>Base Class Pointers</vt:lpstr>
      <vt:lpstr>Redefining vs. Overriding</vt:lpstr>
      <vt:lpstr>Virtual Destructors</vt:lpstr>
      <vt:lpstr>Abstract Base Classes and Pure Virtual Functions</vt:lpstr>
      <vt:lpstr>Abstract Base Classes and Pure Virtual Functions</vt:lpstr>
      <vt:lpstr>Multiple Inheritance</vt:lpstr>
      <vt:lpstr>Multiple Inheritance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jcole</dc:creator>
  <cp:lastModifiedBy>jcole</cp:lastModifiedBy>
  <cp:revision>25</cp:revision>
  <dcterms:created xsi:type="dcterms:W3CDTF">2014-04-16T19:04:37Z</dcterms:created>
  <dcterms:modified xsi:type="dcterms:W3CDTF">2014-04-21T22:50:54Z</dcterms:modified>
</cp:coreProperties>
</file>