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79" r:id="rId11"/>
    <p:sldId id="27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8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7C701-A4FF-470D-A2D3-CD5A9D7E40AF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4CE94-265E-4186-A5D1-252C7BC1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BE8A-9700-45C3-9AB9-7FA67B7302C1}" type="datetime1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F34F-1857-4C34-94AE-6C81A105206A}" type="datetime1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A657-ABE3-4E92-888E-934D65F8B000}" type="datetime1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4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7A8-8176-4A82-B63F-32ADBB3A8F84}" type="datetime1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7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29D0-5D17-4450-8C0A-AE356EF5ABF6}" type="datetime1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8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1E23-EABA-4171-8F30-774A4DC4F957}" type="datetime1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AD8C-B9E7-47D0-8274-DFB40FEE0FE6}" type="datetime1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B405-60F6-4F4C-AD60-33807D5BD0C5}" type="datetime1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961A-32D4-45F3-9E1A-0DA10E980541}" type="datetime1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E3C1-AF56-4A60-BD23-9A179B97A4F0}" type="datetime1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FFA-2AC5-4E58-8FE0-D4512C92F4EE}" type="datetime1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F5B1-0D67-4063-8B17-06E2A31F08F9}" type="datetime1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41BF-5E15-44A7-B1C5-5EF431B9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8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8 and Base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base 8, the place values are powers of 8: Units place, 8s, 64s (8</a:t>
            </a:r>
            <a:r>
              <a:rPr lang="en-US" baseline="30000" dirty="0" smtClean="0"/>
              <a:t>2</a:t>
            </a:r>
            <a:r>
              <a:rPr lang="en-US" dirty="0" smtClean="0"/>
              <a:t>), 512s (8</a:t>
            </a:r>
            <a:r>
              <a:rPr lang="en-US" baseline="30000" dirty="0" smtClean="0"/>
              <a:t>3</a:t>
            </a:r>
            <a:r>
              <a:rPr lang="en-US" dirty="0" smtClean="0"/>
              <a:t>), 4096s (8</a:t>
            </a:r>
            <a:r>
              <a:rPr lang="en-US" baseline="30000" dirty="0" smtClean="0"/>
              <a:t>4</a:t>
            </a:r>
            <a:r>
              <a:rPr lang="en-US" dirty="0" smtClean="0"/>
              <a:t>) and so on</a:t>
            </a:r>
          </a:p>
          <a:p>
            <a:r>
              <a:rPr lang="en-US" dirty="0" smtClean="0"/>
              <a:t>In base 16 (hexadecimal) the place values are units, 16s, 256s (16</a:t>
            </a:r>
            <a:r>
              <a:rPr lang="en-US" baseline="30000" dirty="0" smtClean="0"/>
              <a:t>2</a:t>
            </a:r>
            <a:r>
              <a:rPr lang="en-US" dirty="0" smtClean="0"/>
              <a:t>), 4096s (16</a:t>
            </a:r>
            <a:r>
              <a:rPr lang="en-US" baseline="30000" dirty="0" smtClean="0"/>
              <a:t>3</a:t>
            </a:r>
            <a:r>
              <a:rPr lang="en-US" dirty="0" smtClean="0"/>
              <a:t>) etc.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Base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7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Place values:</a:t>
            </a:r>
          </a:p>
          <a:p>
            <a:pPr marL="0" lvl="0" indent="0">
              <a:buNone/>
            </a:pPr>
            <a:r>
              <a:rPr lang="en-US" sz="27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128  64  32  16   8   4   2   1</a:t>
            </a:r>
          </a:p>
          <a:p>
            <a:pPr marL="0" lvl="0" indent="0">
              <a:buNone/>
            </a:pPr>
            <a:r>
              <a:rPr lang="en-US" sz="27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0   0   1   1   0   1   0   1</a:t>
            </a:r>
          </a:p>
          <a:p>
            <a:pPr marL="0" lvl="0" indent="0">
              <a:buNone/>
            </a:pPr>
            <a:r>
              <a:rPr lang="en-US" sz="2700" dirty="0" smtClean="0">
                <a:solidFill>
                  <a:prstClr val="black"/>
                </a:solidFill>
                <a:cs typeface="Courier New" pitchFamily="49" charset="0"/>
              </a:rPr>
              <a:t>So in the example we have:</a:t>
            </a:r>
          </a:p>
          <a:p>
            <a:pPr marL="0" lvl="0" indent="0">
              <a:buNone/>
            </a:pPr>
            <a:endParaRPr lang="en-US" sz="2700" dirty="0" smtClean="0">
              <a:solidFill>
                <a:prstClr val="black"/>
              </a:solidFill>
              <a:cs typeface="Courier New" pitchFamily="49" charset="0"/>
            </a:endParaRPr>
          </a:p>
          <a:p>
            <a:pPr marL="0" lvl="0" indent="0">
              <a:buNone/>
            </a:pPr>
            <a:endParaRPr lang="en-US" sz="2700" dirty="0">
              <a:solidFill>
                <a:prstClr val="black"/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66083"/>
              </p:ext>
            </p:extLst>
          </p:nvPr>
        </p:nvGraphicFramePr>
        <p:xfrm>
          <a:off x="1600200" y="3886200"/>
          <a:ext cx="5029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prstClr val="black"/>
                          </a:solidFill>
                          <a:cs typeface="Courier New" pitchFamily="49" charset="0"/>
                        </a:rPr>
                        <a:t>0x128=0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0x8=0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prstClr val="black"/>
                          </a:solidFill>
                          <a:cs typeface="Courier New" pitchFamily="49" charset="0"/>
                        </a:rPr>
                        <a:t>1x32=32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1x4=4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prstClr val="black"/>
                          </a:solidFill>
                          <a:cs typeface="Courier New" pitchFamily="49" charset="0"/>
                        </a:rPr>
                        <a:t>0x64=0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0x2=0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prstClr val="black"/>
                          </a:solidFill>
                          <a:cs typeface="Courier New" pitchFamily="49" charset="0"/>
                        </a:rPr>
                        <a:t>1x16=16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1x1=1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Add 32+16+4+1=53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Common elements in programming languages: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Key Words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Programmer-Defined Identifiers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Punctuation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</a:t>
            </a:r>
            <a:r>
              <a:rPr lang="en-US" u="sng" dirty="0" smtClean="0"/>
              <a:t>reserved words</a:t>
            </a:r>
            <a:endParaRPr lang="en-US" dirty="0" smtClean="0"/>
          </a:p>
          <a:p>
            <a:r>
              <a:rPr lang="en-US" dirty="0" smtClean="0"/>
              <a:t>Have a special meaning in C++</a:t>
            </a:r>
          </a:p>
          <a:p>
            <a:r>
              <a:rPr lang="en-US" dirty="0" smtClean="0"/>
              <a:t>Can not be used for any other purpose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made up by the programmer</a:t>
            </a:r>
          </a:p>
          <a:p>
            <a:r>
              <a:rPr lang="en-US" dirty="0" smtClean="0"/>
              <a:t>Not part of the C++ language</a:t>
            </a:r>
          </a:p>
          <a:p>
            <a:r>
              <a:rPr lang="en-US" dirty="0" smtClean="0"/>
              <a:t>Used to represent various things: variables (memory locations), functions,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perform operations on data</a:t>
            </a:r>
          </a:p>
          <a:p>
            <a:r>
              <a:rPr lang="en-US" dirty="0" smtClean="0"/>
              <a:t>Many types of operators:</a:t>
            </a:r>
          </a:p>
          <a:p>
            <a:pPr lvl="1"/>
            <a:r>
              <a:rPr lang="en-US" dirty="0" smtClean="0"/>
              <a:t>Arithmetic – * (multiply), / (divide), + (add), - (subtract)</a:t>
            </a:r>
            <a:endParaRPr lang="en-US" dirty="0"/>
          </a:p>
          <a:p>
            <a:pPr lvl="1"/>
            <a:r>
              <a:rPr lang="en-US" dirty="0" smtClean="0"/>
              <a:t>Assignment – ex: = the equal sign</a:t>
            </a:r>
          </a:p>
          <a:p>
            <a:pPr lvl="1"/>
            <a:r>
              <a:rPr lang="en-US" dirty="0" smtClean="0"/>
              <a:t>Comparison: ==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semicolon to end statements (not every line is a statement)</a:t>
            </a:r>
          </a:p>
          <a:p>
            <a:r>
              <a:rPr lang="en-US" dirty="0" smtClean="0"/>
              <a:t>Use comma to separate items in a list.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Parentheses alter the order of operations in an expression, and enclose function arguments.</a:t>
            </a:r>
          </a:p>
          <a:p>
            <a:r>
              <a:rPr lang="en-US" dirty="0" smtClean="0"/>
              <a:t>Braces {} group statements together.</a:t>
            </a:r>
          </a:p>
          <a:p>
            <a:r>
              <a:rPr lang="en-US" dirty="0" smtClean="0"/>
              <a:t>Brackets [] are used for array references.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refers to the way the elements of a language are put together.  For example, in English the verb form doesn’t usually tell you the subject, while in Spanish it does.</a:t>
            </a:r>
          </a:p>
          <a:p>
            <a:r>
              <a:rPr lang="en-US" dirty="0" smtClean="0"/>
              <a:t>Programming language syntax is the way program statements are constructed.</a:t>
            </a:r>
          </a:p>
          <a:p>
            <a:r>
              <a:rPr lang="en-US" i="1" dirty="0" smtClean="0"/>
              <a:t>Semantics</a:t>
            </a:r>
            <a:r>
              <a:rPr lang="en-US" dirty="0" smtClean="0"/>
              <a:t> refers to what the statements “mean.”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variable is a named storage location in the computer’s memory for holding a piece of data.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contents can be changed by a program.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7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dirty="0" smtClean="0"/>
              <a:t>Central Processing Unit (CPU)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Main Memory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Secondary Memory / Storage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Input Devices</a:t>
            </a:r>
          </a:p>
          <a:p>
            <a:pPr marL="514350" indent="-514350">
              <a:buFontTx/>
              <a:buAutoNum type="arabicPeriod"/>
            </a:pPr>
            <a:r>
              <a:rPr lang="en-US" dirty="0" smtClean="0"/>
              <a:t>Output Devices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1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variable in a program you must write a variable definition (also called a variable declaration)</a:t>
            </a:r>
          </a:p>
          <a:p>
            <a:r>
              <a:rPr lang="en-US" dirty="0" smtClean="0"/>
              <a:t>You supply a name and the data type.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hours;</a:t>
            </a:r>
          </a:p>
          <a:p>
            <a:pPr lvl="1"/>
            <a:r>
              <a:rPr lang="en-US" dirty="0" smtClean="0"/>
              <a:t>double pay;</a:t>
            </a:r>
          </a:p>
          <a:p>
            <a:pPr lvl="1"/>
            <a:r>
              <a:rPr lang="en-US" dirty="0" smtClean="0"/>
              <a:t>char answer;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0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Programs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to simplest terms, a program:</a:t>
            </a:r>
          </a:p>
          <a:p>
            <a:r>
              <a:rPr lang="en-US" dirty="0" smtClean="0"/>
              <a:t>Takes some form of input</a:t>
            </a:r>
          </a:p>
          <a:p>
            <a:r>
              <a:rPr lang="en-US" dirty="0" smtClean="0"/>
              <a:t>Does some processing to it</a:t>
            </a:r>
          </a:p>
          <a:p>
            <a:r>
              <a:rPr lang="en-US" dirty="0" smtClean="0"/>
              <a:t>Creates some kind of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6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in sequence</a:t>
            </a:r>
          </a:p>
          <a:p>
            <a:r>
              <a:rPr lang="en-US" dirty="0" smtClean="0"/>
              <a:t>Making a decision</a:t>
            </a:r>
          </a:p>
          <a:p>
            <a:r>
              <a:rPr lang="en-US" smtClean="0"/>
              <a:t>Looping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8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clearly and precisely what the program is to do.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various tools to create a model of the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your model for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code that reflects the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the code, which checks for syntax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Correct any errors you find and go back to step 5 if there are any.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program with test data and determine whether the results are correct.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results are not what you wanted, make changes and go back to step 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Validate the results.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programming focuses on the process.  The program generally executes from start to finish in a linear way.</a:t>
            </a:r>
          </a:p>
          <a:p>
            <a:r>
              <a:rPr lang="en-US" dirty="0" smtClean="0"/>
              <a:t>Object-oriented programs focus on objects, which have both data and methods that act on the data.  While an object-oriented program can be procedural, most respond to messages </a:t>
            </a:r>
            <a:r>
              <a:rPr lang="en-US" smtClean="0"/>
              <a:t>from external events.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It is volatile. Main memory is erased when program terminates or computer is turned off</a:t>
            </a:r>
          </a:p>
          <a:p>
            <a:pPr>
              <a:defRPr/>
            </a:pPr>
            <a:r>
              <a:rPr lang="en-US" dirty="0"/>
              <a:t>Also called Random Access Memory (RAM)</a:t>
            </a:r>
          </a:p>
          <a:p>
            <a:pPr>
              <a:defRPr/>
            </a:pPr>
            <a:r>
              <a:rPr lang="en-US" dirty="0"/>
              <a:t>Organized as follows:</a:t>
            </a:r>
          </a:p>
          <a:p>
            <a:pPr lvl="1">
              <a:defRPr/>
            </a:pPr>
            <a:r>
              <a:rPr lang="en-US" dirty="0"/>
              <a:t>bit: smallest piece of memory.  Has values 0 (off, false) or 1 (on, true)</a:t>
            </a:r>
          </a:p>
          <a:p>
            <a:pPr lvl="1">
              <a:defRPr/>
            </a:pPr>
            <a:r>
              <a:rPr lang="en-US" dirty="0"/>
              <a:t>byte: 8 consecutive bits. Bytes have addresses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Addresses are sequential numbers from 0 to the maximum amount of memory in your computer.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the chart above, the number 149 is stored in the byte with the address 16, and the number 72 is stored at address 23.</a:t>
            </a:r>
          </a:p>
          <a:p>
            <a:pPr eaLnBrk="1" hangingPunct="1"/>
            <a:r>
              <a:rPr lang="en-US" dirty="0" smtClean="0"/>
              <a:t>What these numbers might mean depends upon the program. </a:t>
            </a:r>
          </a:p>
          <a:p>
            <a:pPr eaLnBrk="1" hangingPunct="1"/>
            <a:r>
              <a:rPr lang="en-US" dirty="0" smtClean="0"/>
              <a:t>The concept of the “stored program” computer is this: that the numbers can be machine instructions.</a:t>
            </a:r>
          </a:p>
        </p:txBody>
      </p:sp>
      <p:pic>
        <p:nvPicPr>
          <p:cNvPr id="8" name="Picture 7" descr="Figure 1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" y="1600200"/>
            <a:ext cx="8229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84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Non-volatile: data retained when program is not running or computer is turned off</a:t>
            </a:r>
          </a:p>
          <a:p>
            <a:r>
              <a:rPr lang="en-US" dirty="0" smtClean="0"/>
              <a:t>Comes in a variety of media:</a:t>
            </a:r>
          </a:p>
          <a:p>
            <a:pPr lvl="1"/>
            <a:r>
              <a:rPr lang="en-US" dirty="0" smtClean="0"/>
              <a:t>magnetic: floppy disk, hard drive</a:t>
            </a:r>
          </a:p>
          <a:p>
            <a:pPr lvl="1"/>
            <a:r>
              <a:rPr lang="en-US" dirty="0" smtClean="0"/>
              <a:t>optical: CD-ROM, DVD</a:t>
            </a:r>
          </a:p>
          <a:p>
            <a:pPr lvl="1"/>
            <a:r>
              <a:rPr lang="en-US" dirty="0" smtClean="0"/>
              <a:t>Flash drives, connected to the USB port</a:t>
            </a:r>
          </a:p>
          <a:p>
            <a:pPr lvl="1"/>
            <a:r>
              <a:rPr lang="en-US" dirty="0" smtClean="0"/>
              <a:t>Solid-state drives instead of rotating disks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compiler translates your program, which is relatively easy for you to read, into binary numbers which are the instructions and data the computer understands.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(base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Inside a computer, the contents of memory cells can be either on or off, or zero or 1.</a:t>
            </a:r>
          </a:p>
          <a:p>
            <a:r>
              <a:rPr lang="en-US" dirty="0" smtClean="0"/>
              <a:t>Place value: in base 10 you have units, 10s, 100s, 1000s, etc</a:t>
            </a:r>
            <a:r>
              <a:rPr lang="en-US" dirty="0" smtClean="0"/>
              <a:t>. which are powers of 10.</a:t>
            </a:r>
            <a:endParaRPr lang="en-US" dirty="0" smtClean="0"/>
          </a:p>
          <a:p>
            <a:r>
              <a:rPr lang="en-US" dirty="0" smtClean="0"/>
              <a:t>In binary: units, 2s, 4s, 8s, 16s, 32s, etc.  Powers of 2 vs. powers of 10.</a:t>
            </a:r>
          </a:p>
          <a:p>
            <a:r>
              <a:rPr lang="en-US" dirty="0" smtClean="0"/>
              <a:t>Count in binary on your fingers.</a:t>
            </a:r>
          </a:p>
          <a:p>
            <a:r>
              <a:rPr lang="en-US" dirty="0" smtClean="0"/>
              <a:t>Thus there are 10 kinds of people: those who understand binary and those who don’t.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0 0 1 1 0 1 0 1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0 0 1 0 1 1 0 1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---------------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0 1 1 0 0 0 1 0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Four rules: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0+0=0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1+0=1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1+1=0 carry 1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1+1+1 = 1 carry 1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8 and Base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convert between base 2 and either base 8 (octal) or base 16 (hexadecimal) by just grouping digits.</a:t>
            </a:r>
          </a:p>
          <a:p>
            <a:r>
              <a:rPr lang="en-US" dirty="0" smtClean="0"/>
              <a:t>Convert 11000111 to hex:</a:t>
            </a:r>
          </a:p>
          <a:p>
            <a:r>
              <a:rPr lang="en-US" dirty="0" smtClean="0"/>
              <a:t>Groups of 4 because 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=16</a:t>
            </a:r>
          </a:p>
          <a:p>
            <a:r>
              <a:rPr lang="en-US" dirty="0" smtClean="0"/>
              <a:t>1100=12</a:t>
            </a:r>
            <a:r>
              <a:rPr lang="en-US" baseline="-25000" dirty="0" smtClean="0"/>
              <a:t>10</a:t>
            </a:r>
            <a:r>
              <a:rPr lang="en-US" dirty="0" smtClean="0"/>
              <a:t> = C</a:t>
            </a:r>
            <a:r>
              <a:rPr lang="en-US" baseline="-25000" dirty="0" smtClean="0"/>
              <a:t>16</a:t>
            </a:r>
            <a:r>
              <a:rPr lang="en-US" dirty="0" smtClean="0"/>
              <a:t>; 0111=7</a:t>
            </a:r>
            <a:r>
              <a:rPr lang="en-US" baseline="-25000" dirty="0" smtClean="0"/>
              <a:t>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Part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41BF-5E15-44A7-B1C5-5EF431B9FC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1133</Words>
  <Application>Microsoft Office PowerPoint</Application>
  <PresentationFormat>On-screen Show (4:3)</PresentationFormat>
  <Paragraphs>184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CS 1</vt:lpstr>
      <vt:lpstr>Hardware</vt:lpstr>
      <vt:lpstr>Main Memory</vt:lpstr>
      <vt:lpstr>Memory Organization</vt:lpstr>
      <vt:lpstr>Secondary Storage</vt:lpstr>
      <vt:lpstr>Machine Instructions</vt:lpstr>
      <vt:lpstr>Binary (base 2)</vt:lpstr>
      <vt:lpstr>Binary Addition</vt:lpstr>
      <vt:lpstr>Base 8 and Base 16</vt:lpstr>
      <vt:lpstr>Base 8 and Base 16</vt:lpstr>
      <vt:lpstr>Binary to Base 10</vt:lpstr>
      <vt:lpstr>Elements of a Program</vt:lpstr>
      <vt:lpstr>Keywords</vt:lpstr>
      <vt:lpstr>Identifiers</vt:lpstr>
      <vt:lpstr>Operators and Precedence</vt:lpstr>
      <vt:lpstr>Punctuation</vt:lpstr>
      <vt:lpstr>Grouping</vt:lpstr>
      <vt:lpstr>Language Syntax</vt:lpstr>
      <vt:lpstr>Variables</vt:lpstr>
      <vt:lpstr>Variable Declaration</vt:lpstr>
      <vt:lpstr>What Programs Do</vt:lpstr>
      <vt:lpstr>Three Basic Constructs</vt:lpstr>
      <vt:lpstr>Creating a Program</vt:lpstr>
      <vt:lpstr>Two Programming Paradigms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</dc:title>
  <dc:creator>jcole</dc:creator>
  <cp:lastModifiedBy>jcole</cp:lastModifiedBy>
  <cp:revision>25</cp:revision>
  <dcterms:created xsi:type="dcterms:W3CDTF">2013-01-11T14:43:34Z</dcterms:created>
  <dcterms:modified xsi:type="dcterms:W3CDTF">2015-01-14T13:34:45Z</dcterms:modified>
</cp:coreProperties>
</file>