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77" r:id="rId26"/>
    <p:sldId id="278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9F83C-E934-4212-ACD6-B13E9BC2ABA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24D72-F542-46D3-99D7-A458C5901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Rectangle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24D72-F542-46D3-99D7-A458C5901D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E361-CC76-408D-8D93-7F28A20A947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FC1-69CB-4A0D-AFE1-BBA39BE2D7A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256-4DEF-47B0-9658-DED4171687C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6300-7113-49F3-9BA9-226569CD5280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7AAE-AEDD-49E6-9170-D312F9DCC1E4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A54-E969-46F6-95B0-884CFB7B1E2B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6A00-3BB5-45C4-B994-A31F313465D1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B75-5C90-4A3E-8093-E732209DB8F3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2994-39E3-46DC-9DCE-C7657078AB44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21CD-9E88-4F24-800E-C1CDEBAF2A0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0A8E-3192-41FE-8CF3-532EE7F4C03C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953E-3B3D-42EC-B47E-A7E4D1FAD495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 Lesson 14 -- More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B776-13F3-4934-A731-D50B2D14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&amp; objects part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Memberwise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use </a:t>
            </a:r>
            <a:r>
              <a:rPr lang="en-US" sz="2800" dirty="0">
                <a:latin typeface="Courier New" pitchFamily="112" charset="0"/>
              </a:rPr>
              <a:t>=</a:t>
            </a:r>
            <a:r>
              <a:rPr lang="en-US" sz="2800" dirty="0"/>
              <a:t> to assign one object to another, or to initialize an object with an object’s data</a:t>
            </a:r>
          </a:p>
          <a:p>
            <a:r>
              <a:rPr lang="en-US" sz="2800" dirty="0"/>
              <a:t>Copies member to member.  </a:t>
            </a:r>
            <a:r>
              <a:rPr lang="en-US" sz="2800" i="1" dirty="0"/>
              <a:t>e.g.</a:t>
            </a:r>
            <a:r>
              <a:rPr lang="en-US" sz="2800" dirty="0"/>
              <a:t>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112" charset="0"/>
              </a:rPr>
              <a:t>instance2 = instance1;</a:t>
            </a:r>
            <a:r>
              <a:rPr lang="en-US" sz="2400" dirty="0"/>
              <a:t> 	means: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400" dirty="0"/>
              <a:t>	copy all member values from </a:t>
            </a:r>
            <a:r>
              <a:rPr lang="en-US" sz="2400" dirty="0">
                <a:latin typeface="Courier New" pitchFamily="112" charset="0"/>
              </a:rPr>
              <a:t>instance1</a:t>
            </a:r>
            <a:r>
              <a:rPr lang="en-US" sz="2400" dirty="0"/>
              <a:t> and assign to the corresponding member variables of </a:t>
            </a:r>
            <a:r>
              <a:rPr lang="en-US" sz="2400" dirty="0">
                <a:latin typeface="Courier New" pitchFamily="112" charset="0"/>
              </a:rPr>
              <a:t>instance2</a:t>
            </a:r>
          </a:p>
          <a:p>
            <a:r>
              <a:rPr lang="en-US" sz="2800" dirty="0"/>
              <a:t>Use at initialization: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112" charset="0"/>
              </a:rPr>
              <a:t>Rectangle r2 = r1;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Special constructor used when a newly created object is initialized to the data of another object of same class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Default copy constructor copies field-to-field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Default copy constructor works fine in many cases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Problem: what if object contains a pointer?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class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endParaRPr lang="en-US" sz="2400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{ public: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 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0)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{value=new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 *value =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val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;}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 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getVal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();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  void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setVal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);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 private: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 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*value;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}</a:t>
            </a:r>
            <a:endParaRPr lang="en-US" sz="28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81000" y="13716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dirty="0"/>
              <a:t>	What we get using </a:t>
            </a:r>
            <a:r>
              <a:rPr lang="en-US" dirty="0" err="1"/>
              <a:t>memberwise</a:t>
            </a:r>
            <a:r>
              <a:rPr lang="en-US" dirty="0"/>
              <a:t> copy with objects containing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 err="1">
                <a:latin typeface="Courier New" pitchFamily="112" charset="0"/>
              </a:rPr>
              <a:t>SomeClass</a:t>
            </a:r>
            <a:r>
              <a:rPr lang="en-US" dirty="0">
                <a:latin typeface="Courier New" pitchFamily="112" charset="0"/>
              </a:rPr>
              <a:t>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 err="1">
                <a:latin typeface="Courier New" pitchFamily="112" charset="0"/>
              </a:rPr>
              <a:t>SomeClass</a:t>
            </a:r>
            <a:r>
              <a:rPr lang="en-US" dirty="0">
                <a:latin typeface="Courier New" pitchFamily="112" charset="0"/>
              </a:rPr>
              <a:t> object2 = object1;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>
                <a:latin typeface="Courier New" pitchFamily="112" charset="0"/>
              </a:rPr>
              <a:t>object2.setVal(13);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 err="1">
                <a:latin typeface="Courier New" pitchFamily="112" charset="0"/>
              </a:rPr>
              <a:t>cout</a:t>
            </a:r>
            <a:r>
              <a:rPr lang="en-US" dirty="0">
                <a:latin typeface="Courier New" pitchFamily="112" charset="0"/>
              </a:rPr>
              <a:t> &lt;&lt; object1.getVal(); // also 13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112" charset="0"/>
              </a:rPr>
              <a:t>	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4793385"/>
            <a:ext cx="1371600" cy="91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0" y="4793385"/>
            <a:ext cx="1371600" cy="91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5402985"/>
            <a:ext cx="609600" cy="22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19800" y="5402985"/>
            <a:ext cx="609600" cy="22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17725" y="444731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object1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334000" y="448858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object2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667000" y="502198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867400" y="502198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327525" y="421871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13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29000" y="4564785"/>
            <a:ext cx="9144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 flipV="1">
            <a:off x="4648200" y="4564785"/>
            <a:ext cx="1371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1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Programmer-Defined </a:t>
            </a:r>
            <a:br>
              <a:rPr lang="en-US" dirty="0"/>
            </a:br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Allows us to solve problem with objects containing pointers: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Courier New" pitchFamily="112" charset="0"/>
              </a:rPr>
              <a:t>SomeClass</a:t>
            </a:r>
            <a:r>
              <a:rPr lang="en-US" sz="2400" dirty="0">
                <a:latin typeface="Courier New" pitchFamily="112" charset="0"/>
              </a:rPr>
              <a:t>::</a:t>
            </a:r>
            <a:r>
              <a:rPr lang="en-US" sz="2400" dirty="0" err="1">
                <a:latin typeface="Courier New" pitchFamily="112" charset="0"/>
              </a:rPr>
              <a:t>SomeClass</a:t>
            </a:r>
            <a:r>
              <a:rPr lang="en-US" sz="2400" dirty="0">
                <a:latin typeface="Courier New" pitchFamily="112" charset="0"/>
              </a:rPr>
              <a:t>(</a:t>
            </a:r>
            <a:r>
              <a:rPr lang="en-US" sz="2400" dirty="0" err="1">
                <a:latin typeface="Courier New" pitchFamily="112" charset="0"/>
              </a:rPr>
              <a:t>const</a:t>
            </a:r>
            <a:r>
              <a:rPr lang="en-US" sz="2400" dirty="0">
                <a:latin typeface="Courier New" pitchFamily="112" charset="0"/>
              </a:rPr>
              <a:t> </a:t>
            </a:r>
            <a:r>
              <a:rPr lang="en-US" sz="2400" dirty="0" err="1">
                <a:latin typeface="Courier New" pitchFamily="112" charset="0"/>
              </a:rPr>
              <a:t>SomeClass</a:t>
            </a:r>
            <a:r>
              <a:rPr lang="en-US" sz="2400" dirty="0">
                <a:latin typeface="Courier New" pitchFamily="112" charset="0"/>
              </a:rPr>
              <a:t> &amp;</a:t>
            </a:r>
            <a:r>
              <a:rPr lang="en-US" sz="2400" dirty="0" err="1">
                <a:latin typeface="Courier New" pitchFamily="112" charset="0"/>
              </a:rPr>
              <a:t>obj</a:t>
            </a:r>
            <a:r>
              <a:rPr lang="en-US" sz="2400" dirty="0">
                <a:latin typeface="Courier New" pitchFamily="112" charset="0"/>
              </a:rPr>
              <a:t>)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>
                <a:latin typeface="Courier New" pitchFamily="112" charset="0"/>
              </a:rPr>
              <a:t>	{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>
                <a:latin typeface="Courier New" pitchFamily="112" charset="0"/>
              </a:rPr>
              <a:t>		  value = new </a:t>
            </a:r>
            <a:r>
              <a:rPr lang="en-US" sz="2400" dirty="0" err="1">
                <a:latin typeface="Courier New" pitchFamily="112" charset="0"/>
              </a:rPr>
              <a:t>int</a:t>
            </a:r>
            <a:r>
              <a:rPr lang="en-US" sz="2400" dirty="0">
                <a:latin typeface="Courier New" pitchFamily="112" charset="0"/>
              </a:rPr>
              <a:t>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>
                <a:latin typeface="Courier New" pitchFamily="112" charset="0"/>
              </a:rPr>
              <a:t>		  *value = </a:t>
            </a:r>
            <a:r>
              <a:rPr lang="en-US" sz="2400" dirty="0" err="1">
                <a:latin typeface="Courier New" pitchFamily="112" charset="0"/>
              </a:rPr>
              <a:t>obj.value</a:t>
            </a:r>
            <a:r>
              <a:rPr lang="en-US" sz="2400" dirty="0">
                <a:latin typeface="Courier New" pitchFamily="112" charset="0"/>
              </a:rPr>
              <a:t>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>
                <a:latin typeface="Courier New" pitchFamily="112" charset="0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dirty="0"/>
              <a:t>Copy constructor takes a reference parameter to an object of the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Programmer-Defined </a:t>
            </a:r>
            <a:br>
              <a:rPr lang="en-US" dirty="0"/>
            </a:br>
            <a:r>
              <a:rPr lang="en-US" dirty="0"/>
              <a:t>Copy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15</a:t>
            </a:fld>
            <a:endParaRPr lang="en-US"/>
          </a:p>
        </p:txBody>
      </p:sp>
      <p:sp>
        <p:nvSpPr>
          <p:cNvPr id="21" name="Rectangle 20"/>
          <p:cNvSpPr>
            <a:spLocks noGrp="1" noChangeArrowheads="1"/>
          </p:cNvSpPr>
          <p:nvPr/>
        </p:nvSpPr>
        <p:spPr bwMode="auto">
          <a:xfrm>
            <a:off x="412750" y="1824832"/>
            <a:ext cx="8305800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dirty="0"/>
              <a:t>Each object now points to separate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 err="1">
                <a:latin typeface="Courier New" pitchFamily="112" charset="0"/>
              </a:rPr>
              <a:t>SomeClass</a:t>
            </a:r>
            <a:r>
              <a:rPr lang="en-US" dirty="0">
                <a:latin typeface="Courier New" pitchFamily="112" charset="0"/>
              </a:rPr>
              <a:t>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 err="1">
                <a:latin typeface="Courier New" pitchFamily="112" charset="0"/>
              </a:rPr>
              <a:t>SomeClass</a:t>
            </a:r>
            <a:r>
              <a:rPr lang="en-US" dirty="0">
                <a:latin typeface="Courier New" pitchFamily="112" charset="0"/>
              </a:rPr>
              <a:t> object2 = object1;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>
                <a:latin typeface="Courier New" pitchFamily="112" charset="0"/>
              </a:rPr>
              <a:t>object2.setVal(13);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dirty="0" err="1">
                <a:latin typeface="Courier New" pitchFamily="112" charset="0"/>
              </a:rPr>
              <a:t>cout</a:t>
            </a:r>
            <a:r>
              <a:rPr lang="en-US" dirty="0">
                <a:latin typeface="Courier New" pitchFamily="112" charset="0"/>
              </a:rPr>
              <a:t> &lt;&lt; object1.getVal(); // still 5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012950" y="5337969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13350" y="5337969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994150" y="4728369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98750" y="5947569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899150" y="5947569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997075" y="4991894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object1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13350" y="5033169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object2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546350" y="556656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746750" y="556656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value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7270750" y="4728369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13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V="1">
            <a:off x="3308350" y="5109369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6508750" y="5109369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042150" y="4728369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4222750" y="4728369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11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07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Programmer-Defined </a:t>
            </a:r>
            <a:br>
              <a:rPr lang="en-US" dirty="0"/>
            </a:br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Since copy constructor has a reference to the object it is copying from,</a:t>
            </a: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::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&amp;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obj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it can modify that object. 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To prevent this from happening, make the object parameter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:</a:t>
            </a: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::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		(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&amp;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obj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Operators such as </a:t>
            </a: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=</a:t>
            </a: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+</a:t>
            </a: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, and others can be redefined when used with objects of a class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The name of the function for the overloaded operator is </a:t>
            </a: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operator</a:t>
            </a: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 followed by the operator symbol, </a:t>
            </a:r>
            <a:r>
              <a:rPr lang="en-US" sz="2800" i="1" kern="0" dirty="0">
                <a:solidFill>
                  <a:srgbClr val="000000"/>
                </a:solidFill>
                <a:latin typeface="Arial"/>
                <a:cs typeface="Arial"/>
              </a:rPr>
              <a:t>e.g.</a:t>
            </a: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operator+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to overload the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+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operator, and</a:t>
            </a: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to overload the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=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operator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Prototype for the overloaded operator goes in the declaration of the class that is overloading it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Overloaded operator function definition goes with other member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18</a:t>
            </a:fld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419100" y="1752600"/>
            <a:ext cx="8305800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Prototype: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dirty="0">
                <a:latin typeface="Courier New" pitchFamily="112" charset="0"/>
              </a:rPr>
              <a:t>  </a:t>
            </a:r>
            <a:r>
              <a:rPr lang="en-US" sz="2600" dirty="0">
                <a:latin typeface="Courier New" pitchFamily="112" charset="0"/>
              </a:rPr>
              <a:t>void operator=(</a:t>
            </a:r>
            <a:r>
              <a:rPr lang="en-US" sz="2600" dirty="0" err="1">
                <a:latin typeface="Courier New" pitchFamily="112" charset="0"/>
              </a:rPr>
              <a:t>const</a:t>
            </a:r>
            <a:r>
              <a:rPr lang="en-US" sz="2600" dirty="0">
                <a:latin typeface="Courier New" pitchFamily="112" charset="0"/>
              </a:rPr>
              <a:t> </a:t>
            </a:r>
            <a:r>
              <a:rPr lang="en-US" sz="2600" dirty="0" err="1">
                <a:latin typeface="Courier New" pitchFamily="112" charset="0"/>
              </a:rPr>
              <a:t>SomeClass</a:t>
            </a:r>
            <a:r>
              <a:rPr lang="en-US" sz="2600" dirty="0">
                <a:latin typeface="Courier New" pitchFamily="112" charset="0"/>
              </a:rPr>
              <a:t> &amp;</a:t>
            </a:r>
            <a:r>
              <a:rPr lang="en-US" sz="2600" dirty="0" err="1">
                <a:latin typeface="Courier New" pitchFamily="112" charset="0"/>
              </a:rPr>
              <a:t>rval</a:t>
            </a:r>
            <a:r>
              <a:rPr lang="en-US" sz="2600" dirty="0">
                <a:latin typeface="Courier New" pitchFamily="112" charset="0"/>
              </a:rPr>
              <a:t>)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sz="2400" dirty="0">
              <a:latin typeface="Courier New" pitchFamily="112" charset="0"/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sz="2400" dirty="0">
              <a:latin typeface="Courier New" pitchFamily="112" charset="0"/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sz="2400" dirty="0">
              <a:latin typeface="Courier New" pitchFamily="112" charset="0"/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sz="2400" dirty="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Operator is called via object on left side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3563" y="4221162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sz="2000"/>
              <a:t>return</a:t>
            </a:r>
          </a:p>
          <a:p>
            <a:pPr algn="ctr" eaLnBrk="1" hangingPunct="1"/>
            <a:r>
              <a:rPr lang="en-US" sz="2000"/>
              <a:t>type</a:t>
            </a: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 rot="5411607">
            <a:off x="2399506" y="2164556"/>
            <a:ext cx="230188" cy="1600200"/>
          </a:xfrm>
          <a:prstGeom prst="rightBrace">
            <a:avLst>
              <a:gd name="adj1" fmla="val 579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943100" y="4221162"/>
            <a:ext cx="1073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sz="2000"/>
              <a:t>function</a:t>
            </a:r>
          </a:p>
          <a:p>
            <a:pPr algn="ctr" eaLnBrk="1" hangingPunct="1"/>
            <a:r>
              <a:rPr lang="en-US" sz="2000"/>
              <a:t>name</a:t>
            </a:r>
          </a:p>
        </p:txBody>
      </p:sp>
      <p:sp>
        <p:nvSpPr>
          <p:cNvPr id="20" name="AutoShape 7"/>
          <p:cNvSpPr>
            <a:spLocks/>
          </p:cNvSpPr>
          <p:nvPr/>
        </p:nvSpPr>
        <p:spPr bwMode="auto">
          <a:xfrm rot="5411607">
            <a:off x="5752306" y="792956"/>
            <a:ext cx="227013" cy="4340225"/>
          </a:xfrm>
          <a:prstGeom prst="rightBrace">
            <a:avLst>
              <a:gd name="adj1" fmla="val 1593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913313" y="3992562"/>
            <a:ext cx="1949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sz="2000"/>
              <a:t>parameter for</a:t>
            </a:r>
          </a:p>
          <a:p>
            <a:pPr algn="ctr" eaLnBrk="1" hangingPunct="1"/>
            <a:r>
              <a:rPr lang="en-US" sz="2000"/>
              <a:t>object on right</a:t>
            </a:r>
          </a:p>
          <a:p>
            <a:pPr algn="ctr" eaLnBrk="1" hangingPunct="1"/>
            <a:r>
              <a:rPr lang="en-US" sz="2000"/>
              <a:t>side of operator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944563" y="284956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V="1">
            <a:off x="2476500" y="323056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V="1">
            <a:off x="5905500" y="315436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9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an Overloaded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Operator can be invoked as a member function: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object1.operator=(object2);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It can also be used in more conventional manner: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object1 = object2;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instance variable</a:t>
            </a:r>
            <a:r>
              <a:rPr lang="en-US" dirty="0"/>
              <a:t>: a member variable in a class.  Each object has its own copy.</a:t>
            </a:r>
            <a:br>
              <a:rPr lang="en-US" dirty="0"/>
            </a:br>
            <a:endParaRPr lang="en-US" u="sng" dirty="0"/>
          </a:p>
          <a:p>
            <a:pPr>
              <a:lnSpc>
                <a:spcPct val="90000"/>
              </a:lnSpc>
            </a:pPr>
            <a:r>
              <a:rPr lang="en-US" u="sng" dirty="0">
                <a:latin typeface="Courier New" pitchFamily="112" charset="0"/>
              </a:rPr>
              <a:t>static</a:t>
            </a:r>
            <a:r>
              <a:rPr lang="en-US" u="sng" dirty="0"/>
              <a:t> variable</a:t>
            </a:r>
            <a:r>
              <a:rPr lang="en-US" dirty="0"/>
              <a:t>: one variable shared among all objects of a class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u="sng" dirty="0">
                <a:latin typeface="Courier New" pitchFamily="112" charset="0"/>
              </a:rPr>
              <a:t>static</a:t>
            </a:r>
            <a:r>
              <a:rPr lang="en-US" u="sng" dirty="0"/>
              <a:t> member function</a:t>
            </a:r>
            <a:r>
              <a:rPr lang="en-US" dirty="0"/>
              <a:t>: can be used to access </a:t>
            </a:r>
            <a:r>
              <a:rPr lang="en-US" dirty="0">
                <a:latin typeface="Courier New" pitchFamily="112" charset="0"/>
              </a:rPr>
              <a:t>static</a:t>
            </a:r>
            <a:r>
              <a:rPr lang="en-US" dirty="0"/>
              <a:t> member variables; can be called before any objects are defined</a:t>
            </a:r>
            <a:endParaRPr lang="en-US" u="sng" dirty="0">
              <a:latin typeface="Courier New" pitchFamily="112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Overloaded operator can return a value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class Point2d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{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public: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  double operator-(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const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Point2d &amp;right)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  { return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sqrt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pow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((x-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right.x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),2)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	 +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pow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((y-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right.y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),2)); }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...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private: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 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x, y;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};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Point2d point1(2,2), point2(4,4);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// Compute and display distance between 2 points.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cout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&lt;&lt; point2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point1 &lt;&lt;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endl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 // displays 2.82843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0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Return type the same as the left operand supports notation like: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object1 = object2 = object3;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Function declared as follows: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1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const</a:t>
            </a:r>
            <a:r>
              <a:rPr lang="en-US" sz="21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1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sz="21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operator=(</a:t>
            </a:r>
            <a:r>
              <a:rPr lang="en-US" sz="21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const</a:t>
            </a:r>
            <a:r>
              <a:rPr lang="en-US" sz="21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1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sz="21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&amp;</a:t>
            </a:r>
            <a:r>
              <a:rPr lang="en-US" sz="21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rval</a:t>
            </a:r>
            <a:r>
              <a:rPr lang="en-US" sz="21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In function, include as last statement: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return *this;</a:t>
            </a:r>
            <a:endParaRPr lang="en-US" kern="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on </a:t>
            </a:r>
            <a:br>
              <a:rPr lang="en-US" dirty="0"/>
            </a:br>
            <a:r>
              <a:rPr lang="en-US" dirty="0"/>
              <a:t>Overloaded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Can change meaning of an operator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Cannot change the number of operands of the operator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Only certain operators can be overloaded.  Cannot overload the following operators: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?:  .  .*  ::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sizeof</a:t>
            </a: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++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--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operators overloaded differently for prefix vs. postfix notation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Overloaded relational operators should return a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value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Overloaded stream operators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&gt;&gt;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must return reference to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istream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ostream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objects and take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istream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ostream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objects as parameters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8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latin typeface="Courier New" pitchFamily="112" charset="0"/>
              </a:rPr>
              <a:t>[]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create classes that behave like arrays, provide bounds-checking on subscripts</a:t>
            </a:r>
          </a:p>
          <a:p>
            <a:r>
              <a:rPr lang="en-US" dirty="0"/>
              <a:t>Must consider constructor, destructor</a:t>
            </a:r>
          </a:p>
          <a:p>
            <a:r>
              <a:rPr lang="en-US" dirty="0"/>
              <a:t>Overloaded </a:t>
            </a:r>
            <a:r>
              <a:rPr lang="en-US" dirty="0">
                <a:latin typeface="Courier New" pitchFamily="112" charset="0"/>
              </a:rPr>
              <a:t>[]</a:t>
            </a:r>
            <a:r>
              <a:rPr lang="en-US" dirty="0"/>
              <a:t> returns a reference to object, not an object itself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112" charset="0"/>
              </a:rPr>
              <a:t>this</a:t>
            </a:r>
            <a:r>
              <a:rPr lang="en-US" dirty="0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u="sng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: predefined pointer available to a class’s member functions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Always points to the instance (object) of the class whose function is being called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Is passed as a hidden argument to all non-static member functions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Can be used to access members that may be hidden by parameters with same name</a:t>
            </a:r>
            <a:endParaRPr lang="en-US" u="sng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12" charset="0"/>
              </a:rPr>
              <a:t>this</a:t>
            </a:r>
            <a:r>
              <a:rPr lang="en-US" dirty="0"/>
              <a:t> Pointer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class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endParaRPr lang="en-US" sz="2400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{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 private: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 public: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void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{ this-&gt;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 }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...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8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Type of an object can be converted to another type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Automatically done for built-in data types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Must write an operator function to perform conversion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To convert a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FeetInches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 object to an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FeetInches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::operator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() </a:t>
            </a:r>
            <a:b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{return feet;}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Assuming distance is a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FeetInches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 object, allows statements like: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d = distance;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u="sng" kern="0" dirty="0">
                <a:solidFill>
                  <a:srgbClr val="000000"/>
                </a:solidFill>
                <a:latin typeface="Arial"/>
                <a:cs typeface="Arial"/>
              </a:rPr>
              <a:t>Aggregation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: a class is a member of a class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Supports the modeling of ‘has a’ relationship between classes – enclosing class ‘has a’ enclosed class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Same notation as for structures within structures</a:t>
            </a:r>
            <a:endParaRPr lang="en-US" u="sng" kern="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class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StudentInfo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{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 private: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string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firstName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LastName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string address, city, state, zip;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...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};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class Student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{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 private: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StudentInfo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personalData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...</a:t>
            </a:r>
          </a:p>
          <a:p>
            <a:pPr marL="457200" lvl="1" indent="-342900" fontAlgn="base">
              <a:lnSpc>
                <a:spcPct val="85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12" charset="0"/>
              </a:rPr>
              <a:t>static</a:t>
            </a:r>
            <a:r>
              <a:rPr lang="en-US" dirty="0"/>
              <a:t> member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length;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width;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// Declare the static variable in the class.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Rectangle(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getWidth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setWidth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getArea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static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// Define the variable outside the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// class.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Rectangle::count = 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Rectangle::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count;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12" charset="0"/>
              </a:rPr>
              <a:t>static</a:t>
            </a:r>
            <a:r>
              <a:rPr lang="en-US" dirty="0"/>
              <a:t>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Declared with </a:t>
            </a:r>
            <a:r>
              <a:rPr lang="en-US" sz="2800" dirty="0">
                <a:latin typeface="Courier New" pitchFamily="112" charset="0"/>
              </a:rPr>
              <a:t>static</a:t>
            </a:r>
            <a:r>
              <a:rPr lang="en-US" sz="2800" dirty="0"/>
              <a:t> before return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112" charset="0"/>
              </a:rPr>
              <a:t>static </a:t>
            </a:r>
            <a:r>
              <a:rPr lang="en-US" sz="2400" dirty="0" err="1">
                <a:latin typeface="Courier New" pitchFamily="112" charset="0"/>
              </a:rPr>
              <a:t>int</a:t>
            </a:r>
            <a:r>
              <a:rPr lang="en-US" sz="2400" dirty="0">
                <a:latin typeface="Courier New" pitchFamily="112" charset="0"/>
              </a:rPr>
              <a:t> </a:t>
            </a:r>
            <a:r>
              <a:rPr lang="en-US" sz="2400" dirty="0" err="1">
                <a:latin typeface="Courier New" pitchFamily="112" charset="0"/>
              </a:rPr>
              <a:t>getCount</a:t>
            </a:r>
            <a:r>
              <a:rPr lang="en-US" sz="2400" dirty="0">
                <a:latin typeface="Courier New" pitchFamily="112" charset="0"/>
              </a:rPr>
              <a:t>() </a:t>
            </a:r>
            <a:r>
              <a:rPr lang="en-US" sz="2400" dirty="0" err="1">
                <a:latin typeface="Courier New" pitchFamily="112" charset="0"/>
              </a:rPr>
              <a:t>const</a:t>
            </a:r>
            <a:endParaRPr lang="en-US" sz="2400" dirty="0">
              <a:latin typeface="Courier New" pitchFamily="112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400" dirty="0">
                <a:latin typeface="Courier New" pitchFamily="112" charset="0"/>
              </a:rPr>
              <a:t>	{ return count; }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Static member functions can only access static member data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be called independent of objects: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 err="1">
                <a:latin typeface="Courier New" pitchFamily="112" charset="0"/>
              </a:rPr>
              <a:t>int</a:t>
            </a:r>
            <a:r>
              <a:rPr lang="en-US" sz="2400" dirty="0">
                <a:latin typeface="Courier New" pitchFamily="112" charset="0"/>
              </a:rPr>
              <a:t> </a:t>
            </a:r>
            <a:r>
              <a:rPr lang="en-US" sz="2400" dirty="0" err="1">
                <a:latin typeface="Courier New" pitchFamily="112" charset="0"/>
              </a:rPr>
              <a:t>num</a:t>
            </a:r>
            <a:r>
              <a:rPr lang="en-US" sz="2400" dirty="0">
                <a:latin typeface="Courier New" pitchFamily="112" charset="0"/>
              </a:rPr>
              <a:t> = Rectangle::</a:t>
            </a:r>
            <a:r>
              <a:rPr lang="en-US" sz="2400" dirty="0" err="1">
                <a:latin typeface="Courier New" pitchFamily="112" charset="0"/>
              </a:rPr>
              <a:t>getCount</a:t>
            </a:r>
            <a:r>
              <a:rPr lang="en-US" sz="2400" dirty="0">
                <a:latin typeface="Courier New" pitchFamily="112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Friend</a:t>
            </a:r>
            <a:r>
              <a:rPr lang="en-US" dirty="0"/>
              <a:t>: a function or class that is not a member of a class, but has access to private members of the class</a:t>
            </a:r>
          </a:p>
          <a:p>
            <a:pPr>
              <a:lnSpc>
                <a:spcPct val="90000"/>
              </a:lnSpc>
            </a:pPr>
            <a:r>
              <a:rPr lang="en-US" dirty="0"/>
              <a:t>A friend function can be a stand-alone function or a member function of another class</a:t>
            </a:r>
          </a:p>
          <a:p>
            <a:pPr>
              <a:lnSpc>
                <a:spcPct val="90000"/>
              </a:lnSpc>
            </a:pPr>
            <a:r>
              <a:rPr lang="en-US" dirty="0"/>
              <a:t>It is declared a friend of a class with </a:t>
            </a:r>
            <a:r>
              <a:rPr lang="en-US" dirty="0">
                <a:latin typeface="Courier New" pitchFamily="112" charset="0"/>
              </a:rPr>
              <a:t>friend</a:t>
            </a:r>
            <a:r>
              <a:rPr lang="en-US" dirty="0"/>
              <a:t> keyword in the function prototype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 pitchFamily="112" charset="0"/>
              </a:rPr>
              <a:t>friend</a:t>
            </a:r>
            <a:r>
              <a:rPr lang="en-US" dirty="0"/>
              <a:t> Function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Stand-alone function: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friend void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setAVal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intVal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&amp;,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);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// declares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setAVal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function to be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// a friend of this class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Member function of another class: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friend void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::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setNum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num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//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setNum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function from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SomeClass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// class is a friend of this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 pitchFamily="112" charset="0"/>
              </a:rPr>
              <a:t>friend</a:t>
            </a:r>
            <a:r>
              <a:rPr lang="en-US" dirty="0"/>
              <a:t> Class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5000"/>
              </a:lnSpc>
              <a:buNone/>
            </a:pPr>
            <a:r>
              <a:rPr lang="en-US" sz="2400" dirty="0"/>
              <a:t>Class as a friend of a class:</a:t>
            </a:r>
          </a:p>
          <a:p>
            <a:pPr marL="0" indent="0">
              <a:lnSpc>
                <a:spcPct val="75000"/>
              </a:lnSpc>
              <a:buNone/>
            </a:pPr>
            <a:endParaRPr lang="en-US" sz="2400" dirty="0"/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class </a:t>
            </a:r>
            <a:r>
              <a:rPr lang="en-US" sz="2000" dirty="0" err="1">
                <a:latin typeface="Courier New" pitchFamily="112" charset="0"/>
              </a:rPr>
              <a:t>FriendClass</a:t>
            </a:r>
            <a:endParaRPr lang="en-US" sz="2000" dirty="0">
              <a:latin typeface="Courier New" pitchFamily="112" charset="0"/>
            </a:endParaRP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	...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};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class </a:t>
            </a:r>
            <a:r>
              <a:rPr lang="en-US" sz="2000" dirty="0" err="1">
                <a:latin typeface="Courier New" pitchFamily="112" charset="0"/>
              </a:rPr>
              <a:t>NewClass</a:t>
            </a:r>
            <a:endParaRPr lang="en-US" sz="2000" dirty="0">
              <a:latin typeface="Courier New" pitchFamily="112" charset="0"/>
            </a:endParaRP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	public: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	  friend class </a:t>
            </a:r>
            <a:r>
              <a:rPr lang="en-US" sz="2000" dirty="0" err="1">
                <a:latin typeface="Courier New" pitchFamily="112" charset="0"/>
              </a:rPr>
              <a:t>FriendClass</a:t>
            </a:r>
            <a:r>
              <a:rPr lang="en-US" sz="2000" dirty="0">
                <a:latin typeface="Courier New" pitchFamily="112" charset="0"/>
              </a:rPr>
              <a:t>; // declares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	// entire class </a:t>
            </a:r>
            <a:r>
              <a:rPr lang="en-US" sz="2000" dirty="0" err="1">
                <a:latin typeface="Courier New" pitchFamily="112" charset="0"/>
              </a:rPr>
              <a:t>FriendClass</a:t>
            </a:r>
            <a:r>
              <a:rPr lang="en-US" sz="2000" dirty="0">
                <a:latin typeface="Courier New" pitchFamily="112" charset="0"/>
              </a:rPr>
              <a:t> as a friend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	// of this 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/>
              <a:t>	…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pitchFamily="112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 of friend classes is forward references.  For example, if class A references class B and class B references class A, one of them needs to be a “friend” class to the other so you don’t get compiler errors.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14 -- More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B776-13F3-4934-A731-D50B2D1421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1670</Words>
  <Application>Microsoft Office PowerPoint</Application>
  <PresentationFormat>On-screen Show (4:3)</PresentationFormat>
  <Paragraphs>291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Times</vt:lpstr>
      <vt:lpstr>Times New Roman</vt:lpstr>
      <vt:lpstr>Office Theme</vt:lpstr>
      <vt:lpstr>Lesson 14</vt:lpstr>
      <vt:lpstr>Instance and Static Members</vt:lpstr>
      <vt:lpstr>static member variable</vt:lpstr>
      <vt:lpstr>Accessing Static Member Variable</vt:lpstr>
      <vt:lpstr>static member function</vt:lpstr>
      <vt:lpstr>Friends of Classes</vt:lpstr>
      <vt:lpstr> friend Function Declarations</vt:lpstr>
      <vt:lpstr> friend Class Declarations</vt:lpstr>
      <vt:lpstr>Why We Need Friends</vt:lpstr>
      <vt:lpstr>Memberwise Assignment</vt:lpstr>
      <vt:lpstr>Copy Constructors</vt:lpstr>
      <vt:lpstr>Copy Constructors</vt:lpstr>
      <vt:lpstr>Copy Constructors</vt:lpstr>
      <vt:lpstr>Programmer-Defined  Copy Constructor</vt:lpstr>
      <vt:lpstr>Programmer-Defined  Copy Constructor</vt:lpstr>
      <vt:lpstr>Programmer-Defined  Copy Constructor</vt:lpstr>
      <vt:lpstr>Operator Overloading</vt:lpstr>
      <vt:lpstr>Operator Overloading</vt:lpstr>
      <vt:lpstr>Invoking an Overloaded Operator</vt:lpstr>
      <vt:lpstr>Returning a Value</vt:lpstr>
      <vt:lpstr>Returning a Value</vt:lpstr>
      <vt:lpstr>Notes on  Overloaded Operators</vt:lpstr>
      <vt:lpstr>Overloading Types of Operators</vt:lpstr>
      <vt:lpstr>Overloaded [] Operator</vt:lpstr>
      <vt:lpstr>The this Pointer</vt:lpstr>
      <vt:lpstr>this Pointer Example</vt:lpstr>
      <vt:lpstr>Object Conversion</vt:lpstr>
      <vt:lpstr>Aggregation</vt:lpstr>
      <vt:lpstr>Aggregation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</dc:title>
  <dc:creator>jcole</dc:creator>
  <cp:lastModifiedBy>Abdulrazak Dirie</cp:lastModifiedBy>
  <cp:revision>28</cp:revision>
  <dcterms:created xsi:type="dcterms:W3CDTF">2013-03-12T14:17:43Z</dcterms:created>
  <dcterms:modified xsi:type="dcterms:W3CDTF">2023-12-19T08:20:55Z</dcterms:modified>
</cp:coreProperties>
</file>