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6" r:id="rId18"/>
    <p:sldId id="275" r:id="rId19"/>
    <p:sldId id="273" r:id="rId20"/>
    <p:sldId id="272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3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994D1-AE49-4562-9AA2-849A1793C0D1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7F9E2-21D1-4484-A421-B10CA8089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83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D39B-C5A6-478E-8566-18F5E35C5883}" type="datetime1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 Lesson 10 -- John Cole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07D0-369A-4618-8BAD-D4B716AA9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0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FA4C9-0D62-4BD7-B940-786BC5772203}" type="datetime1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 Lesson 10 -- John Cole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07D0-369A-4618-8BAD-D4B716AA9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70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0444E-80FC-48BD-8509-F6D6D203954F}" type="datetime1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 Lesson 10 -- John Cole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07D0-369A-4618-8BAD-D4B716AA9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80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619F-18DD-4075-8D2E-D2F310B98C5E}" type="datetime1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 Lesson 10 -- John Cole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07D0-369A-4618-8BAD-D4B716AA9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1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309B0-0992-4F82-AA6E-42E814D7696C}" type="datetime1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 Lesson 10 -- John Cole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07D0-369A-4618-8BAD-D4B716AA9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26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7030-E431-48EA-94ED-040070D210DF}" type="datetime1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 Lesson 10 -- John Cole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07D0-369A-4618-8BAD-D4B716AA9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14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DA28B-6865-45A3-8101-59335418CD84}" type="datetime1">
              <a:rPr lang="en-US" smtClean="0"/>
              <a:t>2/27/2014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 Lesson 10 -- John Cole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07D0-369A-4618-8BAD-D4B716AA9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50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6936-EE0A-4E75-A08A-A9F0277A9B1F}" type="datetime1">
              <a:rPr lang="en-US" smtClean="0"/>
              <a:t>2/27/2014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 Lesson 10 --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07D0-369A-4618-8BAD-D4B716AA9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02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3189-D9A4-4E16-975A-9AE192913AF5}" type="datetime1">
              <a:rPr lang="en-US" smtClean="0"/>
              <a:t>2/27/2014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 Lesson 10 -- John Cole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07D0-369A-4618-8BAD-D4B716AA9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13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416D-7D9C-4D71-8C2E-F7B95FA50CD2}" type="datetime1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 Lesson 10 -- John Cole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07D0-369A-4618-8BAD-D4B716AA9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80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0EEB-9123-4FC2-BF11-FD4644064B38}" type="datetime1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 Lesson 10 -- John Cole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07D0-369A-4618-8BAD-D4B716AA9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03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A2AD6-3F91-4A56-AC34-F08E322FA21E}" type="datetime1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CS1 Lesson 10 -- John Cole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407D0-369A-4618-8BAD-D4B716AA9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6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 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Characters, C-Strings, and the </a:t>
            </a:r>
            <a:r>
              <a:rPr lang="en-US" i="1" dirty="0" smtClean="0"/>
              <a:t>string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 Lesson 10 --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07D0-369A-4618-8BAD-D4B716AA9D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5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Within a C-String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" pitchFamily="112" charset="0"/>
              <a:buNone/>
            </a:pPr>
            <a:r>
              <a:rPr lang="en-US" dirty="0"/>
              <a:t>Function:</a:t>
            </a:r>
          </a:p>
          <a:p>
            <a:pPr lvl="1"/>
            <a:r>
              <a:rPr lang="en-US" dirty="0" err="1">
                <a:latin typeface="Courier New" pitchFamily="112" charset="0"/>
              </a:rPr>
              <a:t>strstr</a:t>
            </a:r>
            <a:r>
              <a:rPr lang="en-US" dirty="0">
                <a:latin typeface="Courier New" pitchFamily="112" charset="0"/>
              </a:rPr>
              <a:t>(str1, str2)</a:t>
            </a:r>
            <a:r>
              <a:rPr lang="en-US" dirty="0"/>
              <a:t>: finds the first occurrence of </a:t>
            </a:r>
            <a:r>
              <a:rPr lang="en-US" dirty="0">
                <a:latin typeface="Courier New" pitchFamily="112" charset="0"/>
              </a:rPr>
              <a:t>str2</a:t>
            </a:r>
            <a:r>
              <a:rPr lang="en-US" dirty="0"/>
              <a:t> in </a:t>
            </a:r>
            <a:r>
              <a:rPr lang="en-US" dirty="0">
                <a:latin typeface="Courier New" pitchFamily="112" charset="0"/>
              </a:rPr>
              <a:t>str1</a:t>
            </a:r>
            <a:r>
              <a:rPr lang="en-US" dirty="0"/>
              <a:t>. Returns a pointer to match, or </a:t>
            </a:r>
            <a:r>
              <a:rPr lang="en-US" dirty="0">
                <a:latin typeface="Courier New" pitchFamily="112" charset="0"/>
              </a:rPr>
              <a:t>NULL</a:t>
            </a:r>
            <a:r>
              <a:rPr lang="en-US" dirty="0"/>
              <a:t> if no match.</a:t>
            </a:r>
          </a:p>
          <a:p>
            <a:pPr lvl="2">
              <a:buFontTx/>
              <a:buNone/>
            </a:pPr>
            <a:r>
              <a:rPr lang="en-US" dirty="0">
                <a:latin typeface="Courier New" pitchFamily="112" charset="0"/>
              </a:rPr>
              <a:t>	char river[] = "Wabash";</a:t>
            </a:r>
          </a:p>
          <a:p>
            <a:pPr lvl="2">
              <a:buFontTx/>
              <a:buNone/>
            </a:pPr>
            <a:r>
              <a:rPr lang="en-US" dirty="0">
                <a:latin typeface="Courier New" pitchFamily="112" charset="0"/>
              </a:rPr>
              <a:t>	char word[] = "aba";</a:t>
            </a:r>
          </a:p>
          <a:p>
            <a:pPr lvl="2">
              <a:buFontTx/>
              <a:buNone/>
            </a:pPr>
            <a:r>
              <a:rPr lang="en-US" dirty="0">
                <a:latin typeface="Courier New" pitchFamily="112" charset="0"/>
              </a:rPr>
              <a:t>	</a:t>
            </a:r>
            <a:r>
              <a:rPr lang="en-US" dirty="0" err="1">
                <a:latin typeface="Courier New" pitchFamily="112" charset="0"/>
              </a:rPr>
              <a:t>cout</a:t>
            </a:r>
            <a:r>
              <a:rPr lang="en-US" dirty="0">
                <a:latin typeface="Courier New" pitchFamily="112" charset="0"/>
              </a:rPr>
              <a:t> &lt;&lt; </a:t>
            </a:r>
            <a:r>
              <a:rPr lang="en-US" dirty="0" err="1" smtClean="0">
                <a:latin typeface="Courier New" pitchFamily="112" charset="0"/>
              </a:rPr>
              <a:t>strstr</a:t>
            </a:r>
            <a:r>
              <a:rPr lang="en-US" smtClean="0">
                <a:latin typeface="Courier New" pitchFamily="112" charset="0"/>
              </a:rPr>
              <a:t>(river, </a:t>
            </a:r>
            <a:r>
              <a:rPr lang="en-US" dirty="0">
                <a:latin typeface="Courier New" pitchFamily="112" charset="0"/>
              </a:rPr>
              <a:t>word);</a:t>
            </a:r>
          </a:p>
          <a:p>
            <a:pPr lvl="2">
              <a:buFontTx/>
              <a:buNone/>
            </a:pPr>
            <a:r>
              <a:rPr lang="en-US" dirty="0">
                <a:latin typeface="Courier New" pitchFamily="112" charset="0"/>
              </a:rPr>
              <a:t>	// displays "abash"</a:t>
            </a:r>
          </a:p>
          <a:p>
            <a:r>
              <a:rPr lang="en-US" dirty="0" smtClean="0"/>
              <a:t>Why does it display “abash”?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 Lesson 10 --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07D0-369A-4618-8BAD-D4B716AA9D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String/Numeric Conversion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 Lesson 10 --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07D0-369A-4618-8BAD-D4B716AA9DD9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609600" y="1825611"/>
            <a:ext cx="79803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800" dirty="0" smtClean="0"/>
              <a:t>require </a:t>
            </a:r>
            <a:r>
              <a:rPr lang="en-US" sz="2800" dirty="0" err="1" smtClean="0">
                <a:latin typeface="Courier New" pitchFamily="112" charset="0"/>
              </a:rPr>
              <a:t>cstdlib</a:t>
            </a:r>
            <a:r>
              <a:rPr lang="en-US" sz="2800" dirty="0" smtClean="0"/>
              <a:t> header file</a:t>
            </a:r>
          </a:p>
        </p:txBody>
      </p:sp>
      <p:pic>
        <p:nvPicPr>
          <p:cNvPr id="7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579674"/>
            <a:ext cx="7859713" cy="327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04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String/Numeric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>
              <a:spcAft>
                <a:spcPct val="0"/>
              </a:spcAft>
              <a:buNone/>
            </a:pPr>
            <a:r>
              <a:rPr lang="en-US" sz="2400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int</a:t>
            </a: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iNum</a:t>
            </a: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;</a:t>
            </a:r>
          </a:p>
          <a:p>
            <a:pPr lvl="0" fontAlgn="base">
              <a:spcAft>
                <a:spcPct val="0"/>
              </a:spcAft>
              <a:buNone/>
            </a:pP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	long </a:t>
            </a:r>
            <a:r>
              <a:rPr lang="en-US" sz="2400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lNum</a:t>
            </a: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;</a:t>
            </a:r>
          </a:p>
          <a:p>
            <a:pPr lvl="0" fontAlgn="base">
              <a:spcAft>
                <a:spcPct val="0"/>
              </a:spcAft>
              <a:buNone/>
            </a:pP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	double </a:t>
            </a:r>
            <a:r>
              <a:rPr lang="en-US" sz="2400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dNum</a:t>
            </a: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;</a:t>
            </a:r>
          </a:p>
          <a:p>
            <a:pPr lvl="0" fontAlgn="base">
              <a:spcAft>
                <a:spcPct val="0"/>
              </a:spcAft>
              <a:buNone/>
            </a:pP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	char </a:t>
            </a:r>
            <a:r>
              <a:rPr lang="en-US" sz="2400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intChar</a:t>
            </a: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[10];</a:t>
            </a:r>
          </a:p>
          <a:p>
            <a:pPr lvl="0" fontAlgn="base">
              <a:spcAft>
                <a:spcPct val="0"/>
              </a:spcAft>
              <a:buNone/>
            </a:pP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	</a:t>
            </a:r>
            <a:r>
              <a:rPr lang="en-US" sz="2400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iNum</a:t>
            </a: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 = </a:t>
            </a:r>
            <a:r>
              <a:rPr lang="en-US" sz="2400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atoi</a:t>
            </a: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("1234"); // puts 1234 in </a:t>
            </a:r>
            <a:r>
              <a:rPr lang="en-US" sz="2400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iNum</a:t>
            </a:r>
            <a:endParaRPr lang="en-US" sz="2400" kern="0" dirty="0">
              <a:solidFill>
                <a:srgbClr val="000000"/>
              </a:solidFill>
              <a:latin typeface="Courier New" pitchFamily="112" charset="0"/>
              <a:cs typeface="Arial"/>
            </a:endParaRPr>
          </a:p>
          <a:p>
            <a:pPr lvl="0" fontAlgn="base">
              <a:spcAft>
                <a:spcPct val="0"/>
              </a:spcAft>
              <a:buNone/>
            </a:pP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	</a:t>
            </a:r>
            <a:r>
              <a:rPr lang="en-US" sz="2400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lNum</a:t>
            </a: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 = </a:t>
            </a:r>
            <a:r>
              <a:rPr lang="en-US" sz="2400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atol</a:t>
            </a: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("5678"); // puts 5678 in </a:t>
            </a:r>
            <a:r>
              <a:rPr lang="en-US" sz="2400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lNum</a:t>
            </a:r>
            <a:endParaRPr lang="en-US" sz="2400" kern="0" dirty="0">
              <a:solidFill>
                <a:srgbClr val="000000"/>
              </a:solidFill>
              <a:latin typeface="Courier New" pitchFamily="112" charset="0"/>
              <a:cs typeface="Arial"/>
            </a:endParaRPr>
          </a:p>
          <a:p>
            <a:pPr lvl="0" fontAlgn="base">
              <a:spcAft>
                <a:spcPct val="0"/>
              </a:spcAft>
              <a:buNone/>
            </a:pP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	</a:t>
            </a:r>
            <a:r>
              <a:rPr lang="en-US" sz="2400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dNum</a:t>
            </a: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 = </a:t>
            </a:r>
            <a:r>
              <a:rPr lang="en-US" sz="2400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atof</a:t>
            </a: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("35.7"); // puts 35.7 in </a:t>
            </a:r>
            <a:r>
              <a:rPr lang="en-US" sz="2400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dNum</a:t>
            </a:r>
            <a:endParaRPr lang="en-US" sz="2400" kern="0" dirty="0">
              <a:solidFill>
                <a:srgbClr val="000000"/>
              </a:solidFill>
              <a:latin typeface="Courier New" pitchFamily="112" charset="0"/>
              <a:cs typeface="Arial"/>
            </a:endParaRPr>
          </a:p>
          <a:p>
            <a:pPr lvl="0" fontAlgn="base">
              <a:spcAft>
                <a:spcPct val="0"/>
              </a:spcAft>
              <a:buNone/>
            </a:pP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	</a:t>
            </a:r>
            <a:r>
              <a:rPr lang="en-US" sz="2400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itoa</a:t>
            </a: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(</a:t>
            </a:r>
            <a:r>
              <a:rPr lang="en-US" sz="2400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iNum</a:t>
            </a: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, </a:t>
            </a:r>
            <a:r>
              <a:rPr lang="en-US" sz="2400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intChar</a:t>
            </a: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, 8); // puts the string</a:t>
            </a:r>
          </a:p>
          <a:p>
            <a:pPr lvl="0" fontAlgn="base">
              <a:spcAft>
                <a:spcPct val="0"/>
              </a:spcAft>
              <a:buNone/>
            </a:pP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		// "2322" (base 8 for 1234</a:t>
            </a:r>
            <a:r>
              <a:rPr lang="en-US" sz="2400" kern="0" baseline="-2500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10</a:t>
            </a: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) in </a:t>
            </a:r>
            <a:r>
              <a:rPr lang="en-US" sz="2400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intChar</a:t>
            </a:r>
            <a:endParaRPr lang="en-US" sz="2400" kern="0" dirty="0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CS1 Lesson 10 -- John Cole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07D0-369A-4618-8BAD-D4B716AA9D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8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String/Numeric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fontAlgn="base">
              <a:spcAft>
                <a:spcPct val="0"/>
              </a:spcAft>
              <a:buFontTx/>
              <a:buChar char="•"/>
            </a:pP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if C-string contains non-digits, results are undefined</a:t>
            </a:r>
          </a:p>
          <a:p>
            <a:pPr lvl="1" fontAlgn="base">
              <a:spcAft>
                <a:spcPct val="0"/>
              </a:spcAft>
              <a:buFontTx/>
              <a:buChar char="–"/>
            </a:pP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function may return result up to non-digit</a:t>
            </a:r>
          </a:p>
          <a:p>
            <a:pPr lvl="1" fontAlgn="base">
              <a:spcAft>
                <a:spcPct val="0"/>
              </a:spcAft>
              <a:buFontTx/>
              <a:buChar char="–"/>
            </a:pP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function may return 0</a:t>
            </a:r>
            <a:b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</a:br>
            <a:endParaRPr lang="en-US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 fontAlgn="base">
              <a:spcAft>
                <a:spcPct val="0"/>
              </a:spcAft>
              <a:buFontTx/>
              <a:buChar char="•"/>
            </a:pPr>
            <a:r>
              <a:rPr lang="en-US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itoa</a:t>
            </a: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 does no bounds checking – make sure there is enough space to store the </a:t>
            </a:r>
            <a:r>
              <a:rPr lang="en-US" kern="0" dirty="0" smtClean="0">
                <a:solidFill>
                  <a:srgbClr val="000000"/>
                </a:solidFill>
                <a:latin typeface="Arial"/>
                <a:cs typeface="Arial"/>
              </a:rPr>
              <a:t>result.  In Visual Studio you’ll get warnings.</a:t>
            </a:r>
            <a:endParaRPr lang="en-US" kern="0" dirty="0">
              <a:solidFill>
                <a:srgbClr val="000000"/>
              </a:solidFill>
              <a:latin typeface="Courier New" pitchFamily="112" charset="0"/>
              <a:cs typeface="Arial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 Lesson 10 --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07D0-369A-4618-8BAD-D4B716AA9D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64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C-String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>
              <a:spcAft>
                <a:spcPct val="0"/>
              </a:spcAft>
              <a:buFontTx/>
              <a:buChar char="•"/>
            </a:pP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Designing C-String Handling Functions</a:t>
            </a:r>
          </a:p>
          <a:p>
            <a:pPr lvl="1" fontAlgn="base">
              <a:spcAft>
                <a:spcPct val="0"/>
              </a:spcAft>
              <a:buFontTx/>
              <a:buChar char="–"/>
            </a:pP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can pass arrays or pointers to </a:t>
            </a:r>
            <a:r>
              <a:rPr lang="en-US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char</a:t>
            </a: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 arrays</a:t>
            </a:r>
          </a:p>
          <a:p>
            <a:pPr lvl="1" fontAlgn="base">
              <a:spcAft>
                <a:spcPct val="0"/>
              </a:spcAft>
              <a:buFontTx/>
              <a:buChar char="–"/>
            </a:pP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Can perform bounds checking to ensure enough space for results</a:t>
            </a:r>
          </a:p>
          <a:p>
            <a:pPr lvl="1" fontAlgn="base">
              <a:spcAft>
                <a:spcPct val="0"/>
              </a:spcAft>
              <a:buFontTx/>
              <a:buChar char="–"/>
            </a:pP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Can anticipate unexpected user input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 Lesson 10 --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07D0-369A-4618-8BAD-D4B716AA9D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71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Substring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char * </a:t>
            </a:r>
            <a:r>
              <a:rPr lang="en-US" dirty="0" err="1" smtClean="0"/>
              <a:t>substr</a:t>
            </a:r>
            <a:r>
              <a:rPr lang="en-US" dirty="0" smtClean="0"/>
              <a:t>(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char *</a:t>
            </a:r>
            <a:r>
              <a:rPr lang="en-US" dirty="0" err="1"/>
              <a:t>inStr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start,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{</a:t>
            </a:r>
          </a:p>
          <a:p>
            <a:pPr marL="0" indent="0">
              <a:buNone/>
            </a:pPr>
            <a:r>
              <a:rPr lang="en-US" dirty="0"/>
              <a:t>  char *sub = 0;</a:t>
            </a:r>
          </a:p>
          <a:p>
            <a:pPr marL="0" indent="0">
              <a:buNone/>
            </a:pPr>
            <a:r>
              <a:rPr lang="en-US" dirty="0"/>
              <a:t>  if (!(start &lt; 0 || </a:t>
            </a:r>
            <a:r>
              <a:rPr lang="en-US" dirty="0" err="1"/>
              <a:t>len</a:t>
            </a:r>
            <a:r>
              <a:rPr lang="en-US" dirty="0"/>
              <a:t> &lt; 0 || </a:t>
            </a:r>
            <a:r>
              <a:rPr lang="en-US" dirty="0" err="1"/>
              <a:t>inStr</a:t>
            </a:r>
            <a:r>
              <a:rPr lang="en-US" dirty="0"/>
              <a:t> == 0 || start + </a:t>
            </a:r>
            <a:r>
              <a:rPr lang="en-US" dirty="0" err="1"/>
              <a:t>len</a:t>
            </a:r>
            <a:r>
              <a:rPr lang="en-US" dirty="0"/>
              <a:t> &gt; </a:t>
            </a:r>
            <a:r>
              <a:rPr lang="en-US" dirty="0" err="1" smtClean="0"/>
              <a:t>strlen</a:t>
            </a:r>
            <a:r>
              <a:rPr lang="en-US" dirty="0" smtClean="0"/>
              <a:t>(</a:t>
            </a:r>
            <a:r>
              <a:rPr lang="en-US" dirty="0" err="1" smtClean="0"/>
              <a:t>inStr</a:t>
            </a:r>
            <a:r>
              <a:rPr lang="en-US" dirty="0"/>
              <a:t>)))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sub = new char[</a:t>
            </a:r>
            <a:r>
              <a:rPr lang="en-US" dirty="0" err="1"/>
              <a:t>len</a:t>
            </a:r>
            <a:r>
              <a:rPr lang="en-US" dirty="0"/>
              <a:t> + 1];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strncpy</a:t>
            </a:r>
            <a:r>
              <a:rPr lang="en-US" dirty="0"/>
              <a:t>(sub, &amp;</a:t>
            </a:r>
            <a:r>
              <a:rPr lang="en-US" dirty="0" err="1"/>
              <a:t>inStr</a:t>
            </a:r>
            <a:r>
              <a:rPr lang="en-US" dirty="0"/>
              <a:t>[start], </a:t>
            </a:r>
            <a:r>
              <a:rPr lang="en-US" dirty="0" err="1"/>
              <a:t>len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sub[</a:t>
            </a:r>
            <a:r>
              <a:rPr lang="en-US" dirty="0" err="1"/>
              <a:t>len</a:t>
            </a:r>
            <a:r>
              <a:rPr lang="en-US" dirty="0"/>
              <a:t>] = '\0';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return sub;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 Lesson 10 --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07D0-369A-4618-8BAD-D4B716AA9D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22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C++ </a:t>
            </a:r>
            <a:r>
              <a:rPr lang="en-US" dirty="0">
                <a:latin typeface="Courier New" pitchFamily="112" charset="0"/>
              </a:rPr>
              <a:t>string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>
              <a:lnSpc>
                <a:spcPct val="85000"/>
              </a:lnSpc>
              <a:spcAft>
                <a:spcPct val="0"/>
              </a:spcAft>
              <a:buFontTx/>
              <a:buChar char="•"/>
            </a:pPr>
            <a:r>
              <a:rPr lang="en-US" sz="2800" kern="0" dirty="0">
                <a:solidFill>
                  <a:srgbClr val="000000"/>
                </a:solidFill>
                <a:latin typeface="Arial"/>
                <a:cs typeface="Arial"/>
              </a:rPr>
              <a:t>Special data type supports working with strings</a:t>
            </a:r>
          </a:p>
          <a:p>
            <a:pPr lvl="0" fontAlgn="base">
              <a:lnSpc>
                <a:spcPct val="85000"/>
              </a:lnSpc>
              <a:spcAft>
                <a:spcPct val="0"/>
              </a:spcAft>
              <a:buFontTx/>
              <a:buChar char="•"/>
            </a:pPr>
            <a:r>
              <a:rPr lang="en-US" sz="2800" kern="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8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#include &lt;string&gt;</a:t>
            </a:r>
          </a:p>
          <a:p>
            <a:pPr lvl="0" fontAlgn="base">
              <a:lnSpc>
                <a:spcPct val="85000"/>
              </a:lnSpc>
              <a:spcAft>
                <a:spcPct val="0"/>
              </a:spcAft>
              <a:buFontTx/>
              <a:buChar char="•"/>
            </a:pPr>
            <a:r>
              <a:rPr lang="en-US" sz="2800" kern="0" dirty="0">
                <a:solidFill>
                  <a:srgbClr val="000000"/>
                </a:solidFill>
                <a:latin typeface="Arial"/>
                <a:cs typeface="Arial"/>
              </a:rPr>
              <a:t>Can define </a:t>
            </a:r>
            <a:r>
              <a:rPr lang="en-US" sz="28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string</a:t>
            </a:r>
            <a:r>
              <a:rPr lang="en-US" sz="2800" kern="0" dirty="0">
                <a:solidFill>
                  <a:srgbClr val="000000"/>
                </a:solidFill>
                <a:latin typeface="Arial"/>
                <a:cs typeface="Arial"/>
              </a:rPr>
              <a:t> variables in programs:</a:t>
            </a:r>
          </a:p>
          <a:p>
            <a:pPr lvl="1" fontAlgn="base">
              <a:lnSpc>
                <a:spcPct val="85000"/>
              </a:lnSpc>
              <a:spcAft>
                <a:spcPct val="0"/>
              </a:spcAft>
              <a:buClr>
                <a:srgbClr val="3333CC"/>
              </a:buClr>
              <a:buNone/>
            </a:pP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string </a:t>
            </a:r>
            <a:r>
              <a:rPr lang="en-US" sz="2400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firstName</a:t>
            </a: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, </a:t>
            </a:r>
            <a:r>
              <a:rPr lang="en-US" sz="2400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lastName</a:t>
            </a: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;</a:t>
            </a:r>
          </a:p>
          <a:p>
            <a:pPr lvl="0" fontAlgn="base">
              <a:lnSpc>
                <a:spcPct val="85000"/>
              </a:lnSpc>
              <a:spcAft>
                <a:spcPct val="0"/>
              </a:spcAft>
              <a:buFontTx/>
              <a:buChar char="•"/>
            </a:pPr>
            <a:r>
              <a:rPr lang="en-US" sz="2800" kern="0" dirty="0">
                <a:solidFill>
                  <a:srgbClr val="000000"/>
                </a:solidFill>
                <a:latin typeface="Arial"/>
                <a:cs typeface="Arial"/>
              </a:rPr>
              <a:t>Can receive values with assignment operator:</a:t>
            </a:r>
          </a:p>
          <a:p>
            <a:pPr lvl="1" fontAlgn="base">
              <a:lnSpc>
                <a:spcPct val="85000"/>
              </a:lnSpc>
              <a:spcAft>
                <a:spcPct val="0"/>
              </a:spcAft>
              <a:buClr>
                <a:srgbClr val="3333CC"/>
              </a:buClr>
              <a:buNone/>
            </a:pPr>
            <a:r>
              <a:rPr lang="en-US" sz="2400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firstName</a:t>
            </a: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 = "George";</a:t>
            </a:r>
          </a:p>
          <a:p>
            <a:pPr lvl="1" fontAlgn="base">
              <a:lnSpc>
                <a:spcPct val="85000"/>
              </a:lnSpc>
              <a:spcAft>
                <a:spcPct val="0"/>
              </a:spcAft>
              <a:buClr>
                <a:srgbClr val="3333CC"/>
              </a:buClr>
              <a:buNone/>
            </a:pPr>
            <a:r>
              <a:rPr lang="en-US" sz="2400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lastName</a:t>
            </a: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 = "Washington";</a:t>
            </a:r>
          </a:p>
          <a:p>
            <a:pPr lvl="0" fontAlgn="base">
              <a:lnSpc>
                <a:spcPct val="85000"/>
              </a:lnSpc>
              <a:spcAft>
                <a:spcPct val="0"/>
              </a:spcAft>
              <a:buFontTx/>
              <a:buChar char="•"/>
            </a:pPr>
            <a:r>
              <a:rPr lang="en-US" sz="2800" kern="0" dirty="0">
                <a:solidFill>
                  <a:srgbClr val="000000"/>
                </a:solidFill>
                <a:latin typeface="Arial"/>
                <a:cs typeface="Arial"/>
              </a:rPr>
              <a:t>Can be displayed via </a:t>
            </a:r>
            <a:r>
              <a:rPr lang="en-US" sz="2800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cout</a:t>
            </a:r>
            <a:endParaRPr lang="en-US" sz="2800" kern="0" dirty="0">
              <a:solidFill>
                <a:srgbClr val="000000"/>
              </a:solidFill>
              <a:latin typeface="Courier New" pitchFamily="112" charset="0"/>
              <a:cs typeface="Arial"/>
            </a:endParaRPr>
          </a:p>
          <a:p>
            <a:pPr lvl="1" fontAlgn="base">
              <a:lnSpc>
                <a:spcPct val="85000"/>
              </a:lnSpc>
              <a:spcAft>
                <a:spcPct val="0"/>
              </a:spcAft>
              <a:buClr>
                <a:srgbClr val="3333CC"/>
              </a:buClr>
              <a:buNone/>
            </a:pPr>
            <a:r>
              <a:rPr lang="en-US" sz="2400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cout</a:t>
            </a: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 &lt;&lt; </a:t>
            </a:r>
            <a:r>
              <a:rPr lang="en-US" sz="2400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firstName</a:t>
            </a: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 &lt;&lt; " " &lt;&lt; </a:t>
            </a:r>
            <a:r>
              <a:rPr lang="en-US" sz="2400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lastName</a:t>
            </a: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;</a:t>
            </a:r>
            <a:endParaRPr lang="en-US" sz="2400" kern="0" dirty="0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 Lesson 10 --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07D0-369A-4618-8BAD-D4B716AA9D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28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 smtClean="0"/>
              <a:t>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string name;</a:t>
            </a:r>
            <a:r>
              <a:rPr lang="en-US" sz="280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800" smtClean="0"/>
              <a:t>// </a:t>
            </a:r>
            <a:r>
              <a:rPr lang="en-US" sz="2800" dirty="0" smtClean="0"/>
              <a:t>Empty string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string name(“John”);</a:t>
            </a:r>
            <a:r>
              <a:rPr lang="en-US" sz="2800" dirty="0" smtClean="0"/>
              <a:t>	// Initializes string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string next(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strName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2800" dirty="0" smtClean="0"/>
              <a:t>	// Also initializes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string sub(strName,2); </a:t>
            </a:r>
            <a:r>
              <a:rPr lang="en-US" sz="2800" dirty="0" smtClean="0"/>
              <a:t>// Takes first 2 chars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 Lesson 10 --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07D0-369A-4618-8BAD-D4B716AA9D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85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112" charset="0"/>
              </a:rPr>
              <a:t>string</a:t>
            </a:r>
            <a:r>
              <a:rPr lang="en-US" dirty="0"/>
              <a:t>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>
              <a:spcAft>
                <a:spcPct val="0"/>
              </a:spcAft>
              <a:buFontTx/>
              <a:buChar char="•"/>
            </a:pPr>
            <a:r>
              <a:rPr lang="en-US" sz="2400" kern="0" dirty="0">
                <a:solidFill>
                  <a:srgbClr val="000000"/>
                </a:solidFill>
                <a:latin typeface="Arial"/>
                <a:cs typeface="Arial"/>
              </a:rPr>
              <a:t>Can use relational operators directly to compare string objects:</a:t>
            </a:r>
          </a:p>
          <a:p>
            <a:pPr lvl="1" fontAlgn="base">
              <a:spcAft>
                <a:spcPct val="0"/>
              </a:spcAft>
              <a:buClr>
                <a:srgbClr val="3333CC"/>
              </a:buClr>
              <a:buNone/>
            </a:pP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	</a:t>
            </a:r>
            <a:r>
              <a:rPr lang="en-US" sz="20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string str1 = "George",</a:t>
            </a:r>
          </a:p>
          <a:p>
            <a:pPr lvl="1" fontAlgn="base">
              <a:spcAft>
                <a:spcPct val="0"/>
              </a:spcAft>
              <a:buClr>
                <a:srgbClr val="3333CC"/>
              </a:buClr>
              <a:buNone/>
            </a:pPr>
            <a:r>
              <a:rPr lang="en-US" sz="20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			 str2 = "Georgia";</a:t>
            </a:r>
          </a:p>
          <a:p>
            <a:pPr lvl="1" fontAlgn="base">
              <a:spcAft>
                <a:spcPct val="0"/>
              </a:spcAft>
              <a:buClr>
                <a:srgbClr val="3333CC"/>
              </a:buClr>
              <a:buNone/>
            </a:pPr>
            <a:r>
              <a:rPr lang="en-US" sz="20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	if (str1 &lt; str2)</a:t>
            </a:r>
          </a:p>
          <a:p>
            <a:pPr lvl="1" fontAlgn="base">
              <a:spcAft>
                <a:spcPct val="0"/>
              </a:spcAft>
              <a:buClr>
                <a:srgbClr val="3333CC"/>
              </a:buClr>
              <a:buNone/>
            </a:pPr>
            <a:r>
              <a:rPr lang="en-US" sz="20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		 </a:t>
            </a:r>
            <a:r>
              <a:rPr lang="en-US" sz="2000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cout</a:t>
            </a:r>
            <a:r>
              <a:rPr lang="en-US" sz="20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 &lt;&lt; str1 &lt;&lt; " is less than "</a:t>
            </a:r>
          </a:p>
          <a:p>
            <a:pPr lvl="1" fontAlgn="base">
              <a:spcAft>
                <a:spcPct val="0"/>
              </a:spcAft>
              <a:buClr>
                <a:srgbClr val="3333CC"/>
              </a:buClr>
              <a:buNone/>
            </a:pPr>
            <a:r>
              <a:rPr lang="en-US" sz="20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			 &lt;&lt; str2;</a:t>
            </a:r>
          </a:p>
          <a:p>
            <a:pPr lvl="0" fontAlgn="base">
              <a:spcAft>
                <a:spcPct val="0"/>
              </a:spcAft>
              <a:buFontTx/>
              <a:buChar char="•"/>
            </a:pPr>
            <a:r>
              <a:rPr lang="en-US" sz="2400" kern="0" dirty="0">
                <a:solidFill>
                  <a:srgbClr val="000000"/>
                </a:solidFill>
                <a:latin typeface="Arial"/>
                <a:cs typeface="Arial"/>
              </a:rPr>
              <a:t>Comparison is performed similar to </a:t>
            </a:r>
            <a:r>
              <a:rPr lang="en-US" sz="2400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strcmp</a:t>
            </a:r>
            <a:r>
              <a:rPr lang="en-US" sz="2400" kern="0" dirty="0">
                <a:solidFill>
                  <a:srgbClr val="000000"/>
                </a:solidFill>
                <a:latin typeface="Arial"/>
                <a:cs typeface="Arial"/>
              </a:rPr>
              <a:t> function.  Result is </a:t>
            </a: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true</a:t>
            </a:r>
            <a:r>
              <a:rPr lang="en-US" sz="2400" kern="0" dirty="0">
                <a:solidFill>
                  <a:srgbClr val="000000"/>
                </a:solidFill>
                <a:latin typeface="Arial"/>
                <a:cs typeface="Arial"/>
              </a:rPr>
              <a:t> or </a:t>
            </a:r>
            <a:r>
              <a:rPr lang="en-US" sz="2400" kern="0" dirty="0" smtClean="0">
                <a:solidFill>
                  <a:srgbClr val="000000"/>
                </a:solidFill>
                <a:latin typeface="Courier New" pitchFamily="112" charset="0"/>
                <a:cs typeface="Arial"/>
              </a:rPr>
              <a:t>false</a:t>
            </a:r>
            <a:endParaRPr lang="en-US" sz="2400" kern="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lvl="0" fontAlgn="base">
              <a:spcAft>
                <a:spcPct val="0"/>
              </a:spcAft>
              <a:buFontTx/>
              <a:buChar char="•"/>
            </a:pPr>
            <a:r>
              <a:rPr lang="en-US" sz="2400" kern="0" dirty="0" smtClean="0">
                <a:solidFill>
                  <a:srgbClr val="000000"/>
                </a:solidFill>
                <a:latin typeface="Arial"/>
                <a:cs typeface="Arial"/>
              </a:rPr>
              <a:t>This is very different from Java, where you are comparing the references, not the strings.</a:t>
            </a:r>
            <a:endParaRPr lang="en-US" sz="2400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 Lesson 10 --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07D0-369A-4618-8BAD-D4B716AA9D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08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string word1, phrase;</a:t>
            </a:r>
          </a:p>
          <a:p>
            <a:pPr lvl="0"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string word2 = " Dog";</a:t>
            </a:r>
          </a:p>
          <a:p>
            <a:pPr lvl="0"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400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cin</a:t>
            </a: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 &gt;&gt; word1; // user enters "Hot Tamale"</a:t>
            </a:r>
          </a:p>
          <a:p>
            <a:pPr lvl="0"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              // word1 has "Hot"</a:t>
            </a:r>
          </a:p>
          <a:p>
            <a:pPr lvl="0"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phrase = word1 + word2; // phrase has</a:t>
            </a:r>
          </a:p>
          <a:p>
            <a:pPr lvl="0"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                        // "Hot Dog"</a:t>
            </a:r>
          </a:p>
          <a:p>
            <a:pPr lvl="0"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phrase += " on a bun";</a:t>
            </a:r>
          </a:p>
          <a:p>
            <a:pPr lvl="0"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for (</a:t>
            </a:r>
            <a:r>
              <a:rPr lang="en-US" sz="2400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int</a:t>
            </a: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i</a:t>
            </a: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 = 0; </a:t>
            </a:r>
            <a:r>
              <a:rPr lang="en-US" sz="2400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i</a:t>
            </a: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 &lt; 16; </a:t>
            </a:r>
            <a:r>
              <a:rPr lang="en-US" sz="2400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i</a:t>
            </a: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++)</a:t>
            </a:r>
          </a:p>
          <a:p>
            <a:pPr lvl="0"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		</a:t>
            </a:r>
            <a:r>
              <a:rPr lang="en-US" sz="2400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cout</a:t>
            </a: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 &lt;&lt; phrase[</a:t>
            </a:r>
            <a:r>
              <a:rPr lang="en-US" sz="2400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i</a:t>
            </a: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]; // displays</a:t>
            </a:r>
          </a:p>
          <a:p>
            <a:pPr lvl="0"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				// "Hot Dog on a bun"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 Lesson 10 --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07D0-369A-4618-8BAD-D4B716AA9D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5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 </a:t>
            </a:r>
            <a:r>
              <a:rPr lang="en-US" dirty="0" err="1" smtClean="0">
                <a:latin typeface="Courier New" pitchFamily="112" charset="0"/>
              </a:rPr>
              <a:t>cctype</a:t>
            </a:r>
            <a:r>
              <a:rPr lang="en-US" dirty="0" smtClean="0"/>
              <a:t> header file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 Lesson 10 --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07D0-369A-4618-8BAD-D4B716AA9DD9}" type="slidenum">
              <a:rPr lang="en-US" smtClean="0"/>
              <a:t>2</a:t>
            </a:fld>
            <a:endParaRPr lang="en-US"/>
          </a:p>
        </p:txBody>
      </p:sp>
      <p:pic>
        <p:nvPicPr>
          <p:cNvPr id="6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62200"/>
            <a:ext cx="8229600" cy="346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08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112" charset="0"/>
              </a:rPr>
              <a:t>string</a:t>
            </a:r>
            <a:r>
              <a:rPr lang="en-US" dirty="0"/>
              <a:t> Member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sz="2800" dirty="0"/>
              <a:t>Are behind many overloaded operators</a:t>
            </a:r>
          </a:p>
          <a:p>
            <a:pPr>
              <a:lnSpc>
                <a:spcPct val="85000"/>
              </a:lnSpc>
            </a:pPr>
            <a:r>
              <a:rPr lang="en-US" sz="2800" dirty="0"/>
              <a:t>Categories:</a:t>
            </a:r>
          </a:p>
          <a:p>
            <a:pPr lvl="1">
              <a:lnSpc>
                <a:spcPct val="85000"/>
              </a:lnSpc>
            </a:pPr>
            <a:r>
              <a:rPr lang="en-US" sz="2400" dirty="0"/>
              <a:t>assignment: </a:t>
            </a:r>
            <a:r>
              <a:rPr lang="en-US" sz="2400" dirty="0">
                <a:latin typeface="Courier New" pitchFamily="112" charset="0"/>
              </a:rPr>
              <a:t>assign, copy, data</a:t>
            </a:r>
            <a:endParaRPr lang="en-US" sz="2400" dirty="0"/>
          </a:p>
          <a:p>
            <a:pPr lvl="1">
              <a:lnSpc>
                <a:spcPct val="85000"/>
              </a:lnSpc>
            </a:pPr>
            <a:r>
              <a:rPr lang="en-US" sz="2400" dirty="0"/>
              <a:t>modification: </a:t>
            </a:r>
            <a:r>
              <a:rPr lang="en-US" sz="2400" dirty="0">
                <a:latin typeface="Courier New" pitchFamily="112" charset="0"/>
              </a:rPr>
              <a:t>append,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112" charset="0"/>
              </a:rPr>
              <a:t>clear, erase, insert, replace, swap</a:t>
            </a:r>
            <a:endParaRPr lang="en-US" sz="2400" dirty="0"/>
          </a:p>
          <a:p>
            <a:pPr lvl="1">
              <a:lnSpc>
                <a:spcPct val="85000"/>
              </a:lnSpc>
            </a:pPr>
            <a:r>
              <a:rPr lang="en-US" sz="2400" dirty="0"/>
              <a:t>space management: </a:t>
            </a:r>
            <a:r>
              <a:rPr lang="en-US" sz="2400" dirty="0">
                <a:latin typeface="Courier New" pitchFamily="112" charset="0"/>
              </a:rPr>
              <a:t>capacity, empty, length, resize, size</a:t>
            </a:r>
            <a:endParaRPr lang="en-US" sz="2400" dirty="0"/>
          </a:p>
          <a:p>
            <a:pPr lvl="1">
              <a:lnSpc>
                <a:spcPct val="85000"/>
              </a:lnSpc>
            </a:pPr>
            <a:r>
              <a:rPr lang="en-US" sz="2400" dirty="0"/>
              <a:t>substrings: </a:t>
            </a:r>
            <a:r>
              <a:rPr lang="en-US" sz="2400" dirty="0">
                <a:latin typeface="Courier New" pitchFamily="112" charset="0"/>
              </a:rPr>
              <a:t>find, </a:t>
            </a:r>
            <a:r>
              <a:rPr lang="en-US" sz="2400" dirty="0" err="1">
                <a:latin typeface="Courier New" pitchFamily="112" charset="0"/>
              </a:rPr>
              <a:t>substr</a:t>
            </a:r>
            <a:endParaRPr lang="en-US" sz="2400" dirty="0"/>
          </a:p>
          <a:p>
            <a:pPr lvl="1">
              <a:lnSpc>
                <a:spcPct val="85000"/>
              </a:lnSpc>
            </a:pPr>
            <a:r>
              <a:rPr lang="en-US" sz="2400" dirty="0"/>
              <a:t>comparison: </a:t>
            </a:r>
            <a:r>
              <a:rPr lang="en-US" sz="2400" dirty="0">
                <a:latin typeface="Courier New" pitchFamily="112" charset="0"/>
              </a:rPr>
              <a:t>compare</a:t>
            </a:r>
          </a:p>
          <a:p>
            <a:pPr>
              <a:lnSpc>
                <a:spcPct val="85000"/>
              </a:lnSpc>
            </a:pPr>
            <a:r>
              <a:rPr lang="en-US" sz="2800" dirty="0"/>
              <a:t>See Table 10-7 for a list of functions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 Lesson 10 --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07D0-369A-4618-8BAD-D4B716AA9DD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22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112" charset="0"/>
              </a:rPr>
              <a:t>string</a:t>
            </a:r>
            <a:r>
              <a:rPr lang="en-US" dirty="0"/>
              <a:t> Member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>
              <a:lnSpc>
                <a:spcPct val="80000"/>
              </a:lnSpc>
              <a:spcAft>
                <a:spcPct val="0"/>
              </a:spcAft>
              <a:buNone/>
            </a:pP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string word1, word2, phrase;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None/>
            </a:pPr>
            <a:r>
              <a:rPr lang="en-US" sz="2400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cin</a:t>
            </a: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 &gt;&gt; word1;          // word1 is "Hot"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None/>
            </a:pP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word2.assign(" Dog");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None/>
            </a:pPr>
            <a:r>
              <a:rPr lang="en-US" sz="2400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phrase.append</a:t>
            </a: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(word1);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None/>
            </a:pPr>
            <a:r>
              <a:rPr lang="en-US" sz="2400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phrase.append</a:t>
            </a: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(word2);  // phrase has "Hot Dog"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None/>
            </a:pPr>
            <a:r>
              <a:rPr lang="en-US" sz="2400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phrase.append</a:t>
            </a: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(" with mustard relish", 13);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None/>
            </a:pP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         // phrase has "Hot Dog with mustard"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None/>
            </a:pPr>
            <a:r>
              <a:rPr lang="en-US" sz="2400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phrase.insert</a:t>
            </a: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(8, "on a bun ");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None/>
            </a:pPr>
            <a:r>
              <a:rPr lang="en-US" sz="2400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cout</a:t>
            </a: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 &lt;&lt; phrase &lt;&lt; </a:t>
            </a:r>
            <a:r>
              <a:rPr lang="en-US" sz="2400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endl</a:t>
            </a: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; // displays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None/>
            </a:pP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		    // "Hot Dog on a bun with mustard"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 Lesson 10 --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07D0-369A-4618-8BAD-D4B716AA9DD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67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Case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>
              <a:spcAft>
                <a:spcPct val="0"/>
              </a:spcAft>
              <a:buFontTx/>
              <a:buChar char="•"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Functions:</a:t>
            </a:r>
          </a:p>
          <a:p>
            <a:pPr lvl="1" fontAlgn="base">
              <a:spcAft>
                <a:spcPct val="0"/>
              </a:spcAft>
              <a:buNone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	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toupper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: if 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char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argument is lowercase letter, return uppercase equivalent; otherwise, return input unchanged</a:t>
            </a:r>
          </a:p>
          <a:p>
            <a:pPr lvl="1" fontAlgn="base">
              <a:spcAft>
                <a:spcPct val="0"/>
              </a:spcAft>
              <a:buNone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	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char ch1 = 'H';</a:t>
            </a:r>
            <a:b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</a:b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char ch2 = 'e';</a:t>
            </a:r>
            <a:b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</a:b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char ch3 = '!';</a:t>
            </a:r>
          </a:p>
          <a:p>
            <a:pPr lvl="1" fontAlgn="base">
              <a:spcAft>
                <a:spcPct val="0"/>
              </a:spcAft>
              <a:buNone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	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cout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 &lt;&lt;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toupper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(ch1);  // displays 'H'</a:t>
            </a:r>
          </a:p>
          <a:p>
            <a:pPr lvl="1" fontAlgn="base">
              <a:spcAft>
                <a:spcPct val="0"/>
              </a:spcAft>
              <a:buNone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	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cout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 &lt;&lt;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toupper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(ch2);  // displays 'E'</a:t>
            </a:r>
          </a:p>
          <a:p>
            <a:pPr lvl="1" fontAlgn="base">
              <a:spcAft>
                <a:spcPct val="0"/>
              </a:spcAft>
              <a:buNone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	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cout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 &lt;&lt;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toupper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(ch3);  // displays '!'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 Lesson 10 --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07D0-369A-4618-8BAD-D4B716AA9D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2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Case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>
              <a:lnSpc>
                <a:spcPct val="90000"/>
              </a:lnSpc>
              <a:spcAft>
                <a:spcPct val="0"/>
              </a:spcAft>
              <a:buFontTx/>
              <a:buChar char="•"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Functions:</a:t>
            </a:r>
          </a:p>
          <a:p>
            <a:pPr lvl="1"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	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tolower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: if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char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argument is uppercase letter, return lowercase equivalent; otherwise, return input unchanged</a:t>
            </a:r>
          </a:p>
          <a:p>
            <a:pPr lvl="1"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	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char ch1 = 'H';</a:t>
            </a:r>
            <a:b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</a:b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char ch2 = 'e';</a:t>
            </a:r>
            <a:b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</a:b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char ch3 = '!';</a:t>
            </a:r>
          </a:p>
          <a:p>
            <a:pPr lvl="1"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	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cout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 &lt;&lt;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tolower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(ch1);  // displays 'h'</a:t>
            </a:r>
          </a:p>
          <a:p>
            <a:pPr lvl="1"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	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cout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 &lt;&lt;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tolower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(ch2);  // displays 'e'</a:t>
            </a:r>
          </a:p>
          <a:p>
            <a:pPr lvl="1"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	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cout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 &lt;&lt;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tolower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112" charset="0"/>
                <a:cs typeface="Arial"/>
              </a:rPr>
              <a:t>(ch3);  // displays '!'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 Lesson 10 --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07D0-369A-4618-8BAD-D4B716AA9D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5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C-Strings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C-string</a:t>
            </a:r>
            <a:r>
              <a:rPr lang="en-US" dirty="0" smtClean="0"/>
              <a:t>: sequence of characters stored in adjacent memory locations and terminated by </a:t>
            </a:r>
            <a:r>
              <a:rPr lang="en-US" dirty="0" smtClean="0">
                <a:latin typeface="Courier New" pitchFamily="112" charset="0"/>
              </a:rPr>
              <a:t>NULL</a:t>
            </a:r>
            <a:r>
              <a:rPr lang="en-US" dirty="0" smtClean="0"/>
              <a:t> character</a:t>
            </a:r>
          </a:p>
          <a:p>
            <a:r>
              <a:rPr lang="en-US" u="sng" dirty="0" smtClean="0"/>
              <a:t>String literal</a:t>
            </a:r>
            <a:r>
              <a:rPr lang="en-US" dirty="0" smtClean="0"/>
              <a:t> (</a:t>
            </a:r>
            <a:r>
              <a:rPr lang="en-US" u="sng" dirty="0" smtClean="0"/>
              <a:t>string constant</a:t>
            </a:r>
            <a:r>
              <a:rPr lang="en-US" dirty="0" smtClean="0"/>
              <a:t>): sequence of characters enclosed in double quotes " " :           	</a:t>
            </a:r>
            <a:r>
              <a:rPr lang="en-US" dirty="0" smtClean="0">
                <a:latin typeface="Courier New" pitchFamily="112" charset="0"/>
              </a:rPr>
              <a:t>"Hi there!"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 Lesson 10 --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07D0-369A-4618-8BAD-D4B716AA9DD9}" type="slidenum">
              <a:rPr lang="en-US" smtClean="0"/>
              <a:t>5</a:t>
            </a:fld>
            <a:endParaRPr lang="en-US"/>
          </a:p>
        </p:txBody>
      </p:sp>
      <p:pic>
        <p:nvPicPr>
          <p:cNvPr id="7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875" y="4978400"/>
            <a:ext cx="6096000" cy="517525"/>
          </a:xfrm>
          <a:prstGeom prst="rect">
            <a:avLst/>
          </a:prstGeom>
        </p:spPr>
      </p:pic>
      <p:sp>
        <p:nvSpPr>
          <p:cNvPr id="8" name="Text Box 28"/>
          <p:cNvSpPr txBox="1">
            <a:spLocks noChangeArrowheads="1"/>
          </p:cNvSpPr>
          <p:nvPr/>
        </p:nvSpPr>
        <p:spPr bwMode="auto">
          <a:xfrm>
            <a:off x="838200" y="50292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ourier New" pitchFamily="112" charset="0"/>
              </a:rPr>
              <a:t>H</a:t>
            </a:r>
          </a:p>
        </p:txBody>
      </p:sp>
      <p:sp>
        <p:nvSpPr>
          <p:cNvPr id="9" name="Text Box 29"/>
          <p:cNvSpPr txBox="1">
            <a:spLocks noChangeArrowheads="1"/>
          </p:cNvSpPr>
          <p:nvPr/>
        </p:nvSpPr>
        <p:spPr bwMode="auto">
          <a:xfrm>
            <a:off x="1524000" y="50292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ourier New" pitchFamily="112" charset="0"/>
              </a:rPr>
              <a:t>i</a:t>
            </a:r>
          </a:p>
        </p:txBody>
      </p:sp>
      <p:sp>
        <p:nvSpPr>
          <p:cNvPr id="10" name="Text Box 30"/>
          <p:cNvSpPr txBox="1">
            <a:spLocks noChangeArrowheads="1"/>
          </p:cNvSpPr>
          <p:nvPr/>
        </p:nvSpPr>
        <p:spPr bwMode="auto">
          <a:xfrm>
            <a:off x="2759075" y="5038725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ourier New" pitchFamily="112" charset="0"/>
              </a:rPr>
              <a:t>t</a:t>
            </a:r>
          </a:p>
        </p:txBody>
      </p:sp>
      <p:sp>
        <p:nvSpPr>
          <p:cNvPr id="11" name="Text Box 31"/>
          <p:cNvSpPr txBox="1">
            <a:spLocks noChangeArrowheads="1"/>
          </p:cNvSpPr>
          <p:nvPr/>
        </p:nvSpPr>
        <p:spPr bwMode="auto">
          <a:xfrm>
            <a:off x="3368675" y="5038725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ourier New" pitchFamily="112" charset="0"/>
              </a:rPr>
              <a:t>h</a:t>
            </a:r>
          </a:p>
        </p:txBody>
      </p:sp>
      <p:sp>
        <p:nvSpPr>
          <p:cNvPr id="12" name="Text Box 32"/>
          <p:cNvSpPr txBox="1">
            <a:spLocks noChangeArrowheads="1"/>
          </p:cNvSpPr>
          <p:nvPr/>
        </p:nvSpPr>
        <p:spPr bwMode="auto">
          <a:xfrm>
            <a:off x="3902075" y="5038725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ourier New" pitchFamily="112" charset="0"/>
              </a:rPr>
              <a:t>e</a:t>
            </a:r>
          </a:p>
        </p:txBody>
      </p:sp>
      <p:sp>
        <p:nvSpPr>
          <p:cNvPr id="13" name="Text Box 33"/>
          <p:cNvSpPr txBox="1">
            <a:spLocks noChangeArrowheads="1"/>
          </p:cNvSpPr>
          <p:nvPr/>
        </p:nvSpPr>
        <p:spPr bwMode="auto">
          <a:xfrm>
            <a:off x="4495800" y="50292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ourier New" pitchFamily="112" charset="0"/>
              </a:rPr>
              <a:t>r</a:t>
            </a: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5105400" y="50292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ourier New" pitchFamily="112" charset="0"/>
              </a:rPr>
              <a:t>e</a:t>
            </a:r>
          </a:p>
        </p:txBody>
      </p:sp>
      <p:sp>
        <p:nvSpPr>
          <p:cNvPr id="15" name="Text Box 35"/>
          <p:cNvSpPr txBox="1">
            <a:spLocks noChangeArrowheads="1"/>
          </p:cNvSpPr>
          <p:nvPr/>
        </p:nvSpPr>
        <p:spPr bwMode="auto">
          <a:xfrm>
            <a:off x="5715000" y="50292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ourier New" pitchFamily="112" charset="0"/>
              </a:rPr>
              <a:t>!</a:t>
            </a:r>
          </a:p>
        </p:txBody>
      </p:sp>
      <p:sp>
        <p:nvSpPr>
          <p:cNvPr id="16" name="Text Box 36"/>
          <p:cNvSpPr txBox="1">
            <a:spLocks noChangeArrowheads="1"/>
          </p:cNvSpPr>
          <p:nvPr/>
        </p:nvSpPr>
        <p:spPr bwMode="auto">
          <a:xfrm>
            <a:off x="6264275" y="5038725"/>
            <a:ext cx="549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ourier New" pitchFamily="112" charset="0"/>
              </a:rPr>
              <a:t>\0</a:t>
            </a:r>
          </a:p>
        </p:txBody>
      </p:sp>
    </p:spTree>
    <p:extLst>
      <p:ext uri="{BB962C8B-B14F-4D97-AF65-F5344CB8AC3E}">
        <p14:creationId xmlns:p14="http://schemas.microsoft.com/office/powerpoint/2010/main" val="292720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C-Strings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smtClean="0"/>
              <a:t>Array of </a:t>
            </a:r>
            <a:r>
              <a:rPr lang="en-US" sz="2800" dirty="0" smtClean="0">
                <a:latin typeface="Courier New" pitchFamily="112" charset="0"/>
              </a:rPr>
              <a:t>char</a:t>
            </a:r>
            <a:r>
              <a:rPr lang="en-US" sz="2800" dirty="0" smtClean="0"/>
              <a:t>s can be used to define storage for string:</a:t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112" charset="0"/>
              </a:rPr>
              <a:t>const</a:t>
            </a:r>
            <a:r>
              <a:rPr lang="en-US" sz="2800" dirty="0" smtClean="0">
                <a:latin typeface="Courier New" pitchFamily="112" charset="0"/>
              </a:rPr>
              <a:t> </a:t>
            </a:r>
            <a:r>
              <a:rPr lang="en-US" sz="2800" dirty="0" err="1" smtClean="0">
                <a:latin typeface="Courier New" pitchFamily="112" charset="0"/>
              </a:rPr>
              <a:t>int</a:t>
            </a:r>
            <a:r>
              <a:rPr lang="en-US" sz="2800" dirty="0" smtClean="0">
                <a:latin typeface="Courier New" pitchFamily="112" charset="0"/>
              </a:rPr>
              <a:t> SIZE = 20;</a:t>
            </a:r>
            <a:br>
              <a:rPr lang="en-US" sz="2800" dirty="0" smtClean="0">
                <a:latin typeface="Courier New" pitchFamily="112" charset="0"/>
              </a:rPr>
            </a:br>
            <a:r>
              <a:rPr lang="en-US" sz="2800" dirty="0" smtClean="0">
                <a:latin typeface="Courier New" pitchFamily="112" charset="0"/>
              </a:rPr>
              <a:t>char city[SIZE];</a:t>
            </a:r>
            <a:br>
              <a:rPr lang="en-US" sz="2800" dirty="0" smtClean="0">
                <a:latin typeface="Courier New" pitchFamily="112" charset="0"/>
              </a:rPr>
            </a:br>
            <a:endParaRPr lang="en-US" sz="2800" dirty="0" smtClean="0">
              <a:latin typeface="Courier New" pitchFamily="112" charset="0"/>
            </a:endParaRPr>
          </a:p>
          <a:p>
            <a:pPr>
              <a:lnSpc>
                <a:spcPct val="80000"/>
              </a:lnSpc>
            </a:pPr>
            <a:r>
              <a:rPr lang="en-US" sz="2800" dirty="0" smtClean="0"/>
              <a:t>Leave room for </a:t>
            </a:r>
            <a:r>
              <a:rPr lang="en-US" sz="2800" dirty="0" smtClean="0">
                <a:latin typeface="Courier New" pitchFamily="112" charset="0"/>
              </a:rPr>
              <a:t>NULL</a:t>
            </a:r>
            <a:r>
              <a:rPr lang="en-US" sz="2800" dirty="0" smtClean="0"/>
              <a:t> at end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Can enter a value using </a:t>
            </a:r>
            <a:r>
              <a:rPr lang="en-US" sz="2800" dirty="0" err="1" smtClean="0">
                <a:latin typeface="Courier New" pitchFamily="112" charset="0"/>
              </a:rPr>
              <a:t>cin</a:t>
            </a:r>
            <a:r>
              <a:rPr lang="en-US" sz="2800" dirty="0" smtClean="0"/>
              <a:t> or </a:t>
            </a:r>
            <a:r>
              <a:rPr lang="en-US" sz="2800" dirty="0" smtClean="0">
                <a:latin typeface="Courier New" pitchFamily="112" charset="0"/>
              </a:rPr>
              <a:t>&gt;&gt;</a:t>
            </a:r>
            <a:r>
              <a:rPr lang="en-US" sz="2800" dirty="0" smtClean="0"/>
              <a:t>  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Input is whitespace-terminated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No check to see if enough space 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For input containing whitespace, and to control amount of input, use </a:t>
            </a:r>
            <a:r>
              <a:rPr lang="en-US" sz="2800" dirty="0" err="1" smtClean="0">
                <a:latin typeface="Courier New" pitchFamily="112" charset="0"/>
              </a:rPr>
              <a:t>cin.getline</a:t>
            </a:r>
            <a:r>
              <a:rPr lang="en-US" sz="2800" smtClean="0">
                <a:latin typeface="Courier New" pitchFamily="112" charset="0"/>
              </a:rPr>
              <a:t>()</a:t>
            </a:r>
            <a:endParaRPr lang="en-US" sz="2800" smtClean="0"/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 Lesson 10 --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07D0-369A-4618-8BAD-D4B716AA9D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1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C-String Library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>
              <a:spcAft>
                <a:spcPct val="0"/>
              </a:spcAft>
              <a:buFontTx/>
              <a:buChar char="•"/>
            </a:pP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Require the </a:t>
            </a:r>
            <a:r>
              <a:rPr lang="en-US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cstring</a:t>
            </a: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 header file</a:t>
            </a:r>
            <a:b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</a:br>
            <a:endParaRPr lang="en-US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 fontAlgn="base">
              <a:spcAft>
                <a:spcPct val="0"/>
              </a:spcAft>
              <a:buFontTx/>
              <a:buChar char="•"/>
            </a:pP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Functions take one or more C-strings as arguments.  Can use:</a:t>
            </a:r>
          </a:p>
          <a:p>
            <a:pPr lvl="1" fontAlgn="base">
              <a:spcAft>
                <a:spcPct val="0"/>
              </a:spcAft>
              <a:buFontTx/>
              <a:buChar char="–"/>
            </a:pP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C-string name</a:t>
            </a:r>
          </a:p>
          <a:p>
            <a:pPr lvl="1" fontAlgn="base">
              <a:spcAft>
                <a:spcPct val="0"/>
              </a:spcAft>
              <a:buFontTx/>
              <a:buChar char="–"/>
            </a:pP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pointer to C-string</a:t>
            </a:r>
          </a:p>
          <a:p>
            <a:pPr lvl="1" fontAlgn="base">
              <a:spcAft>
                <a:spcPct val="0"/>
              </a:spcAft>
              <a:buFontTx/>
              <a:buChar char="–"/>
            </a:pP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literal string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 Lesson 10 --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07D0-369A-4618-8BAD-D4B716AA9D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1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C-String Library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Functions:</a:t>
            </a:r>
          </a:p>
          <a:p>
            <a:pPr lvl="1" fontAlgn="base">
              <a:lnSpc>
                <a:spcPct val="90000"/>
              </a:lnSpc>
              <a:spcAft>
                <a:spcPct val="0"/>
              </a:spcAft>
              <a:buClr>
                <a:srgbClr val="3333CC"/>
              </a:buClr>
              <a:buFontTx/>
              <a:buChar char="–"/>
            </a:pPr>
            <a:r>
              <a:rPr lang="en-US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strlen</a:t>
            </a:r>
            <a:r>
              <a:rPr lang="en-US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(</a:t>
            </a:r>
            <a:r>
              <a:rPr lang="en-US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str</a:t>
            </a:r>
            <a:r>
              <a:rPr lang="en-US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)</a:t>
            </a: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: returns length of C-string </a:t>
            </a:r>
            <a:r>
              <a:rPr lang="en-US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str</a:t>
            </a:r>
            <a:endParaRPr lang="en-US" kern="0" dirty="0">
              <a:solidFill>
                <a:srgbClr val="000000"/>
              </a:solidFill>
              <a:latin typeface="Courier New" pitchFamily="112" charset="0"/>
              <a:cs typeface="Arial"/>
            </a:endParaRPr>
          </a:p>
          <a:p>
            <a:pPr lvl="2"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	char city[SIZE] = "Missoula";</a:t>
            </a:r>
          </a:p>
          <a:p>
            <a:pPr lvl="2"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	</a:t>
            </a:r>
            <a:r>
              <a:rPr lang="en-US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 &lt;&lt; </a:t>
            </a:r>
            <a:r>
              <a:rPr lang="en-US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strlen</a:t>
            </a:r>
            <a:r>
              <a:rPr lang="en-US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(city); // prints 8</a:t>
            </a:r>
          </a:p>
          <a:p>
            <a:pPr lvl="1" fontAlgn="base">
              <a:lnSpc>
                <a:spcPct val="90000"/>
              </a:lnSpc>
              <a:spcAft>
                <a:spcPct val="0"/>
              </a:spcAft>
              <a:buClr>
                <a:srgbClr val="3333CC"/>
              </a:buClr>
              <a:buFontTx/>
              <a:buChar char="–"/>
            </a:pPr>
            <a:r>
              <a:rPr lang="en-US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strcat</a:t>
            </a:r>
            <a:r>
              <a:rPr lang="en-US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(str1, str2)</a:t>
            </a: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: appends </a:t>
            </a:r>
            <a:r>
              <a:rPr lang="en-US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str2</a:t>
            </a: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 to the end of </a:t>
            </a:r>
            <a:r>
              <a:rPr lang="en-US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str1</a:t>
            </a:r>
          </a:p>
          <a:p>
            <a:pPr lvl="2"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	char location[SIZE] = "Missoula, ";</a:t>
            </a:r>
          </a:p>
          <a:p>
            <a:pPr lvl="2"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	char state[3] = "MT";</a:t>
            </a:r>
          </a:p>
          <a:p>
            <a:pPr lvl="2"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	</a:t>
            </a:r>
            <a:r>
              <a:rPr lang="en-US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strcat</a:t>
            </a:r>
            <a:r>
              <a:rPr lang="en-US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(location, state);</a:t>
            </a:r>
          </a:p>
          <a:p>
            <a:pPr lvl="2"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	// location now has "Missoula, MT"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 Lesson 10 --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07D0-369A-4618-8BAD-D4B716AA9D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7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C-String Library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fontAlgn="base">
              <a:lnSpc>
                <a:spcPct val="90000"/>
              </a:lnSpc>
              <a:spcAft>
                <a:spcPct val="0"/>
              </a:spcAft>
              <a:buClr>
                <a:srgbClr val="008000"/>
              </a:buClr>
              <a:buNone/>
            </a:pP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Functions:</a:t>
            </a:r>
            <a:endParaRPr lang="en-US" kern="0" dirty="0">
              <a:solidFill>
                <a:srgbClr val="000000"/>
              </a:solidFill>
              <a:latin typeface="Courier New" pitchFamily="112" charset="0"/>
              <a:cs typeface="Arial"/>
            </a:endParaRPr>
          </a:p>
          <a:p>
            <a:pPr lvl="1" fontAlgn="base">
              <a:lnSpc>
                <a:spcPct val="90000"/>
              </a:lnSpc>
              <a:spcAft>
                <a:spcPct val="0"/>
              </a:spcAft>
              <a:buFontTx/>
              <a:buChar char="–"/>
            </a:pPr>
            <a:r>
              <a:rPr lang="en-US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strcpy</a:t>
            </a:r>
            <a:r>
              <a:rPr lang="en-US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(str1, str2)</a:t>
            </a: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: copies </a:t>
            </a:r>
            <a:r>
              <a:rPr lang="en-US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str2</a:t>
            </a: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 to </a:t>
            </a:r>
            <a:r>
              <a:rPr lang="en-US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str1</a:t>
            </a:r>
            <a:br>
              <a:rPr lang="en-US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</a:br>
            <a:r>
              <a:rPr lang="en-US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/>
            </a:r>
            <a:br>
              <a:rPr lang="en-US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</a:br>
            <a:r>
              <a:rPr lang="en-US" sz="2400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const</a:t>
            </a: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int</a:t>
            </a: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 SIZE = 20;</a:t>
            </a:r>
            <a:b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</a:b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char </a:t>
            </a:r>
            <a:r>
              <a:rPr lang="en-US" sz="2400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fname</a:t>
            </a: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[SIZE] = "Maureen", name[SIZE];</a:t>
            </a:r>
            <a:b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</a:br>
            <a:r>
              <a:rPr lang="en-US" sz="2400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strcpy</a:t>
            </a: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(name, </a:t>
            </a:r>
            <a:r>
              <a:rPr lang="en-US" sz="2400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fname</a:t>
            </a: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);</a:t>
            </a:r>
            <a:endParaRPr lang="en-US" sz="2400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lvl="1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/>
            </a:r>
            <a:b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Note: </a:t>
            </a:r>
            <a:r>
              <a:rPr lang="en-US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strcat</a:t>
            </a: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 and </a:t>
            </a:r>
            <a:r>
              <a:rPr lang="en-US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strcpy</a:t>
            </a: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 perform no bounds checking to determine if there is enough space in receiving character array to hold the string it is being assigned.  </a:t>
            </a:r>
            <a:r>
              <a:rPr lang="en-US" kern="0" dirty="0" smtClean="0">
                <a:solidFill>
                  <a:srgbClr val="000000"/>
                </a:solidFill>
                <a:latin typeface="Arial"/>
                <a:cs typeface="Arial"/>
              </a:rPr>
              <a:t>You’ll get compiler warnings in Visual Studio.</a:t>
            </a:r>
            <a:endParaRPr lang="en-US" kern="0" dirty="0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 Lesson 10 --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07D0-369A-4618-8BAD-D4B716AA9D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66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702</Words>
  <Application>Microsoft Office PowerPoint</Application>
  <PresentationFormat>On-screen Show (4:3)</PresentationFormat>
  <Paragraphs>196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Lesson 10</vt:lpstr>
      <vt:lpstr>Character Testing</vt:lpstr>
      <vt:lpstr>Character Case Conversion</vt:lpstr>
      <vt:lpstr>Character Case Conversion</vt:lpstr>
      <vt:lpstr>C-Strings</vt:lpstr>
      <vt:lpstr>C-Strings</vt:lpstr>
      <vt:lpstr>C-String Library Functions</vt:lpstr>
      <vt:lpstr>C-String Library Functions</vt:lpstr>
      <vt:lpstr>C-String Library Functions</vt:lpstr>
      <vt:lpstr>Search Within a C-String</vt:lpstr>
      <vt:lpstr>String/Numeric Conversion</vt:lpstr>
      <vt:lpstr>String/Numeric Conversion</vt:lpstr>
      <vt:lpstr>String/Numeric Conversion</vt:lpstr>
      <vt:lpstr>Writing C-String Functions</vt:lpstr>
      <vt:lpstr>Substring Function</vt:lpstr>
      <vt:lpstr>The C++ string Class</vt:lpstr>
      <vt:lpstr>string Constructors</vt:lpstr>
      <vt:lpstr>string Comparison</vt:lpstr>
      <vt:lpstr>String Operators</vt:lpstr>
      <vt:lpstr>string Member Functions</vt:lpstr>
      <vt:lpstr>string Member Functions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10</dc:title>
  <dc:creator>jcole</dc:creator>
  <cp:lastModifiedBy>jcole</cp:lastModifiedBy>
  <cp:revision>17</cp:revision>
  <dcterms:created xsi:type="dcterms:W3CDTF">2013-02-04T02:58:52Z</dcterms:created>
  <dcterms:modified xsi:type="dcterms:W3CDTF">2014-02-27T21:38:33Z</dcterms:modified>
</cp:coreProperties>
</file>